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64" r:id="rId7"/>
    <p:sldId id="265" r:id="rId8"/>
    <p:sldId id="258" r:id="rId9"/>
    <p:sldId id="277" r:id="rId10"/>
    <p:sldId id="259" r:id="rId11"/>
    <p:sldId id="260" r:id="rId12"/>
    <p:sldId id="278" r:id="rId13"/>
    <p:sldId id="267" r:id="rId14"/>
    <p:sldId id="261" r:id="rId15"/>
    <p:sldId id="268" r:id="rId16"/>
    <p:sldId id="269" r:id="rId17"/>
    <p:sldId id="270" r:id="rId18"/>
    <p:sldId id="271" r:id="rId19"/>
    <p:sldId id="272" r:id="rId20"/>
    <p:sldId id="281" r:id="rId21"/>
    <p:sldId id="274" r:id="rId22"/>
    <p:sldId id="280" r:id="rId23"/>
    <p:sldId id="275" r:id="rId24"/>
    <p:sldId id="276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3184" autoAdjust="0"/>
  </p:normalViewPr>
  <p:slideViewPr>
    <p:cSldViewPr snapToGrid="0">
      <p:cViewPr varScale="1">
        <p:scale>
          <a:sx n="84" d="100"/>
          <a:sy n="84" d="100"/>
        </p:scale>
        <p:origin x="2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3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5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4.svg"/><Relationship Id="rId4" Type="http://schemas.openxmlformats.org/officeDocument/2006/relationships/image" Target="../media/image2.png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4.svg"/><Relationship Id="rId4" Type="http://schemas.openxmlformats.org/officeDocument/2006/relationships/image" Target="../media/image2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616" y="817608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Matematika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Bisnis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359286">
            <a:off x="-106382" y="4025551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8889495">
            <a:off x="10015415" y="213544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20520790">
            <a:off x="10802564" y="998421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Contoh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2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0044843">
            <a:off x="10052249" y="4405842"/>
            <a:ext cx="1574403" cy="15744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3287" y="1392382"/>
            <a:ext cx="7123348" cy="52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Contoh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Soal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3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57E0B0F-4D29-4786-B2AB-B84D9F8B54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1284" y="1392380"/>
                <a:ext cx="8378529" cy="521742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Jika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Fungsi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Permintaanan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adalah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 = P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+ 4P – 21</a:t>
                </a:r>
              </a:p>
              <a:p>
                <a:pPr marL="0" indent="0"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Gambarkan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Fungsi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permintaan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tersebut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dalam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bentuk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diagram :</a:t>
                </a:r>
              </a:p>
              <a:p>
                <a:pPr marL="0" indent="0"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Jawab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Jika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 = 0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maka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 = -21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sehingga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titik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potong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(-21,0)</a:t>
                </a:r>
              </a:p>
              <a:p>
                <a:pPr marL="0" indent="0"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Jika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 = 0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Berapa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P?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+ 4P – 21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(P + 7) (P - 3)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 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3P + 7P – 21 = P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 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+4P – 21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P</a:t>
                </a:r>
                <a:r>
                  <a:rPr lang="en-US" sz="1800" baseline="-25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-7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1800" baseline="-25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3.</a:t>
                </a:r>
              </a:p>
              <a:p>
                <a:pPr marL="0" indent="0"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Jadi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titik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potong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dengan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sumbu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adalah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(0,-7)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dan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(0,3).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Koordinat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titik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puncak</a:t>
                </a:r>
                <a:endParaRPr lang="en-US" sz="18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8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800" b="0" i="0" baseline="3000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− 4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ac</m:t>
                              </m:r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+ 4P -21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 = 1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b= 4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C=-21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7E0B0F-4D29-4786-B2AB-B84D9F8B5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284" y="1392380"/>
                <a:ext cx="8378529" cy="5217425"/>
              </a:xfrm>
              <a:blipFill rotWithShape="0">
                <a:blip r:embed="rId2"/>
                <a:stretch>
                  <a:fillRect l="-146" t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0044843">
            <a:off x="10052249" y="4405842"/>
            <a:ext cx="1574403" cy="15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Contoh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3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57E0B0F-4D29-4786-B2AB-B84D9F8B54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1284" y="1392380"/>
                <a:ext cx="8378529" cy="52174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8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2.1</m:t>
                              </m:r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−(4</m:t>
                              </m:r>
                              <m:r>
                                <a:rPr lang="en-US" sz="1800" b="0" i="1" baseline="3000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−21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4.1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8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−2,</m:t>
                          </m: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−(16+84)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8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−2, </m:t>
                          </m:r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−100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8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−2, −25</m:t>
                          </m:r>
                        </m:e>
                      </m:d>
                    </m:oMath>
                  </m:oMathPara>
                </a14:m>
                <a:endParaRPr lang="en-US" sz="18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57E0B0F-4D29-4786-B2AB-B84D9F8B5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284" y="1392380"/>
                <a:ext cx="8378529" cy="52174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0044843">
            <a:off x="10052249" y="4405842"/>
            <a:ext cx="1574403" cy="1574403"/>
          </a:xfrm>
          <a:prstGeom prst="rect">
            <a:avLst/>
          </a:prstGeom>
        </p:spPr>
      </p:pic>
      <p:pic>
        <p:nvPicPr>
          <p:cNvPr id="11" name="Picture 10" descr="IMG_20190626_163015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Soal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57E0B0F-4D29-4786-B2AB-B84D9F8B54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1284" y="1392380"/>
                <a:ext cx="8378529" cy="521742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Carilah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Nilai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</a:t>
                </a:r>
                <a:r>
                  <a:rPr lang="en-US" sz="1800" baseline="-25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dan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</a:t>
                </a:r>
                <a:r>
                  <a:rPr lang="en-US" sz="1800" baseline="-25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2P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+ 8P + 8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9P + 18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P – 20</a:t>
                </a:r>
              </a:p>
              <a:p>
                <a:pPr marL="0" indent="0"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Jawab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18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2P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+ 8P + 8</a:t>
                </a:r>
              </a:p>
              <a:p>
                <a:pPr marL="0" indent="0"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Disederhanakan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𝑃</m:t>
                        </m:r>
                        <m:r>
                          <a:rPr lang="en-US" sz="2400" b="0" i="1" baseline="3000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+8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P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+ 4P + 4</a:t>
                </a:r>
              </a:p>
              <a:p>
                <a:pPr marL="0" indent="0">
                  <a:buNone/>
                </a:pPr>
                <a:r>
                  <a:rPr lang="en-US" sz="1800" u="sng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Difaktorkan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=(P+2)(P+2)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=P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+ 2P + 2P + 4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=p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+ 4P + 4</a:t>
                </a:r>
                <a:endParaRPr lang="en-US" sz="24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57E0B0F-4D29-4786-B2AB-B84D9F8B5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284" y="1392380"/>
                <a:ext cx="8378529" cy="5217425"/>
              </a:xfrm>
              <a:blipFill>
                <a:blip r:embed="rId2"/>
                <a:stretch>
                  <a:fillRect l="-655" t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0044843">
            <a:off x="10052249" y="4405842"/>
            <a:ext cx="1574403" cy="15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2" y="926296"/>
            <a:ext cx="8170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9P + 18</a:t>
            </a:r>
          </a:p>
          <a:p>
            <a:pPr marL="342900" indent="-342900">
              <a:buAutoNum type="arabicPeriod" startAt="2"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u="sng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Difaktorkan</a:t>
            </a: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=(P – 6), (P - 3)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=P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3 – 6P + 18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=P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9P + 18 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 – 20 </a:t>
            </a:r>
          </a:p>
          <a:p>
            <a:pPr marL="342900" indent="-342900">
              <a:buAutoNum type="arabicPeriod" startAt="3"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u="sng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Difaktorkan</a:t>
            </a: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=(P – 5),(P + 4)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=P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+ 4P - 5P – 20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=P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 – 20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9320492" y="3717883"/>
            <a:ext cx="3194131" cy="31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Fungsi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Rasional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57E0B0F-4D29-4786-B2AB-B84D9F8B54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1284" y="1825625"/>
                <a:ext cx="8378529" cy="4351338"/>
              </a:xfrm>
            </p:spPr>
            <p:txBody>
              <a:bodyPr vert="horz" lIns="91440" tIns="45720" rIns="91440" bIns="45720" rtlCol="0" anchor="t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Fungsi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permintaan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yang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berbentuk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fungsi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rasional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memiliki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2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macam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bentuk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yang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umum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digunakan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dalam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penerapan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ekonomi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RUMUSNYA :</a:t>
                </a: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ahoma"/>
                  <a:ea typeface="Tahoma"/>
                  <a:cs typeface="Tahoma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			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/>
                            <a:cs typeface="Tahoma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/>
                            <a:cs typeface="Tahoma"/>
                          </a:rPr>
                          <m:t>𝐶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/>
                            <a:cs typeface="Tahoma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atau P.Q = c       </a:t>
                </a:r>
              </a:p>
              <a:p>
                <a:pPr marL="0" indent="0">
                  <a:buNone/>
                </a:pP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Dimana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: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P = </a:t>
                </a:r>
                <a:r>
                  <a:rPr lang="en-US" sz="32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Harga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</a:t>
                </a:r>
                <a:r>
                  <a:rPr lang="en-US" sz="32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produk</a:t>
                </a:r>
                <a:endParaRPr lang="en-US" sz="3200" dirty="0" smtClean="0">
                  <a:solidFill>
                    <a:schemeClr val="accent5">
                      <a:lumMod val="50000"/>
                    </a:schemeClr>
                  </a:solidFill>
                  <a:latin typeface="Tahoma"/>
                  <a:ea typeface="Tahoma"/>
                  <a:cs typeface="Tahoma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	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   Q = </a:t>
                </a:r>
                <a:r>
                  <a:rPr lang="en-US" sz="32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Jumlah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</a:t>
                </a:r>
                <a:r>
                  <a:rPr lang="en-US" sz="32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produk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yang </a:t>
                </a:r>
                <a:r>
                  <a:rPr lang="en-US" sz="32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diminta</a:t>
                </a:r>
                <a:endParaRPr lang="en-US" sz="3200" dirty="0" smtClean="0">
                  <a:solidFill>
                    <a:schemeClr val="accent5">
                      <a:lumMod val="50000"/>
                    </a:schemeClr>
                  </a:solidFill>
                  <a:latin typeface="Tahoma"/>
                  <a:ea typeface="Tahoma"/>
                  <a:cs typeface="Tahoma"/>
                </a:endParaRPr>
              </a:p>
              <a:p>
                <a:pPr marL="0" indent="0">
                  <a:buNone/>
                </a:pPr>
                <a:r>
                  <a:rPr lang="en-US" sz="320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	 </a:t>
                </a:r>
                <a:r>
                  <a:rPr lang="en-US" sz="320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  c  = </a:t>
                </a:r>
                <a:r>
                  <a:rPr lang="en-US" sz="32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Konstanta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 </a:t>
                </a:r>
                <a:r>
                  <a:rPr lang="en-US" sz="32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rPr>
                  <a:t>positif</a:t>
                </a:r>
                <a:endParaRPr lang="en-US" sz="2400" dirty="0" smtClean="0">
                  <a:solidFill>
                    <a:schemeClr val="accent5">
                      <a:lumMod val="50000"/>
                    </a:schemeClr>
                  </a:solidFill>
                  <a:latin typeface="Tahoma"/>
                  <a:ea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57E0B0F-4D29-4786-B2AB-B84D9F8B5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284" y="1825625"/>
                <a:ext cx="8378529" cy="4351338"/>
              </a:xfrm>
              <a:blipFill rotWithShape="0">
                <a:blip r:embed="rId2"/>
                <a:stretch>
                  <a:fillRect l="-1164" t="-2801" r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>
              <a:extLst>
                <a:ext uri="{FF2B5EF4-FFF2-40B4-BE49-F238E27FC236}">
                  <a16:creationId xmlns=""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9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96966"/>
            <a:ext cx="8378529" cy="1027257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Contoh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1.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Fungsi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Rasional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2" y="926296"/>
            <a:ext cx="8170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permintaan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P.Q = 25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gambarlah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= Y			     P  = 25 / Q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 = X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Cara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menghitungnya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 =  25/1  = 25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 = 25/5  = 5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 = 25/25 = 1 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9320492" y="3717883"/>
            <a:ext cx="3194131" cy="319413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50617"/>
              </p:ext>
            </p:extLst>
          </p:nvPr>
        </p:nvGraphicFramePr>
        <p:xfrm>
          <a:off x="1104899" y="3977090"/>
          <a:ext cx="6743700" cy="8445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5925">
                  <a:extLst>
                    <a:ext uri="{9D8B030D-6E8A-4147-A177-3AD203B41FA5}">
                      <a16:colId xmlns="" xmlns:a16="http://schemas.microsoft.com/office/drawing/2014/main" val="3272803924"/>
                    </a:ext>
                  </a:extLst>
                </a:gridCol>
                <a:gridCol w="1748125">
                  <a:extLst>
                    <a:ext uri="{9D8B030D-6E8A-4147-A177-3AD203B41FA5}">
                      <a16:colId xmlns="" xmlns:a16="http://schemas.microsoft.com/office/drawing/2014/main" val="3093795311"/>
                    </a:ext>
                  </a:extLst>
                </a:gridCol>
                <a:gridCol w="1623725">
                  <a:extLst>
                    <a:ext uri="{9D8B030D-6E8A-4147-A177-3AD203B41FA5}">
                      <a16:colId xmlns="" xmlns:a16="http://schemas.microsoft.com/office/drawing/2014/main" val="138627624"/>
                    </a:ext>
                  </a:extLst>
                </a:gridCol>
                <a:gridCol w="1685925">
                  <a:extLst>
                    <a:ext uri="{9D8B030D-6E8A-4147-A177-3AD203B41FA5}">
                      <a16:colId xmlns="" xmlns:a16="http://schemas.microsoft.com/office/drawing/2014/main" val="2566499026"/>
                    </a:ext>
                  </a:extLst>
                </a:gridCol>
              </a:tblGrid>
              <a:tr h="473714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809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066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9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GAMBAR FUNGSI PERMINTAAN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81791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Contoh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2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3703DCB6-CE2E-4DB2-998C-5E89A0D57B5A}"/>
              </a:ext>
            </a:extLst>
          </p:cNvPr>
          <p:cNvSpPr txBox="1">
            <a:spLocks/>
          </p:cNvSpPr>
          <p:nvPr/>
        </p:nvSpPr>
        <p:spPr>
          <a:xfrm>
            <a:off x="521281" y="1220929"/>
            <a:ext cx="8062173" cy="485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permintaan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(Q+2)(P+3)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Gambarlah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kurvanya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(Q+2)(P+3) = 18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 = -2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= -3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Artinya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asimtot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tegak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sejajar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= -3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asimtot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tegak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sejajar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 = -2</a:t>
            </a:r>
          </a:p>
          <a:p>
            <a:pPr marL="0" indent="0"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1164613">
            <a:off x="10052249" y="4405842"/>
            <a:ext cx="1574403" cy="15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ASIMPTOT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Asimptot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ialah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lurus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didekati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kurva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lengkung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jarak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semakin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lama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semakin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mendekati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jauh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terhingga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Asimptot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lurus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kurva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lengkung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jauh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terhingga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geometri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Asimptot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ialah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sedemikian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rupa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jarak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kurva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mendekati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NOL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cenderung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terhingga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geometri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projektif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konteks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terkait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asimptot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kurva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bersinggungan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kurva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infinity.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9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Fungsi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Permintaan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Non Linier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Pendahuluan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825625"/>
            <a:ext cx="837852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Hubungan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fungsional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antara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variabe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ekonomi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dan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bisnis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tidak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selalu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berbentuk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linear,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tetapi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ada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juga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yang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berbentuk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non linear.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Artinya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perubahan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suatu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variable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tetap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dependen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) yang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diakibatkan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oleh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perubahan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variabel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bebas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(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independen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/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tidak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tetap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)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>
              <a:extLst>
                <a:ext uri="{FF2B5EF4-FFF2-40B4-BE49-F238E27FC236}">
                  <a16:creationId xmlns=""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3703DCB6-CE2E-4DB2-998C-5E89A0D57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281" y="1220929"/>
                <a:ext cx="8062173" cy="4852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Jika</a:t>
                </a:r>
                <a:r>
                  <a:rPr lang="en-US" sz="1800" dirty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 = 0 </a:t>
                </a:r>
                <a:r>
                  <a:rPr lang="en-US" sz="1800" dirty="0" err="1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maka</a:t>
                </a:r>
                <a:r>
                  <a:rPr lang="en-US" sz="1800" dirty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 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(Q+2)(P+3) = 18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(Q+2)(0+3) = 18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3Q + 6 = 18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3Q = 18 – 6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3Q = 12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4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= 0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Maka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 = 4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3703DCB6-CE2E-4DB2-998C-5E89A0D5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1" y="1220929"/>
                <a:ext cx="8062173" cy="4852443"/>
              </a:xfrm>
              <a:prstGeom prst="rect">
                <a:avLst/>
              </a:prstGeom>
              <a:blipFill>
                <a:blip r:embed="rId3"/>
                <a:stretch>
                  <a:fillRect l="-681" t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1164613">
            <a:off x="10052249" y="4405842"/>
            <a:ext cx="1574403" cy="15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3703DCB6-CE2E-4DB2-998C-5E89A0D57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281" y="1220929"/>
                <a:ext cx="8062173" cy="4852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Jika P = 3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Maka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 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(Q+2)(P+3) = 18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(Q+2)(3+3) = 18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3Q + 3Q + 6 + 6 = 18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6Q + 12 = 18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6Q = 18 – 12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6Q = 6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Q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3703DCB6-CE2E-4DB2-998C-5E89A0D5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1" y="1220929"/>
                <a:ext cx="8062173" cy="4852443"/>
              </a:xfrm>
              <a:prstGeom prst="rect">
                <a:avLst/>
              </a:prstGeom>
              <a:blipFill>
                <a:blip r:embed="rId3"/>
                <a:stretch>
                  <a:fillRect l="-681" t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1164613">
            <a:off x="10052249" y="4405842"/>
            <a:ext cx="1574403" cy="1574403"/>
          </a:xfrm>
          <a:prstGeom prst="rect">
            <a:avLst/>
          </a:prstGeom>
        </p:spPr>
      </p:pic>
      <p:pic>
        <p:nvPicPr>
          <p:cNvPr id="11" name="Picture 10" descr="IMG_20190626_163114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4478" y="0"/>
            <a:ext cx="4903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Terima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kasih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432369" y="4314309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8889495">
            <a:off x="10630962" y="4525261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Fungsi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Permintaan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825625"/>
            <a:ext cx="837852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Fungsi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permintaan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yang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telah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disajikan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sebelum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uts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adalah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fungsii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permintaan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linear.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Tetapi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pada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bagian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ini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akan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dibahas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fungsi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permintaan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yang non linear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seperti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fungsi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Kuadrat</a:t>
            </a: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yang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telah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kita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bahas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di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minggu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sebelumya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>
              <a:extLst>
                <a:ext uri="{FF2B5EF4-FFF2-40B4-BE49-F238E27FC236}">
                  <a16:creationId xmlns=""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95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Fungsi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kuadrat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825625"/>
            <a:ext cx="837852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Bentuk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umum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fungsi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permintaan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p=f(Q)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adalah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sebagai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berikut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 =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c+bQ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–aQ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juga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ditulis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-aQ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Dimana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 =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harga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produk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 =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jumlah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produk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diminta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ass, b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konstanta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 &lt; 0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>
              <a:extLst>
                <a:ext uri="{FF2B5EF4-FFF2-40B4-BE49-F238E27FC236}">
                  <a16:creationId xmlns=""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67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96966"/>
            <a:ext cx="8378529" cy="1027257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Contoh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Soal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1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2" y="926296"/>
            <a:ext cx="8170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permintaan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/>
              <a:t>Y</a:t>
            </a:r>
            <a:r>
              <a:rPr lang="en-US" dirty="0" smtClean="0"/>
              <a:t> </a:t>
            </a:r>
            <a:r>
              <a:rPr lang="en-US" dirty="0"/>
              <a:t>= c  </a:t>
            </a:r>
            <a:r>
              <a:rPr lang="en-US" dirty="0" smtClean="0"/>
              <a:t>+  x</a:t>
            </a:r>
            <a:r>
              <a:rPr lang="en-US" baseline="30000" dirty="0" smtClean="0"/>
              <a:t>2 </a:t>
            </a:r>
            <a:r>
              <a:rPr lang="en-US" dirty="0" smtClean="0"/>
              <a:t>   </a:t>
            </a:r>
            <a:r>
              <a:rPr lang="en-US" dirty="0" err="1" smtClean="0"/>
              <a:t>dan</a:t>
            </a:r>
            <a:r>
              <a:rPr lang="en-US" dirty="0" smtClean="0"/>
              <a:t>  P </a:t>
            </a:r>
            <a:r>
              <a:rPr lang="en-US" dirty="0"/>
              <a:t>= 25 – 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Gambarkanlah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fungsi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permintaan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tersebut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!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 x   Y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 = 0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= 25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puncak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(0,25).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= 0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9320492" y="3717883"/>
            <a:ext cx="3194131" cy="31941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78" y="3381376"/>
            <a:ext cx="9012298" cy="290977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77" y="3381375"/>
            <a:ext cx="9012298" cy="29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20190626_1628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722348" y="-49480"/>
            <a:ext cx="5213267" cy="695102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30" y="252991"/>
            <a:ext cx="8378529" cy="102725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Contoh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1 : 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 = 25-Q²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20520790">
            <a:off x="10095249" y="4702796"/>
            <a:ext cx="1488402" cy="14884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3" y="1392382"/>
            <a:ext cx="8170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61925" y="1289051"/>
            <a:ext cx="8058150" cy="12020550"/>
            <a:chOff x="102" y="812"/>
            <a:chExt cx="5076" cy="757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2" y="812"/>
              <a:ext cx="5076" cy="7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633" y="1124"/>
              <a:ext cx="1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751" y="1157"/>
              <a:ext cx="10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764" y="1149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797" y="1149"/>
              <a:ext cx="15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872" y="1149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905" y="1149"/>
              <a:ext cx="37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 25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91" y="1149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264" y="1149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296" y="1149"/>
              <a:ext cx="12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1341" y="1149"/>
              <a:ext cx="11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1459" y="1151"/>
              <a:ext cx="10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1506" y="1149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759" y="1332"/>
              <a:ext cx="21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892" y="1332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964" y="133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997" y="1332"/>
              <a:ext cx="26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1178" y="1332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1250" y="133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282" y="1332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1356" y="133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759" y="1515"/>
              <a:ext cx="21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892" y="1515"/>
              <a:ext cx="34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 24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1143" y="151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759" y="1699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633" y="1882"/>
              <a:ext cx="20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751" y="1890"/>
              <a:ext cx="10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764" y="188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797" y="1882"/>
              <a:ext cx="48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 = 25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1191" y="1882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264" y="188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1296" y="1882"/>
              <a:ext cx="12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1341" y="1882"/>
              <a:ext cx="20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1459" y="1884"/>
              <a:ext cx="10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1506" y="188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764" y="2065"/>
              <a:ext cx="21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896" y="2065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1"/>
            <p:cNvSpPr>
              <a:spLocks noChangeArrowheads="1"/>
            </p:cNvSpPr>
            <p:nvPr/>
          </p:nvSpPr>
          <p:spPr bwMode="auto">
            <a:xfrm>
              <a:off x="968" y="206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1001" y="2065"/>
              <a:ext cx="26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1182" y="2065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4"/>
            <p:cNvSpPr>
              <a:spLocks noChangeArrowheads="1"/>
            </p:cNvSpPr>
            <p:nvPr/>
          </p:nvSpPr>
          <p:spPr bwMode="auto">
            <a:xfrm>
              <a:off x="1254" y="206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1287" y="2065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1360" y="206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764" y="2248"/>
              <a:ext cx="21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8"/>
            <p:cNvSpPr>
              <a:spLocks noChangeArrowheads="1"/>
            </p:cNvSpPr>
            <p:nvPr/>
          </p:nvSpPr>
          <p:spPr bwMode="auto">
            <a:xfrm>
              <a:off x="896" y="2248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9"/>
            <p:cNvSpPr>
              <a:spLocks noChangeArrowheads="1"/>
            </p:cNvSpPr>
            <p:nvPr/>
          </p:nvSpPr>
          <p:spPr bwMode="auto">
            <a:xfrm>
              <a:off x="968" y="224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1001" y="2248"/>
              <a:ext cx="23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1"/>
            <p:cNvSpPr>
              <a:spLocks noChangeArrowheads="1"/>
            </p:cNvSpPr>
            <p:nvPr/>
          </p:nvSpPr>
          <p:spPr bwMode="auto">
            <a:xfrm>
              <a:off x="1148" y="224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2"/>
            <p:cNvSpPr>
              <a:spLocks noChangeArrowheads="1"/>
            </p:cNvSpPr>
            <p:nvPr/>
          </p:nvSpPr>
          <p:spPr bwMode="auto">
            <a:xfrm>
              <a:off x="764" y="243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3"/>
            <p:cNvSpPr>
              <a:spLocks noChangeArrowheads="1"/>
            </p:cNvSpPr>
            <p:nvPr/>
          </p:nvSpPr>
          <p:spPr bwMode="auto">
            <a:xfrm>
              <a:off x="764" y="261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4"/>
            <p:cNvSpPr>
              <a:spLocks noChangeArrowheads="1"/>
            </p:cNvSpPr>
            <p:nvPr/>
          </p:nvSpPr>
          <p:spPr bwMode="auto">
            <a:xfrm>
              <a:off x="764" y="279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764" y="298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6"/>
            <p:cNvSpPr>
              <a:spLocks noChangeArrowheads="1"/>
            </p:cNvSpPr>
            <p:nvPr/>
          </p:nvSpPr>
          <p:spPr bwMode="auto">
            <a:xfrm>
              <a:off x="764" y="316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7"/>
            <p:cNvSpPr>
              <a:spLocks noChangeArrowheads="1"/>
            </p:cNvSpPr>
            <p:nvPr/>
          </p:nvSpPr>
          <p:spPr bwMode="auto">
            <a:xfrm>
              <a:off x="764" y="3349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8"/>
            <p:cNvSpPr>
              <a:spLocks noChangeArrowheads="1"/>
            </p:cNvSpPr>
            <p:nvPr/>
          </p:nvSpPr>
          <p:spPr bwMode="auto">
            <a:xfrm>
              <a:off x="764" y="353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59"/>
            <p:cNvSpPr>
              <a:spLocks noChangeArrowheads="1"/>
            </p:cNvSpPr>
            <p:nvPr/>
          </p:nvSpPr>
          <p:spPr bwMode="auto">
            <a:xfrm>
              <a:off x="764" y="371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0"/>
            <p:cNvSpPr>
              <a:spLocks noChangeArrowheads="1"/>
            </p:cNvSpPr>
            <p:nvPr/>
          </p:nvSpPr>
          <p:spPr bwMode="auto">
            <a:xfrm>
              <a:off x="764" y="389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764" y="408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2"/>
            <p:cNvSpPr>
              <a:spLocks noChangeArrowheads="1"/>
            </p:cNvSpPr>
            <p:nvPr/>
          </p:nvSpPr>
          <p:spPr bwMode="auto">
            <a:xfrm>
              <a:off x="764" y="426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3"/>
            <p:cNvSpPr>
              <a:spLocks noChangeArrowheads="1"/>
            </p:cNvSpPr>
            <p:nvPr/>
          </p:nvSpPr>
          <p:spPr bwMode="auto">
            <a:xfrm>
              <a:off x="764" y="444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4"/>
            <p:cNvSpPr>
              <a:spLocks noChangeArrowheads="1"/>
            </p:cNvSpPr>
            <p:nvPr/>
          </p:nvSpPr>
          <p:spPr bwMode="auto">
            <a:xfrm>
              <a:off x="764" y="463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5"/>
            <p:cNvSpPr>
              <a:spLocks noChangeArrowheads="1"/>
            </p:cNvSpPr>
            <p:nvPr/>
          </p:nvSpPr>
          <p:spPr bwMode="auto">
            <a:xfrm>
              <a:off x="764" y="481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6"/>
            <p:cNvSpPr>
              <a:spLocks noChangeArrowheads="1"/>
            </p:cNvSpPr>
            <p:nvPr/>
          </p:nvSpPr>
          <p:spPr bwMode="auto">
            <a:xfrm>
              <a:off x="764" y="499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7"/>
            <p:cNvSpPr>
              <a:spLocks noChangeArrowheads="1"/>
            </p:cNvSpPr>
            <p:nvPr/>
          </p:nvSpPr>
          <p:spPr bwMode="auto">
            <a:xfrm>
              <a:off x="764" y="5181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8"/>
            <p:cNvSpPr>
              <a:spLocks noChangeArrowheads="1"/>
            </p:cNvSpPr>
            <p:nvPr/>
          </p:nvSpPr>
          <p:spPr bwMode="auto">
            <a:xfrm>
              <a:off x="764" y="536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69"/>
            <p:cNvSpPr>
              <a:spLocks noChangeArrowheads="1"/>
            </p:cNvSpPr>
            <p:nvPr/>
          </p:nvSpPr>
          <p:spPr bwMode="auto">
            <a:xfrm>
              <a:off x="764" y="554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0"/>
            <p:cNvSpPr>
              <a:spLocks noChangeArrowheads="1"/>
            </p:cNvSpPr>
            <p:nvPr/>
          </p:nvSpPr>
          <p:spPr bwMode="auto">
            <a:xfrm>
              <a:off x="764" y="5731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1"/>
            <p:cNvSpPr>
              <a:spLocks noChangeArrowheads="1"/>
            </p:cNvSpPr>
            <p:nvPr/>
          </p:nvSpPr>
          <p:spPr bwMode="auto">
            <a:xfrm>
              <a:off x="764" y="591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2"/>
            <p:cNvSpPr>
              <a:spLocks noChangeArrowheads="1"/>
            </p:cNvSpPr>
            <p:nvPr/>
          </p:nvSpPr>
          <p:spPr bwMode="auto">
            <a:xfrm>
              <a:off x="764" y="609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3"/>
            <p:cNvSpPr>
              <a:spLocks noChangeArrowheads="1"/>
            </p:cNvSpPr>
            <p:nvPr/>
          </p:nvSpPr>
          <p:spPr bwMode="auto">
            <a:xfrm>
              <a:off x="764" y="628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4"/>
            <p:cNvSpPr>
              <a:spLocks noChangeArrowheads="1"/>
            </p:cNvSpPr>
            <p:nvPr/>
          </p:nvSpPr>
          <p:spPr bwMode="auto">
            <a:xfrm>
              <a:off x="764" y="6464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75"/>
            <p:cNvSpPr>
              <a:spLocks noChangeArrowheads="1"/>
            </p:cNvSpPr>
            <p:nvPr/>
          </p:nvSpPr>
          <p:spPr bwMode="auto">
            <a:xfrm>
              <a:off x="764" y="664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6"/>
            <p:cNvSpPr>
              <a:spLocks noChangeArrowheads="1"/>
            </p:cNvSpPr>
            <p:nvPr/>
          </p:nvSpPr>
          <p:spPr bwMode="auto">
            <a:xfrm>
              <a:off x="764" y="6831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7"/>
            <p:cNvSpPr>
              <a:spLocks noChangeArrowheads="1"/>
            </p:cNvSpPr>
            <p:nvPr/>
          </p:nvSpPr>
          <p:spPr bwMode="auto">
            <a:xfrm>
              <a:off x="764" y="701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78"/>
            <p:cNvSpPr>
              <a:spLocks noChangeArrowheads="1"/>
            </p:cNvSpPr>
            <p:nvPr/>
          </p:nvSpPr>
          <p:spPr bwMode="auto">
            <a:xfrm>
              <a:off x="764" y="719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79"/>
            <p:cNvSpPr>
              <a:spLocks noChangeArrowheads="1"/>
            </p:cNvSpPr>
            <p:nvPr/>
          </p:nvSpPr>
          <p:spPr bwMode="auto">
            <a:xfrm>
              <a:off x="764" y="7381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0"/>
            <p:cNvSpPr>
              <a:spLocks noChangeArrowheads="1"/>
            </p:cNvSpPr>
            <p:nvPr/>
          </p:nvSpPr>
          <p:spPr bwMode="auto">
            <a:xfrm>
              <a:off x="764" y="756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1"/>
            <p:cNvSpPr>
              <a:spLocks noChangeArrowheads="1"/>
            </p:cNvSpPr>
            <p:nvPr/>
          </p:nvSpPr>
          <p:spPr bwMode="auto">
            <a:xfrm>
              <a:off x="764" y="774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2"/>
            <p:cNvSpPr>
              <a:spLocks noChangeArrowheads="1"/>
            </p:cNvSpPr>
            <p:nvPr/>
          </p:nvSpPr>
          <p:spPr bwMode="auto">
            <a:xfrm>
              <a:off x="764" y="7931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3"/>
            <p:cNvSpPr>
              <a:spLocks noChangeArrowheads="1"/>
            </p:cNvSpPr>
            <p:nvPr/>
          </p:nvSpPr>
          <p:spPr bwMode="auto">
            <a:xfrm>
              <a:off x="502" y="8169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4"/>
            <p:cNvSpPr>
              <a:spLocks noChangeArrowheads="1"/>
            </p:cNvSpPr>
            <p:nvPr/>
          </p:nvSpPr>
          <p:spPr bwMode="auto">
            <a:xfrm>
              <a:off x="3299" y="1149"/>
              <a:ext cx="20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5"/>
            <p:cNvSpPr>
              <a:spLocks noChangeArrowheads="1"/>
            </p:cNvSpPr>
            <p:nvPr/>
          </p:nvSpPr>
          <p:spPr bwMode="auto">
            <a:xfrm>
              <a:off x="3417" y="1157"/>
              <a:ext cx="10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86"/>
            <p:cNvSpPr>
              <a:spLocks noChangeArrowheads="1"/>
            </p:cNvSpPr>
            <p:nvPr/>
          </p:nvSpPr>
          <p:spPr bwMode="auto">
            <a:xfrm>
              <a:off x="3430" y="1149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87"/>
            <p:cNvSpPr>
              <a:spLocks noChangeArrowheads="1"/>
            </p:cNvSpPr>
            <p:nvPr/>
          </p:nvSpPr>
          <p:spPr bwMode="auto">
            <a:xfrm>
              <a:off x="3463" y="1149"/>
              <a:ext cx="48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 = 25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88"/>
            <p:cNvSpPr>
              <a:spLocks noChangeArrowheads="1"/>
            </p:cNvSpPr>
            <p:nvPr/>
          </p:nvSpPr>
          <p:spPr bwMode="auto">
            <a:xfrm>
              <a:off x="3858" y="1149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89"/>
            <p:cNvSpPr>
              <a:spLocks noChangeArrowheads="1"/>
            </p:cNvSpPr>
            <p:nvPr/>
          </p:nvSpPr>
          <p:spPr bwMode="auto">
            <a:xfrm>
              <a:off x="3930" y="1149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0"/>
            <p:cNvSpPr>
              <a:spLocks noChangeArrowheads="1"/>
            </p:cNvSpPr>
            <p:nvPr/>
          </p:nvSpPr>
          <p:spPr bwMode="auto">
            <a:xfrm>
              <a:off x="3963" y="1149"/>
              <a:ext cx="12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1"/>
            <p:cNvSpPr>
              <a:spLocks noChangeArrowheads="1"/>
            </p:cNvSpPr>
            <p:nvPr/>
          </p:nvSpPr>
          <p:spPr bwMode="auto">
            <a:xfrm>
              <a:off x="4007" y="1149"/>
              <a:ext cx="20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2"/>
            <p:cNvSpPr>
              <a:spLocks noChangeArrowheads="1"/>
            </p:cNvSpPr>
            <p:nvPr/>
          </p:nvSpPr>
          <p:spPr bwMode="auto">
            <a:xfrm>
              <a:off x="4125" y="1151"/>
              <a:ext cx="10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3"/>
            <p:cNvSpPr>
              <a:spLocks noChangeArrowheads="1"/>
            </p:cNvSpPr>
            <p:nvPr/>
          </p:nvSpPr>
          <p:spPr bwMode="auto">
            <a:xfrm>
              <a:off x="4172" y="1149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4"/>
            <p:cNvSpPr>
              <a:spLocks noChangeArrowheads="1"/>
            </p:cNvSpPr>
            <p:nvPr/>
          </p:nvSpPr>
          <p:spPr bwMode="auto">
            <a:xfrm>
              <a:off x="3430" y="1332"/>
              <a:ext cx="21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95"/>
            <p:cNvSpPr>
              <a:spLocks noChangeArrowheads="1"/>
            </p:cNvSpPr>
            <p:nvPr/>
          </p:nvSpPr>
          <p:spPr bwMode="auto">
            <a:xfrm>
              <a:off x="3563" y="1332"/>
              <a:ext cx="37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 25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96"/>
            <p:cNvSpPr>
              <a:spLocks noChangeArrowheads="1"/>
            </p:cNvSpPr>
            <p:nvPr/>
          </p:nvSpPr>
          <p:spPr bwMode="auto">
            <a:xfrm>
              <a:off x="3848" y="1332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97"/>
            <p:cNvSpPr>
              <a:spLocks noChangeArrowheads="1"/>
            </p:cNvSpPr>
            <p:nvPr/>
          </p:nvSpPr>
          <p:spPr bwMode="auto">
            <a:xfrm>
              <a:off x="3921" y="133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98"/>
            <p:cNvSpPr>
              <a:spLocks noChangeArrowheads="1"/>
            </p:cNvSpPr>
            <p:nvPr/>
          </p:nvSpPr>
          <p:spPr bwMode="auto">
            <a:xfrm>
              <a:off x="3953" y="1332"/>
              <a:ext cx="18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99"/>
            <p:cNvSpPr>
              <a:spLocks noChangeArrowheads="1"/>
            </p:cNvSpPr>
            <p:nvPr/>
          </p:nvSpPr>
          <p:spPr bwMode="auto">
            <a:xfrm>
              <a:off x="4059" y="133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0"/>
            <p:cNvSpPr>
              <a:spLocks noChangeArrowheads="1"/>
            </p:cNvSpPr>
            <p:nvPr/>
          </p:nvSpPr>
          <p:spPr bwMode="auto">
            <a:xfrm>
              <a:off x="3430" y="1515"/>
              <a:ext cx="21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1"/>
            <p:cNvSpPr>
              <a:spLocks noChangeArrowheads="1"/>
            </p:cNvSpPr>
            <p:nvPr/>
          </p:nvSpPr>
          <p:spPr bwMode="auto">
            <a:xfrm>
              <a:off x="3563" y="1515"/>
              <a:ext cx="37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 16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2"/>
            <p:cNvSpPr>
              <a:spLocks noChangeArrowheads="1"/>
            </p:cNvSpPr>
            <p:nvPr/>
          </p:nvSpPr>
          <p:spPr bwMode="auto">
            <a:xfrm>
              <a:off x="3847" y="151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3"/>
            <p:cNvSpPr>
              <a:spLocks noChangeArrowheads="1"/>
            </p:cNvSpPr>
            <p:nvPr/>
          </p:nvSpPr>
          <p:spPr bwMode="auto">
            <a:xfrm>
              <a:off x="3430" y="1699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4"/>
            <p:cNvSpPr>
              <a:spLocks noChangeArrowheads="1"/>
            </p:cNvSpPr>
            <p:nvPr/>
          </p:nvSpPr>
          <p:spPr bwMode="auto">
            <a:xfrm>
              <a:off x="3299" y="1882"/>
              <a:ext cx="20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/>
          </p:nvSpPr>
          <p:spPr bwMode="auto">
            <a:xfrm>
              <a:off x="3417" y="1890"/>
              <a:ext cx="10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/>
          </p:nvSpPr>
          <p:spPr bwMode="auto">
            <a:xfrm>
              <a:off x="3430" y="188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07"/>
            <p:cNvSpPr>
              <a:spLocks noChangeArrowheads="1"/>
            </p:cNvSpPr>
            <p:nvPr/>
          </p:nvSpPr>
          <p:spPr bwMode="auto">
            <a:xfrm>
              <a:off x="3463" y="1882"/>
              <a:ext cx="48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 = 25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/>
          </p:nvSpPr>
          <p:spPr bwMode="auto">
            <a:xfrm>
              <a:off x="3858" y="1882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09"/>
            <p:cNvSpPr>
              <a:spLocks noChangeArrowheads="1"/>
            </p:cNvSpPr>
            <p:nvPr/>
          </p:nvSpPr>
          <p:spPr bwMode="auto">
            <a:xfrm>
              <a:off x="3930" y="188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0"/>
            <p:cNvSpPr>
              <a:spLocks noChangeArrowheads="1"/>
            </p:cNvSpPr>
            <p:nvPr/>
          </p:nvSpPr>
          <p:spPr bwMode="auto">
            <a:xfrm>
              <a:off x="3963" y="1882"/>
              <a:ext cx="12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1"/>
            <p:cNvSpPr>
              <a:spLocks noChangeArrowheads="1"/>
            </p:cNvSpPr>
            <p:nvPr/>
          </p:nvSpPr>
          <p:spPr bwMode="auto">
            <a:xfrm>
              <a:off x="4007" y="1882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2"/>
            <p:cNvSpPr>
              <a:spLocks noChangeArrowheads="1"/>
            </p:cNvSpPr>
            <p:nvPr/>
          </p:nvSpPr>
          <p:spPr bwMode="auto">
            <a:xfrm>
              <a:off x="4080" y="1882"/>
              <a:ext cx="12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3"/>
            <p:cNvSpPr>
              <a:spLocks noChangeArrowheads="1"/>
            </p:cNvSpPr>
            <p:nvPr/>
          </p:nvSpPr>
          <p:spPr bwMode="auto">
            <a:xfrm>
              <a:off x="4125" y="1884"/>
              <a:ext cx="10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4"/>
            <p:cNvSpPr>
              <a:spLocks noChangeArrowheads="1"/>
            </p:cNvSpPr>
            <p:nvPr/>
          </p:nvSpPr>
          <p:spPr bwMode="auto">
            <a:xfrm>
              <a:off x="4172" y="188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15"/>
            <p:cNvSpPr>
              <a:spLocks noChangeArrowheads="1"/>
            </p:cNvSpPr>
            <p:nvPr/>
          </p:nvSpPr>
          <p:spPr bwMode="auto">
            <a:xfrm>
              <a:off x="3430" y="2067"/>
              <a:ext cx="16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16"/>
            <p:cNvSpPr>
              <a:spLocks noChangeArrowheads="1"/>
            </p:cNvSpPr>
            <p:nvPr/>
          </p:nvSpPr>
          <p:spPr bwMode="auto">
            <a:xfrm>
              <a:off x="3537" y="2067"/>
              <a:ext cx="7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17"/>
            <p:cNvSpPr>
              <a:spLocks noChangeArrowheads="1"/>
            </p:cNvSpPr>
            <p:nvPr/>
          </p:nvSpPr>
          <p:spPr bwMode="auto">
            <a:xfrm>
              <a:off x="3558" y="2065"/>
              <a:ext cx="37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 25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18"/>
            <p:cNvSpPr>
              <a:spLocks noChangeArrowheads="1"/>
            </p:cNvSpPr>
            <p:nvPr/>
          </p:nvSpPr>
          <p:spPr bwMode="auto">
            <a:xfrm>
              <a:off x="3845" y="2065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19"/>
            <p:cNvSpPr>
              <a:spLocks noChangeArrowheads="1"/>
            </p:cNvSpPr>
            <p:nvPr/>
          </p:nvSpPr>
          <p:spPr bwMode="auto">
            <a:xfrm>
              <a:off x="3917" y="206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0"/>
            <p:cNvSpPr>
              <a:spLocks noChangeArrowheads="1"/>
            </p:cNvSpPr>
            <p:nvPr/>
          </p:nvSpPr>
          <p:spPr bwMode="auto">
            <a:xfrm>
              <a:off x="3949" y="2065"/>
              <a:ext cx="26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21"/>
            <p:cNvSpPr>
              <a:spLocks noChangeArrowheads="1"/>
            </p:cNvSpPr>
            <p:nvPr/>
          </p:nvSpPr>
          <p:spPr bwMode="auto">
            <a:xfrm>
              <a:off x="4130" y="206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22"/>
            <p:cNvSpPr>
              <a:spLocks noChangeArrowheads="1"/>
            </p:cNvSpPr>
            <p:nvPr/>
          </p:nvSpPr>
          <p:spPr bwMode="auto">
            <a:xfrm>
              <a:off x="3430" y="2248"/>
              <a:ext cx="21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23"/>
            <p:cNvSpPr>
              <a:spLocks noChangeArrowheads="1"/>
            </p:cNvSpPr>
            <p:nvPr/>
          </p:nvSpPr>
          <p:spPr bwMode="auto">
            <a:xfrm>
              <a:off x="3563" y="2248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24"/>
            <p:cNvSpPr>
              <a:spLocks noChangeArrowheads="1"/>
            </p:cNvSpPr>
            <p:nvPr/>
          </p:nvSpPr>
          <p:spPr bwMode="auto">
            <a:xfrm>
              <a:off x="3634" y="224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25"/>
            <p:cNvSpPr>
              <a:spLocks noChangeArrowheads="1"/>
            </p:cNvSpPr>
            <p:nvPr/>
          </p:nvSpPr>
          <p:spPr bwMode="auto">
            <a:xfrm>
              <a:off x="3668" y="2248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26"/>
            <p:cNvSpPr>
              <a:spLocks noChangeArrowheads="1"/>
            </p:cNvSpPr>
            <p:nvPr/>
          </p:nvSpPr>
          <p:spPr bwMode="auto">
            <a:xfrm>
              <a:off x="3741" y="224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27"/>
            <p:cNvSpPr>
              <a:spLocks noChangeArrowheads="1"/>
            </p:cNvSpPr>
            <p:nvPr/>
          </p:nvSpPr>
          <p:spPr bwMode="auto">
            <a:xfrm>
              <a:off x="3430" y="2432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28"/>
            <p:cNvSpPr>
              <a:spLocks noChangeArrowheads="1"/>
            </p:cNvSpPr>
            <p:nvPr/>
          </p:nvSpPr>
          <p:spPr bwMode="auto">
            <a:xfrm>
              <a:off x="3299" y="2615"/>
              <a:ext cx="20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29"/>
            <p:cNvSpPr>
              <a:spLocks noChangeArrowheads="1"/>
            </p:cNvSpPr>
            <p:nvPr/>
          </p:nvSpPr>
          <p:spPr bwMode="auto">
            <a:xfrm>
              <a:off x="3417" y="2623"/>
              <a:ext cx="10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30"/>
            <p:cNvSpPr>
              <a:spLocks noChangeArrowheads="1"/>
            </p:cNvSpPr>
            <p:nvPr/>
          </p:nvSpPr>
          <p:spPr bwMode="auto">
            <a:xfrm>
              <a:off x="3430" y="261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31"/>
            <p:cNvSpPr>
              <a:spLocks noChangeArrowheads="1"/>
            </p:cNvSpPr>
            <p:nvPr/>
          </p:nvSpPr>
          <p:spPr bwMode="auto">
            <a:xfrm>
              <a:off x="3463" y="2615"/>
              <a:ext cx="48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 = 25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32"/>
            <p:cNvSpPr>
              <a:spLocks noChangeArrowheads="1"/>
            </p:cNvSpPr>
            <p:nvPr/>
          </p:nvSpPr>
          <p:spPr bwMode="auto">
            <a:xfrm>
              <a:off x="3858" y="2615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33"/>
            <p:cNvSpPr>
              <a:spLocks noChangeArrowheads="1"/>
            </p:cNvSpPr>
            <p:nvPr/>
          </p:nvSpPr>
          <p:spPr bwMode="auto">
            <a:xfrm>
              <a:off x="3930" y="261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34"/>
            <p:cNvSpPr>
              <a:spLocks noChangeArrowheads="1"/>
            </p:cNvSpPr>
            <p:nvPr/>
          </p:nvSpPr>
          <p:spPr bwMode="auto">
            <a:xfrm>
              <a:off x="3963" y="2615"/>
              <a:ext cx="12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35"/>
            <p:cNvSpPr>
              <a:spLocks noChangeArrowheads="1"/>
            </p:cNvSpPr>
            <p:nvPr/>
          </p:nvSpPr>
          <p:spPr bwMode="auto">
            <a:xfrm>
              <a:off x="4007" y="2615"/>
              <a:ext cx="20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36"/>
            <p:cNvSpPr>
              <a:spLocks noChangeArrowheads="1"/>
            </p:cNvSpPr>
            <p:nvPr/>
          </p:nvSpPr>
          <p:spPr bwMode="auto">
            <a:xfrm>
              <a:off x="4125" y="2617"/>
              <a:ext cx="10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37"/>
            <p:cNvSpPr>
              <a:spLocks noChangeArrowheads="1"/>
            </p:cNvSpPr>
            <p:nvPr/>
          </p:nvSpPr>
          <p:spPr bwMode="auto">
            <a:xfrm>
              <a:off x="4172" y="2615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38"/>
            <p:cNvSpPr>
              <a:spLocks noChangeArrowheads="1"/>
            </p:cNvSpPr>
            <p:nvPr/>
          </p:nvSpPr>
          <p:spPr bwMode="auto">
            <a:xfrm>
              <a:off x="3430" y="2800"/>
              <a:ext cx="19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39"/>
            <p:cNvSpPr>
              <a:spLocks noChangeArrowheads="1"/>
            </p:cNvSpPr>
            <p:nvPr/>
          </p:nvSpPr>
          <p:spPr bwMode="auto">
            <a:xfrm>
              <a:off x="3558" y="2798"/>
              <a:ext cx="34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 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40"/>
            <p:cNvSpPr>
              <a:spLocks noChangeArrowheads="1"/>
            </p:cNvSpPr>
            <p:nvPr/>
          </p:nvSpPr>
          <p:spPr bwMode="auto">
            <a:xfrm>
              <a:off x="3812" y="279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3845" y="2798"/>
              <a:ext cx="12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42"/>
            <p:cNvSpPr>
              <a:spLocks noChangeArrowheads="1"/>
            </p:cNvSpPr>
            <p:nvPr/>
          </p:nvSpPr>
          <p:spPr bwMode="auto">
            <a:xfrm>
              <a:off x="3889" y="279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43"/>
            <p:cNvSpPr>
              <a:spLocks noChangeArrowheads="1"/>
            </p:cNvSpPr>
            <p:nvPr/>
          </p:nvSpPr>
          <p:spPr bwMode="auto">
            <a:xfrm>
              <a:off x="3922" y="2798"/>
              <a:ext cx="23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4069" y="2798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45"/>
            <p:cNvSpPr>
              <a:spLocks noChangeArrowheads="1"/>
            </p:cNvSpPr>
            <p:nvPr/>
          </p:nvSpPr>
          <p:spPr bwMode="auto">
            <a:xfrm>
              <a:off x="3168" y="3036"/>
              <a:ext cx="45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46"/>
            <p:cNvSpPr>
              <a:spLocks noChangeArrowheads="1"/>
            </p:cNvSpPr>
            <p:nvPr/>
          </p:nvSpPr>
          <p:spPr bwMode="auto">
            <a:xfrm>
              <a:off x="3531" y="3036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3564" y="3036"/>
              <a:ext cx="18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3669" y="3036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49"/>
            <p:cNvSpPr>
              <a:spLocks noChangeArrowheads="1"/>
            </p:cNvSpPr>
            <p:nvPr/>
          </p:nvSpPr>
          <p:spPr bwMode="auto">
            <a:xfrm>
              <a:off x="3702" y="3036"/>
              <a:ext cx="1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50"/>
            <p:cNvSpPr>
              <a:spLocks noChangeArrowheads="1"/>
            </p:cNvSpPr>
            <p:nvPr/>
          </p:nvSpPr>
          <p:spPr bwMode="auto">
            <a:xfrm>
              <a:off x="3775" y="3036"/>
              <a:ext cx="11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40636" y="6196988"/>
                <a:ext cx="2016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A00D220-0953-4EB1-BCA2-E2229DE5BD85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636" y="6196988"/>
                <a:ext cx="201657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3021" r="-2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5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Contoh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Soal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2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3703DCB6-CE2E-4DB2-998C-5E89A0D57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281" y="1220929"/>
                <a:ext cx="8062173" cy="4852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Fungsi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permintaan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 = 64 – Q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Gambarkanlah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Fungsi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permintaan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tersebut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!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Jawab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Jika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 = 0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maka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 = 64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Sehingga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titik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potong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sumbu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adalah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(0,64)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Jika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 = 0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Maka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adalah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P = 64 – Q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O = 64 – Q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Q</a:t>
                </a:r>
                <a:r>
                  <a:rPr lang="en-US" sz="18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64 	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64</m:t>
                        </m:r>
                      </m:e>
                    </m:rad>
                    <m:r>
                      <a:rPr lang="en-US" sz="1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=8 </m:t>
                    </m:r>
                  </m:oMath>
                </a14:m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8 X 8 = 64.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Q</a:t>
                </a:r>
                <a:r>
                  <a:rPr lang="en-US" sz="1800" baseline="-25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8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Q</a:t>
                </a:r>
                <a:r>
                  <a:rPr lang="en-US" sz="1800" baseline="-250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-8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Jadi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titik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potong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dengan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sumber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ialah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(8.0) </a:t>
                </a:r>
                <a:r>
                  <a:rPr lang="en-US" sz="1800" dirty="0" err="1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dan</a:t>
                </a:r>
                <a:r>
                  <a:rPr lang="en-US" sz="1800" dirty="0" smtClean="0">
                    <a:solidFill>
                      <a:schemeClr val="accent5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(-8,0)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 smtClean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03DCB6-CE2E-4DB2-998C-5E89A0D5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1" y="1220929"/>
                <a:ext cx="8062173" cy="4852443"/>
              </a:xfrm>
              <a:prstGeom prst="rect">
                <a:avLst/>
              </a:prstGeom>
              <a:blipFill rotWithShape="0">
                <a:blip r:embed="rId3"/>
                <a:stretch>
                  <a:fillRect l="-681" t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1164613">
            <a:off x="10052249" y="4405842"/>
            <a:ext cx="1574403" cy="157440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007220" y="3657600"/>
            <a:ext cx="6244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78382" y="3657600"/>
            <a:ext cx="727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59317"/>
              </p:ext>
            </p:extLst>
          </p:nvPr>
        </p:nvGraphicFramePr>
        <p:xfrm>
          <a:off x="837281" y="5331692"/>
          <a:ext cx="4949565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9913">
                  <a:extLst>
                    <a:ext uri="{9D8B030D-6E8A-4147-A177-3AD203B41FA5}">
                      <a16:colId xmlns="" xmlns:a16="http://schemas.microsoft.com/office/drawing/2014/main" val="2479691262"/>
                    </a:ext>
                  </a:extLst>
                </a:gridCol>
                <a:gridCol w="989913">
                  <a:extLst>
                    <a:ext uri="{9D8B030D-6E8A-4147-A177-3AD203B41FA5}">
                      <a16:colId xmlns="" xmlns:a16="http://schemas.microsoft.com/office/drawing/2014/main" val="3912370771"/>
                    </a:ext>
                  </a:extLst>
                </a:gridCol>
                <a:gridCol w="989913">
                  <a:extLst>
                    <a:ext uri="{9D8B030D-6E8A-4147-A177-3AD203B41FA5}">
                      <a16:colId xmlns="" xmlns:a16="http://schemas.microsoft.com/office/drawing/2014/main" val="870262107"/>
                    </a:ext>
                  </a:extLst>
                </a:gridCol>
                <a:gridCol w="989913">
                  <a:extLst>
                    <a:ext uri="{9D8B030D-6E8A-4147-A177-3AD203B41FA5}">
                      <a16:colId xmlns="" xmlns:a16="http://schemas.microsoft.com/office/drawing/2014/main" val="1496495905"/>
                    </a:ext>
                  </a:extLst>
                </a:gridCol>
                <a:gridCol w="989913">
                  <a:extLst>
                    <a:ext uri="{9D8B030D-6E8A-4147-A177-3AD203B41FA5}">
                      <a16:colId xmlns="" xmlns:a16="http://schemas.microsoft.com/office/drawing/2014/main" val="283667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784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3379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2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90626_1629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187" y="1130434"/>
            <a:ext cx="6728705" cy="504652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742</Words>
  <Application>Microsoft Office PowerPoint</Application>
  <PresentationFormat>Widescreen</PresentationFormat>
  <Paragraphs>333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Rockwell</vt:lpstr>
      <vt:lpstr>Tahoma</vt:lpstr>
      <vt:lpstr>Office Theme</vt:lpstr>
      <vt:lpstr>Matematika Bisnis</vt:lpstr>
      <vt:lpstr>   Fungsi Permintaan Non Linier   Pendahuluan </vt:lpstr>
      <vt:lpstr>Fungsi Permintaan</vt:lpstr>
      <vt:lpstr>Fungsi kuadrat</vt:lpstr>
      <vt:lpstr>Contoh Soal 1 </vt:lpstr>
      <vt:lpstr>PowerPoint Presentation</vt:lpstr>
      <vt:lpstr>Contoh 1 :  P = 25-Q²</vt:lpstr>
      <vt:lpstr>Contoh Soal 2</vt:lpstr>
      <vt:lpstr>PowerPoint Presentation</vt:lpstr>
      <vt:lpstr>Contoh 2</vt:lpstr>
      <vt:lpstr>Contoh Soal 3</vt:lpstr>
      <vt:lpstr>Contoh 3</vt:lpstr>
      <vt:lpstr>Soal </vt:lpstr>
      <vt:lpstr>PowerPoint Presentation</vt:lpstr>
      <vt:lpstr>Fungsi Rasional</vt:lpstr>
      <vt:lpstr>Contoh 1. Fungsi Rasional </vt:lpstr>
      <vt:lpstr>  GAMBAR FUNGSI PERMINTAAN</vt:lpstr>
      <vt:lpstr>Contoh 2 </vt:lpstr>
      <vt:lpstr>   ASIMPTOT</vt:lpstr>
      <vt:lpstr>PowerPoint Presentation</vt:lpstr>
      <vt:lpstr>PowerPoint Presentation</vt:lpstr>
      <vt:lpstr>Terima kasih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2019-06-25T14:00:07Z</dcterms:created>
  <dcterms:modified xsi:type="dcterms:W3CDTF">2020-06-13T10:34:11Z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