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72" r:id="rId7"/>
    <p:sldId id="262" r:id="rId8"/>
    <p:sldId id="263" r:id="rId9"/>
    <p:sldId id="264" r:id="rId10"/>
    <p:sldId id="265" r:id="rId11"/>
    <p:sldId id="269" r:id="rId12"/>
    <p:sldId id="270" r:id="rId13"/>
    <p:sldId id="266" r:id="rId14"/>
    <p:sldId id="267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A74D1E-5AA5-4A38-9C4B-27CE0A1EC6B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4E23F8-5AE2-4649-B4AB-47DEACC362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Kriptografi" TargetMode="External"/><Relationship Id="rId2" Type="http://schemas.openxmlformats.org/officeDocument/2006/relationships/hyperlink" Target="http://id.wikipedia.org/wiki/Pesa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d.wikipedia.org/wiki/Bahasa_Yunan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324600"/>
            <a:ext cx="3579610" cy="338597"/>
          </a:xfrm>
        </p:spPr>
        <p:txBody>
          <a:bodyPr>
            <a:normAutofit/>
          </a:bodyPr>
          <a:lstStyle/>
          <a:p>
            <a:pPr algn="ctr"/>
            <a:r>
              <a:rPr lang="en-US" sz="1200" dirty="0"/>
              <a:t>Oleh : Bobby Bachry., </a:t>
            </a:r>
            <a:r>
              <a:rPr lang="en-US" sz="1200" dirty="0" err="1"/>
              <a:t>S.kom</a:t>
            </a:r>
            <a:r>
              <a:rPr lang="en-US" sz="1200" dirty="0"/>
              <a:t>., MMSI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 algn="ctr">
              <a:buNone/>
            </a:pPr>
            <a:r>
              <a:rPr lang="id-ID" sz="3200" dirty="0"/>
              <a:t>STEGANOGRAFI</a:t>
            </a:r>
            <a:r>
              <a:rPr lang="en-US" sz="3200" dirty="0"/>
              <a:t> - KRIPTOGRAFI</a:t>
            </a:r>
            <a:endParaRPr lang="id-ID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D36D31-1881-40EA-9DEE-09563BA6B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784" y="533400"/>
            <a:ext cx="1766944" cy="1766944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460CAA9-914E-4198-8BC6-5FC9237A5516}"/>
              </a:ext>
            </a:extLst>
          </p:cNvPr>
          <p:cNvSpPr txBox="1">
            <a:spLocks/>
          </p:cNvSpPr>
          <p:nvPr/>
        </p:nvSpPr>
        <p:spPr>
          <a:xfrm>
            <a:off x="1586751" y="3810000"/>
            <a:ext cx="5637010" cy="882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/>
              <a:t>Pertemuan</a:t>
            </a:r>
            <a:r>
              <a:rPr lang="en-US" dirty="0"/>
              <a:t> - V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38190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61256"/>
            <a:ext cx="8229600" cy="4925144"/>
          </a:xfrm>
        </p:spPr>
        <p:txBody>
          <a:bodyPr>
            <a:noAutofit/>
          </a:bodyPr>
          <a:lstStyle/>
          <a:p>
            <a:pPr marL="450850" lvl="0" indent="-450850" algn="just">
              <a:buNone/>
              <a:tabLst>
                <a:tab pos="450850" algn="l"/>
              </a:tabLst>
            </a:pPr>
            <a:r>
              <a:rPr lang="id-ID" sz="2000" dirty="0"/>
              <a:t>3.	</a:t>
            </a:r>
            <a:r>
              <a:rPr lang="en-US" sz="2000" dirty="0"/>
              <a:t>Statistical method</a:t>
            </a:r>
            <a:endParaRPr lang="id-ID" sz="2000" dirty="0"/>
          </a:p>
          <a:p>
            <a:pPr marL="450850" indent="-450850" algn="just">
              <a:buNone/>
              <a:tabLst>
                <a:tab pos="450850" algn="l"/>
              </a:tabLst>
            </a:pPr>
            <a:r>
              <a:rPr lang="id-ID" sz="2000" dirty="0"/>
              <a:t>	</a:t>
            </a:r>
            <a:r>
              <a:rPr lang="en-US" sz="2000" dirty="0" err="1"/>
              <a:t>Tahapan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ialah</a:t>
            </a:r>
            <a:r>
              <a:rPr lang="en-US" sz="2000" dirty="0"/>
              <a:t> :</a:t>
            </a:r>
            <a:endParaRPr lang="id-ID" sz="2000" dirty="0"/>
          </a:p>
          <a:p>
            <a:pPr marL="900113" lvl="0" indent="-450850" algn="just">
              <a:buNone/>
            </a:pPr>
            <a:r>
              <a:rPr lang="id-ID" sz="2000" dirty="0"/>
              <a:t>a.</a:t>
            </a:r>
            <a:r>
              <a:rPr lang="id-ID" sz="2000" b="1" dirty="0"/>
              <a:t>	</a:t>
            </a:r>
            <a:r>
              <a:rPr lang="en-US" sz="2000" b="1" dirty="0" err="1"/>
              <a:t>Estimasi</a:t>
            </a:r>
            <a:r>
              <a:rPr lang="en-US" sz="2000" b="1" dirty="0"/>
              <a:t> </a:t>
            </a:r>
            <a:r>
              <a:rPr lang="en-US" sz="2000" b="1" dirty="0" err="1"/>
              <a:t>Sinyal</a:t>
            </a:r>
            <a:r>
              <a:rPr lang="en-US" sz="2000" b="1" dirty="0"/>
              <a:t> Cover</a:t>
            </a:r>
            <a:r>
              <a:rPr lang="en-US" sz="2000" dirty="0"/>
              <a:t>: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proses yang </a:t>
            </a:r>
            <a:r>
              <a:rPr lang="en-US" sz="2000" dirty="0" err="1"/>
              <a:t>dinamakan</a:t>
            </a:r>
            <a:r>
              <a:rPr lang="en-US" sz="2000" dirty="0"/>
              <a:t> De-Nosing (</a:t>
            </a:r>
            <a:r>
              <a:rPr lang="en-US" sz="2000" dirty="0" err="1"/>
              <a:t>menghilangkan</a:t>
            </a:r>
            <a:r>
              <a:rPr lang="en-US" sz="2000" dirty="0"/>
              <a:t> </a:t>
            </a:r>
            <a:r>
              <a:rPr lang="en-US" sz="2000" dirty="0" err="1"/>
              <a:t>sinyal</a:t>
            </a:r>
            <a:r>
              <a:rPr lang="en-US" sz="2000" dirty="0"/>
              <a:t> noise). 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contohnya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Wavelet Shrinkage </a:t>
            </a:r>
            <a:r>
              <a:rPr lang="en-US" sz="2000" dirty="0" err="1"/>
              <a:t>pada</a:t>
            </a:r>
            <a:r>
              <a:rPr lang="en-US" sz="2000" dirty="0"/>
              <a:t> media audio. </a:t>
            </a:r>
            <a:r>
              <a:rPr lang="en-US" sz="2000" dirty="0" err="1"/>
              <a:t>Sinyal</a:t>
            </a:r>
            <a:r>
              <a:rPr lang="en-US" sz="2000" dirty="0"/>
              <a:t> </a:t>
            </a:r>
            <a:r>
              <a:rPr lang="en-US" sz="2000" dirty="0" err="1"/>
              <a:t>keluaran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proses De-Noising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noise (</a:t>
            </a:r>
            <a:r>
              <a:rPr lang="en-US" sz="2000" dirty="0" err="1"/>
              <a:t>pesan</a:t>
            </a:r>
            <a:r>
              <a:rPr lang="en-US" sz="2000" dirty="0"/>
              <a:t> </a:t>
            </a:r>
            <a:r>
              <a:rPr lang="en-US" sz="2000" dirty="0" err="1"/>
              <a:t>tersembunyi</a:t>
            </a:r>
            <a:r>
              <a:rPr lang="en-US" sz="2000" dirty="0"/>
              <a:t>), </a:t>
            </a:r>
            <a:r>
              <a:rPr lang="en-US" sz="2000" dirty="0" err="1"/>
              <a:t>sehingga</a:t>
            </a:r>
            <a:r>
              <a:rPr lang="en-US" sz="2000" dirty="0"/>
              <a:t> bi</a:t>
            </a:r>
            <a:r>
              <a:rPr lang="id-ID" sz="2000" dirty="0"/>
              <a:t>s</a:t>
            </a:r>
            <a:r>
              <a:rPr lang="en-US" sz="2000" dirty="0"/>
              <a:t>a </a:t>
            </a:r>
            <a:r>
              <a:rPr lang="en-US" sz="2000" dirty="0" err="1"/>
              <a:t>diestimasikan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sinyal</a:t>
            </a:r>
            <a:r>
              <a:rPr lang="en-US" sz="2000" dirty="0"/>
              <a:t> cover. </a:t>
            </a:r>
            <a:r>
              <a:rPr lang="en-US" sz="2000" dirty="0" err="1"/>
              <a:t>Dikatakan</a:t>
            </a:r>
            <a:r>
              <a:rPr lang="en-US" sz="2000" dirty="0"/>
              <a:t> </a:t>
            </a:r>
            <a:r>
              <a:rPr lang="en-US" sz="2000" dirty="0" err="1"/>
              <a:t>estimasi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file cover yang </a:t>
            </a:r>
            <a:r>
              <a:rPr lang="en-US" sz="2000" dirty="0" err="1"/>
              <a:t>sesungguhnya</a:t>
            </a:r>
            <a:r>
              <a:rPr lang="en-US" sz="2000" dirty="0"/>
              <a:t>.</a:t>
            </a:r>
            <a:endParaRPr lang="id-ID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015791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866056"/>
            <a:ext cx="8229600" cy="4925144"/>
          </a:xfrm>
        </p:spPr>
        <p:txBody>
          <a:bodyPr>
            <a:noAutofit/>
          </a:bodyPr>
          <a:lstStyle/>
          <a:p>
            <a:pPr marL="900113" indent="-450850" algn="just">
              <a:buNone/>
            </a:pPr>
            <a:r>
              <a:rPr lang="en-US" sz="2000" dirty="0"/>
              <a:t>b</a:t>
            </a:r>
            <a:r>
              <a:rPr lang="id-ID" sz="2000" dirty="0"/>
              <a:t>.	</a:t>
            </a:r>
            <a:r>
              <a:rPr lang="en-US" sz="2000" dirty="0" err="1"/>
              <a:t>Ekstraksi</a:t>
            </a:r>
            <a:r>
              <a:rPr lang="en-US" sz="2000" dirty="0"/>
              <a:t> </a:t>
            </a:r>
            <a:r>
              <a:rPr lang="en-US" sz="2000" dirty="0" err="1"/>
              <a:t>fitur-fitur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id-ID" sz="2000" dirty="0"/>
              <a:t>d</a:t>
            </a:r>
            <a:r>
              <a:rPr lang="en-US" sz="2000" dirty="0"/>
              <a:t> (classification),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media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mengekstraksi</a:t>
            </a:r>
            <a:r>
              <a:rPr lang="en-US" sz="2000" dirty="0"/>
              <a:t> </a:t>
            </a:r>
            <a:r>
              <a:rPr lang="en-US" sz="2000" dirty="0" err="1"/>
              <a:t>fitur-fitur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media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meliha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berat</a:t>
            </a:r>
            <a:r>
              <a:rPr lang="en-US" sz="2000" dirty="0"/>
              <a:t>, </a:t>
            </a:r>
            <a:r>
              <a:rPr lang="en-US" sz="2000" dirty="0" err="1"/>
              <a:t>tinggi</a:t>
            </a:r>
            <a:r>
              <a:rPr lang="en-US" sz="2000" dirty="0"/>
              <a:t>, </a:t>
            </a:r>
            <a:r>
              <a:rPr lang="en-US" sz="2000" dirty="0" err="1"/>
              <a:t>warna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bau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Hal </a:t>
            </a:r>
            <a:r>
              <a:rPr lang="en-US" sz="2000" dirty="0" err="1"/>
              <a:t>iniliah</a:t>
            </a:r>
            <a:r>
              <a:rPr lang="en-US" sz="2000" dirty="0"/>
              <a:t> yang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.</a:t>
            </a:r>
            <a:endParaRPr lang="id-ID" sz="2000" dirty="0"/>
          </a:p>
          <a:p>
            <a:endParaRPr lang="en-US" sz="2000" dirty="0"/>
          </a:p>
          <a:p>
            <a:pPr marL="900113" indent="-450850" algn="just">
              <a:buNone/>
            </a:pPr>
            <a:endParaRPr lang="en-US" sz="2000" dirty="0"/>
          </a:p>
          <a:p>
            <a:pPr marL="900113" indent="-450850" algn="just">
              <a:buNone/>
            </a:pPr>
            <a:endParaRPr lang="id-ID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765498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789856"/>
            <a:ext cx="8229600" cy="4925144"/>
          </a:xfrm>
        </p:spPr>
        <p:txBody>
          <a:bodyPr>
            <a:noAutofit/>
          </a:bodyPr>
          <a:lstStyle/>
          <a:p>
            <a:pPr marL="900113" indent="-450850" algn="just">
              <a:buNone/>
            </a:pPr>
            <a:r>
              <a:rPr lang="id-ID" sz="2000" dirty="0"/>
              <a:t>c.	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id-ID" sz="2000" b="1" dirty="0"/>
              <a:t>b</a:t>
            </a:r>
            <a:r>
              <a:rPr lang="en-US" sz="2000" dirty="0"/>
              <a:t>, </a:t>
            </a:r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berhasil</a:t>
            </a:r>
            <a:r>
              <a:rPr lang="en-US" sz="2000" dirty="0"/>
              <a:t> </a:t>
            </a:r>
            <a:r>
              <a:rPr lang="en-US" sz="2000" dirty="0" err="1"/>
              <a:t>mengekstrak</a:t>
            </a:r>
            <a:r>
              <a:rPr lang="en-US" sz="2000" dirty="0"/>
              <a:t> </a:t>
            </a:r>
            <a:r>
              <a:rPr lang="en-US" sz="2000" dirty="0" err="1"/>
              <a:t>fitur-fitur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,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fitur-fitur</a:t>
            </a:r>
            <a:r>
              <a:rPr lang="en-US" sz="2000" dirty="0"/>
              <a:t> yang </a:t>
            </a:r>
            <a:r>
              <a:rPr lang="en-US" sz="2000" dirty="0" err="1"/>
              <a:t>cocok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diklasifikasi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. 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fitur</a:t>
            </a:r>
            <a:r>
              <a:rPr lang="en-US" sz="2000" dirty="0"/>
              <a:t> yang </a:t>
            </a:r>
            <a:r>
              <a:rPr lang="en-US" sz="2000" dirty="0" err="1"/>
              <a:t>lengkap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ANOVA (</a:t>
            </a:r>
            <a:r>
              <a:rPr lang="en-US" sz="2000" dirty="0" err="1"/>
              <a:t>Analisis</a:t>
            </a:r>
            <a:r>
              <a:rPr lang="en-US" sz="2000" dirty="0"/>
              <a:t> of Variance).</a:t>
            </a:r>
            <a:endParaRPr lang="id-ID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en-US" sz="2000" dirty="0"/>
          </a:p>
          <a:p>
            <a:pPr marL="900113" lvl="0" indent="-450850" algn="just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92968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8600"/>
            <a:ext cx="8229600" cy="5257800"/>
          </a:xfrm>
        </p:spPr>
        <p:txBody>
          <a:bodyPr>
            <a:noAutofit/>
          </a:bodyPr>
          <a:lstStyle/>
          <a:p>
            <a:pPr marL="450850" lvl="0" indent="-450850">
              <a:buNone/>
              <a:tabLst>
                <a:tab pos="450850" algn="l"/>
              </a:tabLst>
            </a:pPr>
            <a:r>
              <a:rPr lang="id-ID" sz="1800" dirty="0"/>
              <a:t>d.	</a:t>
            </a:r>
            <a:r>
              <a:rPr lang="en-US" sz="1800" dirty="0"/>
              <a:t>Proses </a:t>
            </a:r>
            <a:r>
              <a:rPr lang="en-US" sz="1800" dirty="0" err="1"/>
              <a:t>klasifikasi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fitur-fitur</a:t>
            </a:r>
            <a:r>
              <a:rPr lang="en-US" sz="1800" dirty="0"/>
              <a:t> 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diekstrak</a:t>
            </a:r>
            <a:r>
              <a:rPr lang="en-US" sz="1800" dirty="0"/>
              <a:t>. </a:t>
            </a:r>
            <a:r>
              <a:rPr lang="en-US" sz="1800" dirty="0" err="1"/>
              <a:t>Kemudian</a:t>
            </a:r>
            <a:r>
              <a:rPr lang="en-US" sz="1800" dirty="0"/>
              <a:t> </a:t>
            </a:r>
            <a:r>
              <a:rPr lang="en-US" sz="1800" dirty="0" err="1"/>
              <a:t>diklasifikasikan</a:t>
            </a:r>
            <a:r>
              <a:rPr lang="en-US" sz="1800" dirty="0"/>
              <a:t>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pola</a:t>
            </a:r>
            <a:r>
              <a:rPr lang="en-US" sz="1800" dirty="0"/>
              <a:t> yang </a:t>
            </a:r>
            <a:r>
              <a:rPr lang="en-US" sz="1800" dirty="0" err="1"/>
              <a:t>ada</a:t>
            </a:r>
            <a:r>
              <a:rPr lang="en-US" sz="1800" dirty="0"/>
              <a:t>. </a:t>
            </a:r>
            <a:r>
              <a:rPr lang="en-US" sz="1800" dirty="0" err="1"/>
              <a:t>Pola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didapat</a:t>
            </a:r>
            <a:r>
              <a:rPr lang="en-US" sz="1800" dirty="0"/>
              <a:t>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sampel-sampel</a:t>
            </a:r>
            <a:r>
              <a:rPr lang="en-US" sz="1800" dirty="0"/>
              <a:t> yang </a:t>
            </a:r>
            <a:r>
              <a:rPr lang="en-US" sz="1800" dirty="0" err="1"/>
              <a:t>terdahulu</a:t>
            </a:r>
            <a:r>
              <a:rPr lang="en-US" sz="1800" dirty="0"/>
              <a:t>. </a:t>
            </a:r>
            <a:r>
              <a:rPr lang="en-US" sz="1800" dirty="0" err="1"/>
              <a:t>Klasifikasi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membutuhkan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u</a:t>
            </a:r>
            <a:r>
              <a:rPr lang="id-ID" sz="1800" dirty="0"/>
              <a:t>n</a:t>
            </a:r>
            <a:r>
              <a:rPr lang="en-US" sz="1800" dirty="0" err="1"/>
              <a:t>tuk</a:t>
            </a:r>
            <a:r>
              <a:rPr lang="en-US" sz="1800" dirty="0"/>
              <a:t> </a:t>
            </a:r>
            <a:r>
              <a:rPr lang="en-US" sz="1800" dirty="0" err="1"/>
              <a:t>membuat</a:t>
            </a:r>
            <a:r>
              <a:rPr lang="en-US" sz="1800" dirty="0"/>
              <a:t> </a:t>
            </a:r>
            <a:r>
              <a:rPr lang="en-US" sz="1800" dirty="0" err="1"/>
              <a:t>pola</a:t>
            </a:r>
            <a:r>
              <a:rPr lang="en-US" sz="1800" dirty="0"/>
              <a:t> </a:t>
            </a:r>
            <a:r>
              <a:rPr lang="en-US" sz="1800" dirty="0" err="1"/>
              <a:t>pengklasifikasiannya</a:t>
            </a:r>
            <a:r>
              <a:rPr lang="en-US" sz="1800" dirty="0"/>
              <a:t>. Dari </a:t>
            </a:r>
            <a:r>
              <a:rPr lang="en-US" sz="1800" dirty="0" err="1"/>
              <a:t>sampel</a:t>
            </a:r>
            <a:r>
              <a:rPr lang="en-US" sz="1800" dirty="0"/>
              <a:t> yang </a:t>
            </a:r>
            <a:r>
              <a:rPr lang="en-US" sz="1800" dirty="0" err="1"/>
              <a:t>ada</a:t>
            </a:r>
            <a:r>
              <a:rPr lang="en-US" sz="1800" dirty="0"/>
              <a:t>,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dibuat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pola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disebut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garis</a:t>
            </a:r>
            <a:r>
              <a:rPr lang="en-US" sz="1800" dirty="0"/>
              <a:t> </a:t>
            </a:r>
            <a:r>
              <a:rPr lang="en-US" sz="1800" dirty="0" err="1"/>
              <a:t>batas</a:t>
            </a:r>
            <a:r>
              <a:rPr lang="en-US" sz="1800" dirty="0"/>
              <a:t>. </a:t>
            </a:r>
            <a:r>
              <a:rPr lang="en-US" sz="1800" dirty="0" err="1"/>
              <a:t>Semakin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pengklasifikasiannya</a:t>
            </a:r>
            <a:r>
              <a:rPr lang="en-US" sz="1800" dirty="0"/>
              <a:t> </a:t>
            </a:r>
            <a:r>
              <a:rPr lang="en-US" sz="1800" dirty="0" err="1"/>
              <a:t>semakin</a:t>
            </a:r>
            <a:r>
              <a:rPr lang="en-US" sz="1800" dirty="0"/>
              <a:t> </a:t>
            </a:r>
            <a:r>
              <a:rPr lang="en-US" sz="1800" dirty="0" err="1"/>
              <a:t>akurat</a:t>
            </a:r>
            <a:r>
              <a:rPr lang="en-US" sz="1800" dirty="0"/>
              <a:t>. </a:t>
            </a:r>
            <a:r>
              <a:rPr lang="en-US" sz="1800" dirty="0" err="1"/>
              <a:t>Teknik</a:t>
            </a:r>
            <a:r>
              <a:rPr lang="en-US" sz="1800" dirty="0"/>
              <a:t> </a:t>
            </a:r>
            <a:r>
              <a:rPr lang="en-US" sz="1800" dirty="0" err="1"/>
              <a:t>klasifikasi</a:t>
            </a:r>
            <a:r>
              <a:rPr lang="en-US" sz="1800" dirty="0"/>
              <a:t> yang paling </a:t>
            </a:r>
            <a:r>
              <a:rPr lang="en-US" sz="1800" dirty="0" err="1"/>
              <a:t>mudah</a:t>
            </a:r>
            <a:r>
              <a:rPr lang="en-US" sz="1800" dirty="0"/>
              <a:t> </a:t>
            </a:r>
            <a:r>
              <a:rPr lang="en-US" sz="1800" dirty="0" err="1"/>
              <a:t>diterapkan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“Linear regression classifier”,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terlalu</a:t>
            </a:r>
            <a:r>
              <a:rPr lang="en-US" sz="1800" dirty="0"/>
              <a:t> </a:t>
            </a:r>
            <a:r>
              <a:rPr lang="en-US" sz="1800" dirty="0" err="1"/>
              <a:t>rumit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dibuat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linear </a:t>
            </a:r>
            <a:r>
              <a:rPr lang="en-US" sz="1800" dirty="0" err="1"/>
              <a:t>saja</a:t>
            </a:r>
            <a:r>
              <a:rPr lang="en-US" sz="1800" dirty="0"/>
              <a:t>. </a:t>
            </a:r>
            <a:r>
              <a:rPr lang="en-US" sz="1800" dirty="0" err="1"/>
              <a:t>Tapi</a:t>
            </a:r>
            <a:r>
              <a:rPr lang="en-US" sz="1800" dirty="0"/>
              <a:t> </a:t>
            </a:r>
            <a:r>
              <a:rPr lang="en-US" sz="1800" dirty="0" err="1"/>
              <a:t>efek</a:t>
            </a:r>
            <a:r>
              <a:rPr lang="en-US" sz="1800" dirty="0"/>
              <a:t> </a:t>
            </a:r>
            <a:r>
              <a:rPr lang="en-US" sz="1800" dirty="0" err="1"/>
              <a:t>sampingnya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akurat</a:t>
            </a:r>
            <a:r>
              <a:rPr lang="en-US" sz="1800" dirty="0"/>
              <a:t>. Ada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teknik</a:t>
            </a:r>
            <a:r>
              <a:rPr lang="en-US" sz="1800" dirty="0"/>
              <a:t> classification lain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diterapkan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SVM,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saja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diterapkan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menggabungkan</a:t>
            </a:r>
            <a:r>
              <a:rPr lang="en-US" sz="1800" dirty="0"/>
              <a:t> Genetic Algorithm.</a:t>
            </a:r>
            <a:endParaRPr lang="id-ID" sz="1800" dirty="0"/>
          </a:p>
          <a:p>
            <a:pPr marL="450850" lvl="0" indent="-450850">
              <a:buNone/>
              <a:tabLst>
                <a:tab pos="450850" algn="l"/>
              </a:tabLst>
            </a:pPr>
            <a:endParaRPr lang="id-ID" sz="1800" dirty="0"/>
          </a:p>
          <a:p>
            <a:pPr marL="450850" lvl="0" indent="-450850">
              <a:buNone/>
              <a:tabLst>
                <a:tab pos="450850" algn="l"/>
              </a:tabLst>
            </a:pPr>
            <a:r>
              <a:rPr lang="id-ID" sz="1800" dirty="0"/>
              <a:t>e.	</a:t>
            </a:r>
            <a:r>
              <a:rPr lang="en-US" sz="1800" dirty="0"/>
              <a:t>Dari </a:t>
            </a:r>
            <a:r>
              <a:rPr lang="en-US" sz="1800" dirty="0" err="1"/>
              <a:t>tahap</a:t>
            </a:r>
            <a:r>
              <a:rPr lang="en-US" sz="1800" dirty="0"/>
              <a:t> 4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menghasilkan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kesimpulan</a:t>
            </a:r>
            <a:r>
              <a:rPr lang="en-US" sz="1800" dirty="0"/>
              <a:t>, </a:t>
            </a:r>
            <a:r>
              <a:rPr lang="en-US" sz="1800" dirty="0" err="1"/>
              <a:t>apakah</a:t>
            </a:r>
            <a:r>
              <a:rPr lang="en-US" sz="1800" dirty="0"/>
              <a:t> media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mengandung</a:t>
            </a:r>
            <a:r>
              <a:rPr lang="en-US" sz="1800" dirty="0"/>
              <a:t> </a:t>
            </a:r>
            <a:r>
              <a:rPr lang="en-US" sz="1800" dirty="0" err="1"/>
              <a:t>pesan</a:t>
            </a:r>
            <a:r>
              <a:rPr lang="en-US" sz="1800" dirty="0"/>
              <a:t> </a:t>
            </a:r>
            <a:r>
              <a:rPr lang="en-US" sz="1800" dirty="0" err="1"/>
              <a:t>tersembunyi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.</a:t>
            </a:r>
            <a:endParaRPr lang="id-ID" sz="1800" dirty="0"/>
          </a:p>
          <a:p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1834464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Metode Steganography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37160"/>
            <a:ext cx="6629400" cy="352044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endParaRPr lang="id-ID" sz="1600" dirty="0"/>
          </a:p>
          <a:p>
            <a:pPr marL="514350" indent="-514350">
              <a:buAutoNum type="arabicPeriod"/>
            </a:pPr>
            <a:r>
              <a:rPr lang="id-ID" sz="1600" dirty="0"/>
              <a:t>Least Significant Bit (LSB)</a:t>
            </a:r>
          </a:p>
          <a:p>
            <a:pPr marL="531813" indent="0">
              <a:buNone/>
            </a:pPr>
            <a:r>
              <a:rPr lang="id-ID" sz="1600" dirty="0"/>
              <a:t>Menyisipkan pesan di bit ke-8 pada masing-masing segment pixel. Contoh penggunaan metode ini dapat dilihat di file PDF terlampir.</a:t>
            </a:r>
          </a:p>
          <a:p>
            <a:pPr marL="989013" indent="-457200">
              <a:buFontTx/>
              <a:buChar char="-"/>
            </a:pPr>
            <a:r>
              <a:rPr lang="id-ID" sz="1600" dirty="0"/>
              <a:t>Ukuran (Size) citra tidak berubah.</a:t>
            </a:r>
          </a:p>
          <a:p>
            <a:pPr marL="989013" indent="-457200">
              <a:buFontTx/>
              <a:buChar char="-"/>
            </a:pPr>
            <a:r>
              <a:rPr lang="id-ID" sz="1600" dirty="0"/>
              <a:t>Ukuran pesan sangat terbatas, dimana tidak boleh melebihi jumlah segment pixel pada citra.</a:t>
            </a:r>
          </a:p>
          <a:p>
            <a:pPr marL="514350" indent="-514350">
              <a:buAutoNum type="arabicPeriod" startAt="2"/>
              <a:tabLst>
                <a:tab pos="531813" algn="l"/>
              </a:tabLst>
            </a:pPr>
            <a:r>
              <a:rPr lang="id-ID" sz="1600" dirty="0"/>
              <a:t>End of File (EoF)</a:t>
            </a:r>
          </a:p>
          <a:p>
            <a:pPr marL="531813" indent="-531813">
              <a:buNone/>
              <a:tabLst>
                <a:tab pos="531813" algn="l"/>
              </a:tabLst>
            </a:pPr>
            <a:r>
              <a:rPr lang="id-ID" sz="1600" dirty="0"/>
              <a:t>	Menyisipkan pesan di bit paling akhir dari suatu citra. Contoh penggunaan metode ini dapat dilihat di file PDF terlampir.</a:t>
            </a:r>
          </a:p>
          <a:p>
            <a:pPr marL="900113" indent="-900113">
              <a:buNone/>
              <a:tabLst>
                <a:tab pos="531813" algn="l"/>
              </a:tabLst>
            </a:pPr>
            <a:r>
              <a:rPr lang="id-ID" sz="1600" dirty="0"/>
              <a:t>	-	Ukuran (size) citra akan bertambah besar, tergantung ukuran pesan yang disisipkan.</a:t>
            </a:r>
          </a:p>
          <a:p>
            <a:pPr marL="531813" indent="-531813">
              <a:buNone/>
              <a:tabLst>
                <a:tab pos="531813" algn="l"/>
              </a:tabLst>
            </a:pPr>
            <a:r>
              <a:rPr lang="id-ID" sz="1600" dirty="0"/>
              <a:t>	-	Ukuran pesan yang dapat disisipkan, tidak terbatas.</a:t>
            </a:r>
          </a:p>
        </p:txBody>
      </p:sp>
    </p:spTree>
    <p:extLst>
      <p:ext uri="{BB962C8B-B14F-4D97-AF65-F5344CB8AC3E}">
        <p14:creationId xmlns:p14="http://schemas.microsoft.com/office/powerpoint/2010/main" val="3986345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8274D-0C7A-4292-BBEE-503F71D53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86000"/>
            <a:ext cx="6512511" cy="1143000"/>
          </a:xfrm>
        </p:spPr>
        <p:txBody>
          <a:bodyPr/>
          <a:lstStyle/>
          <a:p>
            <a:r>
              <a:rPr lang="en-US" dirty="0"/>
              <a:t>TERIMA 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0583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Definisi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r>
              <a:rPr lang="en-US" dirty="0" err="1"/>
              <a:t>Steganografi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penyembunyian</a:t>
            </a:r>
            <a:r>
              <a:rPr lang="en-US" dirty="0"/>
              <a:t> data </a:t>
            </a:r>
            <a:r>
              <a:rPr lang="en-US" dirty="0" err="1"/>
              <a:t>rahasia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(media)</a:t>
            </a:r>
            <a:r>
              <a:rPr lang="id-ID" dirty="0"/>
              <a:t>,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data yang </a:t>
            </a:r>
            <a:r>
              <a:rPr lang="en-US" dirty="0" err="1"/>
              <a:t>disembunyikan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dikenali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914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Tujuan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endParaRPr lang="id-ID" dirty="0"/>
          </a:p>
          <a:p>
            <a:pPr algn="just"/>
            <a:r>
              <a:rPr lang="id-ID" dirty="0"/>
              <a:t>Tujuan Utama = </a:t>
            </a:r>
            <a:r>
              <a:rPr lang="id-ID" b="1" u="sng" dirty="0"/>
              <a:t>Menyembunyikan Data</a:t>
            </a:r>
          </a:p>
          <a:p>
            <a:pPr marL="0" indent="0" algn="just">
              <a:buNone/>
            </a:pPr>
            <a:endParaRPr lang="id-ID" b="1" u="sng" dirty="0"/>
          </a:p>
          <a:p>
            <a:pPr algn="just"/>
            <a:r>
              <a:rPr lang="id-ID" dirty="0"/>
              <a:t>Membuat sedemikian rupa suatu pesan rahasia menjadi seolah-olah tidak ada atau tidak tampak, dengan membungkusnya menggunakan media lain (file gambar, video, audio, teks), untuk menghindari kecurigaan orang lain terhadap suatu data yang dikirimkan.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500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372168"/>
            <a:ext cx="7391400" cy="1143000"/>
          </a:xfrm>
        </p:spPr>
        <p:txBody>
          <a:bodyPr/>
          <a:lstStyle/>
          <a:p>
            <a:r>
              <a:rPr lang="id-ID" dirty="0"/>
              <a:t>Kriptografi Vs Steganografi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id-ID" dirty="0"/>
          </a:p>
          <a:p>
            <a:pPr algn="just"/>
            <a:r>
              <a:rPr lang="id-ID" b="1" dirty="0"/>
              <a:t>Kriptografi:</a:t>
            </a:r>
            <a:r>
              <a:rPr lang="id-ID" dirty="0"/>
              <a:t> pesan rahasia diacak susunannya atau polanya, sehingga pesan tidak dapat dibaca oleh orang lain. Bisa menimbulkan kecurigaan bagi orang lain, karena adanya pesan yang disandikan.</a:t>
            </a:r>
          </a:p>
          <a:p>
            <a:pPr algn="just"/>
            <a:endParaRPr lang="id-ID" dirty="0"/>
          </a:p>
          <a:p>
            <a:pPr algn="just"/>
            <a:r>
              <a:rPr lang="id-ID" b="1" dirty="0"/>
              <a:t>Steganografi: </a:t>
            </a:r>
            <a:r>
              <a:rPr lang="id-ID" dirty="0"/>
              <a:t>pesan rahasia dibungkus dengan media lain (teks, gambar, video, audio), sehingga sulit bagi orang lain untuk menyadari bahwa ada pesan rahasia di dalam file pembungkus. </a:t>
            </a:r>
            <a:r>
              <a:rPr lang="id-ID" b="1" dirty="0"/>
              <a:t>Lebih aman</a:t>
            </a:r>
            <a:r>
              <a:rPr lang="id-ID" dirty="0"/>
              <a:t>, mengingat steganografi </a:t>
            </a:r>
            <a:r>
              <a:rPr lang="id-ID" b="1" dirty="0"/>
              <a:t>tidak </a:t>
            </a:r>
            <a:r>
              <a:rPr lang="id-ID" dirty="0"/>
              <a:t>menimbulkan kecurigaan pada orang lain, karena sekilas media gambar,audio,atau video nampak normal.</a:t>
            </a:r>
          </a:p>
        </p:txBody>
      </p:sp>
    </p:spTree>
    <p:extLst>
      <p:ext uri="{BB962C8B-B14F-4D97-AF65-F5344CB8AC3E}">
        <p14:creationId xmlns:p14="http://schemas.microsoft.com/office/powerpoint/2010/main" val="139687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Syarat Steganografi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endParaRPr lang="id-ID" b="1" dirty="0"/>
          </a:p>
          <a:p>
            <a:pPr algn="just"/>
            <a:r>
              <a:rPr lang="id-ID" b="1" dirty="0"/>
              <a:t>Pesan Rahasia: </a:t>
            </a:r>
            <a:r>
              <a:rPr lang="id-ID" dirty="0"/>
              <a:t>merupakan pesan atau teks yang akan dikirimkan dan bersifat rahasia.</a:t>
            </a:r>
          </a:p>
          <a:p>
            <a:pPr algn="just"/>
            <a:endParaRPr lang="id-ID" b="1" dirty="0"/>
          </a:p>
          <a:p>
            <a:pPr algn="just"/>
            <a:r>
              <a:rPr lang="id-ID" b="1" dirty="0"/>
              <a:t>Wadah Penampung:</a:t>
            </a:r>
            <a:r>
              <a:rPr lang="id-ID" dirty="0"/>
              <a:t> merupakan media yang digunakan untuk membungkus pesan rahasia, bisa berupa teks, gambar, audio, maupun video.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571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27FE9-368A-41CF-ABF5-ED262A91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Penjelasan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38EB5-FEDA-4AD7-B6CA-6BC9EC8018E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ID" b="1" dirty="0" err="1"/>
              <a:t>Steganografi</a:t>
            </a:r>
            <a:r>
              <a:rPr lang="en-ID" dirty="0"/>
              <a:t> 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seni</a:t>
            </a:r>
            <a:r>
              <a:rPr lang="en-ID" dirty="0"/>
              <a:t> dan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menulis</a:t>
            </a:r>
            <a:r>
              <a:rPr lang="en-ID" dirty="0"/>
              <a:t> </a:t>
            </a:r>
            <a:r>
              <a:rPr lang="en-ID" dirty="0" err="1">
                <a:hlinkClick r:id="rId2" tooltip="Pesan"/>
              </a:rPr>
              <a:t>pesan</a:t>
            </a:r>
            <a:r>
              <a:rPr lang="en-ID" dirty="0"/>
              <a:t> </a:t>
            </a:r>
            <a:r>
              <a:rPr lang="en-ID" dirty="0" err="1"/>
              <a:t>tersembunyi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menyembunyikan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si</a:t>
            </a:r>
            <a:r>
              <a:rPr lang="en-ID" dirty="0"/>
              <a:t> </a:t>
            </a:r>
            <a:r>
              <a:rPr lang="en-ID" dirty="0" err="1"/>
              <a:t>pengirim</a:t>
            </a:r>
            <a:r>
              <a:rPr lang="en-ID" dirty="0"/>
              <a:t> dan </a:t>
            </a:r>
            <a:r>
              <a:rPr lang="en-ID" dirty="0" err="1"/>
              <a:t>si</a:t>
            </a:r>
            <a:r>
              <a:rPr lang="en-ID" dirty="0"/>
              <a:t> </a:t>
            </a:r>
            <a:r>
              <a:rPr lang="en-ID" dirty="0" err="1"/>
              <a:t>penerima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seorangpun</a:t>
            </a:r>
            <a:r>
              <a:rPr lang="en-ID" dirty="0"/>
              <a:t> yang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menyadari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. </a:t>
            </a:r>
            <a:r>
              <a:rPr lang="en-ID" dirty="0" err="1"/>
              <a:t>Sebaliknya</a:t>
            </a:r>
            <a:r>
              <a:rPr lang="en-ID" dirty="0"/>
              <a:t>, </a:t>
            </a:r>
            <a:r>
              <a:rPr lang="en-ID" dirty="0" err="1">
                <a:hlinkClick r:id="rId3" tooltip="Kriptografi"/>
              </a:rPr>
              <a:t>kriptografi</a:t>
            </a:r>
            <a:r>
              <a:rPr lang="en-ID" dirty="0"/>
              <a:t> </a:t>
            </a:r>
            <a:r>
              <a:rPr lang="en-ID" dirty="0" err="1"/>
              <a:t>menyamarkan</a:t>
            </a:r>
            <a:r>
              <a:rPr lang="en-ID" dirty="0"/>
              <a:t> </a:t>
            </a:r>
            <a:r>
              <a:rPr lang="en-ID" dirty="0" err="1"/>
              <a:t>arti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menyembunyikan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. Kata "</a:t>
            </a:r>
            <a:r>
              <a:rPr lang="en-ID" dirty="0" err="1"/>
              <a:t>steganografi</a:t>
            </a:r>
            <a:r>
              <a:rPr lang="en-ID" dirty="0"/>
              <a:t>"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 </a:t>
            </a:r>
            <a:r>
              <a:rPr lang="en-ID" dirty="0" err="1">
                <a:hlinkClick r:id="rId4" tooltip="Bahasa Yunani"/>
              </a:rPr>
              <a:t>bahasa</a:t>
            </a:r>
            <a:r>
              <a:rPr lang="en-ID" dirty="0">
                <a:hlinkClick r:id="rId4" tooltip="Bahasa Yunani"/>
              </a:rPr>
              <a:t> Yunani</a:t>
            </a:r>
            <a:r>
              <a:rPr lang="en-ID" dirty="0"/>
              <a:t> </a:t>
            </a:r>
            <a:r>
              <a:rPr lang="en-ID" i="1" dirty="0" err="1"/>
              <a:t>steganos</a:t>
            </a:r>
            <a:r>
              <a:rPr lang="en-ID" dirty="0"/>
              <a:t>, yang </a:t>
            </a:r>
            <a:r>
              <a:rPr lang="en-ID" dirty="0" err="1"/>
              <a:t>artinya</a:t>
            </a:r>
            <a:r>
              <a:rPr lang="en-ID" dirty="0"/>
              <a:t> “</a:t>
            </a:r>
            <a:r>
              <a:rPr lang="en-ID" dirty="0" err="1"/>
              <a:t>tersembunyi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terselubung</a:t>
            </a:r>
            <a:r>
              <a:rPr lang="en-ID" dirty="0"/>
              <a:t>”, dan </a:t>
            </a:r>
            <a:r>
              <a:rPr lang="en-ID" i="1" dirty="0" err="1"/>
              <a:t>graphein</a:t>
            </a:r>
            <a:r>
              <a:rPr lang="en-ID" dirty="0"/>
              <a:t>, “</a:t>
            </a:r>
            <a:r>
              <a:rPr lang="en-ID" dirty="0" err="1"/>
              <a:t>menulis</a:t>
            </a:r>
            <a:r>
              <a:rPr lang="en-ID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893551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err="1"/>
              <a:t>Steganalisis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penyembunyian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 </a:t>
            </a:r>
            <a:r>
              <a:rPr lang="en-US" dirty="0" err="1"/>
              <a:t>pada</a:t>
            </a:r>
            <a:r>
              <a:rPr lang="en-US" dirty="0"/>
              <a:t> media (</a:t>
            </a:r>
            <a:r>
              <a:rPr lang="en-US" dirty="0" err="1"/>
              <a:t>steganografi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membongkar</a:t>
            </a:r>
            <a:r>
              <a:rPr lang="en-US" dirty="0"/>
              <a:t> data </a:t>
            </a:r>
            <a:r>
              <a:rPr lang="en-US" dirty="0" err="1"/>
              <a:t>tersembunyi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2357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600200"/>
            <a:ext cx="856895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/>
              <a:t>Metode-metode steganalisis pada gambar</a:t>
            </a:r>
            <a:r>
              <a:rPr lang="en-US" dirty="0"/>
              <a:t>:</a:t>
            </a:r>
            <a:endParaRPr lang="id-ID" dirty="0"/>
          </a:p>
          <a:p>
            <a:pPr marL="0" indent="0" algn="just">
              <a:buNone/>
            </a:pPr>
            <a:endParaRPr lang="id-ID" dirty="0"/>
          </a:p>
          <a:p>
            <a:pPr marL="0" lvl="0" indent="0" algn="just">
              <a:buNone/>
              <a:tabLst>
                <a:tab pos="361950" algn="l"/>
                <a:tab pos="627063" algn="l"/>
              </a:tabLst>
            </a:pPr>
            <a:r>
              <a:rPr lang="id-ID" dirty="0"/>
              <a:t>1.	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persuasif</a:t>
            </a:r>
            <a:r>
              <a:rPr lang="id-ID" dirty="0"/>
              <a:t>:</a:t>
            </a:r>
            <a:r>
              <a:rPr lang="en-US" dirty="0"/>
              <a:t> </a:t>
            </a:r>
            <a:endParaRPr lang="id-ID" dirty="0"/>
          </a:p>
          <a:p>
            <a:pPr marL="361950" lvl="0" indent="-361950" algn="just">
              <a:buNone/>
              <a:tabLst>
                <a:tab pos="361950" algn="l"/>
                <a:tab pos="627063" algn="l"/>
              </a:tabLst>
            </a:pPr>
            <a:r>
              <a:rPr lang="id-ID" dirty="0"/>
              <a:t>	M</a:t>
            </a:r>
            <a:r>
              <a:rPr lang="en-US" dirty="0" err="1"/>
              <a:t>elihat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telanjang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kejanggalan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media </a:t>
            </a:r>
            <a:r>
              <a:rPr lang="en-US" dirty="0" err="1"/>
              <a:t>tersebut</a:t>
            </a:r>
            <a:r>
              <a:rPr lang="id-ID" dirty="0"/>
              <a:t>.</a:t>
            </a:r>
          </a:p>
          <a:p>
            <a:pPr marL="361950" lvl="0" indent="-361950" algn="just">
              <a:buNone/>
              <a:tabLst>
                <a:tab pos="361950" algn="l"/>
                <a:tab pos="627063" algn="l"/>
              </a:tabLs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9860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Steganalisis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609600"/>
            <a:ext cx="7620000" cy="4038600"/>
          </a:xfrm>
        </p:spPr>
        <p:txBody>
          <a:bodyPr>
            <a:normAutofit fontScale="62500" lnSpcReduction="20000"/>
          </a:bodyPr>
          <a:lstStyle/>
          <a:p>
            <a:pPr marL="627063" lvl="0" indent="-627063" algn="just">
              <a:buNone/>
              <a:tabLst>
                <a:tab pos="361950" algn="l"/>
                <a:tab pos="627063" algn="l"/>
              </a:tabLst>
            </a:pPr>
            <a:r>
              <a:rPr lang="id-ID" sz="2900" dirty="0"/>
              <a:t>2.	</a:t>
            </a:r>
            <a:r>
              <a:rPr lang="en-US" sz="3800" dirty="0"/>
              <a:t>Visual Attack</a:t>
            </a:r>
            <a:r>
              <a:rPr lang="id-ID" sz="3800" dirty="0"/>
              <a:t>:</a:t>
            </a:r>
          </a:p>
          <a:p>
            <a:pPr marL="361950" lvl="1" indent="0" algn="just">
              <a:buNone/>
            </a:pPr>
            <a:r>
              <a:rPr lang="en-US" sz="3300" dirty="0"/>
              <a:t>Visual Attack </a:t>
            </a:r>
            <a:r>
              <a:rPr lang="en-US" sz="3300" dirty="0" err="1"/>
              <a:t>ini</a:t>
            </a:r>
            <a:r>
              <a:rPr lang="en-US" sz="3300" dirty="0"/>
              <a:t> bi</a:t>
            </a:r>
            <a:r>
              <a:rPr lang="id-ID" sz="3300" dirty="0"/>
              <a:t>sa</a:t>
            </a:r>
            <a:r>
              <a:rPr lang="en-US" sz="3300" dirty="0"/>
              <a:t> </a:t>
            </a:r>
            <a:r>
              <a:rPr lang="en-US" sz="3300" dirty="0" err="1"/>
              <a:t>disamakan</a:t>
            </a:r>
            <a:r>
              <a:rPr lang="en-US" sz="3300" dirty="0"/>
              <a:t> </a:t>
            </a:r>
            <a:r>
              <a:rPr lang="en-US" sz="3300" dirty="0" err="1"/>
              <a:t>dengan</a:t>
            </a:r>
            <a:r>
              <a:rPr lang="en-US" sz="3300" dirty="0"/>
              <a:t> </a:t>
            </a:r>
            <a:r>
              <a:rPr lang="en-US" sz="3300" dirty="0" err="1"/>
              <a:t>metode</a:t>
            </a:r>
            <a:r>
              <a:rPr lang="en-US" sz="3300" dirty="0"/>
              <a:t> </a:t>
            </a:r>
            <a:r>
              <a:rPr lang="en-US" sz="3300" dirty="0" err="1"/>
              <a:t>EzStego</a:t>
            </a:r>
            <a:r>
              <a:rPr lang="en-US" sz="3300" dirty="0"/>
              <a:t>, Hide &amp; Seek, </a:t>
            </a:r>
            <a:r>
              <a:rPr lang="en-US" sz="3300" dirty="0" err="1"/>
              <a:t>Scytale</a:t>
            </a:r>
            <a:r>
              <a:rPr lang="en-US" sz="3300" dirty="0"/>
              <a:t>, Snow, </a:t>
            </a:r>
            <a:r>
              <a:rPr lang="en-US" sz="3300" dirty="0" err="1"/>
              <a:t>Steganos</a:t>
            </a:r>
            <a:r>
              <a:rPr lang="en-US" sz="3300" dirty="0"/>
              <a:t>, White Noise Storm</a:t>
            </a:r>
            <a:r>
              <a:rPr lang="id-ID" sz="3300" dirty="0"/>
              <a:t>,</a:t>
            </a:r>
            <a:r>
              <a:rPr lang="en-US" sz="3300" dirty="0"/>
              <a:t> yang </a:t>
            </a:r>
            <a:r>
              <a:rPr lang="en-US" sz="3300" dirty="0" err="1"/>
              <a:t>secara</a:t>
            </a:r>
            <a:r>
              <a:rPr lang="en-US" sz="3300" dirty="0"/>
              <a:t> global </a:t>
            </a:r>
            <a:r>
              <a:rPr lang="en-US" sz="3300" dirty="0" err="1"/>
              <a:t>inti</a:t>
            </a:r>
            <a:r>
              <a:rPr lang="en-US" sz="3300" dirty="0"/>
              <a:t> </a:t>
            </a:r>
            <a:r>
              <a:rPr lang="en-US" sz="3300" dirty="0" err="1"/>
              <a:t>dari</a:t>
            </a:r>
            <a:r>
              <a:rPr lang="en-US" sz="3300" dirty="0"/>
              <a:t> </a:t>
            </a:r>
            <a:r>
              <a:rPr lang="en-US" sz="3300" dirty="0" err="1"/>
              <a:t>metode</a:t>
            </a:r>
            <a:r>
              <a:rPr lang="en-US" sz="3300" dirty="0"/>
              <a:t> </a:t>
            </a:r>
            <a:r>
              <a:rPr lang="en-US" sz="3300" dirty="0" err="1"/>
              <a:t>ini</a:t>
            </a:r>
            <a:r>
              <a:rPr lang="en-US" sz="3300" dirty="0"/>
              <a:t> </a:t>
            </a:r>
            <a:r>
              <a:rPr lang="en-US" sz="3300" dirty="0" err="1"/>
              <a:t>adalah</a:t>
            </a:r>
            <a:r>
              <a:rPr lang="en-US" sz="3300" dirty="0"/>
              <a:t> :</a:t>
            </a:r>
            <a:endParaRPr lang="id-ID" sz="3300" dirty="0"/>
          </a:p>
          <a:p>
            <a:pPr marL="361950" lvl="1" indent="0" algn="just">
              <a:buNone/>
            </a:pPr>
            <a:endParaRPr lang="id-ID" dirty="0"/>
          </a:p>
          <a:p>
            <a:pPr marL="712788" lvl="2" indent="-350838" algn="just"/>
            <a:r>
              <a:rPr lang="en-US" sz="2500" dirty="0"/>
              <a:t>Attack Carrier Medium (</a:t>
            </a:r>
            <a:r>
              <a:rPr lang="en-US" sz="2500" dirty="0" err="1"/>
              <a:t>steganogram</a:t>
            </a:r>
            <a:r>
              <a:rPr lang="en-US" sz="2500" dirty="0"/>
              <a:t>) : </a:t>
            </a:r>
            <a:r>
              <a:rPr lang="en-US" sz="2500" dirty="0" err="1"/>
              <a:t>bagian</a:t>
            </a:r>
            <a:r>
              <a:rPr lang="en-US" sz="2500" dirty="0"/>
              <a:t> yang </a:t>
            </a:r>
            <a:r>
              <a:rPr lang="en-US" sz="2500" dirty="0" err="1"/>
              <a:t>diperkirakan</a:t>
            </a:r>
            <a:r>
              <a:rPr lang="en-US" sz="2500" dirty="0"/>
              <a:t> </a:t>
            </a:r>
            <a:r>
              <a:rPr lang="en-US" sz="2500" dirty="0" err="1"/>
              <a:t>disembunyikan</a:t>
            </a:r>
            <a:r>
              <a:rPr lang="en-US" sz="2500" dirty="0"/>
              <a:t> </a:t>
            </a:r>
            <a:r>
              <a:rPr lang="en-US" sz="2500" dirty="0" err="1"/>
              <a:t>mengandung</a:t>
            </a:r>
            <a:r>
              <a:rPr lang="en-US" sz="2500" dirty="0"/>
              <a:t> bit </a:t>
            </a:r>
            <a:r>
              <a:rPr lang="en-US" sz="2500" dirty="0" err="1"/>
              <a:t>pesan</a:t>
            </a:r>
            <a:r>
              <a:rPr lang="en-US" sz="2500" dirty="0"/>
              <a:t> </a:t>
            </a:r>
            <a:r>
              <a:rPr lang="en-US" sz="2500" dirty="0" err="1"/>
              <a:t>tersembunyi</a:t>
            </a:r>
            <a:r>
              <a:rPr lang="en-US" sz="2500" dirty="0"/>
              <a:t>.</a:t>
            </a:r>
            <a:endParaRPr lang="id-ID" sz="2500" dirty="0"/>
          </a:p>
          <a:p>
            <a:pPr marL="712788" lvl="2" indent="-350838" algn="just"/>
            <a:endParaRPr lang="id-ID" sz="2500" dirty="0"/>
          </a:p>
          <a:p>
            <a:pPr marL="712788" lvl="2" indent="-350838" algn="just"/>
            <a:r>
              <a:rPr lang="en-US" sz="2500" dirty="0"/>
              <a:t>Extract the potential of message bit : </a:t>
            </a:r>
            <a:r>
              <a:rPr lang="en-US" sz="2500" dirty="0" err="1"/>
              <a:t>menggunakan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algoritma</a:t>
            </a:r>
            <a:r>
              <a:rPr lang="en-US" sz="2500" dirty="0"/>
              <a:t> </a:t>
            </a:r>
            <a:r>
              <a:rPr lang="en-US" sz="2500" dirty="0" err="1"/>
              <a:t>tertentu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</a:t>
            </a:r>
            <a:r>
              <a:rPr lang="en-US" sz="2500" dirty="0" err="1"/>
              <a:t>mengekstrak</a:t>
            </a:r>
            <a:r>
              <a:rPr lang="en-US" sz="2500" dirty="0"/>
              <a:t> bit </a:t>
            </a:r>
            <a:r>
              <a:rPr lang="en-US" sz="2500" dirty="0" err="1"/>
              <a:t>dari</a:t>
            </a:r>
            <a:r>
              <a:rPr lang="en-US" sz="2500" dirty="0"/>
              <a:t> </a:t>
            </a:r>
            <a:r>
              <a:rPr lang="en-US" sz="2500" dirty="0" err="1"/>
              <a:t>si</a:t>
            </a:r>
            <a:r>
              <a:rPr lang="en-US" sz="2500" dirty="0"/>
              <a:t> </a:t>
            </a:r>
            <a:r>
              <a:rPr lang="en-US" sz="2500" dirty="0" err="1"/>
              <a:t>pesan</a:t>
            </a:r>
            <a:r>
              <a:rPr lang="en-US" sz="2500" dirty="0"/>
              <a:t>.</a:t>
            </a:r>
            <a:endParaRPr lang="id-ID" sz="2500" dirty="0"/>
          </a:p>
          <a:p>
            <a:pPr marL="712788" lvl="2" indent="-350838" algn="just"/>
            <a:endParaRPr lang="id-ID" sz="2500" dirty="0"/>
          </a:p>
          <a:p>
            <a:pPr marL="712788" lvl="2" indent="-350838" algn="just"/>
            <a:r>
              <a:rPr lang="en-US" sz="2500" dirty="0" err="1"/>
              <a:t>Melihat</a:t>
            </a:r>
            <a:r>
              <a:rPr lang="en-US" sz="2500" dirty="0"/>
              <a:t> </a:t>
            </a:r>
            <a:r>
              <a:rPr lang="en-US" sz="2500" dirty="0" err="1"/>
              <a:t>ilustrasi</a:t>
            </a:r>
            <a:r>
              <a:rPr lang="en-US" sz="2500" dirty="0"/>
              <a:t> visual </a:t>
            </a:r>
            <a:r>
              <a:rPr lang="en-US" sz="2500" dirty="0" err="1"/>
              <a:t>dari</a:t>
            </a:r>
            <a:r>
              <a:rPr lang="en-US" sz="2500" dirty="0"/>
              <a:t> bit yang </a:t>
            </a:r>
            <a:r>
              <a:rPr lang="en-US" sz="2500" dirty="0" err="1"/>
              <a:t>diekstrak</a:t>
            </a:r>
            <a:r>
              <a:rPr lang="en-US" sz="2500" dirty="0"/>
              <a:t>, </a:t>
            </a:r>
            <a:r>
              <a:rPr lang="en-US" sz="2500" dirty="0" err="1"/>
              <a:t>karena</a:t>
            </a:r>
            <a:r>
              <a:rPr lang="en-US" sz="2500" dirty="0"/>
              <a:t> </a:t>
            </a:r>
            <a:r>
              <a:rPr lang="en-US" sz="2500" dirty="0" err="1"/>
              <a:t>tetap</a:t>
            </a:r>
            <a:r>
              <a:rPr lang="en-US" sz="2500" dirty="0"/>
              <a:t> </a:t>
            </a:r>
            <a:r>
              <a:rPr lang="en-US" sz="2500" dirty="0" err="1"/>
              <a:t>menggunakan</a:t>
            </a:r>
            <a:r>
              <a:rPr lang="en-US" sz="2500" dirty="0"/>
              <a:t> </a:t>
            </a:r>
            <a:r>
              <a:rPr lang="en-US" sz="2500" dirty="0" err="1"/>
              <a:t>kemampuan</a:t>
            </a:r>
            <a:r>
              <a:rPr lang="en-US" sz="2500" dirty="0"/>
              <a:t> </a:t>
            </a:r>
            <a:r>
              <a:rPr lang="en-US" sz="2500" dirty="0" err="1"/>
              <a:t>mata</a:t>
            </a:r>
            <a:r>
              <a:rPr lang="en-US" sz="2500" dirty="0"/>
              <a:t> </a:t>
            </a:r>
            <a:r>
              <a:rPr lang="en-US" sz="2500" dirty="0" err="1"/>
              <a:t>manusia</a:t>
            </a:r>
            <a:r>
              <a:rPr lang="en-US" sz="2500" dirty="0"/>
              <a:t> yang </a:t>
            </a:r>
            <a:r>
              <a:rPr lang="en-US" sz="2500" dirty="0" err="1"/>
              <a:t>tetap</a:t>
            </a:r>
            <a:r>
              <a:rPr lang="en-US" sz="2500" dirty="0"/>
              <a:t> </a:t>
            </a:r>
            <a:r>
              <a:rPr lang="en-US" sz="2500" dirty="0" err="1"/>
              <a:t>dapat</a:t>
            </a:r>
            <a:r>
              <a:rPr lang="en-US" sz="2500" dirty="0"/>
              <a:t> </a:t>
            </a:r>
            <a:r>
              <a:rPr lang="en-US" sz="2500" dirty="0" err="1"/>
              <a:t>mengenali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benda</a:t>
            </a:r>
            <a:r>
              <a:rPr lang="en-US" sz="2500" dirty="0"/>
              <a:t> </a:t>
            </a:r>
            <a:r>
              <a:rPr lang="en-US" sz="2500" dirty="0" err="1"/>
              <a:t>berdasarkan</a:t>
            </a:r>
            <a:r>
              <a:rPr lang="en-US" sz="2500" dirty="0"/>
              <a:t> </a:t>
            </a:r>
            <a:r>
              <a:rPr lang="en-US" sz="2500" dirty="0" err="1"/>
              <a:t>pola</a:t>
            </a:r>
            <a:r>
              <a:rPr lang="en-US" sz="2500" dirty="0"/>
              <a:t> </a:t>
            </a:r>
            <a:r>
              <a:rPr lang="en-US" sz="2500" dirty="0" err="1"/>
              <a:t>tertentu</a:t>
            </a:r>
            <a:r>
              <a:rPr lang="en-US" sz="2500" dirty="0"/>
              <a:t> (pattern recognition).</a:t>
            </a:r>
            <a:endParaRPr lang="id-ID" sz="2500" dirty="0"/>
          </a:p>
        </p:txBody>
      </p:sp>
    </p:spTree>
    <p:extLst>
      <p:ext uri="{BB962C8B-B14F-4D97-AF65-F5344CB8AC3E}">
        <p14:creationId xmlns:p14="http://schemas.microsoft.com/office/powerpoint/2010/main" val="2563157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204</TotalTime>
  <Words>330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Georgia</vt:lpstr>
      <vt:lpstr>Trebuchet MS</vt:lpstr>
      <vt:lpstr>Slipstream</vt:lpstr>
      <vt:lpstr>STEGANOGRAFI - KRIPTOGRAFI</vt:lpstr>
      <vt:lpstr>Definisi</vt:lpstr>
      <vt:lpstr>Tujuan</vt:lpstr>
      <vt:lpstr>Kriptografi Vs Steganografi</vt:lpstr>
      <vt:lpstr>Syarat Steganografi</vt:lpstr>
      <vt:lpstr>Penjelasan</vt:lpstr>
      <vt:lpstr>Steganalisis</vt:lpstr>
      <vt:lpstr>Steganalisis</vt:lpstr>
      <vt:lpstr>Steganalisis</vt:lpstr>
      <vt:lpstr>Steganalisis</vt:lpstr>
      <vt:lpstr>Steganalisis</vt:lpstr>
      <vt:lpstr>Steganalisis</vt:lpstr>
      <vt:lpstr>Steganalisis</vt:lpstr>
      <vt:lpstr>Metode Steganography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STEGANOGRAFI</dc:title>
  <dc:creator>karima</dc:creator>
  <cp:lastModifiedBy>user</cp:lastModifiedBy>
  <cp:revision>8</cp:revision>
  <dcterms:created xsi:type="dcterms:W3CDTF">2013-06-16T23:09:29Z</dcterms:created>
  <dcterms:modified xsi:type="dcterms:W3CDTF">2021-10-26T10:46:25Z</dcterms:modified>
</cp:coreProperties>
</file>