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306" r:id="rId3"/>
    <p:sldId id="307" r:id="rId4"/>
    <p:sldId id="299" r:id="rId5"/>
    <p:sldId id="301" r:id="rId6"/>
    <p:sldId id="302" r:id="rId7"/>
    <p:sldId id="303" r:id="rId8"/>
    <p:sldId id="304" r:id="rId9"/>
    <p:sldId id="305" r:id="rId10"/>
    <p:sldId id="300" r:id="rId11"/>
  </p:sldIdLst>
  <p:sldSz cx="9144000" cy="6858000" type="screen4x3"/>
  <p:notesSz cx="7102475" cy="9388475"/>
  <p:custDataLst>
    <p:tags r:id="rId14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380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04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2725" y="0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A4DDBC1-EE26-4AF6-808A-49EACFB13B2B}" type="datetimeFigureOut">
              <a:rPr lang="en-US"/>
              <a:pPr>
                <a:defRPr/>
              </a:pPr>
              <a:t>12/19/2022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16988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2725" y="8916988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EC38632-99AE-4A03-A62E-C54936FFCB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2725" y="0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456A53B-21B4-483D-95BC-F7A5F32D40BD}" type="datetimeFigureOut">
              <a:rPr lang="en-US"/>
              <a:pPr>
                <a:defRPr/>
              </a:pPr>
              <a:t>12/19/2022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4913" y="704850"/>
            <a:ext cx="4692650" cy="3519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613" y="4459288"/>
            <a:ext cx="5683250" cy="4224337"/>
          </a:xfrm>
          <a:prstGeom prst="rect">
            <a:avLst/>
          </a:prstGeom>
        </p:spPr>
        <p:txBody>
          <a:bodyPr vert="horz" lIns="94229" tIns="47114" rIns="94229" bIns="47114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6988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2725" y="8916988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B20EC90-5ABF-473E-B0DF-A1B8A8E769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B0BD43-9230-4323-8CE4-5A80E2E97AA5}" type="datetime1">
              <a:rPr lang="en-US" smtClean="0"/>
              <a:pPr>
                <a:defRPr/>
              </a:pPr>
              <a:t>12/19/2022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02 - Character Building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7D6BD1-EBEC-4FA3-808C-8E2C3E086B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A03640-59AC-4C67-A19C-0C62A6376521}" type="datetime1">
              <a:rPr lang="en-US" smtClean="0"/>
              <a:pPr>
                <a:defRPr/>
              </a:pPr>
              <a:t>12/19/2022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02 - Character Building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953313-7783-48A3-AD2B-0B226C7A23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490224-C01D-4E78-B151-88139236F8B7}" type="datetime1">
              <a:rPr lang="en-US" smtClean="0"/>
              <a:pPr>
                <a:defRPr/>
              </a:pPr>
              <a:t>12/19/2022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02 - Character Building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9711B2-D7CA-45B7-BFF3-2A572A3A62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9A46F2-5D12-440D-B24B-BF633191AE77}" type="datetime1">
              <a:rPr lang="en-US" smtClean="0"/>
              <a:pPr>
                <a:defRPr/>
              </a:pPr>
              <a:t>12/19/2022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02 - Character Building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FBB9DD-AED3-4587-A805-96DD90910B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AE518B-73C3-4A22-9C0C-D2416F9BE60B}" type="datetime1">
              <a:rPr lang="en-US" smtClean="0"/>
              <a:pPr>
                <a:defRPr/>
              </a:pPr>
              <a:t>12/19/2022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02 - Character Building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60FF2A-1062-4722-A01E-2D7CF33BE8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AB408B-23F6-4CDE-87BB-0C9072CD6753}" type="datetime1">
              <a:rPr lang="en-US" smtClean="0"/>
              <a:pPr>
                <a:defRPr/>
              </a:pPr>
              <a:t>12/19/2022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02 - Character Building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101B46-6454-421E-85D0-2789473EBA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771F34-F30F-402D-8DBB-9F44ACEB562C}" type="datetime1">
              <a:rPr lang="en-US" smtClean="0"/>
              <a:pPr>
                <a:defRPr/>
              </a:pPr>
              <a:t>12/19/2022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02 - Character Building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0219AE-B80B-4C05-B117-7AC6DE9668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3D6890-BEE2-41C5-94DC-B4F042210471}" type="datetime1">
              <a:rPr lang="en-US" smtClean="0"/>
              <a:pPr>
                <a:defRPr/>
              </a:pPr>
              <a:t>12/19/2022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02 - Character Building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76A990-FF54-4FCB-937A-4CE885BC4B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1A915F-3B14-47DF-9984-2F0E45E0ED51}" type="datetime1">
              <a:rPr lang="en-US" smtClean="0"/>
              <a:pPr>
                <a:defRPr/>
              </a:pPr>
              <a:t>12/19/2022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02 - Character Building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CACF73-F7BD-4215-AC39-A1877699D7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2054AE-1088-4D51-8690-7C28AFECCB9D}" type="datetime1">
              <a:rPr lang="en-US" smtClean="0"/>
              <a:pPr>
                <a:defRPr/>
              </a:pPr>
              <a:t>12/19/2022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02 - Character Building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1DB26E-FF14-4C9B-AB5E-6FEF1F4F0B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A8A1D0-10F8-4B1A-98DE-A0CD91C84936}" type="datetime1">
              <a:rPr lang="en-US" smtClean="0"/>
              <a:pPr>
                <a:defRPr/>
              </a:pPr>
              <a:t>12/19/2022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02 - Character Building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B4CD8D-7276-4190-A938-C65A3577E2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FDC27A4-D8A4-498E-8EF2-D22CD0CC6D01}" type="datetime1">
              <a:rPr lang="en-US" smtClean="0"/>
              <a:pPr>
                <a:defRPr/>
              </a:pPr>
              <a:t>12/19/2022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Revisi 02 - Character Building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C502967-D511-44EC-A434-D09A6CA068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dissolve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928934"/>
            <a:ext cx="9144000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KEPEMIMPINAN</a:t>
            </a:r>
            <a:endParaRPr lang="id-ID" sz="54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466770-1F9C-4D8C-831E-3947D22D485B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57158" y="714356"/>
            <a:ext cx="42915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Pertemuan ke-1</a:t>
            </a:r>
            <a:r>
              <a:rPr 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</a:p>
        </p:txBody>
      </p:sp>
    </p:spTree>
  </p:cSld>
  <p:clrMapOvr>
    <a:masterClrMapping/>
  </p:clrMapOvr>
  <p:transition spd="slow">
    <p:dissolv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571736" y="2500306"/>
            <a:ext cx="3929090" cy="1633972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6600" b="0" cap="none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Selesai</a:t>
            </a:r>
            <a:r>
              <a:rPr lang="en-US" sz="7200" b="0" cap="none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 </a:t>
            </a:r>
            <a:endParaRPr lang="en-US" sz="7200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2">
                  <a:lumMod val="50000"/>
                </a:schemeClr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8F6659-7BF0-4EBD-B167-F6157D8B498E}" type="slidenum">
              <a:rPr lang="en-US"/>
              <a:pPr>
                <a:defRPr/>
              </a:pPr>
              <a:t>10</a:t>
            </a:fld>
            <a:endParaRPr lang="en-US"/>
          </a:p>
        </p:txBody>
      </p:sp>
    </p:spTree>
  </p:cSld>
  <p:clrMapOvr>
    <a:masterClrMapping/>
  </p:clrMapOvr>
  <p:transition spd="slow"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FBB9DD-AED3-4587-A805-96DD90910B3E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9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CACF73-F7BD-4215-AC39-A1877699D71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714348" y="928670"/>
            <a:ext cx="7929618" cy="1143000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r" defTabSz="914400" rtl="0" eaLnBrk="0" fontAlgn="auto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ambria" pitchFamily="18" charset="0"/>
                <a:ea typeface="+mn-ea"/>
                <a:cs typeface="Arial" charset="0"/>
              </a:rPr>
              <a:t>Posisi dan Arti Penting Pembelajaran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Cambria" pitchFamily="18" charset="0"/>
              <a:ea typeface="+mn-ea"/>
              <a:cs typeface="Arial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71472" y="3000372"/>
            <a:ext cx="7929589" cy="138499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2800" dirty="0" err="1">
                <a:latin typeface="Cambria" pitchFamily="18" charset="0"/>
              </a:rPr>
              <a:t>Pertemuan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ini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membimbing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mahasiswa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untuk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memahami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konsep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kepemimpinan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dan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id-ID" sz="2800" dirty="0">
                <a:latin typeface="Cambria" pitchFamily="18" charset="0"/>
              </a:rPr>
              <a:t>mampu meng</a:t>
            </a:r>
            <a:r>
              <a:rPr lang="en-US" sz="2800" dirty="0" err="1">
                <a:latin typeface="Cambria" pitchFamily="18" charset="0"/>
              </a:rPr>
              <a:t>implementasi</a:t>
            </a:r>
            <a:r>
              <a:rPr lang="id-ID" sz="2800" dirty="0">
                <a:latin typeface="Cambria" pitchFamily="18" charset="0"/>
              </a:rPr>
              <a:t>kan</a:t>
            </a:r>
            <a:r>
              <a:rPr lang="en-US" sz="2800" dirty="0" err="1">
                <a:latin typeface="Cambria" pitchFamily="18" charset="0"/>
              </a:rPr>
              <a:t>nya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id-ID" sz="2800" dirty="0">
                <a:latin typeface="Cambria" pitchFamily="18" charset="0"/>
              </a:rPr>
              <a:t> dalam </a:t>
            </a:r>
            <a:r>
              <a:rPr lang="en-US" sz="2800" dirty="0" err="1">
                <a:latin typeface="Cambria" pitchFamily="18" charset="0"/>
              </a:rPr>
              <a:t>kehidupan</a:t>
            </a:r>
            <a:r>
              <a:rPr lang="en-US" sz="2800" dirty="0">
                <a:latin typeface="Cambria" pitchFamily="18" charset="0"/>
              </a:rPr>
              <a:t>.</a:t>
            </a:r>
          </a:p>
        </p:txBody>
      </p:sp>
      <p:pic>
        <p:nvPicPr>
          <p:cNvPr id="15" name="Picture 8" descr="D:\LAMPUNG\GALLERY FOTO\AKTIVITAS\GOTONG-ROYONG\hastopdiperjuangan.wp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0813" y="19345399"/>
            <a:ext cx="240030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CACF73-F7BD-4215-AC39-A1877699D714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CACF73-F7BD-4215-AC39-A1877699D71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446213" y="438150"/>
            <a:ext cx="7600950" cy="7080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4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Outcomes </a:t>
            </a:r>
            <a:r>
              <a:rPr lang="en-US" sz="40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Prores</a:t>
            </a:r>
            <a:r>
              <a:rPr lang="en-US" sz="4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Pembelajaran</a:t>
            </a:r>
            <a:endParaRPr lang="en-US" sz="4000" b="1" dirty="0"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cs typeface="Arial" charset="0"/>
            </a:endParaRPr>
          </a:p>
        </p:txBody>
      </p:sp>
      <p:graphicFrame>
        <p:nvGraphicFramePr>
          <p:cNvPr id="9" name="Content Placeholder 5"/>
          <p:cNvGraphicFramePr>
            <a:graphicFrameLocks/>
          </p:cNvGraphicFramePr>
          <p:nvPr/>
        </p:nvGraphicFramePr>
        <p:xfrm>
          <a:off x="581025" y="1509713"/>
          <a:ext cx="8229600" cy="438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002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293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Taxonomi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Bloom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Outcomes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Memorizing 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Mahasiswa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memiliki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pemahaman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komprehensip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tentang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konsep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kepemimpinan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beserta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implementasinya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.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Comprehension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Mahasiswa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memiliki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pemahaman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yang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benar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tentang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implementasi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konsep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kepemimpinan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.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Application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Mahasiswa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memiliki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jiwa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kepemimpinan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dan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mampu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mengimplementasikannyadalam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kehidupan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.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2800" b="0" cap="none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8F6659-7BF0-4EBD-B167-F6157D8B498E}" type="slidenum">
              <a:rPr lang="en-US"/>
              <a:pPr>
                <a:defRPr/>
              </a:pPr>
              <a:t>4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214810" y="571480"/>
            <a:ext cx="428354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8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PENGERTIAN</a:t>
            </a:r>
          </a:p>
        </p:txBody>
      </p:sp>
      <p:sp>
        <p:nvSpPr>
          <p:cNvPr id="10" name="Rectangle 9"/>
          <p:cNvSpPr/>
          <p:nvPr/>
        </p:nvSpPr>
        <p:spPr>
          <a:xfrm>
            <a:off x="357158" y="2032710"/>
            <a:ext cx="828680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/>
              <a:t>Proses</a:t>
            </a:r>
            <a:r>
              <a:rPr lang="en-US" sz="2800" b="1" dirty="0"/>
              <a:t> </a:t>
            </a:r>
            <a:r>
              <a:rPr lang="en-US" sz="2800" b="1" dirty="0" err="1"/>
              <a:t>mempengaruhi</a:t>
            </a:r>
            <a:r>
              <a:rPr lang="en-US" sz="2800" b="1" dirty="0"/>
              <a:t> </a:t>
            </a:r>
            <a:r>
              <a:rPr lang="en-US" sz="2800" b="1" dirty="0" err="1"/>
              <a:t>dan</a:t>
            </a:r>
            <a:r>
              <a:rPr lang="en-US" sz="2800" b="1" dirty="0"/>
              <a:t> </a:t>
            </a:r>
            <a:r>
              <a:rPr lang="en-US" sz="2800" b="1" dirty="0" err="1"/>
              <a:t>mengarahkan</a:t>
            </a:r>
            <a:endParaRPr lang="en-US" sz="2800" b="1" dirty="0"/>
          </a:p>
          <a:p>
            <a:r>
              <a:rPr lang="sv-SE" sz="2800" b="1" dirty="0"/>
              <a:t>para pegawai dalam melakukan pekerjaan yang telah ditugaskan kepada mereka.</a:t>
            </a:r>
          </a:p>
          <a:p>
            <a:endParaRPr lang="sv-SE" sz="2800" b="1" dirty="0"/>
          </a:p>
          <a:p>
            <a:r>
              <a:rPr lang="en-US" sz="2800" b="1" dirty="0"/>
              <a:t>Freeman, </a:t>
            </a:r>
            <a:r>
              <a:rPr lang="en-US" sz="2800" b="1" dirty="0" err="1"/>
              <a:t>dan</a:t>
            </a:r>
            <a:r>
              <a:rPr lang="en-US" sz="2800" b="1" dirty="0"/>
              <a:t> Gilbert (1995) :</a:t>
            </a:r>
          </a:p>
          <a:p>
            <a:r>
              <a:rPr lang="en-US" sz="2800" b="1" dirty="0" err="1"/>
              <a:t>Kepemimpinan</a:t>
            </a:r>
            <a:r>
              <a:rPr lang="en-US" sz="2800" b="1" dirty="0"/>
              <a:t> </a:t>
            </a:r>
            <a:r>
              <a:rPr lang="en-US" sz="2800" b="1" dirty="0" err="1"/>
              <a:t>adalah</a:t>
            </a:r>
            <a:r>
              <a:rPr lang="en-US" sz="2800" b="1" dirty="0"/>
              <a:t> </a:t>
            </a:r>
            <a:r>
              <a:rPr lang="en-US" sz="2800" b="1" i="1" dirty="0"/>
              <a:t>the process of directing and influencing the task related activities of group members. </a:t>
            </a:r>
            <a:endParaRPr lang="en-US" sz="2800" b="1" dirty="0"/>
          </a:p>
        </p:txBody>
      </p:sp>
    </p:spTree>
  </p:cSld>
  <p:clrMapOvr>
    <a:masterClrMapping/>
  </p:clrMapOvr>
  <p:transition spd="slow">
    <p:dissolv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8F6659-7BF0-4EBD-B167-F6157D8B498E}" type="slidenum">
              <a:rPr lang="en-US"/>
              <a:pPr>
                <a:defRPr/>
              </a:pPr>
              <a:t>5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786182" y="642918"/>
            <a:ext cx="488948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400" b="1" cap="none" spc="0" dirty="0" err="1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Fungsi</a:t>
            </a:r>
            <a:r>
              <a:rPr lang="en-US" sz="4400" b="1" cap="none" spc="0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4400" b="1" dirty="0" err="1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</a:t>
            </a:r>
            <a:r>
              <a:rPr lang="en-US" sz="4400" b="1" cap="none" spc="0" dirty="0" err="1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emimpin</a:t>
            </a:r>
            <a:endParaRPr lang="en-US" sz="4400" b="1" cap="none" spc="0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85720" y="1928802"/>
            <a:ext cx="8650125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en-US" sz="36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dirty="0" err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Sebagai</a:t>
            </a:r>
            <a:r>
              <a:rPr lang="en-US" sz="36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dirty="0" err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eksekutif</a:t>
            </a:r>
            <a:r>
              <a:rPr lang="en-US" sz="36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(</a:t>
            </a:r>
            <a:r>
              <a:rPr lang="en-US" sz="3600" b="1" i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executive leader</a:t>
            </a:r>
            <a:r>
              <a:rPr lang="en-US" sz="36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)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en-US" sz="3600" b="1" cap="none" spc="0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cap="none" spc="0" dirty="0" err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Sebagai</a:t>
            </a:r>
            <a:r>
              <a:rPr lang="en-US" sz="3600" b="1" cap="none" spc="0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cap="none" spc="0" dirty="0" err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penengah</a:t>
            </a:r>
            <a:endParaRPr lang="en-US" sz="36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en-US" sz="36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dirty="0" err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Sebagai</a:t>
            </a:r>
            <a:r>
              <a:rPr lang="en-US" sz="36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dirty="0" err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penganjur</a:t>
            </a:r>
            <a:endParaRPr lang="en-US" sz="36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en-US" sz="3600" b="1" cap="none" spc="0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cap="none" spc="0" dirty="0" err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Sebagai</a:t>
            </a:r>
            <a:r>
              <a:rPr lang="en-US" sz="3600" b="1" cap="none" spc="0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cap="none" spc="0" dirty="0" err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ahli</a:t>
            </a:r>
            <a:endParaRPr lang="en-US" sz="36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dissolv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71488"/>
            <a:ext cx="8229600" cy="1143000"/>
          </a:xfrm>
        </p:spPr>
        <p:txBody>
          <a:bodyPr/>
          <a:lstStyle/>
          <a:p>
            <a:pPr algn="r"/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TIPE/GAYA KEPEMIMPINAN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FBB9DD-AED3-4587-A805-96DD90910B3E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57158" y="1714488"/>
            <a:ext cx="835824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err="1"/>
              <a:t>Otokratik</a:t>
            </a:r>
            <a:r>
              <a:rPr lang="en-US" sz="2800" dirty="0"/>
              <a:t>       : </a:t>
            </a:r>
            <a:r>
              <a:rPr lang="en-US" sz="2800" dirty="0" err="1"/>
              <a:t>menonjolkan</a:t>
            </a:r>
            <a:r>
              <a:rPr lang="en-US" sz="2800" dirty="0"/>
              <a:t> </a:t>
            </a:r>
            <a:r>
              <a:rPr lang="en-US" sz="2800" dirty="0" err="1"/>
              <a:t>keakuan</a:t>
            </a:r>
            <a:endParaRPr lang="en-US" sz="2800" dirty="0"/>
          </a:p>
          <a:p>
            <a:pPr>
              <a:lnSpc>
                <a:spcPct val="150000"/>
              </a:lnSpc>
            </a:pPr>
            <a:r>
              <a:rPr lang="en-US" sz="2800" dirty="0" err="1"/>
              <a:t>Paternalistik</a:t>
            </a:r>
            <a:r>
              <a:rPr lang="en-US" sz="2800" dirty="0"/>
              <a:t>  : </a:t>
            </a:r>
            <a:r>
              <a:rPr lang="en-US" sz="2800" dirty="0" err="1"/>
              <a:t>kebapaan</a:t>
            </a:r>
            <a:r>
              <a:rPr lang="en-US" sz="2800" dirty="0"/>
              <a:t>, </a:t>
            </a:r>
            <a:r>
              <a:rPr lang="en-US" sz="2800" dirty="0" err="1"/>
              <a:t>teladan</a:t>
            </a:r>
            <a:r>
              <a:rPr lang="en-US" sz="2800" dirty="0"/>
              <a:t>, </a:t>
            </a:r>
            <a:r>
              <a:rPr lang="en-US" sz="2800" dirty="0" err="1"/>
              <a:t>panutan</a:t>
            </a:r>
            <a:endParaRPr lang="en-US" sz="2800" dirty="0"/>
          </a:p>
          <a:p>
            <a:pPr>
              <a:lnSpc>
                <a:spcPct val="150000"/>
              </a:lnSpc>
            </a:pPr>
            <a:r>
              <a:rPr lang="en-US" sz="2800" dirty="0" err="1"/>
              <a:t>Kharismatik</a:t>
            </a:r>
            <a:r>
              <a:rPr lang="en-US" sz="2800" dirty="0"/>
              <a:t>   : </a:t>
            </a:r>
            <a:r>
              <a:rPr lang="en-US" sz="2800" dirty="0" err="1"/>
              <a:t>dikagumi</a:t>
            </a:r>
            <a:r>
              <a:rPr lang="en-US" sz="2800" dirty="0"/>
              <a:t> </a:t>
            </a:r>
            <a:r>
              <a:rPr lang="en-US" sz="2800" dirty="0" err="1"/>
              <a:t>pengikut</a:t>
            </a:r>
            <a:endParaRPr lang="en-US" sz="2800" dirty="0"/>
          </a:p>
          <a:p>
            <a:pPr>
              <a:lnSpc>
                <a:spcPct val="150000"/>
              </a:lnSpc>
            </a:pPr>
            <a:r>
              <a:rPr lang="en-US" sz="2800" dirty="0" err="1"/>
              <a:t>Demokratik</a:t>
            </a:r>
            <a:r>
              <a:rPr lang="en-US" sz="2800" dirty="0"/>
              <a:t>    : </a:t>
            </a:r>
            <a:r>
              <a:rPr lang="en-US" sz="2800" dirty="0" err="1"/>
              <a:t>menempatkan</a:t>
            </a:r>
            <a:r>
              <a:rPr lang="en-US" sz="2800" dirty="0"/>
              <a:t> </a:t>
            </a:r>
            <a:r>
              <a:rPr lang="en-US" sz="2800" dirty="0" err="1"/>
              <a:t>sebagai</a:t>
            </a:r>
            <a:r>
              <a:rPr lang="en-US" sz="2800" dirty="0"/>
              <a:t> </a:t>
            </a:r>
            <a:r>
              <a:rPr lang="en-US" sz="2800" dirty="0" err="1"/>
              <a:t>koordinator</a:t>
            </a:r>
            <a:endParaRPr lang="en-US" sz="2800" dirty="0"/>
          </a:p>
          <a:p>
            <a:pPr>
              <a:lnSpc>
                <a:spcPct val="150000"/>
              </a:lnSpc>
            </a:pPr>
            <a:r>
              <a:rPr lang="en-US" sz="2800" dirty="0" err="1"/>
              <a:t>Permisif</a:t>
            </a:r>
            <a:r>
              <a:rPr lang="en-US" sz="2800" dirty="0"/>
              <a:t>         : </a:t>
            </a:r>
            <a:r>
              <a:rPr lang="en-US" sz="2800" dirty="0" err="1"/>
              <a:t>sikap</a:t>
            </a:r>
            <a:r>
              <a:rPr lang="en-US" sz="2800" dirty="0"/>
              <a:t> </a:t>
            </a:r>
            <a:r>
              <a:rPr lang="en-US" sz="2800" dirty="0" err="1"/>
              <a:t>serba</a:t>
            </a:r>
            <a:r>
              <a:rPr lang="en-US" sz="2800" dirty="0"/>
              <a:t> </a:t>
            </a:r>
            <a:r>
              <a:rPr lang="en-US" sz="2800" dirty="0" err="1"/>
              <a:t>boleh</a:t>
            </a:r>
            <a:endParaRPr lang="en-US" sz="2800" dirty="0"/>
          </a:p>
          <a:p>
            <a:pPr>
              <a:lnSpc>
                <a:spcPct val="150000"/>
              </a:lnSpc>
            </a:pPr>
            <a:r>
              <a:rPr lang="en-US" sz="2800" dirty="0"/>
              <a:t>Laissez Faire : </a:t>
            </a:r>
            <a:r>
              <a:rPr lang="en-US" sz="2800" dirty="0" err="1"/>
              <a:t>menjadi</a:t>
            </a:r>
            <a:r>
              <a:rPr lang="en-US" sz="2800" dirty="0"/>
              <a:t> </a:t>
            </a:r>
            <a:r>
              <a:rPr lang="en-US" sz="2800" dirty="0" err="1"/>
              <a:t>pengawas</a:t>
            </a:r>
            <a:endParaRPr lang="en-US" sz="2800" dirty="0"/>
          </a:p>
        </p:txBody>
      </p:sp>
    </p:spTree>
  </p:cSld>
  <p:clrMapOvr>
    <a:masterClrMapping/>
  </p:clrMapOvr>
  <p:transition spd="slow">
    <p:dissolv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CIRI KEPEMIMPINAN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FBB9DD-AED3-4587-A805-96DD90910B3E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57158" y="1966631"/>
            <a:ext cx="7109639" cy="274825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en-US" sz="40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cap="none" spc="0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Persepsi</a:t>
            </a:r>
            <a:r>
              <a:rPr lang="en-US" sz="40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cap="none" spc="0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sosial</a:t>
            </a:r>
            <a:endParaRPr lang="en-US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en-US" sz="40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cap="none" spc="0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Mampu</a:t>
            </a:r>
            <a:r>
              <a:rPr lang="en-US" sz="40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cap="none" spc="0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berfikir</a:t>
            </a:r>
            <a:r>
              <a:rPr lang="en-US" sz="40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cap="none" spc="0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abstrak</a:t>
            </a:r>
            <a:endParaRPr lang="en-US" sz="4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en-US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Keseimbangan</a:t>
            </a:r>
            <a:r>
              <a:rPr lang="en-US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emosional</a:t>
            </a:r>
            <a:endParaRPr lang="en-US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dissolv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60390"/>
            <a:ext cx="8229600" cy="1011222"/>
          </a:xfrm>
        </p:spPr>
        <p:txBody>
          <a:bodyPr/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TEORI KEPEMIMPINAN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76A990-FF54-4FCB-937A-4CE885BC4B76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57158" y="1848044"/>
            <a:ext cx="8429684" cy="37240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en-US" sz="3600" b="1" cap="none" spc="0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Teori</a:t>
            </a:r>
            <a:r>
              <a:rPr lang="en-US" sz="36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600" b="1" cap="none" spc="0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Genetia</a:t>
            </a:r>
            <a:r>
              <a:rPr lang="en-US" sz="36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: </a:t>
            </a:r>
            <a:r>
              <a:rPr lang="en-US" sz="3200" b="1" cap="none" spc="0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leader are born and not </a:t>
            </a:r>
          </a:p>
          <a:p>
            <a:pPr algn="just"/>
            <a:r>
              <a:rPr lang="en-US" sz="32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                         </a:t>
            </a:r>
            <a:r>
              <a:rPr lang="en-US" sz="3200" b="1" cap="none" spc="0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made</a:t>
            </a:r>
          </a:p>
          <a:p>
            <a:pPr algn="just"/>
            <a:endParaRPr lang="en-US" sz="32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just"/>
            <a:r>
              <a:rPr lang="en-US" sz="3600" b="1" cap="none" spc="0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Teori</a:t>
            </a:r>
            <a:r>
              <a:rPr lang="en-US" sz="36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600" b="1" cap="none" spc="0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Sosial</a:t>
            </a:r>
            <a:r>
              <a:rPr lang="en-US" sz="36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: </a:t>
            </a:r>
            <a:r>
              <a:rPr lang="en-US" sz="3200" b="1" cap="none" spc="0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leader are made and  </a:t>
            </a:r>
            <a:r>
              <a:rPr lang="en-US" sz="3200" b="1" cap="none" spc="0" dirty="0" err="1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ot</a:t>
            </a:r>
            <a:r>
              <a:rPr lang="en-US" sz="3200" b="1" cap="none" spc="0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</a:p>
          <a:p>
            <a:pPr algn="just"/>
            <a:r>
              <a:rPr lang="en-US" sz="32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                          </a:t>
            </a:r>
            <a:r>
              <a:rPr lang="en-US" sz="3200" b="1" cap="none" spc="0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born</a:t>
            </a:r>
          </a:p>
          <a:p>
            <a:pPr algn="just"/>
            <a:endParaRPr lang="en-US" sz="32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just"/>
            <a:r>
              <a:rPr lang="en-US" sz="36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Teori</a:t>
            </a:r>
            <a:r>
              <a:rPr lang="en-US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6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Ekologis</a:t>
            </a:r>
            <a:r>
              <a:rPr lang="en-US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: </a:t>
            </a:r>
            <a:r>
              <a:rPr lang="en-US" sz="3200" b="1" dirty="0" err="1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gabungan</a:t>
            </a:r>
            <a:r>
              <a:rPr lang="en-US" sz="32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en-US" sz="3200" b="1" cap="none" spc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dissolv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Syarat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Pemimpin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yang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Baik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76A990-FF54-4FCB-937A-4CE885BC4B76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85720" y="1432687"/>
            <a:ext cx="850112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2200" b="1" dirty="0" err="1"/>
              <a:t>Memiliki</a:t>
            </a:r>
            <a:r>
              <a:rPr lang="en-US" sz="2200" b="1" dirty="0"/>
              <a:t> </a:t>
            </a:r>
            <a:r>
              <a:rPr lang="en-US" sz="2200" b="1" dirty="0" err="1"/>
              <a:t>inteligensi</a:t>
            </a:r>
            <a:r>
              <a:rPr lang="en-US" sz="2200" b="1" dirty="0"/>
              <a:t> yang </a:t>
            </a:r>
            <a:r>
              <a:rPr lang="en-US" sz="2200" b="1" dirty="0" err="1"/>
              <a:t>tinggi</a:t>
            </a:r>
            <a:r>
              <a:rPr lang="en-US" sz="2200" b="1" dirty="0"/>
              <a:t> </a:t>
            </a:r>
            <a:r>
              <a:rPr lang="en-US" sz="2200" b="1" dirty="0" err="1"/>
              <a:t>dan</a:t>
            </a:r>
            <a:r>
              <a:rPr lang="en-US" sz="2200" b="1" dirty="0"/>
              <a:t> </a:t>
            </a:r>
            <a:r>
              <a:rPr lang="en-US" sz="2200" b="1" dirty="0" err="1"/>
              <a:t>pendidikan</a:t>
            </a:r>
            <a:r>
              <a:rPr lang="en-US" sz="2200" b="1" dirty="0"/>
              <a:t> </a:t>
            </a:r>
            <a:r>
              <a:rPr lang="en-US" sz="2200" b="1" dirty="0" err="1"/>
              <a:t>umum</a:t>
            </a:r>
            <a:r>
              <a:rPr lang="en-US" sz="2200" b="1" dirty="0"/>
              <a:t> yang </a:t>
            </a:r>
            <a:r>
              <a:rPr lang="en-US" sz="2200" b="1" dirty="0" err="1"/>
              <a:t>luas</a:t>
            </a:r>
            <a:endParaRPr lang="en-US" sz="2200" b="1" dirty="0"/>
          </a:p>
          <a:p>
            <a:pPr marL="342900" indent="-342900">
              <a:buFont typeface="+mj-lt"/>
              <a:buAutoNum type="arabicPeriod"/>
            </a:pPr>
            <a:r>
              <a:rPr lang="en-US" sz="2200" b="1" dirty="0" err="1"/>
              <a:t>Bersifat</a:t>
            </a:r>
            <a:r>
              <a:rPr lang="en-US" sz="2200" b="1" dirty="0"/>
              <a:t> </a:t>
            </a:r>
            <a:r>
              <a:rPr lang="en-US" sz="2200" b="1" dirty="0" err="1"/>
              <a:t>ramah</a:t>
            </a:r>
            <a:r>
              <a:rPr lang="en-US" sz="2200" b="1" dirty="0"/>
              <a:t> </a:t>
            </a:r>
            <a:r>
              <a:rPr lang="en-US" sz="2200" b="1" dirty="0" err="1"/>
              <a:t>tamah</a:t>
            </a:r>
            <a:r>
              <a:rPr lang="en-US" sz="2200" b="1" dirty="0"/>
              <a:t> </a:t>
            </a:r>
            <a:r>
              <a:rPr lang="en-US" sz="2200" b="1" dirty="0" err="1"/>
              <a:t>dalam</a:t>
            </a:r>
            <a:r>
              <a:rPr lang="en-US" sz="2200" b="1" dirty="0"/>
              <a:t> </a:t>
            </a:r>
            <a:r>
              <a:rPr lang="en-US" sz="2200" b="1" dirty="0" err="1"/>
              <a:t>tutur</a:t>
            </a:r>
            <a:r>
              <a:rPr lang="en-US" sz="2200" b="1" dirty="0"/>
              <a:t> </a:t>
            </a:r>
            <a:r>
              <a:rPr lang="en-US" sz="2200" b="1" dirty="0" err="1"/>
              <a:t>kata</a:t>
            </a:r>
            <a:r>
              <a:rPr lang="en-US" sz="2200" b="1" dirty="0"/>
              <a:t>, </a:t>
            </a:r>
            <a:r>
              <a:rPr lang="en-US" sz="2200" b="1" dirty="0" err="1"/>
              <a:t>sikap</a:t>
            </a:r>
            <a:r>
              <a:rPr lang="en-US" sz="2200" b="1" dirty="0"/>
              <a:t>, </a:t>
            </a:r>
            <a:r>
              <a:rPr lang="en-US" sz="2200" b="1" dirty="0" err="1"/>
              <a:t>dan</a:t>
            </a:r>
            <a:r>
              <a:rPr lang="en-US" sz="2200" b="1" dirty="0"/>
              <a:t> </a:t>
            </a:r>
            <a:r>
              <a:rPr lang="en-US" sz="2200" b="1" dirty="0" err="1"/>
              <a:t>perbuatan</a:t>
            </a:r>
            <a:endParaRPr lang="en-US" sz="2200" b="1" dirty="0"/>
          </a:p>
          <a:p>
            <a:pPr marL="342900" indent="-342900">
              <a:buFont typeface="+mj-lt"/>
              <a:buAutoNum type="arabicPeriod"/>
            </a:pPr>
            <a:r>
              <a:rPr lang="en-US" sz="2200" b="1" dirty="0" err="1"/>
              <a:t>Berwibawa</a:t>
            </a:r>
            <a:r>
              <a:rPr lang="en-US" sz="2200" b="1" dirty="0"/>
              <a:t> </a:t>
            </a:r>
            <a:r>
              <a:rPr lang="en-US" sz="2200" b="1" dirty="0" err="1"/>
              <a:t>dan</a:t>
            </a:r>
            <a:r>
              <a:rPr lang="en-US" sz="2200" b="1" dirty="0"/>
              <a:t> </a:t>
            </a:r>
            <a:r>
              <a:rPr lang="en-US" sz="2200" b="1" dirty="0" err="1"/>
              <a:t>memiliki</a:t>
            </a:r>
            <a:r>
              <a:rPr lang="en-US" sz="2200" b="1" dirty="0"/>
              <a:t> </a:t>
            </a:r>
            <a:r>
              <a:rPr lang="en-US" sz="2200" b="1" dirty="0" err="1"/>
              <a:t>daya</a:t>
            </a:r>
            <a:r>
              <a:rPr lang="en-US" sz="2200" b="1" dirty="0"/>
              <a:t> </a:t>
            </a:r>
            <a:r>
              <a:rPr lang="en-US" sz="2200" b="1" dirty="0" err="1"/>
              <a:t>tarik</a:t>
            </a:r>
            <a:endParaRPr lang="en-US" sz="2200" b="1" dirty="0"/>
          </a:p>
          <a:p>
            <a:pPr marL="342900" indent="-342900">
              <a:buFont typeface="+mj-lt"/>
              <a:buAutoNum type="arabicPeriod"/>
            </a:pPr>
            <a:r>
              <a:rPr lang="en-US" sz="2200" b="1" dirty="0" err="1"/>
              <a:t>Sehat</a:t>
            </a:r>
            <a:r>
              <a:rPr lang="en-US" sz="2200" b="1" dirty="0"/>
              <a:t> </a:t>
            </a:r>
            <a:r>
              <a:rPr lang="en-US" sz="2200" b="1" dirty="0" err="1"/>
              <a:t>jasmaniah</a:t>
            </a:r>
            <a:r>
              <a:rPr lang="en-US" sz="2200" b="1" dirty="0"/>
              <a:t> </a:t>
            </a:r>
            <a:r>
              <a:rPr lang="en-US" sz="2200" b="1" dirty="0" err="1"/>
              <a:t>maupun</a:t>
            </a:r>
            <a:r>
              <a:rPr lang="en-US" sz="2200" b="1" dirty="0"/>
              <a:t> </a:t>
            </a:r>
            <a:r>
              <a:rPr lang="en-US" sz="2200" b="1" dirty="0" err="1"/>
              <a:t>rohaniah</a:t>
            </a:r>
            <a:r>
              <a:rPr lang="en-US" sz="2200" b="1" dirty="0"/>
              <a:t> (</a:t>
            </a:r>
            <a:r>
              <a:rPr lang="en-US" sz="2200" b="1" dirty="0" err="1"/>
              <a:t>fisik</a:t>
            </a:r>
            <a:r>
              <a:rPr lang="en-US" sz="2200" b="1" dirty="0"/>
              <a:t> </a:t>
            </a:r>
            <a:r>
              <a:rPr lang="en-US" sz="2200" b="1" dirty="0" err="1"/>
              <a:t>maupun</a:t>
            </a:r>
            <a:r>
              <a:rPr lang="en-US" sz="2200" b="1" dirty="0"/>
              <a:t> mental)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200" b="1" dirty="0" err="1"/>
              <a:t>Kemampuan</a:t>
            </a:r>
            <a:r>
              <a:rPr lang="en-US" sz="2200" b="1" dirty="0"/>
              <a:t> </a:t>
            </a:r>
            <a:r>
              <a:rPr lang="en-US" sz="2200" b="1" dirty="0" err="1"/>
              <a:t>analistis</a:t>
            </a:r>
            <a:endParaRPr lang="en-US" sz="2200" b="1" dirty="0"/>
          </a:p>
          <a:p>
            <a:pPr marL="342900" indent="-342900">
              <a:buFont typeface="+mj-lt"/>
              <a:buAutoNum type="arabicPeriod"/>
            </a:pPr>
            <a:r>
              <a:rPr lang="en-US" sz="2200" b="1" dirty="0" err="1"/>
              <a:t>Memiliki</a:t>
            </a:r>
            <a:r>
              <a:rPr lang="en-US" sz="2200" b="1" dirty="0"/>
              <a:t> </a:t>
            </a:r>
            <a:r>
              <a:rPr lang="en-US" sz="2200" b="1" dirty="0" err="1"/>
              <a:t>daya</a:t>
            </a:r>
            <a:r>
              <a:rPr lang="en-US" sz="2200" b="1" dirty="0"/>
              <a:t> </a:t>
            </a:r>
            <a:r>
              <a:rPr lang="en-US" sz="2200" b="1" dirty="0" err="1"/>
              <a:t>ingat</a:t>
            </a:r>
            <a:r>
              <a:rPr lang="en-US" sz="2200" b="1" dirty="0"/>
              <a:t> yang </a:t>
            </a:r>
            <a:r>
              <a:rPr lang="en-US" sz="2200" b="1" dirty="0" err="1"/>
              <a:t>kuat</a:t>
            </a:r>
            <a:endParaRPr lang="en-US" sz="2200" b="1" dirty="0"/>
          </a:p>
          <a:p>
            <a:pPr marL="342900" indent="-342900">
              <a:buFont typeface="+mj-lt"/>
              <a:buAutoNum type="arabicPeriod"/>
            </a:pPr>
            <a:r>
              <a:rPr lang="en-US" sz="2200" b="1" dirty="0" err="1"/>
              <a:t>Mempunyai</a:t>
            </a:r>
            <a:r>
              <a:rPr lang="en-US" sz="2200" b="1" dirty="0"/>
              <a:t> </a:t>
            </a:r>
            <a:r>
              <a:rPr lang="en-US" sz="2200" b="1" dirty="0" err="1"/>
              <a:t>kapasitas</a:t>
            </a:r>
            <a:r>
              <a:rPr lang="en-US" sz="2200" b="1" dirty="0"/>
              <a:t> </a:t>
            </a:r>
            <a:r>
              <a:rPr lang="en-US" sz="2200" b="1" dirty="0" err="1"/>
              <a:t>integratif</a:t>
            </a:r>
            <a:endParaRPr lang="en-US" sz="2200" b="1" dirty="0"/>
          </a:p>
          <a:p>
            <a:pPr marL="342900" indent="-342900">
              <a:buFont typeface="+mj-lt"/>
              <a:buAutoNum type="arabicPeriod"/>
            </a:pPr>
            <a:r>
              <a:rPr lang="en-US" sz="2200" b="1" dirty="0" err="1"/>
              <a:t>Keterampilan</a:t>
            </a:r>
            <a:r>
              <a:rPr lang="en-US" sz="2200" b="1" dirty="0"/>
              <a:t> </a:t>
            </a:r>
            <a:r>
              <a:rPr lang="en-US" sz="2200" b="1" dirty="0" err="1"/>
              <a:t>berkomunikasi</a:t>
            </a:r>
            <a:endParaRPr lang="en-US" sz="2200" b="1" dirty="0"/>
          </a:p>
          <a:p>
            <a:pPr marL="342900" indent="-342900">
              <a:buFont typeface="+mj-lt"/>
              <a:buAutoNum type="arabicPeriod"/>
            </a:pPr>
            <a:r>
              <a:rPr lang="en-US" sz="2200" b="1" dirty="0" err="1"/>
              <a:t>Keterampilan</a:t>
            </a:r>
            <a:r>
              <a:rPr lang="en-US" sz="2200" b="1" dirty="0"/>
              <a:t> </a:t>
            </a:r>
            <a:r>
              <a:rPr lang="en-US" sz="2200" b="1" dirty="0" err="1"/>
              <a:t>mendidik</a:t>
            </a:r>
            <a:endParaRPr lang="en-US" sz="2200" b="1" dirty="0"/>
          </a:p>
          <a:p>
            <a:pPr marL="342900" indent="-342900">
              <a:buFont typeface="+mj-lt"/>
              <a:buAutoNum type="arabicPeriod"/>
            </a:pPr>
            <a:r>
              <a:rPr lang="en-US" sz="2200" b="1" dirty="0" err="1"/>
              <a:t>Personalitas</a:t>
            </a:r>
            <a:r>
              <a:rPr lang="en-US" sz="2200" b="1" dirty="0"/>
              <a:t> </a:t>
            </a:r>
            <a:r>
              <a:rPr lang="en-US" sz="2200" b="1" dirty="0" err="1"/>
              <a:t>dan</a:t>
            </a:r>
            <a:r>
              <a:rPr lang="en-US" sz="2200" b="1" dirty="0"/>
              <a:t> </a:t>
            </a:r>
            <a:r>
              <a:rPr lang="en-US" sz="2200" b="1" dirty="0" err="1"/>
              <a:t>objektivitas</a:t>
            </a:r>
            <a:endParaRPr lang="en-US" sz="2200" b="1" dirty="0"/>
          </a:p>
          <a:p>
            <a:pPr marL="342900" indent="-342900">
              <a:buFont typeface="+mj-lt"/>
              <a:buAutoNum type="arabicPeriod"/>
            </a:pPr>
            <a:r>
              <a:rPr lang="en-US" sz="2200" b="1" dirty="0" err="1"/>
              <a:t>Jujur</a:t>
            </a:r>
            <a:r>
              <a:rPr lang="en-US" sz="2200" b="1" dirty="0"/>
              <a:t> (</a:t>
            </a:r>
            <a:r>
              <a:rPr lang="en-US" sz="2200" b="1" dirty="0" err="1"/>
              <a:t>terhadap</a:t>
            </a:r>
            <a:r>
              <a:rPr lang="en-US" sz="2200" b="1" dirty="0"/>
              <a:t> </a:t>
            </a:r>
            <a:r>
              <a:rPr lang="en-US" sz="2200" b="1" dirty="0" err="1"/>
              <a:t>diri</a:t>
            </a:r>
            <a:r>
              <a:rPr lang="en-US" sz="2200" b="1" dirty="0"/>
              <a:t> </a:t>
            </a:r>
            <a:r>
              <a:rPr lang="en-US" sz="2200" b="1" dirty="0" err="1"/>
              <a:t>sendiri</a:t>
            </a:r>
            <a:r>
              <a:rPr lang="en-US" sz="2200" b="1" dirty="0"/>
              <a:t>, </a:t>
            </a:r>
            <a:r>
              <a:rPr lang="en-US" sz="2200" b="1" dirty="0" err="1"/>
              <a:t>atasan</a:t>
            </a:r>
            <a:r>
              <a:rPr lang="en-US" sz="2200" b="1" dirty="0"/>
              <a:t>, </a:t>
            </a:r>
            <a:r>
              <a:rPr lang="en-US" sz="2200" b="1" dirty="0" err="1"/>
              <a:t>bawahan</a:t>
            </a:r>
            <a:r>
              <a:rPr lang="en-US" sz="2200" b="1" dirty="0"/>
              <a:t>, </a:t>
            </a:r>
            <a:r>
              <a:rPr lang="en-US" sz="2200" b="1" dirty="0" err="1"/>
              <a:t>sesama</a:t>
            </a:r>
            <a:r>
              <a:rPr lang="en-US" sz="2200" b="1" dirty="0"/>
              <a:t> </a:t>
            </a:r>
            <a:r>
              <a:rPr lang="en-US" sz="2200" b="1" dirty="0" err="1"/>
              <a:t>pegawai</a:t>
            </a:r>
            <a:r>
              <a:rPr lang="en-US" sz="2200" b="1" dirty="0"/>
              <a:t>)</a:t>
            </a:r>
          </a:p>
        </p:txBody>
      </p:sp>
    </p:spTree>
  </p:cSld>
  <p:clrMapOvr>
    <a:masterClrMapping/>
  </p:clrMapOvr>
  <p:transition spd="slow">
    <p:dissolv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19239</TotalTime>
  <Words>276</Words>
  <Application>Microsoft Office PowerPoint</Application>
  <PresentationFormat>On-screen Show (4:3)</PresentationFormat>
  <Paragraphs>69</Paragraphs>
  <Slides>10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Arial Black</vt:lpstr>
      <vt:lpstr>Calibri</vt:lpstr>
      <vt:lpstr>Cambria</vt:lpstr>
      <vt:lpstr>Wingdings</vt:lpstr>
      <vt:lpstr>Office Theme</vt:lpstr>
      <vt:lpstr>PowerPoint Presentation</vt:lpstr>
      <vt:lpstr>PowerPoint Presentation</vt:lpstr>
      <vt:lpstr>PowerPoint Presentation</vt:lpstr>
      <vt:lpstr> </vt:lpstr>
      <vt:lpstr>PowerPoint Presentation</vt:lpstr>
      <vt:lpstr>TIPE/GAYA KEPEMIMPINAN</vt:lpstr>
      <vt:lpstr>CIRI KEPEMIMPINAN</vt:lpstr>
      <vt:lpstr>TEORI KEPEMIMPINAN</vt:lpstr>
      <vt:lpstr>Syarat Pemimpin yang Baik</vt:lpstr>
      <vt:lpstr>Selesai 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Ocinamanya@gmail.com</cp:lastModifiedBy>
  <cp:revision>215</cp:revision>
  <dcterms:created xsi:type="dcterms:W3CDTF">2010-04-18T12:06:30Z</dcterms:created>
  <dcterms:modified xsi:type="dcterms:W3CDTF">2022-12-19T14:12:40Z</dcterms:modified>
</cp:coreProperties>
</file>