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6" r:id="rId6"/>
    <p:sldId id="267" r:id="rId7"/>
    <p:sldId id="268" r:id="rId8"/>
    <p:sldId id="269" r:id="rId9"/>
    <p:sldId id="270" r:id="rId10"/>
    <p:sldId id="271" r:id="rId11"/>
    <p:sldId id="261" r:id="rId12"/>
    <p:sldId id="262" r:id="rId13"/>
    <p:sldId id="263" r:id="rId14"/>
    <p:sldId id="264" r:id="rId15"/>
    <p:sldId id="265" r:id="rId16"/>
    <p:sldId id="272" r:id="rId17"/>
    <p:sldId id="273" r:id="rId18"/>
    <p:sldId id="257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41" d="100"/>
          <a:sy n="41" d="100"/>
        </p:scale>
        <p:origin x="-114" y="-7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899CBD4-225A-40A7-94E5-F293941A1F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FA8350E-546F-44A4-B77F-F23E64C76F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CA4D1B4-440C-4800-8F5E-29BE3AA4C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7271DD8-5B78-4BFE-8810-1D2E833E0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E81CAC7-1BDF-4D3A-8ABD-0A9340EA3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1306394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6E0499-AA99-4AC0-AAE1-3A7115435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1108F6B-882A-4161-980B-4AB487E231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EC76FE4-2DAD-4216-9F0A-A67B0AAC5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5F39724-2D8F-48D5-A4AA-813D404A3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A10E46D-6828-40FF-89A6-4D638CA71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2732921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5E13C003-48AB-412A-901A-1160012CDF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4689ABE-AA8A-4005-AB92-0C0F1BCECE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D5D0FEF-2F65-45E3-8942-1034556A4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1F1E2F8-EADA-48D8-8037-72A915058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868CC2B-B08C-410B-89A8-5742F93CF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4085754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C5F22A4-8445-486A-83A4-1B5FFA1C7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1CED12B-A055-4F53-A2BC-5B3D457423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892B79A-32DC-43BA-BF12-B17E96484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A0620BF-A9E3-4C68-A173-DC97CFDE0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5870DA-34FB-48EA-B830-BEA6BF66B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2308113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304CF62-4CDB-47A7-A9CB-FE91605BE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2F2B0DD-6DD7-4C4D-97C8-1DBA120633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9DA6FD1-6B89-40F4-9828-D99EA012F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2F6FB1C-09CD-4D93-AE09-0C07DC77A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5EF41B1-66A4-4781-8FE1-E10908258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1060749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F2F795-942F-42FA-B981-CF8809C83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77B9D7C-6345-49E7-9B70-2B7B7F1932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45376F4-1980-420F-B722-F7203FA14B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1FC18BF-63B5-4770-BCB7-3C3FE04ED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C7CF429-8003-4D1B-9798-1D56FF858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1B5E628-561C-4B1D-BB1F-1566B587F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3352064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A414F1-6512-484B-A7A6-CF34B36AA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CC56E84-A740-4117-8073-BC930F65CD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AE383264-E159-4C31-B509-6EA45A310E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175DCF78-ED79-4AEC-81DA-CBA56ABEB6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2FE3F008-7F05-491F-9404-4AC7F60E56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073D1526-5D39-4944-82C6-EF820E7A0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CEE7985B-4370-4D4C-87ED-F6074EC2B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1640122C-EEDB-4894-93E2-5CCC0AB37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2537297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F16CA4-9BF6-4B27-BB7E-4BA137BAE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7F2D154-FAE8-4416-B5CF-199024F1D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35E31A0-C030-435D-8547-0B97E64F4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A4B71F3-40E8-47C8-9151-DB7EAC227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3624980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A325114C-84C4-4479-9A23-6EEE19D40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42533D1-7A1D-4459-A822-3329EED2E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55B8FFD-9C6D-4681-A15B-7994AED9D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3985779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43C59D5-34D6-43E0-8757-A9C6830E3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56B1E07-0BF8-4B42-BB0D-363AEB372C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5B60760-270C-49CE-A9A9-C01DBD29AD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B6A76DD-4FCE-4370-A768-9DB6A3831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441B551-A8D6-4499-92DE-3712725F5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6AF1762-19C7-4E13-87BA-CB8F71888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2140927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F236A53-13A2-4C53-99AB-B8F5F404C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9F052CCC-CB39-4B10-A259-DB1C9E3689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81AC7B1-1808-41BE-A031-05B3FE206B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8CEA543-F099-4177-8F3F-2444531AA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A00DED5-4925-4D9F-8CF9-726EAC5B8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A20B1E7-EBBC-49DB-81A0-FFA49E02B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2756195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262CFD9-2893-4703-9FD0-4E0594184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997FCB0-4472-4170-9A68-766DAD2E26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1F6F8DE-1ADE-41A4-94A1-E9D3A76761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BCB1532-64BB-43FB-B6E1-2EF496AD0F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15E0004-79F3-448A-A708-FC6152FFC0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2957116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id="{1A9A99A2-4528-4241-8099-5A60D1C36C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8584" y="0"/>
            <a:ext cx="11301046" cy="3751384"/>
          </a:xfrm>
        </p:spPr>
        <p:txBody>
          <a:bodyPr>
            <a:noAutofit/>
          </a:bodyPr>
          <a:lstStyle/>
          <a:p>
            <a:r>
              <a:rPr lang="en-US" sz="6600" dirty="0" smtClean="0">
                <a:solidFill>
                  <a:schemeClr val="accent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BAB 4</a:t>
            </a:r>
            <a:br>
              <a:rPr lang="en-US" sz="6600" dirty="0" smtClean="0">
                <a:solidFill>
                  <a:schemeClr val="accent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sz="6600" dirty="0" smtClean="0">
                <a:solidFill>
                  <a:schemeClr val="accent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KECURANGAN : PENCEGAHAN DAN PENDETEKSIAN </a:t>
            </a:r>
            <a:endParaRPr lang="en-ID" sz="6600" dirty="0">
              <a:solidFill>
                <a:schemeClr val="accent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=""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2555631" y="6443882"/>
            <a:ext cx="7666893" cy="828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endParaRPr kumimoji="0" lang="en-ID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48617" y="6516368"/>
            <a:ext cx="4294765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Pencegahan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Pendeteksian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980450" y="3962401"/>
            <a:ext cx="10572456" cy="1156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371168" tIns="47610" rIns="1215642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Putik</a:t>
            </a:r>
            <a:r>
              <a:rPr kumimoji="0" lang="en-US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Ayu</a:t>
            </a:r>
            <a:r>
              <a:rPr kumimoji="0" lang="en-US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Lestari, </a:t>
            </a:r>
            <a:r>
              <a:rPr kumimoji="0" lang="en-US" sz="36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A.Md</a:t>
            </a:r>
            <a:r>
              <a:rPr kumimoji="0" lang="en-US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Fajar</a:t>
            </a:r>
            <a:r>
              <a:rPr kumimoji="0" lang="en-US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Sidiq</a:t>
            </a:r>
            <a:r>
              <a:rPr kumimoji="0" lang="en-US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6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A.Md</a:t>
            </a:r>
            <a:endParaRPr kumimoji="0" lang="en-US" sz="3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S1 </a:t>
            </a:r>
            <a:r>
              <a:rPr kumimoji="0" lang="en-US" sz="36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Akuntansi</a:t>
            </a:r>
            <a:r>
              <a:rPr kumimoji="0" lang="en-US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kumimoji="0" lang="en-US" sz="36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Fakultas</a:t>
            </a:r>
            <a:r>
              <a:rPr kumimoji="0" lang="en-US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kumimoji="0" lang="en-US" sz="36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Ekonomi</a:t>
            </a:r>
            <a:endParaRPr kumimoji="0" lang="en-US" sz="3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948617" y="6516368"/>
            <a:ext cx="4294765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Pencegahan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Pendeteksian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4" name="Rectangle 3"/>
          <p:cNvSpPr/>
          <p:nvPr/>
        </p:nvSpPr>
        <p:spPr>
          <a:xfrm>
            <a:off x="328246" y="311894"/>
            <a:ext cx="1151206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60363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laporan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2008,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diungkapkan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terdapat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salah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saji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penggelumbungan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aset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2005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sebesar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miliar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Rp5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miliar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terdiri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dua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proyek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sedang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berjalan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proyek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pertama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proyek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renovasi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Kantor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Gubernur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Riau.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Proyek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dimulai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2004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sudah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selesai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100%,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kontrak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sebesar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Rp13,8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miliar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Namun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akhir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2005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terdapat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pekerjaan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tambah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kurang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senilai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Rp3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miliar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Sampai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akhir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2008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saldo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masih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muncul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neraca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tagihan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bruto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pemberi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kerja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948617" y="6516368"/>
            <a:ext cx="4294765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Pencegahan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Pendeteksian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3" name="Rectangle 2"/>
          <p:cNvSpPr/>
          <p:nvPr/>
        </p:nvSpPr>
        <p:spPr>
          <a:xfrm>
            <a:off x="281354" y="305361"/>
            <a:ext cx="115824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Proyek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kedua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proyek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pembangunan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Gelanggang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Olah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Raga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Bulian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Jambi.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kontrak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sebesar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Rp33.998.000.000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PT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Waskita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Karya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Persero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mengakui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pendapatan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kontrak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progress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sebesar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Rp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miliar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Saldo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masih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outstanding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sampi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akhir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2008.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Kontrak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diputus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Pemda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Batang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Hari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dianggap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ditandatangani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pihak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berwenang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kasus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pergantian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bupati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948617" y="6516368"/>
            <a:ext cx="4294765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Pencegahan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Pendeteksian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3" name="Rectangle 2"/>
          <p:cNvSpPr/>
          <p:nvPr/>
        </p:nvSpPr>
        <p:spPr>
          <a:xfrm>
            <a:off x="304800" y="0"/>
            <a:ext cx="11558953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gambaran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seberapa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besar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materi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kas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dugaan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penggelumbungan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aset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2005.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2005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aset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PT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Waskita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Karya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Persero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sebesar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Rp1,6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triliun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diduga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digelembungkan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manajemen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2005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sebesar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Rp5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miliar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sebesar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0,3%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aset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laporan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PT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Waskita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Karya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tercatat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2008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memperoleh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laba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sebesar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Rp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163,4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Milyar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2009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memperoleh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laba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sebesar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Rp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307,1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Milyar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948617" y="6516368"/>
            <a:ext cx="4294765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Pencegahan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Pendeteksian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75139" y="422031"/>
            <a:ext cx="11277599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data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angka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laba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diperoleh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oleh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PT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Waskita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Karya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masih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relatf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kecil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jika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dibandingkan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perushaan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lain yang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sejenis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Jadi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PT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Waskita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Karya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harus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terus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pembenahan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manajemen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menghasilkan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kinerja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lebih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baik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salah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satu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contoh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yaitu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restrukrisasi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(Finance 2009). Perusahaan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prosepek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baik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kedepannya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apabila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memperbaiki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kinerja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dapat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mengoptimalkan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sumber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daya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dimiliki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948617" y="6516368"/>
            <a:ext cx="4294765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Pencegahan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Pendeteksian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7" name="Rectangle 6"/>
          <p:cNvSpPr/>
          <p:nvPr/>
        </p:nvSpPr>
        <p:spPr>
          <a:xfrm>
            <a:off x="398584" y="339115"/>
            <a:ext cx="11418277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Pihak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Terlibat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Direksi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PT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Waskita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Karya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1428750" lvl="2" indent="-514350" algn="just" eaLnBrk="0" fontAlgn="base" hangingPunct="0">
              <a:spcBef>
                <a:spcPct val="0"/>
              </a:spcBef>
              <a:spcAft>
                <a:spcPct val="0"/>
              </a:spcAft>
              <a:buAutoNum type="alphaLcPeriod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Umar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T.A</a:t>
            </a:r>
          </a:p>
          <a:p>
            <a:pPr marL="1428750" lvl="2" indent="-514350" algn="just" eaLnBrk="0" fontAlgn="base" hangingPunct="0">
              <a:spcBef>
                <a:spcPct val="0"/>
              </a:spcBef>
              <a:spcAft>
                <a:spcPct val="0"/>
              </a:spcAft>
              <a:buAutoNum type="alphaLcPeriod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Bambang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Marsono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1428750" lvl="2" indent="-514350" algn="just" eaLnBrk="0" fontAlgn="base" hangingPunct="0">
              <a:spcBef>
                <a:spcPct val="0"/>
              </a:spcBef>
              <a:spcAft>
                <a:spcPct val="0"/>
              </a:spcAft>
              <a:buAutoNum type="alphaLcPeriod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Kiming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Marsono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2. Kantor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Akuntan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Publik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1428750" lvl="2" indent="-514350" algn="just" eaLnBrk="0" fontAlgn="base" hangingPunct="0">
              <a:spcBef>
                <a:spcPct val="0"/>
              </a:spcBef>
              <a:spcAft>
                <a:spcPct val="0"/>
              </a:spcAft>
              <a:buAutoNum type="alphaLcPeriod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Kantor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Akuntan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Helianto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auditor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pembukuan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PT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Waskita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Karya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2003 – 2005.</a:t>
            </a:r>
          </a:p>
          <a:p>
            <a:pPr marL="1428750" lvl="2" indent="-514350" algn="just" eaLnBrk="0" fontAlgn="base" hangingPunct="0">
              <a:spcBef>
                <a:spcPct val="0"/>
              </a:spcBef>
              <a:spcAft>
                <a:spcPct val="0"/>
              </a:spcAft>
              <a:buAutoNum type="alphaLcPeriod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Kantor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Akuntan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Ishak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Saleh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Soewondo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rekan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audit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laporan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2006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2007.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948617" y="6516368"/>
            <a:ext cx="4294765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Pencegahan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Pendeteksian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069837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Penyelesaian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Kasus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Fraud PT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Waskita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Karya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422031" y="797170"/>
            <a:ext cx="11371384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Memanipulasi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laporan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salah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satu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pindana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dapat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merugikan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orang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banyak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selain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itu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juga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mencorengan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nama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baik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perusuhaan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memanipulasi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suatu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laporan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pasti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melibat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seorang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akuntan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publik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pengauditan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oleh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Akuntan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Publik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diharapkan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dapat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menaikkan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tingkat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keandalan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laporan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bukan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malah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membantu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sampai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membantu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menutupi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terjadi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didalam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pada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kasus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ini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juga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melibatkan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para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auditor internal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eksternal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pada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PT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Waskita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Karya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Kementerian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Negara BUMN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sudah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menonaktifkan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dua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direksi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satu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mantan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direksi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Waskita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terkait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kasus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kelebihan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pencatatan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pada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laporan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2004-2007.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948617" y="6516368"/>
            <a:ext cx="4294765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Pencegahan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Pendeteksian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4" name="Rectangle 3"/>
          <p:cNvSpPr/>
          <p:nvPr/>
        </p:nvSpPr>
        <p:spPr>
          <a:xfrm>
            <a:off x="351691" y="398585"/>
            <a:ext cx="11558955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60363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Dua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Direksi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Waskita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sudah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dinonaktifkan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lain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Bambang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Marsono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Triatman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(Liputan6 2009).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Sementara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mantan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direksi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Waskita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dinonaktifkan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Kiming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Marsono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kini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menjabat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Direktur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Utama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PT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Nindya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Karya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kasus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kriminal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diselsaikan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pengadilan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guna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mendaptkan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sanksi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Menteri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Negara BUMN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Sofyan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Djalil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telah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mengirimkan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surat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Menteri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Sri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Mulyani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Indrawati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terkait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sanksi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akuntan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publik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diduga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terlibat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penilaian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laporan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Waskita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surat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diajukan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Menteri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BUMN,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akhirnya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Menteri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memutuskan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pembekuan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KAP yang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terlibat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PT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Waskita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Karya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948617" y="6516368"/>
            <a:ext cx="4294765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Pencegahan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Pendeteksian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-445477" y="0"/>
            <a:ext cx="6931182" cy="634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37974" tIns="19044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3. </a:t>
            </a: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Dampak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dari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kasus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Fraud</a:t>
            </a:r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375138" y="703385"/>
            <a:ext cx="11277600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914400" marR="0" lvl="1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lphaLcPeriod"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Menjatuhkan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citra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BUMN yang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selama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kita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anggap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bahwa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BUMN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sudah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menerapkan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manajemen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cukup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baik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sebagai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control.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914400" marR="0" lvl="1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lphaLcPeriod"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Mengurangi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kepercayaan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investor yang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membeli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saham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PT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Waskita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Karya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membuat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investor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berfikir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ulang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mempertahankan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saham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ditanam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PT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Waskita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914400" marR="0" lvl="1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lphaLcPeriod"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Menambah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panjang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deretan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Indonesia yang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fraud,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hal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menurunkan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citra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Indonesia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manajemen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914400" marR="0" lvl="1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lphaLcPeriod"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Pandangan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negatif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orang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adanya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kerjasama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antara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auditor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diaudit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Padahal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tidak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semua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auditor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hal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banyak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auditor yang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mempertahankan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integritas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ketentuaan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–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ketentuan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lainnya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.(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Arens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Alvin A.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 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; Elder, Randal J.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 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; Beasley 2003) (Manning 1999)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30780" y="2252082"/>
            <a:ext cx="7627620" cy="17947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4699"/>
              </a:lnSpc>
            </a:pPr>
            <a:r>
              <a:rPr lang="en-US" sz="96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Terima</a:t>
            </a:r>
            <a:r>
              <a:rPr lang="en-US" sz="96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Kasih</a:t>
            </a:r>
            <a:endParaRPr lang="en-US" sz="9600" b="1" dirty="0">
              <a:solidFill>
                <a:schemeClr val="accent5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948617" y="6516368"/>
            <a:ext cx="4294765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Pencegahan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Pendeteksian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xmlns="" val="1594055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05455" y="281354"/>
            <a:ext cx="341696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dirty="0" smtClean="0">
                <a:latin typeface="Aharoni" pitchFamily="2" charset="-79"/>
                <a:cs typeface="Aharoni" pitchFamily="2" charset="-79"/>
              </a:rPr>
              <a:t>KONS</a:t>
            </a:r>
            <a:r>
              <a:rPr lang="id-ID" sz="5400" dirty="0" smtClean="0">
                <a:latin typeface="Aharoni" pitchFamily="2" charset="-79"/>
                <a:cs typeface="Aharoni" pitchFamily="2" charset="-79"/>
              </a:rPr>
              <a:t>E</a:t>
            </a:r>
            <a:r>
              <a:rPr lang="en-US" sz="5400" dirty="0" smtClean="0">
                <a:latin typeface="Aharoni" pitchFamily="2" charset="-79"/>
                <a:cs typeface="Aharoni" pitchFamily="2" charset="-79"/>
              </a:rPr>
              <a:t>P</a:t>
            </a:r>
          </a:p>
        </p:txBody>
      </p:sp>
      <p:sp>
        <p:nvSpPr>
          <p:cNvPr id="10" name="Rectangle 9"/>
          <p:cNvSpPr/>
          <p:nvPr/>
        </p:nvSpPr>
        <p:spPr>
          <a:xfrm>
            <a:off x="3948617" y="6516368"/>
            <a:ext cx="4294765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Pencegahan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Pendeteksian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726831" y="1594339"/>
            <a:ext cx="10972800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marR="0" lvl="0" indent="-7429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lphaUcPeriod"/>
              <a:tabLst/>
            </a:pPr>
            <a:r>
              <a:rPr kumimoji="0" lang="en-US" sz="600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Pencegahan</a:t>
            </a:r>
            <a:r>
              <a:rPr kumimoji="0" lang="en-US" sz="60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600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60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(</a:t>
            </a:r>
            <a:r>
              <a:rPr kumimoji="0" lang="en-US" sz="60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Fraud Prevention</a:t>
            </a:r>
            <a:r>
              <a:rPr kumimoji="0" lang="en-US" sz="60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	</a:t>
            </a:r>
            <a:endParaRPr lang="en-US" sz="60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marR="0" lvl="0" indent="-7429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lphaUcPeriod"/>
              <a:tabLst/>
            </a:pPr>
            <a:r>
              <a:rPr kumimoji="0" lang="en-US" sz="600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Pendeteksian</a:t>
            </a:r>
            <a:r>
              <a:rPr kumimoji="0" lang="en-US" sz="60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600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60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endParaRPr lang="en-US" sz="6000" dirty="0" smtClean="0">
              <a:latin typeface="Times New Roman" pitchFamily="18" charset="0"/>
              <a:cs typeface="Times New Roman" pitchFamily="18" charset="0"/>
            </a:endParaRPr>
          </a:p>
          <a:p>
            <a:pPr marL="742950" marR="0" lvl="0" indent="-7429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lphaUcPeriod"/>
              <a:tabLst/>
            </a:pPr>
            <a:r>
              <a:rPr kumimoji="0" lang="en-US" sz="600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Kasus</a:t>
            </a:r>
            <a:r>
              <a:rPr kumimoji="0" lang="en-US" sz="60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PT (</a:t>
            </a:r>
            <a:r>
              <a:rPr kumimoji="0" lang="en-US" sz="600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Persero</a:t>
            </a:r>
            <a:r>
              <a:rPr kumimoji="0" lang="en-US" sz="60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 </a:t>
            </a:r>
            <a:r>
              <a:rPr kumimoji="0" lang="en-US" sz="600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Waskita</a:t>
            </a:r>
            <a:r>
              <a:rPr kumimoji="0" lang="en-US" sz="60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600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Karya</a:t>
            </a:r>
            <a:r>
              <a:rPr kumimoji="0" lang="en-US" sz="60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948617" y="6516368"/>
            <a:ext cx="4294765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Pencegahan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Pendeteksian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281355" y="281354"/>
            <a:ext cx="11629292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Fraud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dapat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didefinisikan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sebagai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suatu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penyimpangan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perbuatan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melanggar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hukum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(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Ilegal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Acts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 yang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sengaja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tujuan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tertentu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misalnya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menipu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gambaran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keliru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(</a:t>
            </a:r>
            <a:r>
              <a:rPr kumimoji="0" lang="en-US" sz="4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mislead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keuntungan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pribadi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/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secara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tidak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fair,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baik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secara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langsung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maupun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tidak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langsung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merugikan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pihak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lain.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terjadi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korporasi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dipengaruhi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3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unsur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faktor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pendorong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yaitu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: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motivasi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kesempatan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rasionalisasi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pembenaran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948617" y="6516368"/>
            <a:ext cx="4294765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Pencegahan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Pendeteksian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0" y="0"/>
            <a:ext cx="11548354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A. </a:t>
            </a:r>
            <a:r>
              <a:rPr kumimoji="0" lang="en-US" sz="4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Pencegahan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kumimoji="0" lang="en-US" sz="4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Kecurangan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 (</a:t>
            </a:r>
            <a:r>
              <a:rPr kumimoji="0" lang="en-US" sz="4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Fraud Prevention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)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994119"/>
            <a:ext cx="1160584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60363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Salah-satu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resiko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bisnis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patut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diantisipasi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terjadinya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fraud.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Besar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kecil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ukuran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sebuah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berisiko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fraud/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pencurian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dasarnya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sering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entitas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apabila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indent="360363" algn="just" fontAlgn="base">
              <a:spcBef>
                <a:spcPct val="0"/>
              </a:spcBef>
              <a:spcAft>
                <a:spcPct val="0"/>
              </a:spcAft>
              <a:buAutoNum type="alphaL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Pengendalian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intern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lemah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longgar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efektif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indent="360363" algn="just" fontAlgn="base">
              <a:spcBef>
                <a:spcPct val="0"/>
              </a:spcBef>
              <a:spcAft>
                <a:spcPct val="0"/>
              </a:spcAft>
              <a:buAutoNum type="alphaL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Pegawai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dipekerjakan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tanpa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memikirkan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kejujuran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integritas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indent="360363" algn="just" fontAlgn="base">
              <a:spcBef>
                <a:spcPct val="0"/>
              </a:spcBef>
              <a:spcAft>
                <a:spcPct val="0"/>
              </a:spcAft>
              <a:buAutoNum type="alphaL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Pegawai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diatur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dieksploitasi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disalahgunakan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ditempatkan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tekanan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besar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mencapai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sasaran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mengarah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indent="360363" algn="just" fontAlgn="base">
              <a:spcBef>
                <a:spcPct val="0"/>
              </a:spcBef>
              <a:spcAft>
                <a:spcPct val="0"/>
              </a:spcAft>
              <a:buAutoNum type="alphaL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Model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manajemen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sendiri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efisien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efektif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serta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peraturan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berlaku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indent="360363" algn="just" fontAlgn="base">
              <a:spcBef>
                <a:spcPct val="0"/>
              </a:spcBef>
              <a:spcAft>
                <a:spcPct val="0"/>
              </a:spcAft>
              <a:buAutoNum type="alphaL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Pegawai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dipercaya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pribadi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dipecahkan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biasanya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kebutuhan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kesehatan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keluarga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gaya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berlebihan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indent="360363" algn="just" fontAlgn="base">
              <a:spcBef>
                <a:spcPct val="0"/>
              </a:spcBef>
              <a:spcAft>
                <a:spcPct val="0"/>
              </a:spcAft>
              <a:buAutoNum type="alphaL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Industri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dimana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bagiannya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sejarah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tradisi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948617" y="6516368"/>
            <a:ext cx="4294765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Pencegahan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Pendeteksian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281354" y="304800"/>
            <a:ext cx="11441723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4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4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hal</a:t>
            </a:r>
            <a:r>
              <a:rPr kumimoji="0" lang="en-US" sz="4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kumimoji="0" lang="en-US" sz="4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4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4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4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mungkin</a:t>
            </a:r>
            <a:r>
              <a:rPr kumimoji="0" lang="en-US" sz="4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terjadi</a:t>
            </a:r>
            <a:r>
              <a:rPr kumimoji="0" lang="en-US" sz="4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harus</a:t>
            </a:r>
            <a:r>
              <a:rPr kumimoji="0" lang="en-US" sz="4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dicegah</a:t>
            </a:r>
            <a:r>
              <a:rPr kumimoji="0" lang="en-US" sz="4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antara</a:t>
            </a:r>
            <a:r>
              <a:rPr kumimoji="0" lang="en-US" sz="4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lain </a:t>
            </a:r>
            <a:r>
              <a:rPr kumimoji="0" lang="en-US" sz="4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4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cara–cara</a:t>
            </a:r>
            <a:r>
              <a:rPr kumimoji="0" lang="en-US" sz="4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berikut</a:t>
            </a:r>
            <a:r>
              <a:rPr kumimoji="0" lang="en-US" sz="4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sz="4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Membangun</a:t>
            </a:r>
            <a:r>
              <a:rPr kumimoji="0" lang="en-US" sz="4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Struktur</a:t>
            </a:r>
            <a:r>
              <a:rPr kumimoji="0" lang="en-US" sz="4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Pengendalian</a:t>
            </a:r>
            <a:r>
              <a:rPr kumimoji="0" lang="en-US" sz="4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Intern yang </a:t>
            </a:r>
            <a:r>
              <a:rPr kumimoji="0" lang="en-US" sz="4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Baik</a:t>
            </a:r>
            <a:endParaRPr kumimoji="0" lang="en-US" sz="4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indent="360363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Mengefektifkan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Aktivitas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Pengendalian</a:t>
            </a:r>
            <a:endParaRPr lang="en-US" sz="4800" dirty="0" smtClean="0">
              <a:latin typeface="Times New Roman" pitchFamily="18" charset="0"/>
              <a:cs typeface="Times New Roman" pitchFamily="18" charset="0"/>
            </a:endParaRPr>
          </a:p>
          <a:p>
            <a:pPr indent="360363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kumimoji="0" lang="en-US" sz="4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Meningkatkan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Kultur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Organisasi</a:t>
            </a:r>
            <a:endParaRPr lang="en-US" sz="4800" dirty="0" smtClean="0">
              <a:latin typeface="Times New Roman" pitchFamily="18" charset="0"/>
              <a:cs typeface="Times New Roman" pitchFamily="18" charset="0"/>
            </a:endParaRPr>
          </a:p>
          <a:p>
            <a:pPr indent="360363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kumimoji="0" lang="en-US" sz="4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Mengefektifkan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Fungsi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Internal Audit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948617" y="6516368"/>
            <a:ext cx="4294765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Pencegahan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Pendeteksian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-492369" y="0"/>
            <a:ext cx="8216802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599886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B. </a:t>
            </a:r>
            <a:r>
              <a:rPr kumimoji="0" lang="en-US" sz="4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Pendeteksian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endParaRPr kumimoji="0" lang="en-US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1693" y="848977"/>
            <a:ext cx="11347938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resiko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dihadapi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diantaranya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Integrity risk,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resiko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adanya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manajemen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pegawai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illegal,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tindak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penyimpangan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lainnya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mengurangi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nama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reputasi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dunia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usaha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mengurangi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kemampuan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mempertahankan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kelangsungan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hidupnya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Adanya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resiko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mengharuskan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internal auditor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menyusun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pencegahan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/prevention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menangkal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terjadinya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sebagaimana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diuraikan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bagian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sebelumnya</a:t>
            </a:r>
            <a:endParaRPr lang="en-US" sz="3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948617" y="6516368"/>
            <a:ext cx="4294765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Pencegahan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Pendeteksian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4" name="Rectangle 3"/>
          <p:cNvSpPr/>
          <p:nvPr/>
        </p:nvSpPr>
        <p:spPr>
          <a:xfrm>
            <a:off x="304800" y="284819"/>
            <a:ext cx="1153550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60363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Sebagian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besar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bukti-bukti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bukti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bukti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sifatnya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langsung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Petunjuk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adanya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biasanya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ditunjukkan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munculnya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gejala-gejala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(symptoms)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adanya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perubahan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gaya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dokumentasi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mencurigakan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keluhan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pelanggan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ataupun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kecurigaan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rekan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sekerja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948617" y="6516368"/>
            <a:ext cx="4294765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Pencegahan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Pendeteksian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281354" y="304800"/>
            <a:ext cx="11605845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4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Berikut</a:t>
            </a:r>
            <a:r>
              <a:rPr kumimoji="0" lang="en-US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adalah</a:t>
            </a:r>
            <a:r>
              <a:rPr kumimoji="0" lang="en-US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gambaran</a:t>
            </a:r>
            <a:r>
              <a:rPr kumimoji="0" lang="en-US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secara</a:t>
            </a:r>
            <a:r>
              <a:rPr kumimoji="0" lang="en-US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garis</a:t>
            </a:r>
            <a:r>
              <a:rPr kumimoji="0" lang="en-US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besar</a:t>
            </a:r>
            <a:r>
              <a:rPr kumimoji="0" lang="en-US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pendeteksian</a:t>
            </a:r>
            <a:r>
              <a:rPr kumimoji="0" lang="en-US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berdasar</a:t>
            </a:r>
            <a:r>
              <a:rPr kumimoji="0" lang="en-US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penggolongan</a:t>
            </a:r>
            <a:r>
              <a:rPr kumimoji="0" lang="en-US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oleh</a:t>
            </a:r>
            <a:r>
              <a:rPr kumimoji="0" lang="en-US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(W. Steve Albrecht 2002) </a:t>
            </a:r>
            <a:r>
              <a:rPr kumimoji="0" lang="en-US" sz="4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kumimoji="0" lang="en-US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</a:t>
            </a:r>
            <a:r>
              <a:rPr kumimoji="0" lang="en-US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atas</a:t>
            </a:r>
            <a:r>
              <a:rPr kumimoji="0" lang="en-US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742950" marR="0" lvl="0" indent="-7429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</a:pPr>
            <a:r>
              <a:rPr kumimoji="0" lang="en-US" sz="4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Kecurangan</a:t>
            </a:r>
            <a:r>
              <a:rPr kumimoji="0" lang="en-US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kumimoji="0" lang="en-US" sz="4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Laporan</a:t>
            </a:r>
            <a:r>
              <a:rPr kumimoji="0" lang="en-US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kumimoji="0" lang="en-US" sz="4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Keuangan</a:t>
            </a:r>
            <a:r>
              <a:rPr kumimoji="0" lang="en-US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 (</a:t>
            </a:r>
            <a:r>
              <a:rPr kumimoji="0" lang="en-US" sz="4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Financial Statement Fraud</a:t>
            </a:r>
            <a:r>
              <a:rPr kumimoji="0" lang="en-US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)</a:t>
            </a:r>
          </a:p>
          <a:p>
            <a:pPr marL="742950" indent="-74295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smtClean="0">
                <a:latin typeface="Times New Roman" pitchFamily="18" charset="0"/>
                <a:cs typeface="Times New Roman" pitchFamily="18" charset="0"/>
              </a:rPr>
              <a:t>Asset Misappropriation 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Penyalahgunaan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Aset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742950" indent="-74295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kumimoji="0" lang="en-US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smtClean="0">
                <a:latin typeface="Times New Roman" pitchFamily="18" charset="0"/>
                <a:cs typeface="Times New Roman" pitchFamily="18" charset="0"/>
              </a:rPr>
              <a:t>Corruption 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Korupsi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948617" y="6516368"/>
            <a:ext cx="4294765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Pencegahan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Pendeteksian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850899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sz="4000" b="1" dirty="0" smtClean="0">
                <a:latin typeface="Times New Roman" pitchFamily="18" charset="0"/>
                <a:cs typeface="Times New Roman" pitchFamily="18" charset="0"/>
              </a:rPr>
              <a:t>C. Kasus PT (Persero) Waskita Karya</a:t>
            </a:r>
            <a:endParaRPr lang="fi-FI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0" y="773724"/>
            <a:ext cx="10527323" cy="602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056" tIns="4761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Latar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Belakang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Kasus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Waskita</a:t>
            </a:r>
            <a:endParaRPr kumimoji="0" lang="en-US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8585" y="1514179"/>
            <a:ext cx="11465169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Manipulasi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laporan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Waskita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Karya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sejak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pertengahan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Agustus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2009.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istilah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fraud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manipulasi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laporan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overstate,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penggelembungan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markup,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kelebihan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pencatatan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laba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Direksi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PT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Waskita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Karya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 Kantor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Akuntan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Publik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(KAP).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Kementerian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Negara BUMN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menonaktifkan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dua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direktur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PT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Waskita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Karya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terkait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kasus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kelebihan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pencatatan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laporan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2004-2008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ketika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IPO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2008. (Infokorupsi.com: 2009).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Kasus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penggelumbungan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aset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PT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Waskita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Karya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Persero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mencuat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ketika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pergantian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direksi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Direktur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Utama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pengganti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menerima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begitu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saja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laporan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manajemen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lama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kemudian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meminta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pihak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ketiga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lain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audit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mendalam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akun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tertentu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649</Words>
  <Application>Microsoft Office PowerPoint</Application>
  <PresentationFormat>Custom</PresentationFormat>
  <Paragraphs>70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BAB 4 KECURANGAN : PENCEGAHAN DAN PENDETEKSIAN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hidayatkampai</dc:creator>
  <cp:lastModifiedBy>ANDIN</cp:lastModifiedBy>
  <cp:revision>52</cp:revision>
  <dcterms:created xsi:type="dcterms:W3CDTF">2023-07-12T06:42:45Z</dcterms:created>
  <dcterms:modified xsi:type="dcterms:W3CDTF">2023-08-22T07:48:25Z</dcterms:modified>
</cp:coreProperties>
</file>