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6" r:id="rId6"/>
    <p:sldId id="267" r:id="rId7"/>
    <p:sldId id="268" r:id="rId8"/>
    <p:sldId id="269" r:id="rId9"/>
    <p:sldId id="270" r:id="rId10"/>
    <p:sldId id="271" r:id="rId11"/>
    <p:sldId id="261" r:id="rId12"/>
    <p:sldId id="262" r:id="rId13"/>
    <p:sldId id="263" r:id="rId14"/>
    <p:sldId id="264" r:id="rId15"/>
    <p:sldId id="265" r:id="rId16"/>
    <p:sldId id="272" r:id="rId17"/>
    <p:sldId id="273" r:id="rId18"/>
    <p:sldId id="25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-114" y="-7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99CBD4-225A-40A7-94E5-F293941A1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A8350E-546F-44A4-B77F-F23E64C76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A4D1B4-440C-4800-8F5E-29BE3AA4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71DD8-5B78-4BFE-8810-1D2E833E0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81CAC7-1BDF-4D3A-8ABD-0A9340EA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30639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6E0499-AA99-4AC0-AAE1-3A711543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1108F6B-882A-4161-980B-4AB487E23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C76FE4-2DAD-4216-9F0A-A67B0AAC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F39724-2D8F-48D5-A4AA-813D404A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10E46D-6828-40FF-89A6-4D638CA7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32921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13C003-48AB-412A-901A-1160012CD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4689ABE-AA8A-4005-AB92-0C0F1BCEC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5D0FEF-2F65-45E3-8942-1034556A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F1E2F8-EADA-48D8-8037-72A915058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68CC2B-B08C-410B-89A8-5742F93C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408575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5F22A4-8445-486A-83A4-1B5FFA1C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CED12B-A055-4F53-A2BC-5B3D45742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92B79A-32DC-43BA-BF12-B17E96484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0620BF-A9E3-4C68-A173-DC97CFDE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5870DA-34FB-48EA-B830-BEA6BF66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30811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04CF62-4CDB-47A7-A9CB-FE91605B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F2B0DD-6DD7-4C4D-97C8-1DBA12063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DA6FD1-6B89-40F4-9828-D99EA01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F6FB1C-09CD-4D93-AE09-0C07DC77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EF41B1-66A4-4781-8FE1-E10908258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06074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2F795-942F-42FA-B981-CF8809C8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7B9D7C-6345-49E7-9B70-2B7B7F193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45376F4-1980-420F-B722-F7203FA14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FC18BF-63B5-4770-BCB7-3C3FE04ED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7CF429-8003-4D1B-9798-1D56FF85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B5E628-561C-4B1D-BB1F-1566B587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35206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A414F1-6512-484B-A7A6-CF34B36A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C56E84-A740-4117-8073-BC930F65C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383264-E159-4C31-B509-6EA45A310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75DCF78-ED79-4AEC-81DA-CBA56ABEB6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FE3F008-7F05-491F-9404-4AC7F60E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73D1526-5D39-4944-82C6-EF820E7A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E7985B-4370-4D4C-87ED-F6074EC2B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640122C-EEDB-4894-93E2-5CCC0AB3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53729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16CA4-9BF6-4B27-BB7E-4BA137BA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7F2D154-FAE8-4416-B5CF-199024F1D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35E31A0-C030-435D-8547-0B97E64F4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A4B71F3-40E8-47C8-9151-DB7EAC22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62498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325114C-84C4-4479-9A23-6EEE19D4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42533D1-7A1D-4459-A822-3329EED2E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55B8FFD-9C6D-4681-A15B-7994AED9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98577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3C59D5-34D6-43E0-8757-A9C6830E3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6B1E07-0BF8-4B42-BB0D-363AEB372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B60760-270C-49CE-A9A9-C01DBD29A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6A76DD-4FCE-4370-A768-9DB6A383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441B551-A8D6-4499-92DE-3712725F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AF1762-19C7-4E13-87BA-CB8F7188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14092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6A53-13A2-4C53-99AB-B8F5F404C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F052CCC-CB39-4B10-A259-DB1C9E3689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1AC7B1-1808-41BE-A031-05B3FE206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8CEA543-F099-4177-8F3F-2444531A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A00DED5-4925-4D9F-8CF9-726EAC5B8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20B1E7-EBBC-49DB-81A0-FFA49E02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56195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262CFD9-2893-4703-9FD0-4E059418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97FCB0-4472-4170-9A68-766DAD2E2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F6F8DE-1ADE-41A4-94A1-E9D3A7676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CB1532-64BB-43FB-B6E1-2EF496AD0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5E0004-79F3-448A-A708-FC6152FFC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95711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1A9A99A2-4528-4241-8099-5A60D1C36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584" y="0"/>
            <a:ext cx="11301046" cy="3751384"/>
          </a:xfrm>
        </p:spPr>
        <p:txBody>
          <a:bodyPr>
            <a:noAutofit/>
          </a:bodyPr>
          <a:lstStyle/>
          <a:p>
            <a:r>
              <a:rPr lang="en-US" sz="6600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BAB 4</a:t>
            </a:r>
            <a:br>
              <a:rPr lang="en-US" sz="6600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6600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KECURANGAN : PENCEGAHAN DAN PENDETEKSIAN </a:t>
            </a:r>
            <a:endParaRPr lang="en-ID" sz="6600" dirty="0">
              <a:solidFill>
                <a:schemeClr val="accent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980450" y="3962401"/>
            <a:ext cx="10572456" cy="115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71168" tIns="47610" rIns="1215642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Putik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Ayu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Lestari,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A.Md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Fajar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Sidiq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A.Md</a:t>
            </a:r>
            <a:endParaRPr kumimoji="0" lang="en-US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S1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Akuntansi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Fakultas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Ekonomi</a:t>
            </a:r>
            <a:endParaRPr kumimoji="0" lang="en-US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" name="Rectangle 3"/>
          <p:cNvSpPr/>
          <p:nvPr/>
        </p:nvSpPr>
        <p:spPr>
          <a:xfrm>
            <a:off x="328246" y="311894"/>
            <a:ext cx="1151206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2008,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diungkapkan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saji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penggelumbungan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2005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miliar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Rp5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miliar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proyek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sedang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berjalan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proyek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proyek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renovasi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Kantor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Gubernur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Riau.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Proyek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dimulai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2004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selesai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100%,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kontrak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Rp13,8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miliar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2005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pekerjaan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tambah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senilai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Rp3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miliar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2008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saldo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neraca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tagihan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pemberi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" name="Rectangle 2"/>
          <p:cNvSpPr/>
          <p:nvPr/>
        </p:nvSpPr>
        <p:spPr>
          <a:xfrm>
            <a:off x="281354" y="305361"/>
            <a:ext cx="11582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Proyek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proyek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Gelanggang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Olah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Raga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Bulian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Jambi.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kontrak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Rp33.998.000.000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Persero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mengakui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pendapatan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kontrak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progress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miliar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Saldo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outstanding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sampi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2008.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Kontrak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diputus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Pemda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Batang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ditandatangani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berwenang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pergantian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bupati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0"/>
            <a:ext cx="1155895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gambaran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seberapa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dugaan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penggelumbungan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2005.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2005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Persero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Rp1,6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triliun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diduga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digelembungkan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2005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Rp5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miliar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0,3%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tercatat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2008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163,4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Milyar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2009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307,1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Milyar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75139" y="422031"/>
            <a:ext cx="11277599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data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angka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laba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diperoleh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PT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Waskita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masih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relatf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kecil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jika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dibandingkan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perushaan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sejenis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Jadi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PT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Waskita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terus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pembenahan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kinerja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lebih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satu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contoh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restrukrisasi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(Finance 2009). Perusahaan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prosepek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kedepannya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apabila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memperbaiki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kinerja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mengoptimalkan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sumber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dimiliki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8584" y="339115"/>
            <a:ext cx="1141827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Terlibat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Direksi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1428750" lvl="2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T.A</a:t>
            </a:r>
          </a:p>
          <a:p>
            <a:pPr marL="1428750" lvl="2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Bambang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Marsono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1428750" lvl="2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Kiming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Marsono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Kantor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Akuntan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Publik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428750" lvl="2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Kantor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Akuntan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Helianto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pembukuan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2003 – 2005.</a:t>
            </a:r>
          </a:p>
          <a:p>
            <a:pPr marL="1428750" lvl="2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Kantor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Akuntan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Soewondo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audit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2006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2007.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6983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Penyelesaian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Fraud PT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2031" y="797170"/>
            <a:ext cx="1137138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Memanipulasi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salah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satu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pindana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merugikan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orang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banyak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selain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mencorengan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nama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perusuhaan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memanipulasi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pasti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melibat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seorang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publik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pengauditan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Publik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diharapkan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menaikkan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tingkat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keandalan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malah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sampai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menutupi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didalam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para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internal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PT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Waskita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Karya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Kementerian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Negara BUMN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sudah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menonaktifkan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dua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direksi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satu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mantan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direksi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Waskita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terkait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kelebihan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pencatatan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2004-2007.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1691" y="398585"/>
            <a:ext cx="1155895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Direksi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dinonaktifkan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Bambang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Marsono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Triatman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(Liputan6 2009).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Sementara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direksi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dinonaktifkan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Kiming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Marsono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Direktur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Nindya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kriminal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diselsaikan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mendaptkan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Negara BUMN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Sofyan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Djalil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mengirimkan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Sri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Mulyani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Indrawati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akuntan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publik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diduga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terlibat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diajukan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BUMN,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akhirnya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memutuskan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pembekuan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KAP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terlibat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445477" y="0"/>
            <a:ext cx="6931182" cy="63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37974" tIns="19044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Dampak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75138" y="703385"/>
            <a:ext cx="112776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1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L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Menjatuhkan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citra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BUMN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selama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kita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anggap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BUMN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sudah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menerapkan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cukup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control.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marR="0" lvl="1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L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investor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membeli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saham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PT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Waskita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membuat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investor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berfikir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ulang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mempertahankan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saham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ditanam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PT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Waskita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marR="0" lvl="1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L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Menambah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panjang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deretan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menurunkan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citra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marR="0" lvl="1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L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negatif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kerjasama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diaudit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Padahal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semua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banyak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mempertahankan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ketentuaan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ketentuan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lainnya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.(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Arens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Alvin A.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 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Elder, Randal J.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 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Beasley 2003) (Manning 1999)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0780" y="2252082"/>
            <a:ext cx="7627620" cy="1794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699"/>
              </a:lnSpc>
            </a:pP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Terima</a:t>
            </a:r>
            <a:r>
              <a:rPr lang="en-US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Kasih</a:t>
            </a:r>
            <a:endParaRPr lang="en-US" sz="96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159405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05455" y="281354"/>
            <a:ext cx="3416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latin typeface="Aharoni" pitchFamily="2" charset="-79"/>
                <a:cs typeface="Aharoni" pitchFamily="2" charset="-79"/>
              </a:rPr>
              <a:t>KONS</a:t>
            </a:r>
            <a:r>
              <a:rPr lang="id-ID" sz="5400" dirty="0" smtClean="0">
                <a:latin typeface="Aharoni" pitchFamily="2" charset="-79"/>
                <a:cs typeface="Aharoni" pitchFamily="2" charset="-79"/>
              </a:rPr>
              <a:t>E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P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726831" y="1594339"/>
            <a:ext cx="109728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6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Fraud Prevention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	</a:t>
            </a:r>
            <a:endParaRPr lang="en-US" sz="60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6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60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6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PT (</a:t>
            </a:r>
            <a:r>
              <a:rPr kumimoji="0" lang="en-US" sz="6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Persero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6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Waskita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Karya</a:t>
            </a:r>
            <a:r>
              <a:rPr kumimoji="0" lang="en-US" sz="6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81355" y="281354"/>
            <a:ext cx="1162929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Fraud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didefinisikan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penyimpangan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melanggar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Ilegal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Acts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yang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sengaja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menipu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gambaran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keliru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mislead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pribadi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fair,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maupun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merugikan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korporasi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dipengaruhi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3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unsur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faktor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pendorong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motivasi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kesempatan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rasionalisasi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pembenaran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1154835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A.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Pencegahan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Kecurangan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kumimoji="0" lang="en-US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Fraud Prevention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994119"/>
            <a:ext cx="116058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Salah-satu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resiko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bisnis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patut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diantisipasi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fraud.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berisiko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fraud/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pencurian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entitas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intern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longgar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Pegawai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dipekerjakan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memikirkan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kejujuran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Pegawai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dieksploitasi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disalahgunakan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ditempatkan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tekanan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sasaran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mengarah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Model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efisien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berlaku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Pegawai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dipercaya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dipecahkan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kesehatan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keluarga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berlebihan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bagiannya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81354" y="304800"/>
            <a:ext cx="11441723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mungkin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dicegah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cara–cara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berikut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Membangun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Struktur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Intern yang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endParaRPr kumimoji="0" lang="en-US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Mengefektifkan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Kultur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Mengefektifkan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Internal Audit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-492369" y="0"/>
            <a:ext cx="821680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59988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B.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1693" y="848977"/>
            <a:ext cx="1134793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resiko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dihadapi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diantaranya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Integrity risk,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resiko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pegawai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illegal,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tindak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penyimpangan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reputasi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mempertahankan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kelangsungan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hidupnya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resiko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mengharuskan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internal auditor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menyusun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/prevention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menangkal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diuraikan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sebelumnya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284819"/>
            <a:ext cx="1153550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bukti-bukti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bukti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bukti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sifatnya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Petunjuk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ditunjukkan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munculnya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gejala-gejala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(symptoms)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gaya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dokumentasi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mencurigakan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keluhan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pelanggan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ataupun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kecurigaan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rekan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sekerja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81354" y="304800"/>
            <a:ext cx="11605845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Berikut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gambaran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garis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besar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berdasar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penggolongan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(W. Steve Albrecht 2002)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Kecurangan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Laporan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Keuangan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kumimoji="0" lang="en-US" sz="4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Financial Statement Fraud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</a:t>
            </a:r>
          </a:p>
          <a:p>
            <a:pPr marL="742950" indent="-742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Asset Misappropriation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742950" indent="-742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Corruption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48617" y="6516368"/>
            <a:ext cx="42947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Pendeteksian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85089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4000" b="1" dirty="0" smtClean="0">
                <a:latin typeface="Times New Roman" pitchFamily="18" charset="0"/>
                <a:cs typeface="Times New Roman" pitchFamily="18" charset="0"/>
              </a:rPr>
              <a:t>C. Kasus PT (Persero) Waskita Karya</a:t>
            </a:r>
            <a:endParaRPr lang="fi-FI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773724"/>
            <a:ext cx="10527323" cy="602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Latar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Belakang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Waskita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8585" y="1514179"/>
            <a:ext cx="1146516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Manipulasi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pertengahan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Agustus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2009.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fraud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manipulasi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overstate,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penggelembungan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markup,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kelebihan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pencatatan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Direksi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 Kantor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Akuntan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Publik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(KAP).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Kementerian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Negara BUMN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menonaktifkan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direktur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kelebihan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pencatatan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2004-2008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IPO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2008. (Infokorupsi.com: 2009).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penggelumbungan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Persero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mencuat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pergantian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direksi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Direktur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pengganti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menerima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begitu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lama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meminta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audit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649</Words>
  <Application>Microsoft Office PowerPoint</Application>
  <PresentationFormat>Custom</PresentationFormat>
  <Paragraphs>70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BAB 4 KECURANGAN : PENCEGAHAN DAN PENDETEKSIAN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hidayatkampai</dc:creator>
  <cp:lastModifiedBy>ANDIN</cp:lastModifiedBy>
  <cp:revision>52</cp:revision>
  <dcterms:created xsi:type="dcterms:W3CDTF">2023-07-12T06:42:45Z</dcterms:created>
  <dcterms:modified xsi:type="dcterms:W3CDTF">2023-08-22T07:48:25Z</dcterms:modified>
</cp:coreProperties>
</file>