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21" r:id="rId11"/>
    <p:sldId id="322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3" r:id="rId26"/>
    <p:sldId id="324" r:id="rId27"/>
    <p:sldId id="300" r:id="rId28"/>
  </p:sldIdLst>
  <p:sldSz cx="9144000" cy="6858000" type="screen4x3"/>
  <p:notesSz cx="7045325" cy="9345613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12" autoAdjust="0"/>
  </p:normalViewPr>
  <p:slideViewPr>
    <p:cSldViewPr>
      <p:cViewPr varScale="1">
        <p:scale>
          <a:sx n="51" d="100"/>
          <a:sy n="51" d="100"/>
        </p:scale>
        <p:origin x="167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14706-1E20-8196-AE64-4B3703AD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AEDC64-C1D1-F932-86A9-7EEAD818E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43B20D-575A-07A2-43EE-FE8B9E80C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AD4CB-2257-27BC-3E15-3AA167D734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C31EA-4552-BD01-5FE0-B668FA0A9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CDB5D2-8B4D-4D51-0455-7C9E5906C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EC834-19FD-3FAD-3ABD-B02D37479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Specific (Spesifik):</a:t>
            </a:r>
            <a:r>
              <a:rPr lang="id-ID" dirty="0"/>
              <a:t> Jelas dan terdefinisi.</a:t>
            </a:r>
          </a:p>
          <a:p>
            <a:r>
              <a:rPr lang="id-ID" i="1" dirty="0"/>
              <a:t>Contoh:</a:t>
            </a:r>
            <a:r>
              <a:rPr lang="id-ID" dirty="0"/>
              <a:t> "Meningkatkan kesadaran akan 'Bali sebagai destinasi wellness</a:t>
            </a:r>
            <a:r>
              <a:rPr lang="en-US" dirty="0"/>
              <a:t>/</a:t>
            </a:r>
            <a:r>
              <a:rPr lang="en-US" dirty="0" err="1"/>
              <a:t>baik</a:t>
            </a:r>
            <a:r>
              <a:rPr lang="en-US" dirty="0"/>
              <a:t>/</a:t>
            </a:r>
            <a:r>
              <a:rPr lang="en-US" dirty="0" err="1"/>
              <a:t>kesehatan</a:t>
            </a:r>
            <a:r>
              <a:rPr lang="id-ID" dirty="0"/>
              <a:t>' di pasar Eropa." (Bukan hanya "Meningkatkan kesadaran Bali.")</a:t>
            </a:r>
          </a:p>
          <a:p>
            <a:r>
              <a:rPr lang="id-ID" b="1" dirty="0"/>
              <a:t>Measurable (Terukur):</a:t>
            </a:r>
            <a:r>
              <a:rPr lang="id-ID" dirty="0"/>
              <a:t> Dapat diukur kemajuannya.</a:t>
            </a:r>
          </a:p>
          <a:p>
            <a:r>
              <a:rPr lang="id-ID" i="1" dirty="0"/>
              <a:t>Contoh:</a:t>
            </a:r>
            <a:r>
              <a:rPr lang="id-ID" dirty="0"/>
              <a:t> "Meningkatkan kesadaran akan 'Bali sebagai destinasi wellness' di pasar Eropa sebesar 15%." (Ada angka yang bisa diukur.)</a:t>
            </a:r>
          </a:p>
          <a:p>
            <a:r>
              <a:rPr lang="id-ID" b="1" dirty="0"/>
              <a:t>Achievable (Dapat Dicapai):</a:t>
            </a:r>
            <a:r>
              <a:rPr lang="id-ID" dirty="0"/>
              <a:t> Realistis dan dapat dicapai.</a:t>
            </a:r>
          </a:p>
          <a:p>
            <a:r>
              <a:rPr lang="id-ID" i="1" dirty="0"/>
              <a:t>Contoh:</a:t>
            </a:r>
            <a:r>
              <a:rPr lang="id-ID" dirty="0"/>
              <a:t> "Meningkatkan kesadaran akan 'Bali sebagai destinasi wellness' di pasar Eropa sebesar 15% dalam 2 tahun, mengingat tren minat wellness dan promosi yang direncanakan." (Tujuan ini realistis dengan sumber daya yang ada.)</a:t>
            </a:r>
          </a:p>
          <a:p>
            <a:r>
              <a:rPr lang="id-ID" b="1" dirty="0"/>
              <a:t>Relevant (Relevan):</a:t>
            </a:r>
            <a:r>
              <a:rPr lang="id-ID" dirty="0"/>
              <a:t> Sesuai dengan tujuan keseluruhan destinasi.</a:t>
            </a:r>
          </a:p>
          <a:p>
            <a:r>
              <a:rPr lang="id-ID" i="1" dirty="0"/>
              <a:t>Contoh:</a:t>
            </a:r>
            <a:r>
              <a:rPr lang="id-ID" dirty="0"/>
              <a:t> "Meningkatkan kesadaran akan 'Bali sebagai destinasi wellness' di pasar Eropa sebesar 15% dalam 2 tahun, karena ini mendukung strategi jangka panjang Bali untuk menarik wisatawan berkualitas tinggi dan berkelanjutan." (Tujuan ini selaras dengan visi destinasi.)</a:t>
            </a:r>
          </a:p>
          <a:p>
            <a:r>
              <a:rPr lang="id-ID" b="1" dirty="0"/>
              <a:t>Time-bound (Berbatas Waktu):</a:t>
            </a:r>
            <a:r>
              <a:rPr lang="id-ID" dirty="0"/>
              <a:t> Memiliki batas waktu.</a:t>
            </a:r>
          </a:p>
          <a:p>
            <a:r>
              <a:rPr lang="id-ID" i="1" dirty="0"/>
              <a:t>Contoh:</a:t>
            </a:r>
            <a:r>
              <a:rPr lang="id-ID" dirty="0"/>
              <a:t> "Meningkatkan kesadaran akan 'Bali sebagai destinasi wellness' di pasar Eropa sebesar 15% </a:t>
            </a:r>
            <a:r>
              <a:rPr lang="id-ID" b="1" dirty="0"/>
              <a:t>dalam 2 tahun</a:t>
            </a:r>
            <a:r>
              <a:rPr lang="id-ID" dirty="0"/>
              <a:t>." (Ada tenggat waktu yang jelas.)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655C2-FFD8-4950-C954-A92890DA7B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2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9A695-B8D8-CB42-4846-2440E8A8F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F1A58-D020-02AE-BECD-D9A1D70A8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ADD64-0217-F388-5E8D-FE4362D62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sini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komodo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tari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gunung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berapi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A15CB-66EC-C3E6-F6E3-CAC6C345C1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A0E22-2BE3-0926-7B37-EE2160179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393865-2137-DD49-7711-91FAE194F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BCC1B-C1B7-DE1D-8667-B1409D3B6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8402A-3792-F5B4-AE97-BF8D2C2452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7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E7D6B-E317-19AE-E38F-CD117A7F3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67784-E682-A672-9DE3-5A9D38ADA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1C5655-C6E4-93FD-5231-08497DC44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4F40-23D7-C7E5-E4AA-2E51275314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8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03DD5-CB89-C757-A002-D4684CA03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B6ABBE-37AA-F404-DEC1-0961DF84E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D9F0B-91D2-760C-118B-5056A0279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EAF16-B7D6-EF9F-9FF4-94DA8086C1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6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99FE-0105-9B16-A380-C14637B6A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86397-07A1-90F6-D14B-F96C2EABC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79EAE5-229C-ADDA-7324-E59131BBA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Citra yang Diinginkan:</a:t>
            </a:r>
            <a:r>
              <a:rPr lang="id-ID" dirty="0"/>
              <a:t> "Destinasi Ekowisata Bahari yang Berkelanjutan."</a:t>
            </a:r>
          </a:p>
          <a:p>
            <a:r>
              <a:rPr lang="id-ID" b="1" dirty="0"/>
              <a:t>Iklan:</a:t>
            </a:r>
            <a:r>
              <a:rPr lang="id-ID" dirty="0"/>
              <a:t> Menampilkan gambar keindahan bawah laut yang bersih, aktivitas snorkeling/diving tanpa merusak terumbu karang, dan narasi tentang upaya konservasi.</a:t>
            </a:r>
          </a:p>
          <a:p>
            <a:r>
              <a:rPr lang="id-ID" b="1" dirty="0"/>
              <a:t>Brosur:</a:t>
            </a:r>
            <a:r>
              <a:rPr lang="id-ID" dirty="0"/>
              <a:t> Menggunakan kertas daur ulang, mencantumkan panduan etika wisata bahari, dan informasi tentang proyek konservasi lokal.</a:t>
            </a:r>
          </a:p>
          <a:p>
            <a:r>
              <a:rPr lang="id-ID" b="1" dirty="0"/>
              <a:t>Media Sosial:</a:t>
            </a:r>
            <a:r>
              <a:rPr lang="id-ID" dirty="0"/>
              <a:t> Berbagi konten tentang keanekaragaman hayati laut, kegiatan bersih-bersih pantai, testimoni wisatawan yang peduli lingkungan, dan menggunakan hashtag seperti #EkowisataLestari #JagaLautKita.</a:t>
            </a:r>
          </a:p>
          <a:p>
            <a:r>
              <a:rPr lang="id-ID" b="1" dirty="0"/>
              <a:t>Interaksi Staf (Hotel/Pemandu):</a:t>
            </a:r>
            <a:r>
              <a:rPr lang="id-ID" dirty="0"/>
              <a:t> Staf dilatih untuk memberikan informasi tentang pentingnya menjaga lingkungan, menawarkan opsi tur yang ramah lingkungan, dan mendorong wisatawan untuk tidak membuang sampah sembarangan.</a:t>
            </a:r>
          </a:p>
          <a:p>
            <a:endParaRPr lang="en-US" dirty="0"/>
          </a:p>
          <a:p>
            <a:r>
              <a:rPr lang="id-ID" b="1" dirty="0"/>
              <a:t>Program Duta Lingkungan:</a:t>
            </a:r>
            <a:r>
              <a:rPr lang="id-ID" dirty="0"/>
              <a:t> Anak-anak muda lokal dilibatkan dalam program edukasi lingkungan dan menjadi "duta cilik" yang menyebarkan pesan konservasi kepada wisatawan.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7AB09-11BE-C675-B6CC-87A5439BBA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1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04F4-8746-0DB6-74B5-D32E2B332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B638D-13F0-A9B8-1F01-781DF7426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6D3B63-41BF-A6EF-A13C-25CADA6D1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FA629-DACA-FC55-7A43-1BC908243D1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34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2A166-4742-70C7-88E3-A8B0B96EF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5C182-7120-74D0-9182-1C6CB717E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7C296-5971-F5A9-B1ED-C94E5E77C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i="1" dirty="0"/>
              <a:t>Contoh:</a:t>
            </a:r>
            <a:r>
              <a:rPr lang="id-ID" dirty="0"/>
              <a:t> Mengadakan survei kepuasan wisatawan setiap 6 bulan di bandara atau pelabuhan keberangkatan, menanyakan persepsi mereka tentang kebersihan, keamanan, dan keramahan destinasi.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008AC-5802-427F-B04E-3CBEBBD96C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5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5EEAB-3A15-FF2B-15BE-B7C4AD397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294C7-31D6-3171-E7B1-D9C0CDC37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72999-ED46-C572-3A64-E4937A7B7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id-ID" i="1" dirty="0"/>
              <a:t> Contoh:</a:t>
            </a:r>
            <a:r>
              <a:rPr lang="id-ID" dirty="0"/>
              <a:t> Menggunakan tools seperti Brandwatch atau Awario untuk melacak sebutan (mentions) destinasi di Twitter, Instagram, dan Facebook, menganalisis sentimen (positif, negatif, netral) dari komentar dan postingan terkait.</a:t>
            </a:r>
            <a:endParaRPr lang="en-US" dirty="0"/>
          </a:p>
          <a:p>
            <a:r>
              <a:rPr lang="en-US" dirty="0"/>
              <a:t>3.</a:t>
            </a:r>
            <a:r>
              <a:rPr lang="id-ID" i="1" dirty="0"/>
              <a:t> Contoh:</a:t>
            </a:r>
            <a:r>
              <a:rPr lang="id-ID" dirty="0"/>
              <a:t> Memantau jumlah klik pada iklan digital, tingkat engagement (likes, shares, comments) pada postingan media sosial, dan jumlah konversi (pemesanan hotel/paket tur) yang berasal dari kampanye promosi tertentu.</a:t>
            </a:r>
            <a:endParaRPr lang="en-US" dirty="0"/>
          </a:p>
          <a:p>
            <a:r>
              <a:rPr lang="en-US" dirty="0"/>
              <a:t>4.</a:t>
            </a:r>
            <a:r>
              <a:rPr lang="id-ID" i="1" dirty="0"/>
              <a:t> Contoh:</a:t>
            </a:r>
            <a:r>
              <a:rPr lang="id-ID" dirty="0"/>
              <a:t> Menganalisis data dari Dinas Pariwisata mengenai jumlah kedatangan wisatawan (domestik dan internasional), rata-rata lama tinggal per wisatawan, dan estimasi total pengeluaran wisatawan di destinasi tersebut setiap bulan atau kuartal.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EA0F3-B83E-2E3F-AA20-6A367F46F7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Persepsi ini tidak hanya dibentuk oleh karakteristik fisik destinasi, tetapi juga oleh pengalaman emosional, nilai-nilai budaya, dan narasi yang dibangun di sekitarnya.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41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63811-6BB6-1098-3F75-0197FD180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1300A-CAF9-A727-48B9-DAA33BD12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EBF8C-E957-02C8-BC1F-BB887A42B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FAF8F-6005-2506-9835-9E315C2409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02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26B4A-6D0A-8B8B-8A51-DB7C856D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BAAE9C-474F-BB99-B1F6-60169283B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1917F-5C2C-FE60-ED17-3C03F6347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Mengubah pesan:</a:t>
            </a:r>
            <a:r>
              <a:rPr lang="id-ID" dirty="0"/>
              <a:t> Jika survei menunjukkan bahwa citra "petualangan" kurang menarik bagi target pasar yang lebih luas, pesan bisa diubah menjadi "destinasi relaksasi dengan sentuhan petualangan ringan."</a:t>
            </a:r>
          </a:p>
          <a:p>
            <a:r>
              <a:rPr lang="id-ID" b="1" dirty="0"/>
              <a:t>Menargetkan segmen baru:</a:t>
            </a:r>
            <a:r>
              <a:rPr lang="id-ID" dirty="0"/>
              <a:t> Apabila data menunjukkan peningkatan minat dari wisatawan senior, destinasi dapat mulai mengembangkan paket wisata yang lebih sesuai dengan kebutuhan dan preferensi segmen ini (misalnya, aksesibilitas, tur yang lebih santai).</a:t>
            </a:r>
          </a:p>
          <a:p>
            <a:r>
              <a:rPr lang="id-ID" b="1" dirty="0"/>
              <a:t>Berinvestasi dalam pengembangan produk baru:</a:t>
            </a:r>
            <a:r>
              <a:rPr lang="id-ID" dirty="0"/>
              <a:t> Jika ulasan online banyak mengeluhkan kurangnya fasilitas hiburan malam, destinasi dapat berinvestasi dalam pembangunan pusat kuliner atau pertunjukan seni lokal untuk memenuhi kebutuhan tersebut.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1526E-A8C1-4BFE-82B1-706EEE9B60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2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1509D-9B37-46C3-A684-DE05BCBA1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D3FC9F-ED05-207D-4BEA-C12763285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85D252-5FC6-8356-E0FC-8C8C64BFB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 </a:t>
            </a:r>
            <a:r>
              <a:rPr lang="en-US" dirty="0" err="1"/>
              <a:t>dulu</a:t>
            </a:r>
            <a:r>
              <a:rPr lang="en-US" dirty="0"/>
              <a:t> 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elemen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keberhasilan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Kolaborasi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pemangku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kunci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tersampaikan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harapan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3EBDC-FA27-D9FB-B617-60B10DF157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35E8E-FE6C-22D7-8D00-5CD840BC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9BC45-AE0A-DDD9-7BD0-535B87C2E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32BD4-A57D-5472-A684-B67EEAFA7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91D9C-3042-126E-240E-4EFBEC1F72D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F61F4-15AB-F489-EEB8-96462DC09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41B3C-4FC2-9356-98C5-77889A47E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A7853-A7F9-E18B-8FE9-A7A32E08B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188FF-1D59-F612-C450-744E948EC0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3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B389E-F305-E3F3-15D8-236F38061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DBF39-C1E6-4D46-F7F2-8E6291830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7FCAF-BA88-D4D7-7BC8-C7E41CD53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FC05B-2BD8-7AC3-0830-1404540993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9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56549-43B3-FE0C-11FC-93913477F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3D36B8-918C-5D4A-0621-A3B09422F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459A1-4F62-6D31-563E-B5E17D1A6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85D4-C84A-ACB6-7F10-D7C5053336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DE291-1BD3-0580-47D1-E10B5A14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CAC72-2162-5C6B-54E7-A89AFE282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0D78A-1991-4304-F339-6693C3723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720AE-5B9B-7B3D-D019-0F06D1C880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EEF8C-1E84-97F8-3A0B-0020DE2CB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62335-BF24-1FE0-0775-49D3EBB6E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6FB71-AB16-5713-AE4B-32582E9DE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CBDB-8C97-BD1F-C8FC-EA0EF4B55F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66B10-AC85-F6C7-DC7C-71A7888B9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9074C0-24B4-65F1-CB30-7B2C2410F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96B9B-AA2C-C6DD-E7AD-301C7AF76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43491-A90B-2A6B-B3CB-22D75C8C2A8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5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PAR23424 – Manajemen Citra Destinasi 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PAR23424 – Manajemen Citra Destinasi 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PAR23424 – Manajemen Citra Destinasi Pariwisata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Manajemen Citra Destinasi Pariwisata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13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word search&#10;&#10;AI-generated content may be incorrect.">
            <a:extLst>
              <a:ext uri="{FF2B5EF4-FFF2-40B4-BE49-F238E27FC236}">
                <a16:creationId xmlns:a16="http://schemas.microsoft.com/office/drawing/2014/main" id="{B8B812BE-9187-1102-633E-CC4635A61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28" y="617538"/>
            <a:ext cx="5557345" cy="56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63321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word search puzzle&#10;&#10;AI-generated content may be incorrect.">
            <a:extLst>
              <a:ext uri="{FF2B5EF4-FFF2-40B4-BE49-F238E27FC236}">
                <a16:creationId xmlns:a16="http://schemas.microsoft.com/office/drawing/2014/main" id="{0F491FBC-71BE-F1FE-F13C-F7C958C5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27" y="617538"/>
            <a:ext cx="6777146" cy="56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07402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B2D13-8BFB-C9D2-AD9C-2CCDCB88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E5BB6F-3E53-7560-2EAA-DA3890CE7953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435280" cy="5361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Tahap 2: Penetapan Tujuan Citra 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 memahami citra saat ini, langkah selanjutnya adalah menentukan citra seperti apa yang ingin dibangun atau diperkuat.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Definisi Citra yang Diinginkan: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 pesan inti yang ingin disampaikan tentang destinasi?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 destinasi ingin dipersepsikan oleh target pasar? (Contoh: "Destinasi petualangan yang mendebarkan," "Surga relaksasi yang tenang," "Pusat budaya yang kaya.")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 ini harus realistis, unik, dan relevan dengan karakteristik destinasi.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40128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C2F27-4646-FC9D-478C-59D49C9A8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F22388-E691-28CA-838D-234FA1175E36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43528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 Tujuan yang Terukur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Specific: Jelas dan terdefinisi.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Measurable: Dapat diukur kemajuannya.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Achievable: Realistis dan dapat dicapai.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Relevant: Sesuai dengan tujuan keseluruhan destinasi.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Time-bound: Memiliki batas waktu.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32531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0CBFB-ADC7-604D-1748-611039356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D2985C-DD47-2B43-5F74-163EC35B6C14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5698976" cy="5361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3: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Penentuan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Citra (Image Positioning)</a:t>
            </a:r>
          </a:p>
          <a:p>
            <a:pPr indent="225425" algn="l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membedakan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pesaing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target pasar.</a:t>
            </a:r>
          </a:p>
          <a:p>
            <a:pPr marL="514350" indent="-514350" algn="l"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Identifikasi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Keunikan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(Unique Selling Proposition/USP)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berbeda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lain? 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atribut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relevan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target pasar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sulit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ditiru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pesaing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308A6-3F74-C1A8-C7E0-3E379CD4D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415570"/>
            <a:ext cx="2664296" cy="40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27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D5E4-BF9E-3B6F-2758-23C421B9A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1AAC30-B391-3FE1-0557-17EA9E5343C3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5050904" cy="5361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Pernyataan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(Positioning Statement)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kalimat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paragraf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singkat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merangkum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diinginkan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keunikan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"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otentik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Yogyakarta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menawarkan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perpaduan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harmonis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kuno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modern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dinamis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72320-2AA2-3733-079E-4C386B14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492896"/>
            <a:ext cx="359689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781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D8A04-FE5E-2363-1305-1807B9523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44DD88-1F79-7D33-27BF-9AFF17DCC7F5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507288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4: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Pembangunan Citra (Image Communication &amp; Branding)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mana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disampaikan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audiens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Merek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Jika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pertimbangkan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nama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menarik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diingat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Logo dan Slogan: Desain visual dan verbal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merepresentasikan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Panduan Merek: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logo,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warna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tipografi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81563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BAD6D-1FED-0E8F-06CE-711A1A44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578700-02C7-C801-9DE8-41572912802B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507288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Pemilihan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Saluran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Digital: Situs web, media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iklan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online, influencer marketing, SEO.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Tradisional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Iklan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cetak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televisi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radio,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pameran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Masyarakat 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pers,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kunjungan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media,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cerita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inspiratif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Event dan Festival: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Mengadakan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mendukung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acara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memperkuat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Kemitraan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Kolaborasi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maskapai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agen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perjalanan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hotel, dan operator tur.</a:t>
            </a:r>
          </a:p>
        </p:txBody>
      </p:sp>
    </p:spTree>
    <p:extLst>
      <p:ext uri="{BB962C8B-B14F-4D97-AF65-F5344CB8AC3E}">
        <p14:creationId xmlns:p14="http://schemas.microsoft.com/office/powerpoint/2010/main" val="847093407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90833-9950-6EA1-45CF-456D979D6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A0B0CB-1B29-858C-EB11-92874B40DBCB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507288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Pesan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Pastikan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iklan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brosur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media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interaksi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menyampaikan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Libatkan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komunitas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pemangku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"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duta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"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39522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48215-AA59-6F46-DB7A-EF251250A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C8D59F-27A1-1AF8-FF1F-2B22211C0602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507288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Pastikan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ditawarkan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dibangun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Jika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dibangun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"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petualangan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",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petualangan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memadai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(visitor experience)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keseluruhan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088436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Penyusunan Strategi Manajemen Citra Destinasi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Manajemen citra destinasi adalah proses sistematis untuk menciptakan, mempertahankan, dan meningkatkan persepsi positif tentang suatu destinasi di benak target pasar.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052B9-9FCC-2150-AAA3-765E9C864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7BE1A5-1D2C-07AB-5674-CF62608D6638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507288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5: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Pemantauan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Citra (Image Monitoring &amp; Evaluation)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dipantau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dievaluasi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efektivitasnya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penyesuaian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diperlukan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Metode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Pemantauan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Survei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Berulang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survei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berkala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melacak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persepsi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833809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1E313-B286-C115-A4E1-80B340630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71415A-5C73-2E62-F380-355FF70EBFCA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507288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Sentimen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Media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sentimen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Pelacakan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Kinerja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Mengukur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efektivitas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kampanye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jangkauan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engagement,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konversi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Data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Kunjungan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lama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tinggal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pengeluaran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450123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ECD53-ACD0-23E3-1CD9-25E00E0A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A1425F-0F38-97DA-4795-006FE6703E21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507288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Indikator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Kinerja Utama (KPI)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Tingkat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kesadaran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persepsi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kunjungan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pertumbuhan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pasar.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Tingkat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Cakupan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media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589656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ED3D7-F2BD-E9A2-D519-0005F4B7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103D53-C8FA-D282-6FEE-C65C0C9E2D39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507288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Penyesuaian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Strategi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pemantauan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strategi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disesuaikan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mengubah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menargetkan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segmen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berinvestasi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895596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BCD1-AF6A-256D-8B11-029A313BF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F00AAA-6834-0763-50AB-02735ACCDCB8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507288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Refleksi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sistematis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dimulai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penentuan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pemantauan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membangun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8530851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DF7E4D-1EC7-B5B4-B32A-DB8C6189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113" y="2348880"/>
            <a:ext cx="5776217" cy="4367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75AE5-DF76-2131-B64C-A871047A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770" b="53605"/>
          <a:stretch>
            <a:fillRect/>
          </a:stretch>
        </p:blipFill>
        <p:spPr>
          <a:xfrm>
            <a:off x="1187624" y="242002"/>
            <a:ext cx="3816424" cy="1754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0F42B-E281-8888-038C-78EE7FA9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536" b="13621"/>
          <a:stretch>
            <a:fillRect/>
          </a:stretch>
        </p:blipFill>
        <p:spPr>
          <a:xfrm>
            <a:off x="13326" y="2208563"/>
            <a:ext cx="3312368" cy="3266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E6A34F-2339-35C9-3A63-C991F60A5F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770" t="48121"/>
          <a:stretch>
            <a:fillRect/>
          </a:stretch>
        </p:blipFill>
        <p:spPr>
          <a:xfrm>
            <a:off x="4716016" y="332865"/>
            <a:ext cx="3816424" cy="19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62077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6852E-0DF7-8311-EBC8-3A82FD44E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253D6-50C2-7DE3-BB58-AC00D9F5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113" y="2348880"/>
            <a:ext cx="5776217" cy="4367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C6212-1D50-C175-8B2B-6BDC52B72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770" b="53605"/>
          <a:stretch>
            <a:fillRect/>
          </a:stretch>
        </p:blipFill>
        <p:spPr>
          <a:xfrm>
            <a:off x="1187624" y="242002"/>
            <a:ext cx="3816424" cy="1754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0875A-7785-8280-74F7-D3256B424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536" b="13621"/>
          <a:stretch>
            <a:fillRect/>
          </a:stretch>
        </p:blipFill>
        <p:spPr>
          <a:xfrm>
            <a:off x="13326" y="2208563"/>
            <a:ext cx="3312368" cy="3266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16A62-6FB7-66D4-2F23-FBF81E2B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770" t="48121"/>
          <a:stretch>
            <a:fillRect/>
          </a:stretch>
        </p:blipFill>
        <p:spPr>
          <a:xfrm>
            <a:off x="4716016" y="332865"/>
            <a:ext cx="3816424" cy="1962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95EE56-4A1A-F914-8A5A-1B8D2C2EF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694" y="2438179"/>
            <a:ext cx="5604203" cy="427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78884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34663-D623-E55E-A465-ACC2E6228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E62862D-9F35-9E7D-C7E7-B8361EDF4449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Komponen Citra Destinasi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28BE55-CEE0-0A9A-B1C6-ED87E5DE106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5122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Komponen Kognitif (Cognitive Image): 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 dengan pengetahuan dan keyakinan rasional tentang atribut fisik dan fungsional destinasi.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"Bali memiliki pantai yang indah," "Yogyakarta kaya akan budaya."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B377C-605F-D031-DB46-8C70FDF5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99" y="2424167"/>
            <a:ext cx="2563141" cy="1708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C79E4-5A1E-91EE-5FF5-1EE662930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699" y="4433833"/>
            <a:ext cx="2563141" cy="16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8905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C5A31-A48D-B18F-1692-3536DB0F1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9EE9E3-2D0A-3625-518A-5738DC20C716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4690864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Komponen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Afektif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(Affective Image)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perasaan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diasosiasikan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"Saya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merasa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santai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Bali," "Yogyakarta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merasa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damai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."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BFA34-D82C-DEEC-4571-812B09252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203" y="2276872"/>
            <a:ext cx="347659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057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7FEC3-6A9E-6ECC-7737-5BB229064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BB0CC8-C56F-4E0E-6FC8-9051FBEE04BF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363272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Komponen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Konatif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(Conative Image)</a:t>
            </a:r>
          </a:p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kecenderungan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mengunjungi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"Saya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ingin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mengunjungi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Bali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," "Saya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merekomendasikan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Yogyakarta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teman-teman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."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0119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35390-386A-664B-CAE8-F01B870C8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2AA36F5-1D5A-EE53-DCFB-93E5FBAA2D1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Tahapan Penyusunan Strategi Manajemen Citra Destinasi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D2FD8B-31F9-D8A8-6297-D76923BA5E2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lphaUcPeriod"/>
            </a:pP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 1: Audit dan Analisis Citra (Image Audit &amp; Analysis)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 adalah langkah awal untuk memahami citra destinasi saat ini, baik di mata wisatawan maupun pemangku kepentingan lainnya.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Identifikasi Citra Saat Ini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Survei Wisatawan: Mengumpulkan data tentang persepsi, harapan, dan pengalaman wisatawan.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 Media: Memantau pemberitaan media massa (cetak, elektronik, online) tentang destinasi.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3625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62749-78F1-7007-FBBE-C94D8628C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02A6E3-3050-5A46-7D1D-4711A604F2BD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43528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 Media Sosial: Memantau percakapan, sentimen, dan tren di platform media sosial.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Wawancara Pemangku Kepentingan: Berbicara dengan pelaku industri pariwisata, pemerintah daerah, komunitas lokal, dan asosiasi.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 Ulasan Online: Mengumpulkan dan menganalisis ulasan dari platform seperti TripAdvisor, Google Reviews, dll.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 Data Statistik: Data kunjungan, lama tinggal, pengeluaran wisatawan.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8320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AC257-F8C7-96DE-AF70-57DD6FE6A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85FFAE-DED9-15C8-9E6A-7DC40339BB13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435280" cy="5361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Identifikasi Kekuatan, Kelemahan, Peluang, dan Ancaman (SWOT Analysis)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Kekuatan: Atribut positif yang membentuk citra baik (misalnya, keindahan alam, budaya unik, keramahan).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Kelemahan: Atribut negatif yang merusak citra (misalnya, infrastruktur buruk, kebersihan, keamanan).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Peluang: Faktor eksternal yang dapat dimanfaatkan untuk meningkatkan citra (misalnya, tren wisata tertentu, dukungan pemerintah).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Ancaman: Faktor eksternal yang dapat merusak citra (misalnya, bencana alam, persaingan ketat, isu sosial).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9123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45ED-6754-9568-E284-CF2F92A70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4FFB02-8425-0AE9-F42A-58895F56D0FF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43528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Identifikasi Target Pasar Utama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Siapa yang ingin kita tarik?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 citra destinasi saat ini di mata target pasar ini?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1490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7847</TotalTime>
  <Words>1739</Words>
  <Application>Microsoft Office PowerPoint</Application>
  <PresentationFormat>On-screen Show (4:3)</PresentationFormat>
  <Paragraphs>131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531</cp:revision>
  <cp:lastPrinted>2017-08-29T02:54:51Z</cp:lastPrinted>
  <dcterms:created xsi:type="dcterms:W3CDTF">2010-04-18T12:06:30Z</dcterms:created>
  <dcterms:modified xsi:type="dcterms:W3CDTF">2025-06-04T03:28:12Z</dcterms:modified>
</cp:coreProperties>
</file>