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301" r:id="rId5"/>
    <p:sldId id="306" r:id="rId6"/>
    <p:sldId id="261" r:id="rId7"/>
    <p:sldId id="302" r:id="rId8"/>
    <p:sldId id="304" r:id="rId9"/>
    <p:sldId id="305" r:id="rId1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EB8"/>
    <a:srgbClr val="FFFFFF"/>
    <a:srgbClr val="F2A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6" autoAdjust="0"/>
    <p:restoredTop sz="94628" autoAdjust="0"/>
  </p:normalViewPr>
  <p:slideViewPr>
    <p:cSldViewPr>
      <p:cViewPr>
        <p:scale>
          <a:sx n="97" d="100"/>
          <a:sy n="97" d="100"/>
        </p:scale>
        <p:origin x="-588" y="-6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5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7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397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9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70" r:id="rId3"/>
    <p:sldLayoutId id="2147483652" r:id="rId4"/>
    <p:sldLayoutId id="2147483671" r:id="rId5"/>
    <p:sldLayoutId id="2147483655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4" r:id="rId12"/>
    <p:sldLayoutId id="2147483668" r:id="rId13"/>
    <p:sldLayoutId id="2147483669" r:id="rId14"/>
    <p:sldLayoutId id="2147483673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33517" y="1131590"/>
            <a:ext cx="6084168" cy="864095"/>
          </a:xfrm>
        </p:spPr>
        <p:txBody>
          <a:bodyPr/>
          <a:lstStyle/>
          <a:p>
            <a:endParaRPr lang="id-ID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Enterprise Risk Management</a:t>
            </a:r>
            <a:endParaRPr lang="id-ID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ko-KR" sz="3600" dirty="0">
              <a:solidFill>
                <a:schemeClr val="tx1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491880" y="2067694"/>
            <a:ext cx="5292080" cy="488816"/>
          </a:xfrm>
        </p:spPr>
        <p:txBody>
          <a:bodyPr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MANAJEMEN RISIKO</a:t>
            </a:r>
            <a:endParaRPr lang="id-ID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D" sz="2800" dirty="0" err="1" smtClean="0">
                <a:latin typeface="+mn-lt"/>
              </a:rPr>
              <a:t>Hubungan</a:t>
            </a:r>
            <a:r>
              <a:rPr lang="en-ID" sz="2800" dirty="0" smtClean="0">
                <a:latin typeface="+mn-lt"/>
              </a:rPr>
              <a:t> </a:t>
            </a:r>
            <a:r>
              <a:rPr lang="en-ID" sz="2800" dirty="0" err="1" smtClean="0">
                <a:latin typeface="+mn-lt"/>
              </a:rPr>
              <a:t>Risiko</a:t>
            </a:r>
            <a:r>
              <a:rPr lang="en-ID" sz="2800" dirty="0" smtClean="0">
                <a:latin typeface="+mn-lt"/>
              </a:rPr>
              <a:t> </a:t>
            </a:r>
            <a:r>
              <a:rPr lang="en-ID" sz="2800" dirty="0" err="1" smtClean="0">
                <a:latin typeface="+mn-lt"/>
              </a:rPr>
              <a:t>dan</a:t>
            </a:r>
            <a:r>
              <a:rPr lang="en-ID" sz="2800" dirty="0" smtClean="0">
                <a:latin typeface="+mn-lt"/>
              </a:rPr>
              <a:t> Tingkat </a:t>
            </a:r>
            <a:r>
              <a:rPr lang="en-ID" sz="2800" dirty="0" err="1" smtClean="0">
                <a:latin typeface="+mn-lt"/>
              </a:rPr>
              <a:t>Keuntungan</a:t>
            </a:r>
            <a:r>
              <a:rPr lang="en-ID" sz="2800" dirty="0" smtClean="0">
                <a:latin typeface="+mn-lt"/>
              </a:rPr>
              <a:t> (Return)</a:t>
            </a:r>
            <a:endParaRPr lang="en-US" sz="2800" dirty="0"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915566"/>
            <a:ext cx="7992888" cy="372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endParaRPr lang="id-ID" sz="2400" dirty="0" smtClean="0">
              <a:latin typeface="+mn-lt"/>
              <a:cs typeface="Times New Roman" pitchFamily="18" charset="0"/>
            </a:endParaRPr>
          </a:p>
          <a:p>
            <a:pPr lvl="0"/>
            <a:r>
              <a:rPr lang="en-US" sz="2400" dirty="0" err="1" smtClean="0">
                <a:latin typeface="+mn-lt"/>
                <a:cs typeface="Times New Roman" pitchFamily="18" charset="0"/>
              </a:rPr>
              <a:t>Definisi</a:t>
            </a:r>
            <a:r>
              <a:rPr lang="en-US" sz="2400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n-lt"/>
                <a:cs typeface="Times New Roman" pitchFamily="18" charset="0"/>
              </a:rPr>
              <a:t>dan</a:t>
            </a:r>
            <a:r>
              <a:rPr lang="en-US" sz="2400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n-lt"/>
                <a:cs typeface="Times New Roman" pitchFamily="18" charset="0"/>
              </a:rPr>
              <a:t>Pengertian</a:t>
            </a:r>
            <a:r>
              <a:rPr lang="en-US" sz="2400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n-lt"/>
                <a:cs typeface="Times New Roman" pitchFamily="18" charset="0"/>
              </a:rPr>
              <a:t>Risiko</a:t>
            </a:r>
            <a:endParaRPr lang="id-ID" sz="2400" dirty="0" smtClean="0">
              <a:latin typeface="+mn-lt"/>
              <a:cs typeface="Times New Roman" pitchFamily="18" charset="0"/>
            </a:endParaRPr>
          </a:p>
          <a:p>
            <a:endParaRPr lang="ko-KR" altLang="en-US" sz="2400" dirty="0">
              <a:latin typeface="+mn-lt"/>
              <a:cs typeface="Times New Roman" pitchFamily="18" charset="0"/>
            </a:endParaRPr>
          </a:p>
        </p:txBody>
      </p:sp>
      <p:grpSp>
        <p:nvGrpSpPr>
          <p:cNvPr id="3" name="Group 13318"/>
          <p:cNvGrpSpPr/>
          <p:nvPr/>
        </p:nvGrpSpPr>
        <p:grpSpPr>
          <a:xfrm rot="19917947">
            <a:off x="1469388" y="1353546"/>
            <a:ext cx="1665869" cy="3558872"/>
            <a:chOff x="1359132" y="345882"/>
            <a:chExt cx="1966239" cy="4200564"/>
          </a:xfrm>
        </p:grpSpPr>
        <p:grpSp>
          <p:nvGrpSpPr>
            <p:cNvPr id="4" name="Group 23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7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" name="Isosceles Triangle 4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Group 26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18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313" name="Freeform 13312"/>
          <p:cNvSpPr/>
          <p:nvPr/>
        </p:nvSpPr>
        <p:spPr>
          <a:xfrm>
            <a:off x="-15861" y="2530131"/>
            <a:ext cx="3091680" cy="1938501"/>
          </a:xfrm>
          <a:custGeom>
            <a:avLst/>
            <a:gdLst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70591 w 2896332"/>
              <a:gd name="connsiteY13" fmla="*/ 23329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62971 w 2896332"/>
              <a:gd name="connsiteY13" fmla="*/ 26758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06617 w 2896332"/>
              <a:gd name="connsiteY10" fmla="*/ 176960 h 1871397"/>
              <a:gd name="connsiteX11" fmla="*/ 1962971 w 2896332"/>
              <a:gd name="connsiteY11" fmla="*/ 267583 h 1871397"/>
              <a:gd name="connsiteX12" fmla="*/ 1973469 w 2896332"/>
              <a:gd name="connsiteY12" fmla="*/ 784519 h 1871397"/>
              <a:gd name="connsiteX13" fmla="*/ 1866010 w 2896332"/>
              <a:gd name="connsiteY13" fmla="*/ 878218 h 1871397"/>
              <a:gd name="connsiteX14" fmla="*/ 2733769 w 2896332"/>
              <a:gd name="connsiteY14" fmla="*/ 1387129 h 1871397"/>
              <a:gd name="connsiteX15" fmla="*/ 2694623 w 2896332"/>
              <a:gd name="connsiteY15" fmla="*/ 1674208 h 1871397"/>
              <a:gd name="connsiteX16" fmla="*/ 2394496 w 2896332"/>
              <a:gd name="connsiteY16" fmla="*/ 1654634 h 1871397"/>
              <a:gd name="connsiteX17" fmla="*/ 2023060 w 2896332"/>
              <a:gd name="connsiteY17" fmla="*/ 1634793 h 1871397"/>
              <a:gd name="connsiteX18" fmla="*/ 1739085 w 2896332"/>
              <a:gd name="connsiteY18" fmla="*/ 1871397 h 1871397"/>
              <a:gd name="connsiteX19" fmla="*/ 1648664 w 2896332"/>
              <a:gd name="connsiteY19" fmla="*/ 1582137 h 1871397"/>
              <a:gd name="connsiteX20" fmla="*/ 1376671 w 2896332"/>
              <a:gd name="connsiteY20" fmla="*/ 1700306 h 1871397"/>
              <a:gd name="connsiteX21" fmla="*/ 1415819 w 2896332"/>
              <a:gd name="connsiteY21" fmla="*/ 1334933 h 1871397"/>
              <a:gd name="connsiteX22" fmla="*/ 665501 w 2896332"/>
              <a:gd name="connsiteY22" fmla="*/ 1276212 h 1871397"/>
              <a:gd name="connsiteX23" fmla="*/ 0 w 2896332"/>
              <a:gd name="connsiteY23" fmla="*/ 1126148 h 1871397"/>
              <a:gd name="connsiteX24" fmla="*/ 13050 w 2896332"/>
              <a:gd name="connsiteY24" fmla="*/ 284488 h 1871397"/>
              <a:gd name="connsiteX25" fmla="*/ 1898646 w 2896332"/>
              <a:gd name="connsiteY25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74819 w 2896332"/>
              <a:gd name="connsiteY16" fmla="*/ 1565782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8202 h 1872827"/>
              <a:gd name="connsiteX1" fmla="*/ 2655476 w 2896332"/>
              <a:gd name="connsiteY1" fmla="*/ 586045 h 1872827"/>
              <a:gd name="connsiteX2" fmla="*/ 2828170 w 2896332"/>
              <a:gd name="connsiteY2" fmla="*/ 1011931 h 1872827"/>
              <a:gd name="connsiteX3" fmla="*/ 2883834 w 2896332"/>
              <a:gd name="connsiteY3" fmla="*/ 1310265 h 1872827"/>
              <a:gd name="connsiteX4" fmla="*/ 2799743 w 2896332"/>
              <a:gd name="connsiteY4" fmla="*/ 1673528 h 1872827"/>
              <a:gd name="connsiteX5" fmla="*/ 2521033 w 2896332"/>
              <a:gd name="connsiteY5" fmla="*/ 1161851 h 1872827"/>
              <a:gd name="connsiteX6" fmla="*/ 2514265 w 2896332"/>
              <a:gd name="connsiteY6" fmla="*/ 468202 h 1872827"/>
              <a:gd name="connsiteX7" fmla="*/ 1898646 w 2896332"/>
              <a:gd name="connsiteY7" fmla="*/ 1476 h 1872827"/>
              <a:gd name="connsiteX8" fmla="*/ 1906617 w 2896332"/>
              <a:gd name="connsiteY8" fmla="*/ 178390 h 1872827"/>
              <a:gd name="connsiteX9" fmla="*/ 1962971 w 2896332"/>
              <a:gd name="connsiteY9" fmla="*/ 269013 h 1872827"/>
              <a:gd name="connsiteX10" fmla="*/ 1973469 w 2896332"/>
              <a:gd name="connsiteY10" fmla="*/ 785949 h 1872827"/>
              <a:gd name="connsiteX11" fmla="*/ 1866010 w 2896332"/>
              <a:gd name="connsiteY11" fmla="*/ 879648 h 1872827"/>
              <a:gd name="connsiteX12" fmla="*/ 2733769 w 2896332"/>
              <a:gd name="connsiteY12" fmla="*/ 1388559 h 1872827"/>
              <a:gd name="connsiteX13" fmla="*/ 2694623 w 2896332"/>
              <a:gd name="connsiteY13" fmla="*/ 1641133 h 1872827"/>
              <a:gd name="connsiteX14" fmla="*/ 2385869 w 2896332"/>
              <a:gd name="connsiteY14" fmla="*/ 1587053 h 1872827"/>
              <a:gd name="connsiteX15" fmla="*/ 2074819 w 2896332"/>
              <a:gd name="connsiteY15" fmla="*/ 1567212 h 1872827"/>
              <a:gd name="connsiteX16" fmla="*/ 1739085 w 2896332"/>
              <a:gd name="connsiteY16" fmla="*/ 1872827 h 1872827"/>
              <a:gd name="connsiteX17" fmla="*/ 1648664 w 2896332"/>
              <a:gd name="connsiteY17" fmla="*/ 1583567 h 1872827"/>
              <a:gd name="connsiteX18" fmla="*/ 1376671 w 2896332"/>
              <a:gd name="connsiteY18" fmla="*/ 1701736 h 1872827"/>
              <a:gd name="connsiteX19" fmla="*/ 1415819 w 2896332"/>
              <a:gd name="connsiteY19" fmla="*/ 1336363 h 1872827"/>
              <a:gd name="connsiteX20" fmla="*/ 665501 w 2896332"/>
              <a:gd name="connsiteY20" fmla="*/ 1277642 h 1872827"/>
              <a:gd name="connsiteX21" fmla="*/ 0 w 2896332"/>
              <a:gd name="connsiteY21" fmla="*/ 1127578 h 1872827"/>
              <a:gd name="connsiteX22" fmla="*/ 13050 w 2896332"/>
              <a:gd name="connsiteY22" fmla="*/ 285918 h 1872827"/>
              <a:gd name="connsiteX23" fmla="*/ 1898646 w 2896332"/>
              <a:gd name="connsiteY23" fmla="*/ 1476 h 187282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87909 w 2896332"/>
              <a:gd name="connsiteY5" fmla="*/ 1152990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6332"/>
              <a:gd name="connsiteY0" fmla="*/ 251285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09609 w 2896332"/>
              <a:gd name="connsiteY6" fmla="*/ 251285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4163"/>
              <a:gd name="connsiteY0" fmla="*/ 251285 h 1871397"/>
              <a:gd name="connsiteX1" fmla="*/ 2655476 w 2894163"/>
              <a:gd name="connsiteY1" fmla="*/ 584615 h 1871397"/>
              <a:gd name="connsiteX2" fmla="*/ 2828170 w 2894163"/>
              <a:gd name="connsiteY2" fmla="*/ 1010501 h 1871397"/>
              <a:gd name="connsiteX3" fmla="*/ 2883834 w 2894163"/>
              <a:gd name="connsiteY3" fmla="*/ 1308835 h 1871397"/>
              <a:gd name="connsiteX4" fmla="*/ 2792313 w 2894163"/>
              <a:gd name="connsiteY4" fmla="*/ 1690675 h 1871397"/>
              <a:gd name="connsiteX5" fmla="*/ 2651069 w 2894163"/>
              <a:gd name="connsiteY5" fmla="*/ 1156706 h 1871397"/>
              <a:gd name="connsiteX6" fmla="*/ 2209609 w 2894163"/>
              <a:gd name="connsiteY6" fmla="*/ 251285 h 1871397"/>
              <a:gd name="connsiteX7" fmla="*/ 1898646 w 2894163"/>
              <a:gd name="connsiteY7" fmla="*/ 46 h 1871397"/>
              <a:gd name="connsiteX8" fmla="*/ 1941303 w 2894163"/>
              <a:gd name="connsiteY8" fmla="*/ 293585 h 1871397"/>
              <a:gd name="connsiteX9" fmla="*/ 1974640 w 2894163"/>
              <a:gd name="connsiteY9" fmla="*/ 533402 h 1871397"/>
              <a:gd name="connsiteX10" fmla="*/ 1973469 w 2894163"/>
              <a:gd name="connsiteY10" fmla="*/ 784519 h 1871397"/>
              <a:gd name="connsiteX11" fmla="*/ 1866010 w 2894163"/>
              <a:gd name="connsiteY11" fmla="*/ 878218 h 1871397"/>
              <a:gd name="connsiteX12" fmla="*/ 2733769 w 2894163"/>
              <a:gd name="connsiteY12" fmla="*/ 1387129 h 1871397"/>
              <a:gd name="connsiteX13" fmla="*/ 2694623 w 2894163"/>
              <a:gd name="connsiteY13" fmla="*/ 1639703 h 1871397"/>
              <a:gd name="connsiteX14" fmla="*/ 2385869 w 2894163"/>
              <a:gd name="connsiteY14" fmla="*/ 1585623 h 1871397"/>
              <a:gd name="connsiteX15" fmla="*/ 2074819 w 2894163"/>
              <a:gd name="connsiteY15" fmla="*/ 1565782 h 1871397"/>
              <a:gd name="connsiteX16" fmla="*/ 1739085 w 2894163"/>
              <a:gd name="connsiteY16" fmla="*/ 1871397 h 1871397"/>
              <a:gd name="connsiteX17" fmla="*/ 1648664 w 2894163"/>
              <a:gd name="connsiteY17" fmla="*/ 1582137 h 1871397"/>
              <a:gd name="connsiteX18" fmla="*/ 1376671 w 2894163"/>
              <a:gd name="connsiteY18" fmla="*/ 1700306 h 1871397"/>
              <a:gd name="connsiteX19" fmla="*/ 1415819 w 2894163"/>
              <a:gd name="connsiteY19" fmla="*/ 1334933 h 1871397"/>
              <a:gd name="connsiteX20" fmla="*/ 665501 w 2894163"/>
              <a:gd name="connsiteY20" fmla="*/ 1276212 h 1871397"/>
              <a:gd name="connsiteX21" fmla="*/ 0 w 2894163"/>
              <a:gd name="connsiteY21" fmla="*/ 1126148 h 1871397"/>
              <a:gd name="connsiteX22" fmla="*/ 13050 w 2894163"/>
              <a:gd name="connsiteY22" fmla="*/ 284488 h 1871397"/>
              <a:gd name="connsiteX23" fmla="*/ 1898646 w 2894163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51069 w 2889213"/>
              <a:gd name="connsiteY5" fmla="*/ 1156706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228993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150164 w 2889213"/>
              <a:gd name="connsiteY6" fmla="*/ 228993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941303 w 2889213"/>
              <a:gd name="connsiteY8" fmla="*/ 178433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92904 w 2889213"/>
              <a:gd name="connsiteY9" fmla="*/ 459050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48320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56"/>
              <a:gd name="connsiteX1" fmla="*/ 2655476 w 2889213"/>
              <a:gd name="connsiteY1" fmla="*/ 469395 h 1800456"/>
              <a:gd name="connsiteX2" fmla="*/ 2828170 w 2889213"/>
              <a:gd name="connsiteY2" fmla="*/ 895281 h 1800456"/>
              <a:gd name="connsiteX3" fmla="*/ 2883834 w 2889213"/>
              <a:gd name="connsiteY3" fmla="*/ 1193615 h 1800456"/>
              <a:gd name="connsiteX4" fmla="*/ 2840612 w 2889213"/>
              <a:gd name="connsiteY4" fmla="*/ 1449135 h 1800456"/>
              <a:gd name="connsiteX5" fmla="*/ 2632493 w 2889213"/>
              <a:gd name="connsiteY5" fmla="*/ 1060062 h 1800456"/>
              <a:gd name="connsiteX6" fmla="*/ 2150164 w 2889213"/>
              <a:gd name="connsiteY6" fmla="*/ 113773 h 1800456"/>
              <a:gd name="connsiteX7" fmla="*/ 1348782 w 2889213"/>
              <a:gd name="connsiteY7" fmla="*/ 0 h 1800456"/>
              <a:gd name="connsiteX8" fmla="*/ 1714668 w 2889213"/>
              <a:gd name="connsiteY8" fmla="*/ 204372 h 1800456"/>
              <a:gd name="connsiteX9" fmla="*/ 1866896 w 2889213"/>
              <a:gd name="connsiteY9" fmla="*/ 462766 h 1800456"/>
              <a:gd name="connsiteX10" fmla="*/ 1973469 w 2889213"/>
              <a:gd name="connsiteY10" fmla="*/ 669299 h 1800456"/>
              <a:gd name="connsiteX11" fmla="*/ 1866010 w 2889213"/>
              <a:gd name="connsiteY11" fmla="*/ 762998 h 1800456"/>
              <a:gd name="connsiteX12" fmla="*/ 2733769 w 2889213"/>
              <a:gd name="connsiteY12" fmla="*/ 1271909 h 1800456"/>
              <a:gd name="connsiteX13" fmla="*/ 2694623 w 2889213"/>
              <a:gd name="connsiteY13" fmla="*/ 1524483 h 1800456"/>
              <a:gd name="connsiteX14" fmla="*/ 2385869 w 2889213"/>
              <a:gd name="connsiteY14" fmla="*/ 1470403 h 1800456"/>
              <a:gd name="connsiteX15" fmla="*/ 2191986 w 2889213"/>
              <a:gd name="connsiteY15" fmla="*/ 1800407 h 1800456"/>
              <a:gd name="connsiteX16" fmla="*/ 2074819 w 2889213"/>
              <a:gd name="connsiteY16" fmla="*/ 1450562 h 1800456"/>
              <a:gd name="connsiteX17" fmla="*/ 1739085 w 2889213"/>
              <a:gd name="connsiteY17" fmla="*/ 1756177 h 1800456"/>
              <a:gd name="connsiteX18" fmla="*/ 1648664 w 2889213"/>
              <a:gd name="connsiteY18" fmla="*/ 1466917 h 1800456"/>
              <a:gd name="connsiteX19" fmla="*/ 1376671 w 2889213"/>
              <a:gd name="connsiteY19" fmla="*/ 1585086 h 1800456"/>
              <a:gd name="connsiteX20" fmla="*/ 1415819 w 2889213"/>
              <a:gd name="connsiteY20" fmla="*/ 1219713 h 1800456"/>
              <a:gd name="connsiteX21" fmla="*/ 665501 w 2889213"/>
              <a:gd name="connsiteY21" fmla="*/ 1160992 h 1800456"/>
              <a:gd name="connsiteX22" fmla="*/ 0 w 2889213"/>
              <a:gd name="connsiteY22" fmla="*/ 1010928 h 1800456"/>
              <a:gd name="connsiteX23" fmla="*/ 13050 w 2889213"/>
              <a:gd name="connsiteY23" fmla="*/ 169268 h 1800456"/>
              <a:gd name="connsiteX24" fmla="*/ 1348782 w 2889213"/>
              <a:gd name="connsiteY24" fmla="*/ 0 h 1800456"/>
              <a:gd name="connsiteX0" fmla="*/ 2150164 w 2889213"/>
              <a:gd name="connsiteY0" fmla="*/ 113773 h 1811599"/>
              <a:gd name="connsiteX1" fmla="*/ 2655476 w 2889213"/>
              <a:gd name="connsiteY1" fmla="*/ 469395 h 1811599"/>
              <a:gd name="connsiteX2" fmla="*/ 2828170 w 2889213"/>
              <a:gd name="connsiteY2" fmla="*/ 895281 h 1811599"/>
              <a:gd name="connsiteX3" fmla="*/ 2883834 w 2889213"/>
              <a:gd name="connsiteY3" fmla="*/ 1193615 h 1811599"/>
              <a:gd name="connsiteX4" fmla="*/ 2840612 w 2889213"/>
              <a:gd name="connsiteY4" fmla="*/ 1449135 h 1811599"/>
              <a:gd name="connsiteX5" fmla="*/ 2632493 w 2889213"/>
              <a:gd name="connsiteY5" fmla="*/ 1060062 h 1811599"/>
              <a:gd name="connsiteX6" fmla="*/ 2150164 w 2889213"/>
              <a:gd name="connsiteY6" fmla="*/ 113773 h 1811599"/>
              <a:gd name="connsiteX7" fmla="*/ 1348782 w 2889213"/>
              <a:gd name="connsiteY7" fmla="*/ 0 h 1811599"/>
              <a:gd name="connsiteX8" fmla="*/ 1714668 w 2889213"/>
              <a:gd name="connsiteY8" fmla="*/ 204372 h 1811599"/>
              <a:gd name="connsiteX9" fmla="*/ 1866896 w 2889213"/>
              <a:gd name="connsiteY9" fmla="*/ 462766 h 1811599"/>
              <a:gd name="connsiteX10" fmla="*/ 1973469 w 2889213"/>
              <a:gd name="connsiteY10" fmla="*/ 669299 h 1811599"/>
              <a:gd name="connsiteX11" fmla="*/ 1866010 w 2889213"/>
              <a:gd name="connsiteY11" fmla="*/ 762998 h 1811599"/>
              <a:gd name="connsiteX12" fmla="*/ 2733769 w 2889213"/>
              <a:gd name="connsiteY12" fmla="*/ 1271909 h 1811599"/>
              <a:gd name="connsiteX13" fmla="*/ 2694623 w 2889213"/>
              <a:gd name="connsiteY13" fmla="*/ 1524483 h 1811599"/>
              <a:gd name="connsiteX14" fmla="*/ 2385869 w 2889213"/>
              <a:gd name="connsiteY14" fmla="*/ 1470403 h 1811599"/>
              <a:gd name="connsiteX15" fmla="*/ 2214278 w 2889213"/>
              <a:gd name="connsiteY15" fmla="*/ 1811553 h 1811599"/>
              <a:gd name="connsiteX16" fmla="*/ 2074819 w 2889213"/>
              <a:gd name="connsiteY16" fmla="*/ 1450562 h 1811599"/>
              <a:gd name="connsiteX17" fmla="*/ 1739085 w 2889213"/>
              <a:gd name="connsiteY17" fmla="*/ 1756177 h 1811599"/>
              <a:gd name="connsiteX18" fmla="*/ 1648664 w 2889213"/>
              <a:gd name="connsiteY18" fmla="*/ 1466917 h 1811599"/>
              <a:gd name="connsiteX19" fmla="*/ 1376671 w 2889213"/>
              <a:gd name="connsiteY19" fmla="*/ 1585086 h 1811599"/>
              <a:gd name="connsiteX20" fmla="*/ 1415819 w 2889213"/>
              <a:gd name="connsiteY20" fmla="*/ 1219713 h 1811599"/>
              <a:gd name="connsiteX21" fmla="*/ 665501 w 2889213"/>
              <a:gd name="connsiteY21" fmla="*/ 1160992 h 1811599"/>
              <a:gd name="connsiteX22" fmla="*/ 0 w 2889213"/>
              <a:gd name="connsiteY22" fmla="*/ 1010928 h 1811599"/>
              <a:gd name="connsiteX23" fmla="*/ 13050 w 2889213"/>
              <a:gd name="connsiteY23" fmla="*/ 169268 h 1811599"/>
              <a:gd name="connsiteX24" fmla="*/ 1348782 w 2889213"/>
              <a:gd name="connsiteY24" fmla="*/ 0 h 1811599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89213" h="1811553">
                <a:moveTo>
                  <a:pt x="2150164" y="113773"/>
                </a:moveTo>
                <a:lnTo>
                  <a:pt x="2655476" y="469395"/>
                </a:lnTo>
                <a:cubicBezTo>
                  <a:pt x="2724937" y="612627"/>
                  <a:pt x="2790110" y="774578"/>
                  <a:pt x="2828170" y="895281"/>
                </a:cubicBezTo>
                <a:cubicBezTo>
                  <a:pt x="2845006" y="1009922"/>
                  <a:pt x="2872906" y="1094971"/>
                  <a:pt x="2883834" y="1193615"/>
                </a:cubicBezTo>
                <a:cubicBezTo>
                  <a:pt x="2898597" y="1276508"/>
                  <a:pt x="2882583" y="1383685"/>
                  <a:pt x="2840612" y="1449135"/>
                </a:cubicBezTo>
                <a:cubicBezTo>
                  <a:pt x="2801112" y="1388173"/>
                  <a:pt x="2764708" y="1276910"/>
                  <a:pt x="2632493" y="1060062"/>
                </a:cubicBezTo>
                <a:cubicBezTo>
                  <a:pt x="2521003" y="837054"/>
                  <a:pt x="2268591" y="370791"/>
                  <a:pt x="2150164" y="113773"/>
                </a:cubicBezTo>
                <a:close/>
                <a:moveTo>
                  <a:pt x="1348782" y="0"/>
                </a:moveTo>
                <a:cubicBezTo>
                  <a:pt x="1445338" y="154432"/>
                  <a:pt x="1639668" y="165874"/>
                  <a:pt x="1714668" y="204372"/>
                </a:cubicBezTo>
                <a:cubicBezTo>
                  <a:pt x="1723722" y="285320"/>
                  <a:pt x="1831199" y="402612"/>
                  <a:pt x="1866896" y="462766"/>
                </a:cubicBezTo>
                <a:cubicBezTo>
                  <a:pt x="1913125" y="544588"/>
                  <a:pt x="1935949" y="596454"/>
                  <a:pt x="1973469" y="669299"/>
                </a:cubicBezTo>
                <a:cubicBezTo>
                  <a:pt x="1909251" y="682689"/>
                  <a:pt x="1863715" y="712895"/>
                  <a:pt x="1866010" y="762998"/>
                </a:cubicBezTo>
                <a:cubicBezTo>
                  <a:pt x="1884495" y="971782"/>
                  <a:pt x="2517373" y="1008755"/>
                  <a:pt x="2733769" y="1271909"/>
                </a:cubicBezTo>
                <a:cubicBezTo>
                  <a:pt x="2839248" y="1365427"/>
                  <a:pt x="2779441" y="1512521"/>
                  <a:pt x="2694623" y="1524483"/>
                </a:cubicBezTo>
                <a:cubicBezTo>
                  <a:pt x="2575007" y="1522308"/>
                  <a:pt x="2538107" y="1485627"/>
                  <a:pt x="2385869" y="1470403"/>
                </a:cubicBezTo>
                <a:cubicBezTo>
                  <a:pt x="2333676" y="1639614"/>
                  <a:pt x="2280982" y="1755416"/>
                  <a:pt x="2214278" y="1811553"/>
                </a:cubicBezTo>
                <a:cubicBezTo>
                  <a:pt x="2147576" y="1804531"/>
                  <a:pt x="2033271" y="1685187"/>
                  <a:pt x="2074819" y="1450562"/>
                </a:cubicBezTo>
                <a:cubicBezTo>
                  <a:pt x="1992109" y="1541380"/>
                  <a:pt x="1856720" y="1716561"/>
                  <a:pt x="1739085" y="1756177"/>
                </a:cubicBezTo>
                <a:cubicBezTo>
                  <a:pt x="1647742" y="1688758"/>
                  <a:pt x="1625791" y="1561162"/>
                  <a:pt x="1648664" y="1466917"/>
                </a:cubicBezTo>
                <a:cubicBezTo>
                  <a:pt x="1575908" y="1517602"/>
                  <a:pt x="1475987" y="1575732"/>
                  <a:pt x="1376671" y="1585086"/>
                </a:cubicBezTo>
                <a:cubicBezTo>
                  <a:pt x="1265755" y="1421973"/>
                  <a:pt x="1344050" y="1304532"/>
                  <a:pt x="1415819" y="1219713"/>
                </a:cubicBezTo>
                <a:cubicBezTo>
                  <a:pt x="1106992" y="1284958"/>
                  <a:pt x="922130" y="1226237"/>
                  <a:pt x="665501" y="1160992"/>
                </a:cubicBezTo>
                <a:cubicBezTo>
                  <a:pt x="467591" y="1128369"/>
                  <a:pt x="282729" y="1004403"/>
                  <a:pt x="0" y="1010928"/>
                </a:cubicBezTo>
                <a:lnTo>
                  <a:pt x="13050" y="169268"/>
                </a:lnTo>
                <a:cubicBezTo>
                  <a:pt x="722590" y="234513"/>
                  <a:pt x="1132701" y="28762"/>
                  <a:pt x="134878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  <a:lumOff val="50000"/>
                </a:schemeClr>
              </a:gs>
              <a:gs pos="100000">
                <a:schemeClr val="accent2">
                  <a:lumMod val="50000"/>
                  <a:lumOff val="5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32"/>
          <p:cNvSpPr/>
          <p:nvPr/>
        </p:nvSpPr>
        <p:spPr>
          <a:xfrm>
            <a:off x="3419872" y="915566"/>
            <a:ext cx="5328592" cy="10801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572272" y="1067966"/>
            <a:ext cx="5328592" cy="10801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err="1" smtClean="0">
                <a:cs typeface="Times New Roman" pitchFamily="18" charset="0"/>
              </a:rPr>
              <a:t>Manajemen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risiko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organisasi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adalah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suatu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sistem</a:t>
            </a:r>
            <a:r>
              <a:rPr lang="en-US" sz="1600" dirty="0" smtClean="0">
                <a:cs typeface="Times New Roman" pitchFamily="18" charset="0"/>
              </a:rPr>
              <a:t> </a:t>
            </a:r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err="1" smtClean="0">
                <a:cs typeface="Times New Roman" pitchFamily="18" charset="0"/>
              </a:rPr>
              <a:t>pengelolaan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risiko</a:t>
            </a:r>
            <a:r>
              <a:rPr lang="en-US" sz="1600" dirty="0" smtClean="0">
                <a:cs typeface="Times New Roman" pitchFamily="18" charset="0"/>
              </a:rPr>
              <a:t> yang </a:t>
            </a:r>
            <a:r>
              <a:rPr lang="en-US" sz="1600" dirty="0" err="1" smtClean="0">
                <a:cs typeface="Times New Roman" pitchFamily="18" charset="0"/>
              </a:rPr>
              <a:t>dihadapi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oleh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organisasi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secara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komprehensif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untuk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tujuan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meningkatkan</a:t>
            </a:r>
            <a:r>
              <a:rPr lang="id-ID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nilai</a:t>
            </a:r>
            <a:r>
              <a:rPr lang="en-US" sz="1600" dirty="0" smtClean="0">
                <a:cs typeface="Times New Roman" pitchFamily="18" charset="0"/>
              </a:rPr>
              <a:t> </a:t>
            </a:r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err="1" smtClean="0">
                <a:cs typeface="Times New Roman" pitchFamily="18" charset="0"/>
              </a:rPr>
              <a:t>perusahaan</a:t>
            </a:r>
            <a:r>
              <a:rPr lang="en-US" sz="1600" dirty="0" smtClean="0">
                <a:cs typeface="Times New Roman" pitchFamily="18" charset="0"/>
              </a:rPr>
              <a:t>.</a:t>
            </a:r>
            <a:endParaRPr lang="id-ID" sz="1600" dirty="0" smtClean="0">
              <a:cs typeface="Times New Roman" pitchFamily="18" charset="0"/>
            </a:endParaRPr>
          </a:p>
          <a:p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419872" y="2283718"/>
            <a:ext cx="5328592" cy="10801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572272" y="2436118"/>
            <a:ext cx="5328592" cy="10801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 smtClean="0">
                <a:cs typeface="Times New Roman" pitchFamily="18" charset="0"/>
              </a:rPr>
              <a:t>Manajemen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risiko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adalah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seperangkat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kebijakan</a:t>
            </a:r>
            <a:r>
              <a:rPr lang="en-US" sz="1600" dirty="0" smtClean="0">
                <a:cs typeface="Times New Roman" pitchFamily="18" charset="0"/>
              </a:rPr>
              <a:t>,</a:t>
            </a:r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err="1" smtClean="0">
                <a:cs typeface="Times New Roman" pitchFamily="18" charset="0"/>
              </a:rPr>
              <a:t>prosedur</a:t>
            </a:r>
            <a:r>
              <a:rPr lang="en-US" sz="1600" dirty="0" smtClean="0">
                <a:cs typeface="Times New Roman" pitchFamily="18" charset="0"/>
              </a:rPr>
              <a:t> yang </a:t>
            </a:r>
            <a:r>
              <a:rPr lang="en-US" sz="1600" dirty="0" err="1" smtClean="0">
                <a:cs typeface="Times New Roman" pitchFamily="18" charset="0"/>
              </a:rPr>
              <a:t>lengkap,yang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dipunyai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organisasi,untuk</a:t>
            </a:r>
            <a:r>
              <a:rPr lang="en-US" sz="1600" dirty="0" smtClean="0">
                <a:cs typeface="Times New Roman" pitchFamily="18" charset="0"/>
              </a:rPr>
              <a:t> </a:t>
            </a:r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err="1" smtClean="0">
                <a:cs typeface="Times New Roman" pitchFamily="18" charset="0"/>
              </a:rPr>
              <a:t>mengelola</a:t>
            </a:r>
            <a:r>
              <a:rPr lang="id-ID" sz="1600" dirty="0" smtClean="0">
                <a:cs typeface="Times New Roman" pitchFamily="18" charset="0"/>
              </a:rPr>
              <a:t>,</a:t>
            </a:r>
            <a:r>
              <a:rPr lang="en-US" sz="1600" dirty="0" err="1" smtClean="0">
                <a:cs typeface="Times New Roman" pitchFamily="18" charset="0"/>
              </a:rPr>
              <a:t>memonitor</a:t>
            </a:r>
            <a:r>
              <a:rPr lang="en-US" sz="1600" dirty="0" smtClean="0">
                <a:cs typeface="Times New Roman" pitchFamily="18" charset="0"/>
              </a:rPr>
              <a:t>, </a:t>
            </a:r>
            <a:r>
              <a:rPr lang="en-US" sz="1600" dirty="0" err="1" smtClean="0">
                <a:cs typeface="Times New Roman" pitchFamily="18" charset="0"/>
              </a:rPr>
              <a:t>dan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mengendalikan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eksposur</a:t>
            </a:r>
            <a:r>
              <a:rPr lang="en-US" sz="1600" dirty="0" smtClean="0">
                <a:cs typeface="Times New Roman" pitchFamily="18" charset="0"/>
              </a:rPr>
              <a:t> </a:t>
            </a:r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err="1" smtClean="0">
                <a:cs typeface="Times New Roman" pitchFamily="18" charset="0"/>
              </a:rPr>
              <a:t>organisasi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terhadap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risiko</a:t>
            </a:r>
            <a:r>
              <a:rPr lang="en-US" sz="1600" dirty="0" smtClean="0">
                <a:cs typeface="Times New Roman" pitchFamily="18" charset="0"/>
              </a:rPr>
              <a:t>).</a:t>
            </a:r>
            <a:endParaRPr lang="id-ID" sz="1600" dirty="0" smtClean="0"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419872" y="3651870"/>
            <a:ext cx="5328592" cy="10801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572272" y="3804270"/>
            <a:ext cx="5328592" cy="10801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smtClean="0">
                <a:cs typeface="Times New Roman" pitchFamily="18" charset="0"/>
              </a:rPr>
              <a:t>Enterprise Risk </a:t>
            </a:r>
            <a:r>
              <a:rPr lang="en-US" sz="1600" dirty="0" err="1" smtClean="0">
                <a:cs typeface="Times New Roman" pitchFamily="18" charset="0"/>
              </a:rPr>
              <a:t>Manajemen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adalah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kerangka</a:t>
            </a:r>
            <a:r>
              <a:rPr lang="en-US" sz="1600" dirty="0" smtClean="0">
                <a:cs typeface="Times New Roman" pitchFamily="18" charset="0"/>
              </a:rPr>
              <a:t> yang </a:t>
            </a:r>
            <a:endParaRPr lang="id-ID" sz="1600" dirty="0" smtClean="0">
              <a:cs typeface="Times New Roman" pitchFamily="18" charset="0"/>
            </a:endParaRPr>
          </a:p>
          <a:p>
            <a:r>
              <a:rPr lang="en-US" sz="1600" dirty="0" err="1" smtClean="0">
                <a:cs typeface="Times New Roman" pitchFamily="18" charset="0"/>
              </a:rPr>
              <a:t>komprehensif</a:t>
            </a:r>
            <a:r>
              <a:rPr lang="en-US" sz="1600" dirty="0" smtClean="0">
                <a:cs typeface="Times New Roman" pitchFamily="18" charset="0"/>
              </a:rPr>
              <a:t>, </a:t>
            </a:r>
            <a:r>
              <a:rPr lang="en-US" sz="1600" dirty="0" err="1" smtClean="0">
                <a:cs typeface="Times New Roman" pitchFamily="18" charset="0"/>
              </a:rPr>
              <a:t>terintegrasi</a:t>
            </a:r>
            <a:r>
              <a:rPr lang="en-US" sz="1600" dirty="0" smtClean="0">
                <a:cs typeface="Times New Roman" pitchFamily="18" charset="0"/>
              </a:rPr>
              <a:t>, </a:t>
            </a:r>
            <a:r>
              <a:rPr lang="en-US" sz="1600" dirty="0" err="1" smtClean="0">
                <a:cs typeface="Times New Roman" pitchFamily="18" charset="0"/>
              </a:rPr>
              <a:t>untuk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mengelola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risiko</a:t>
            </a:r>
            <a:r>
              <a:rPr lang="en-US" sz="1600" dirty="0" smtClean="0">
                <a:cs typeface="Times New Roman" pitchFamily="18" charset="0"/>
              </a:rPr>
              <a:t> </a:t>
            </a:r>
            <a:endParaRPr lang="id-ID" sz="1600" dirty="0" smtClean="0">
              <a:cs typeface="Times New Roman" pitchFamily="18" charset="0"/>
            </a:endParaRPr>
          </a:p>
          <a:p>
            <a:r>
              <a:rPr lang="id-ID" sz="1600" dirty="0" err="1" smtClean="0">
                <a:cs typeface="Times New Roman" pitchFamily="18" charset="0"/>
              </a:rPr>
              <a:t>k</a:t>
            </a:r>
            <a:r>
              <a:rPr lang="en-US" sz="1600" dirty="0" err="1" smtClean="0">
                <a:cs typeface="Times New Roman" pitchFamily="18" charset="0"/>
              </a:rPr>
              <a:t>redit</a:t>
            </a:r>
            <a:r>
              <a:rPr lang="id-ID" sz="1600" dirty="0" smtClean="0">
                <a:cs typeface="Times New Roman" pitchFamily="18" charset="0"/>
              </a:rPr>
              <a:t>,</a:t>
            </a:r>
            <a:r>
              <a:rPr lang="en-US" sz="1600" dirty="0" err="1" smtClean="0">
                <a:cs typeface="Times New Roman" pitchFamily="18" charset="0"/>
              </a:rPr>
              <a:t>risiko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pasar</a:t>
            </a:r>
            <a:r>
              <a:rPr lang="id-ID" sz="1600" dirty="0" smtClean="0">
                <a:cs typeface="Times New Roman" pitchFamily="18" charset="0"/>
              </a:rPr>
              <a:t>,</a:t>
            </a:r>
            <a:r>
              <a:rPr lang="en-US" sz="1600" dirty="0" smtClean="0">
                <a:cs typeface="Times New Roman" pitchFamily="18" charset="0"/>
              </a:rPr>
              <a:t>model </a:t>
            </a:r>
            <a:r>
              <a:rPr lang="en-US" sz="1600" dirty="0" err="1" smtClean="0">
                <a:cs typeface="Times New Roman" pitchFamily="18" charset="0"/>
              </a:rPr>
              <a:t>ekonomis,transfer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risiko</a:t>
            </a:r>
            <a:r>
              <a:rPr lang="id-ID" sz="1600" dirty="0" smtClean="0">
                <a:cs typeface="Times New Roman" pitchFamily="18" charset="0"/>
              </a:rPr>
              <a:t>,</a:t>
            </a:r>
            <a:r>
              <a:rPr lang="en-US" sz="1600" dirty="0" err="1" smtClean="0">
                <a:cs typeface="Times New Roman" pitchFamily="18" charset="0"/>
              </a:rPr>
              <a:t>untuk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memaksimumkan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nilai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 smtClean="0">
                <a:cs typeface="Times New Roman" pitchFamily="18" charset="0"/>
              </a:rPr>
              <a:t>perusahaan</a:t>
            </a:r>
            <a:endParaRPr lang="id-ID" sz="1600" dirty="0" smtClean="0">
              <a:cs typeface="Times New Roman" pitchFamily="18" charset="0"/>
            </a:endParaRPr>
          </a:p>
          <a:p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6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51800" y="-132192"/>
            <a:ext cx="68042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d-ID" sz="1600" dirty="0" smtClean="0">
              <a:latin typeface="+mn-lt"/>
              <a:cs typeface="Times New Roman" pitchFamily="18" charset="0"/>
            </a:endParaRPr>
          </a:p>
          <a:p>
            <a:pPr algn="l"/>
            <a:endParaRPr lang="id-ID" sz="1600" dirty="0" smtClean="0">
              <a:latin typeface="+mn-lt"/>
              <a:cs typeface="Times New Roman" pitchFamily="18" charset="0"/>
            </a:endParaRPr>
          </a:p>
          <a:p>
            <a:pPr algn="l"/>
            <a:r>
              <a:rPr lang="en-US" sz="1600" dirty="0" err="1" smtClean="0">
                <a:latin typeface="+mn-lt"/>
                <a:cs typeface="Times New Roman" pitchFamily="18" charset="0"/>
              </a:rPr>
              <a:t>Manajemen</a:t>
            </a:r>
            <a:r>
              <a:rPr lang="en-US" sz="1600" dirty="0" smtClean="0"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+mn-lt"/>
                <a:cs typeface="Times New Roman" pitchFamily="18" charset="0"/>
              </a:rPr>
              <a:t>risiko</a:t>
            </a:r>
            <a:r>
              <a:rPr lang="en-US" sz="1600" dirty="0" smtClean="0"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+mn-lt"/>
                <a:cs typeface="Times New Roman" pitchFamily="18" charset="0"/>
              </a:rPr>
              <a:t>organisasi</a:t>
            </a:r>
            <a:r>
              <a:rPr lang="en-US" sz="1600" dirty="0" smtClean="0"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+mn-lt"/>
                <a:cs typeface="Times New Roman" pitchFamily="18" charset="0"/>
              </a:rPr>
              <a:t>mempunyai</a:t>
            </a:r>
            <a:r>
              <a:rPr lang="en-US" sz="1600" dirty="0" smtClean="0"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+mn-lt"/>
                <a:cs typeface="Times New Roman" pitchFamily="18" charset="0"/>
              </a:rPr>
              <a:t>elemen</a:t>
            </a:r>
            <a:r>
              <a:rPr lang="id-ID" sz="1600" dirty="0" smtClean="0">
                <a:latin typeface="+mn-lt"/>
                <a:cs typeface="Times New Roman" pitchFamily="18" charset="0"/>
              </a:rPr>
              <a:t>-</a:t>
            </a:r>
            <a:r>
              <a:rPr lang="en-US" sz="1600" dirty="0" err="1" smtClean="0">
                <a:latin typeface="+mn-lt"/>
                <a:cs typeface="Times New Roman" pitchFamily="18" charset="0"/>
              </a:rPr>
              <a:t>elemen</a:t>
            </a:r>
            <a:r>
              <a:rPr lang="en-US" sz="1600" dirty="0" smtClean="0">
                <a:latin typeface="+mn-lt"/>
                <a:cs typeface="Times New Roman" pitchFamily="18" charset="0"/>
              </a:rPr>
              <a:t> :</a:t>
            </a:r>
            <a:endParaRPr lang="id-ID" sz="1600" dirty="0" smtClean="0">
              <a:latin typeface="+mn-lt"/>
              <a:cs typeface="Times New Roman" pitchFamily="18" charset="0"/>
            </a:endParaRPr>
          </a:p>
          <a:p>
            <a:pPr algn="l"/>
            <a:endParaRPr lang="en-US" sz="1600" dirty="0">
              <a:latin typeface="+mn-lt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131920" y="690908"/>
            <a:ext cx="5256584" cy="720000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126165" y="1579007"/>
            <a:ext cx="5256584" cy="720000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20410" y="2467106"/>
            <a:ext cx="5256584" cy="720000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114655" y="3355204"/>
            <a:ext cx="5256584" cy="720000"/>
            <a:chOff x="3131840" y="1491630"/>
            <a:chExt cx="5256584" cy="576064"/>
          </a:xfrm>
        </p:grpSpPr>
        <p:sp>
          <p:nvSpPr>
            <p:cNvPr id="24" name="Rectangle 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ight Triangle 2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31920" y="690908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20410" y="1579007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8900" y="2467106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97390" y="3355205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51920" y="771550"/>
            <a:ext cx="4392568" cy="730890"/>
            <a:chOff x="3851840" y="1356248"/>
            <a:chExt cx="4392568" cy="730890"/>
          </a:xfrm>
        </p:grpSpPr>
        <p:sp>
          <p:nvSpPr>
            <p:cNvPr id="30" name="TextBox 2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Identifikasi</a:t>
              </a:r>
              <a:r>
                <a:rPr lang="en-US" sz="1400" b="1" dirty="0" smtClean="0"/>
                <a:t> </a:t>
              </a:r>
              <a:r>
                <a:rPr lang="id-ID" sz="1400" b="1" dirty="0" err="1" smtClean="0"/>
                <a:t>M</a:t>
              </a:r>
              <a:r>
                <a:rPr lang="en-US" sz="1400" b="1" dirty="0" err="1" smtClean="0"/>
                <a:t>isi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51840" y="1625473"/>
              <a:ext cx="43925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id-ID" sz="1200" dirty="0" err="1" smtClean="0"/>
                <a:t>M</a:t>
              </a:r>
              <a:r>
                <a:rPr lang="en-US" sz="1200" dirty="0" err="1" smtClean="0"/>
                <a:t>enetapkan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tujuan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manajemen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risiko</a:t>
              </a:r>
              <a:endParaRPr lang="id-ID" sz="1200" dirty="0" smtClean="0"/>
            </a:p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51920" y="1665855"/>
            <a:ext cx="4392568" cy="546224"/>
            <a:chOff x="3851840" y="1356248"/>
            <a:chExt cx="4392568" cy="546224"/>
          </a:xfrm>
        </p:grpSpPr>
        <p:sp>
          <p:nvSpPr>
            <p:cNvPr id="37" name="TextBox 36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Penilaian</a:t>
              </a:r>
              <a:r>
                <a:rPr lang="en-US" sz="1400" b="1" dirty="0" smtClean="0"/>
                <a:t> </a:t>
              </a:r>
              <a:r>
                <a:rPr lang="en-US" sz="1400" b="1" dirty="0" err="1" smtClean="0"/>
                <a:t>Risiko</a:t>
              </a:r>
              <a:r>
                <a:rPr lang="en-US" sz="1400" b="1" dirty="0" smtClean="0"/>
                <a:t> Dan </a:t>
              </a:r>
              <a:r>
                <a:rPr lang="en-US" sz="1400" b="1" dirty="0" err="1" smtClean="0"/>
                <a:t>Ketidakpastian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/>
                <a:t>Mengidentifikasi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dan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mengukur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risiko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51920" y="2499742"/>
            <a:ext cx="4392568" cy="677689"/>
            <a:chOff x="3851840" y="1295830"/>
            <a:chExt cx="4392568" cy="677689"/>
          </a:xfrm>
        </p:grpSpPr>
        <p:sp>
          <p:nvSpPr>
            <p:cNvPr id="40" name="TextBox 39"/>
            <p:cNvSpPr txBox="1"/>
            <p:nvPr/>
          </p:nvSpPr>
          <p:spPr>
            <a:xfrm>
              <a:off x="3851840" y="1295830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Pengendalian</a:t>
              </a:r>
              <a:r>
                <a:rPr lang="en-US" sz="1400" b="1" dirty="0" smtClean="0"/>
                <a:t> </a:t>
              </a:r>
              <a:r>
                <a:rPr lang="en-US" sz="1400" b="1" dirty="0" err="1" smtClean="0"/>
                <a:t>Risiko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51840" y="1511854"/>
              <a:ext cx="43925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/>
                <a:t>Mengendalikan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risiko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melalui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diversifikasi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asuransi</a:t>
              </a:r>
              <a:r>
                <a:rPr lang="en-US" sz="1200" dirty="0" smtClean="0"/>
                <a:t>,</a:t>
              </a:r>
              <a:r>
                <a:rPr lang="id-ID" sz="1200" dirty="0" smtClean="0"/>
                <a:t> </a:t>
              </a:r>
              <a:r>
                <a:rPr lang="en-US" sz="1200" dirty="0" smtClean="0"/>
                <a:t>hedging, </a:t>
              </a:r>
              <a:r>
                <a:rPr lang="en-US" sz="1200" dirty="0" err="1" smtClean="0"/>
                <a:t>penghindaran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51920" y="3454465"/>
            <a:ext cx="4392568" cy="546224"/>
            <a:chOff x="3851840" y="1356248"/>
            <a:chExt cx="4392568" cy="546224"/>
          </a:xfrm>
        </p:grpSpPr>
        <p:sp>
          <p:nvSpPr>
            <p:cNvPr id="43" name="TextBox 42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Pendanaan</a:t>
              </a:r>
              <a:r>
                <a:rPr lang="en-US" sz="1400" b="1" dirty="0" smtClean="0"/>
                <a:t> </a:t>
              </a:r>
              <a:r>
                <a:rPr lang="en-US" sz="1400" b="1" dirty="0" err="1" smtClean="0"/>
                <a:t>Risiko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err="1" smtClean="0"/>
                <a:t>B</a:t>
              </a:r>
              <a:r>
                <a:rPr lang="en-US" sz="1200" dirty="0" err="1" smtClean="0"/>
                <a:t>agaimana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membiayai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manajemen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risiko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131920" y="4291308"/>
            <a:ext cx="5256584" cy="720000"/>
            <a:chOff x="3131840" y="1491630"/>
            <a:chExt cx="5256584" cy="576064"/>
          </a:xfrm>
        </p:grpSpPr>
        <p:sp>
          <p:nvSpPr>
            <p:cNvPr id="33" name="Rectangle 32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Right Triangle 33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114655" y="4291309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id-ID" altLang="ko-KR" sz="2000" b="1" dirty="0" smtClean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869185" y="4390569"/>
            <a:ext cx="4392568" cy="546224"/>
            <a:chOff x="3851840" y="1356248"/>
            <a:chExt cx="4392568" cy="546224"/>
          </a:xfrm>
        </p:grpSpPr>
        <p:sp>
          <p:nvSpPr>
            <p:cNvPr id="46" name="TextBox 45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Administrasi</a:t>
              </a:r>
              <a:r>
                <a:rPr lang="en-US" sz="1400" b="1" dirty="0" smtClean="0"/>
                <a:t> Program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/>
                <a:t>Administrasi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organisasi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seperti</a:t>
              </a:r>
              <a:r>
                <a:rPr lang="en-US" sz="1200" dirty="0" smtClean="0"/>
                <a:t> manual, </a:t>
              </a:r>
              <a:r>
                <a:rPr lang="en-US" sz="1200" dirty="0" err="1" smtClean="0"/>
                <a:t>dan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sebagainy</a:t>
              </a:r>
              <a:r>
                <a:rPr lang="id-ID" sz="1200" dirty="0" smtClean="0"/>
                <a:t>a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sz="2000" b="1" dirty="0" smtClean="0">
                <a:latin typeface="+mn-lt"/>
              </a:rPr>
              <a:t>Kerangka Manajemen Risiko Organisasi</a:t>
            </a:r>
            <a:endParaRPr lang="id-ID" sz="2000" b="1" dirty="0">
              <a:latin typeface="+mn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1560" y="1203598"/>
            <a:ext cx="2592288" cy="1152128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b="1" dirty="0" smtClean="0">
                <a:solidFill>
                  <a:schemeClr val="tx1"/>
                </a:solidFill>
              </a:rPr>
              <a:t>PRASARANA LUNAK</a:t>
            </a:r>
          </a:p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Budaya Risiko</a:t>
            </a:r>
          </a:p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Dukungan Manajemen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11560" y="2643758"/>
            <a:ext cx="2592288" cy="1152128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b="1" dirty="0" smtClean="0">
                <a:solidFill>
                  <a:schemeClr val="tx1"/>
                </a:solidFill>
              </a:rPr>
              <a:t>PRASARANA KERAS</a:t>
            </a:r>
          </a:p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Teknologi Informasi</a:t>
            </a:r>
          </a:p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Prasarana Fisik Lainnya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3203848" y="2931790"/>
            <a:ext cx="1080120" cy="504056"/>
          </a:xfrm>
          <a:prstGeom prst="rightArrow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Right Arrow 34"/>
          <p:cNvSpPr/>
          <p:nvPr/>
        </p:nvSpPr>
        <p:spPr>
          <a:xfrm rot="5400000">
            <a:off x="6012160" y="4083918"/>
            <a:ext cx="504056" cy="504056"/>
          </a:xfrm>
          <a:prstGeom prst="rightArrow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" name="Rectangle 35"/>
          <p:cNvSpPr/>
          <p:nvPr/>
        </p:nvSpPr>
        <p:spPr>
          <a:xfrm>
            <a:off x="4283968" y="843558"/>
            <a:ext cx="4248472" cy="324036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400" b="1" dirty="0" smtClean="0">
                <a:solidFill>
                  <a:schemeClr val="tx1"/>
                </a:solidFill>
              </a:rPr>
              <a:t>PROSES MANAJEMEN RISIKO ORGANISASI:</a:t>
            </a:r>
          </a:p>
          <a:p>
            <a:pPr marL="342900" indent="-342900"/>
            <a:r>
              <a:rPr lang="id-ID" sz="1400" b="1" dirty="0" smtClean="0">
                <a:solidFill>
                  <a:schemeClr val="tx1"/>
                </a:solidFill>
              </a:rPr>
              <a:t>1. PERENCANAAN :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Penetapan tujuan misi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Penetapan target penyusunan</a:t>
            </a:r>
            <a:r>
              <a:rPr lang="id-ID" sz="1400" b="1" dirty="0" smtClean="0">
                <a:solidFill>
                  <a:schemeClr val="tx1"/>
                </a:solidFill>
              </a:rPr>
              <a:t> </a:t>
            </a:r>
            <a:r>
              <a:rPr lang="id-ID" sz="1400" dirty="0" smtClean="0">
                <a:solidFill>
                  <a:schemeClr val="tx1"/>
                </a:solidFill>
              </a:rPr>
              <a:t>kebijakan</a:t>
            </a:r>
          </a:p>
          <a:p>
            <a:pPr marL="342900" indent="-342900"/>
            <a:endParaRPr lang="id-ID" sz="1400" b="1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id-ID" sz="1400" b="1" dirty="0" smtClean="0">
                <a:solidFill>
                  <a:schemeClr val="tx1"/>
                </a:solidFill>
              </a:rPr>
              <a:t>2. PELAKSANAAN :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Identifikasi dan Pengukuran Risiko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Manajemen Risiko : asuransi, diversifikasi,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hedging, penghindaran dan sebagainya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Organisasi Manajemen Risiko : struktur 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organisasi, staffing, insentif, dan sebagainya</a:t>
            </a:r>
          </a:p>
          <a:p>
            <a:pPr marL="342900" indent="-342900"/>
            <a:endParaRPr lang="id-ID" sz="14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id-ID" sz="1400" b="1" dirty="0" smtClean="0">
                <a:solidFill>
                  <a:schemeClr val="tx1"/>
                </a:solidFill>
              </a:rPr>
              <a:t>3. PENGENDALIAN</a:t>
            </a:r>
          </a:p>
          <a:p>
            <a:pPr marL="342900" indent="-342900"/>
            <a:r>
              <a:rPr lang="id-ID" sz="1400" dirty="0" smtClean="0">
                <a:solidFill>
                  <a:schemeClr val="tx1"/>
                </a:solidFill>
              </a:rPr>
              <a:t>Evaluasi, pelaporan, komunikasi, umpan balik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37" name="Right Arrow 36"/>
          <p:cNvSpPr/>
          <p:nvPr/>
        </p:nvSpPr>
        <p:spPr>
          <a:xfrm>
            <a:off x="3203848" y="1563638"/>
            <a:ext cx="1080120" cy="504056"/>
          </a:xfrm>
          <a:prstGeom prst="rightArrow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8" name="Rectangle 37"/>
          <p:cNvSpPr/>
          <p:nvPr/>
        </p:nvSpPr>
        <p:spPr>
          <a:xfrm>
            <a:off x="4499992" y="4587974"/>
            <a:ext cx="3888432" cy="432048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b="1" dirty="0" smtClean="0">
                <a:solidFill>
                  <a:schemeClr val="tx1"/>
                </a:solidFill>
              </a:rPr>
              <a:t>MAKSIMISASI NILAI PERUSAHAAN</a:t>
            </a:r>
            <a:endParaRPr lang="id-ID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3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sz="2000" dirty="0" smtClean="0">
                <a:latin typeface="+mn-lt"/>
              </a:rPr>
              <a:t>ELEMEN MANAJEMEN RISIKO ORGANISASI</a:t>
            </a:r>
            <a:endParaRPr lang="ko-KR" altLang="en-US" sz="2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id-ID" altLang="ko-KR" sz="1800" dirty="0" smtClean="0"/>
              <a:t>Prasarana Manajemen Risiko</a:t>
            </a:r>
            <a:endParaRPr lang="en-US" altLang="ko-KR" sz="1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179512" y="1419622"/>
          <a:ext cx="1944216" cy="26262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09767"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</a:t>
                      </a:r>
                      <a:r>
                        <a:rPr lang="id-ID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Lunak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id-ID" altLang="ko-K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beberapa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berkaitan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penyiapan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lunak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risko</a:t>
                      </a:r>
                      <a:r>
                        <a:rPr lang="id-ID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yaitu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b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mengembangkan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budaya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sadar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anggota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organisasi</a:t>
                      </a:r>
                      <a: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Dukungan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endParaRPr lang="ko-KR" altLang="en-US" sz="12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9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Oval 21"/>
          <p:cNvSpPr>
            <a:spLocks noChangeAspect="1"/>
          </p:cNvSpPr>
          <p:nvPr/>
        </p:nvSpPr>
        <p:spPr>
          <a:xfrm>
            <a:off x="7393223" y="1906808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2411760" y="1419622"/>
          <a:ext cx="1944216" cy="26658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231841">
                <a:tc>
                  <a:txBody>
                    <a:bodyPr/>
                    <a:lstStyle/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Mengembangkan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Budaya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Sadar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d-ID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budaya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sadar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agar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setiap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anggota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organisasi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sadar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adanya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mengambil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keputusan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tertentu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mempertimbangkan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aspek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risikonya</a:t>
                      </a:r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439">
                <a:tc>
                  <a:txBody>
                    <a:bodyPr/>
                    <a:lstStyle/>
                    <a:p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4644008" y="1419622"/>
          <a:ext cx="2088232" cy="2664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359375">
                <a:tc>
                  <a:txBody>
                    <a:bodyPr/>
                    <a:lstStyle/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Dukungan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program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lainnya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dukungan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khususnya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puncak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program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penting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diberikan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Bentuk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dukungan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bias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eksplisit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maupun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implisit</a:t>
                      </a:r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921">
                <a:tc>
                  <a:txBody>
                    <a:bodyPr/>
                    <a:lstStyle/>
                    <a:p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6948264" y="1419622"/>
          <a:ext cx="2088232" cy="27391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464877">
                <a:tc>
                  <a:txBody>
                    <a:bodyPr/>
                    <a:lstStyle/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keras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d-ID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samping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lunak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keras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juga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perlu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disiapkan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Contoh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keras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perlu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disipkan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ruangan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perkantoran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computer,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prasarab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fisik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lainnya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fisik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tersebut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perlu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dipersiapkan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agar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pekerjaan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berjalan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sebagaimana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mestinya</a:t>
                      </a:r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7276">
                <a:tc>
                  <a:txBody>
                    <a:bodyPr/>
                    <a:lstStyle/>
                    <a:p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id-ID" altLang="ko-KR" sz="1800" dirty="0" smtClean="0"/>
              <a:t>Proses Manajemen Risiko</a:t>
            </a:r>
            <a:endParaRPr lang="en-US" altLang="ko-KR" sz="1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467544" y="1419622"/>
          <a:ext cx="1944216" cy="2809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09767"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Perencanaan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id-ID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Perencanaan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bias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dimulai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menetapkan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visi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misi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berkaitan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l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Kemudian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perencanaan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bisa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diteruskan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penetapan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target,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kebijakan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prosedur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berkaitan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endParaRPr lang="ko-KR" altLang="en-US" sz="12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9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Oval 21"/>
          <p:cNvSpPr>
            <a:spLocks noChangeAspect="1"/>
          </p:cNvSpPr>
          <p:nvPr/>
        </p:nvSpPr>
        <p:spPr>
          <a:xfrm>
            <a:off x="7393223" y="1906808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3635896" y="1419623"/>
          <a:ext cx="1944216" cy="2956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43148">
                <a:tc>
                  <a:txBody>
                    <a:bodyPr/>
                    <a:lstStyle/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Pelaksanaan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d-ID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Pelaksanaanmanajemen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meliputi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aktivitas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operasional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berkaitan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Proses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identifikasi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pengukuran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kemudian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id-ID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teruskan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pengelolaan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id-ID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aktivitas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operasional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utama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63">
                <a:tc>
                  <a:txBody>
                    <a:bodyPr/>
                    <a:lstStyle/>
                    <a:p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6516216" y="1419622"/>
          <a:ext cx="2088232" cy="28083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486909">
                <a:tc>
                  <a:txBody>
                    <a:bodyPr/>
                    <a:lstStyle/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Pengendalian</a:t>
                      </a:r>
                      <a:endParaRPr lang="id-ID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d-ID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Tahap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berikutnya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proses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pengendalian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meliputi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evaluasi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periodic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pelaksanaan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output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pelaporan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dihasilkan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d-ID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upan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balik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(feedback)</a:t>
                      </a:r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1403">
                <a:tc>
                  <a:txBody>
                    <a:bodyPr/>
                    <a:lstStyle/>
                    <a:p>
                      <a:endParaRPr lang="id-ID" sz="1200" dirty="0"/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451</Words>
  <Application>Microsoft Office PowerPoint</Application>
  <PresentationFormat>On-screen Show (16:9)</PresentationFormat>
  <Paragraphs>110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ismail - [2010]</cp:lastModifiedBy>
  <cp:revision>96</cp:revision>
  <dcterms:created xsi:type="dcterms:W3CDTF">2016-12-05T23:26:54Z</dcterms:created>
  <dcterms:modified xsi:type="dcterms:W3CDTF">2020-10-14T02:42:07Z</dcterms:modified>
</cp:coreProperties>
</file>