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301" r:id="rId5"/>
    <p:sldId id="306" r:id="rId6"/>
    <p:sldId id="261" r:id="rId7"/>
    <p:sldId id="302" r:id="rId8"/>
    <p:sldId id="304" r:id="rId9"/>
    <p:sldId id="305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EB8"/>
    <a:srgbClr val="FFFFFF"/>
    <a:srgbClr val="F2A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4628" autoAdjust="0"/>
  </p:normalViewPr>
  <p:slideViewPr>
    <p:cSldViewPr>
      <p:cViewPr>
        <p:scale>
          <a:sx n="97" d="100"/>
          <a:sy n="97" d="100"/>
        </p:scale>
        <p:origin x="-588" y="-6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33517" y="1131590"/>
            <a:ext cx="6084168" cy="864095"/>
          </a:xfrm>
        </p:spPr>
        <p:txBody>
          <a:bodyPr/>
          <a:lstStyle/>
          <a:p>
            <a:endParaRPr lang="id-ID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Enterprise Risk Management</a:t>
            </a:r>
            <a:endParaRPr lang="id-ID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3600" dirty="0">
              <a:solidFill>
                <a:schemeClr val="tx1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91880" y="2067694"/>
            <a:ext cx="5292080" cy="488816"/>
          </a:xfrm>
        </p:spPr>
        <p:txBody>
          <a:bodyPr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MANAJEMEN RISIKO</a:t>
            </a:r>
            <a:endParaRPr lang="id-ID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D" sz="2800" dirty="0" err="1" smtClean="0">
                <a:latin typeface="+mn-lt"/>
              </a:rPr>
              <a:t>Hubungan</a:t>
            </a:r>
            <a:r>
              <a:rPr lang="en-ID" sz="2800" dirty="0" smtClean="0">
                <a:latin typeface="+mn-lt"/>
              </a:rPr>
              <a:t> </a:t>
            </a:r>
            <a:r>
              <a:rPr lang="en-ID" sz="2800" dirty="0" err="1" smtClean="0">
                <a:latin typeface="+mn-lt"/>
              </a:rPr>
              <a:t>Risiko</a:t>
            </a:r>
            <a:r>
              <a:rPr lang="en-ID" sz="2800" dirty="0" smtClean="0">
                <a:latin typeface="+mn-lt"/>
              </a:rPr>
              <a:t> </a:t>
            </a:r>
            <a:r>
              <a:rPr lang="en-ID" sz="2800" dirty="0" err="1" smtClean="0">
                <a:latin typeface="+mn-lt"/>
              </a:rPr>
              <a:t>dan</a:t>
            </a:r>
            <a:r>
              <a:rPr lang="en-ID" sz="2800" dirty="0" smtClean="0">
                <a:latin typeface="+mn-lt"/>
              </a:rPr>
              <a:t> Tingkat </a:t>
            </a:r>
            <a:r>
              <a:rPr lang="en-ID" sz="2800" dirty="0" err="1" smtClean="0">
                <a:latin typeface="+mn-lt"/>
              </a:rPr>
              <a:t>Keuntungan</a:t>
            </a:r>
            <a:r>
              <a:rPr lang="en-ID" sz="2800" dirty="0" smtClean="0">
                <a:latin typeface="+mn-lt"/>
              </a:rPr>
              <a:t> (Return)</a:t>
            </a:r>
            <a:endParaRPr lang="en-US" sz="28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915566"/>
            <a:ext cx="7992888" cy="37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id-ID" sz="2400" dirty="0" smtClean="0">
              <a:latin typeface="+mn-lt"/>
              <a:cs typeface="Times New Roman" pitchFamily="18" charset="0"/>
            </a:endParaRPr>
          </a:p>
          <a:p>
            <a:pPr lvl="0"/>
            <a:r>
              <a:rPr lang="en-US" sz="2400" dirty="0" err="1" smtClean="0">
                <a:latin typeface="+mn-lt"/>
                <a:cs typeface="Times New Roman" pitchFamily="18" charset="0"/>
              </a:rPr>
              <a:t>Definisi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dan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Pengertian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n-lt"/>
                <a:cs typeface="Times New Roman" pitchFamily="18" charset="0"/>
              </a:rPr>
              <a:t>Risiko</a:t>
            </a:r>
            <a:endParaRPr lang="id-ID" sz="2400" dirty="0" smtClean="0">
              <a:latin typeface="+mn-lt"/>
              <a:cs typeface="Times New Roman" pitchFamily="18" charset="0"/>
            </a:endParaRPr>
          </a:p>
          <a:p>
            <a:endParaRPr lang="ko-KR" altLang="en-US" sz="2400" dirty="0">
              <a:latin typeface="+mn-lt"/>
              <a:cs typeface="Times New Roman" pitchFamily="18" charset="0"/>
            </a:endParaRPr>
          </a:p>
        </p:txBody>
      </p:sp>
      <p:grpSp>
        <p:nvGrpSpPr>
          <p:cNvPr id="3" name="Group 13318"/>
          <p:cNvGrpSpPr/>
          <p:nvPr/>
        </p:nvGrpSpPr>
        <p:grpSpPr>
          <a:xfrm rot="19917947">
            <a:off x="1469388" y="1353546"/>
            <a:ext cx="1665869" cy="3558872"/>
            <a:chOff x="1359132" y="345882"/>
            <a:chExt cx="1966239" cy="4200564"/>
          </a:xfrm>
        </p:grpSpPr>
        <p:grpSp>
          <p:nvGrpSpPr>
            <p:cNvPr id="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5861" y="2530131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32"/>
          <p:cNvSpPr/>
          <p:nvPr/>
        </p:nvSpPr>
        <p:spPr>
          <a:xfrm>
            <a:off x="3419872" y="915566"/>
            <a:ext cx="5328592" cy="1080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72272" y="1067966"/>
            <a:ext cx="5328592" cy="108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1600" dirty="0" smtClean="0">
              <a:cs typeface="Times New Roman" pitchFamily="18" charset="0"/>
            </a:endParaRPr>
          </a:p>
          <a:p>
            <a:r>
              <a:rPr lang="en-US" sz="1600" dirty="0" err="1" smtClean="0">
                <a:cs typeface="Times New Roman" pitchFamily="18" charset="0"/>
              </a:rPr>
              <a:t>Manajemen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risiko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organisasi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adalah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suatu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sistem</a:t>
            </a:r>
            <a:r>
              <a:rPr lang="en-US" sz="1600" dirty="0" smtClean="0">
                <a:cs typeface="Times New Roman" pitchFamily="18" charset="0"/>
              </a:rPr>
              <a:t> </a:t>
            </a:r>
            <a:endParaRPr lang="id-ID" sz="1600" dirty="0" smtClean="0">
              <a:cs typeface="Times New Roman" pitchFamily="18" charset="0"/>
            </a:endParaRPr>
          </a:p>
          <a:p>
            <a:r>
              <a:rPr lang="en-US" sz="1600" dirty="0" err="1" smtClean="0">
                <a:cs typeface="Times New Roman" pitchFamily="18" charset="0"/>
              </a:rPr>
              <a:t>pengelolaan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risiko</a:t>
            </a:r>
            <a:r>
              <a:rPr lang="en-US" sz="1600" dirty="0" smtClean="0">
                <a:cs typeface="Times New Roman" pitchFamily="18" charset="0"/>
              </a:rPr>
              <a:t> yang </a:t>
            </a:r>
            <a:r>
              <a:rPr lang="en-US" sz="1600" dirty="0" err="1" smtClean="0">
                <a:cs typeface="Times New Roman" pitchFamily="18" charset="0"/>
              </a:rPr>
              <a:t>dihadapi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oleh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organisasi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secara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komprehensif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untuk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tujuan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meningkatkan</a:t>
            </a:r>
            <a:r>
              <a:rPr lang="id-ID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nilai</a:t>
            </a:r>
            <a:r>
              <a:rPr lang="en-US" sz="1600" dirty="0" smtClean="0">
                <a:cs typeface="Times New Roman" pitchFamily="18" charset="0"/>
              </a:rPr>
              <a:t> </a:t>
            </a:r>
            <a:endParaRPr lang="id-ID" sz="1600" dirty="0" smtClean="0">
              <a:cs typeface="Times New Roman" pitchFamily="18" charset="0"/>
            </a:endParaRPr>
          </a:p>
          <a:p>
            <a:r>
              <a:rPr lang="en-US" sz="1600" dirty="0" err="1" smtClean="0">
                <a:cs typeface="Times New Roman" pitchFamily="18" charset="0"/>
              </a:rPr>
              <a:t>perusahaan</a:t>
            </a:r>
            <a:r>
              <a:rPr lang="en-US" sz="1600" dirty="0" smtClean="0">
                <a:cs typeface="Times New Roman" pitchFamily="18" charset="0"/>
              </a:rPr>
              <a:t>.</a:t>
            </a:r>
            <a:endParaRPr lang="id-ID" sz="1600" dirty="0" smtClean="0">
              <a:cs typeface="Times New Roman" pitchFamily="18" charset="0"/>
            </a:endParaRPr>
          </a:p>
          <a:p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19872" y="2283718"/>
            <a:ext cx="5328592" cy="1080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2272" y="2436118"/>
            <a:ext cx="5328592" cy="108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>
                <a:cs typeface="Times New Roman" pitchFamily="18" charset="0"/>
              </a:rPr>
              <a:t>Manajemen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risiko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adalah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seperangkat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kebijakan</a:t>
            </a:r>
            <a:r>
              <a:rPr lang="en-US" sz="1600" dirty="0" smtClean="0">
                <a:cs typeface="Times New Roman" pitchFamily="18" charset="0"/>
              </a:rPr>
              <a:t>,</a:t>
            </a:r>
            <a:endParaRPr lang="id-ID" sz="1600" dirty="0" smtClean="0">
              <a:cs typeface="Times New Roman" pitchFamily="18" charset="0"/>
            </a:endParaRPr>
          </a:p>
          <a:p>
            <a:r>
              <a:rPr lang="en-US" sz="1600" dirty="0" err="1" smtClean="0">
                <a:cs typeface="Times New Roman" pitchFamily="18" charset="0"/>
              </a:rPr>
              <a:t>prosedur</a:t>
            </a:r>
            <a:r>
              <a:rPr lang="en-US" sz="1600" dirty="0" smtClean="0">
                <a:cs typeface="Times New Roman" pitchFamily="18" charset="0"/>
              </a:rPr>
              <a:t> yang </a:t>
            </a:r>
            <a:r>
              <a:rPr lang="en-US" sz="1600" dirty="0" err="1" smtClean="0">
                <a:cs typeface="Times New Roman" pitchFamily="18" charset="0"/>
              </a:rPr>
              <a:t>lengkap,yang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dipunyai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organisasi,untuk</a:t>
            </a:r>
            <a:r>
              <a:rPr lang="en-US" sz="1600" dirty="0" smtClean="0">
                <a:cs typeface="Times New Roman" pitchFamily="18" charset="0"/>
              </a:rPr>
              <a:t> </a:t>
            </a:r>
            <a:endParaRPr lang="id-ID" sz="1600" dirty="0" smtClean="0">
              <a:cs typeface="Times New Roman" pitchFamily="18" charset="0"/>
            </a:endParaRPr>
          </a:p>
          <a:p>
            <a:r>
              <a:rPr lang="en-US" sz="1600" dirty="0" err="1" smtClean="0">
                <a:cs typeface="Times New Roman" pitchFamily="18" charset="0"/>
              </a:rPr>
              <a:t>mengelola</a:t>
            </a:r>
            <a:r>
              <a:rPr lang="id-ID" sz="1600" dirty="0" smtClean="0">
                <a:cs typeface="Times New Roman" pitchFamily="18" charset="0"/>
              </a:rPr>
              <a:t>,</a:t>
            </a:r>
            <a:r>
              <a:rPr lang="en-US" sz="1600" dirty="0" err="1" smtClean="0">
                <a:cs typeface="Times New Roman" pitchFamily="18" charset="0"/>
              </a:rPr>
              <a:t>memonitor</a:t>
            </a:r>
            <a:r>
              <a:rPr lang="en-US" sz="1600" dirty="0" smtClean="0">
                <a:cs typeface="Times New Roman" pitchFamily="18" charset="0"/>
              </a:rPr>
              <a:t>, </a:t>
            </a:r>
            <a:r>
              <a:rPr lang="en-US" sz="1600" dirty="0" err="1" smtClean="0">
                <a:cs typeface="Times New Roman" pitchFamily="18" charset="0"/>
              </a:rPr>
              <a:t>dan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mengendalikan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eksposur</a:t>
            </a:r>
            <a:r>
              <a:rPr lang="en-US" sz="1600" dirty="0" smtClean="0">
                <a:cs typeface="Times New Roman" pitchFamily="18" charset="0"/>
              </a:rPr>
              <a:t> </a:t>
            </a:r>
            <a:endParaRPr lang="id-ID" sz="1600" dirty="0" smtClean="0">
              <a:cs typeface="Times New Roman" pitchFamily="18" charset="0"/>
            </a:endParaRPr>
          </a:p>
          <a:p>
            <a:r>
              <a:rPr lang="en-US" sz="1600" dirty="0" err="1" smtClean="0">
                <a:cs typeface="Times New Roman" pitchFamily="18" charset="0"/>
              </a:rPr>
              <a:t>organisasi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terhadap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risiko</a:t>
            </a:r>
            <a:r>
              <a:rPr lang="en-US" sz="1600" dirty="0" smtClean="0">
                <a:cs typeface="Times New Roman" pitchFamily="18" charset="0"/>
              </a:rPr>
              <a:t>).</a:t>
            </a:r>
            <a:endParaRPr lang="id-ID" sz="1600" dirty="0" smtClean="0"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19872" y="3651870"/>
            <a:ext cx="5328592" cy="1080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72272" y="3804270"/>
            <a:ext cx="5328592" cy="108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1600" dirty="0" smtClean="0">
              <a:cs typeface="Times New Roman" pitchFamily="18" charset="0"/>
            </a:endParaRPr>
          </a:p>
          <a:p>
            <a:r>
              <a:rPr lang="en-US" sz="1600" dirty="0" smtClean="0">
                <a:cs typeface="Times New Roman" pitchFamily="18" charset="0"/>
              </a:rPr>
              <a:t>Enterprise Risk </a:t>
            </a:r>
            <a:r>
              <a:rPr lang="en-US" sz="1600" dirty="0" err="1" smtClean="0">
                <a:cs typeface="Times New Roman" pitchFamily="18" charset="0"/>
              </a:rPr>
              <a:t>Manajemen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adalah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kerangka</a:t>
            </a:r>
            <a:r>
              <a:rPr lang="en-US" sz="1600" dirty="0" smtClean="0">
                <a:cs typeface="Times New Roman" pitchFamily="18" charset="0"/>
              </a:rPr>
              <a:t> yang </a:t>
            </a:r>
            <a:endParaRPr lang="id-ID" sz="1600" dirty="0" smtClean="0">
              <a:cs typeface="Times New Roman" pitchFamily="18" charset="0"/>
            </a:endParaRPr>
          </a:p>
          <a:p>
            <a:r>
              <a:rPr lang="en-US" sz="1600" dirty="0" err="1" smtClean="0">
                <a:cs typeface="Times New Roman" pitchFamily="18" charset="0"/>
              </a:rPr>
              <a:t>komprehensif</a:t>
            </a:r>
            <a:r>
              <a:rPr lang="en-US" sz="1600" dirty="0" smtClean="0">
                <a:cs typeface="Times New Roman" pitchFamily="18" charset="0"/>
              </a:rPr>
              <a:t>, </a:t>
            </a:r>
            <a:r>
              <a:rPr lang="en-US" sz="1600" dirty="0" err="1" smtClean="0">
                <a:cs typeface="Times New Roman" pitchFamily="18" charset="0"/>
              </a:rPr>
              <a:t>terintegrasi</a:t>
            </a:r>
            <a:r>
              <a:rPr lang="en-US" sz="1600" dirty="0" smtClean="0">
                <a:cs typeface="Times New Roman" pitchFamily="18" charset="0"/>
              </a:rPr>
              <a:t>, </a:t>
            </a:r>
            <a:r>
              <a:rPr lang="en-US" sz="1600" dirty="0" err="1" smtClean="0">
                <a:cs typeface="Times New Roman" pitchFamily="18" charset="0"/>
              </a:rPr>
              <a:t>untuk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mengelola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risiko</a:t>
            </a:r>
            <a:r>
              <a:rPr lang="en-US" sz="1600" dirty="0" smtClean="0">
                <a:cs typeface="Times New Roman" pitchFamily="18" charset="0"/>
              </a:rPr>
              <a:t> </a:t>
            </a:r>
            <a:endParaRPr lang="id-ID" sz="1600" dirty="0" smtClean="0">
              <a:cs typeface="Times New Roman" pitchFamily="18" charset="0"/>
            </a:endParaRPr>
          </a:p>
          <a:p>
            <a:r>
              <a:rPr lang="id-ID" sz="1600" dirty="0" err="1" smtClean="0">
                <a:cs typeface="Times New Roman" pitchFamily="18" charset="0"/>
              </a:rPr>
              <a:t>k</a:t>
            </a:r>
            <a:r>
              <a:rPr lang="en-US" sz="1600" dirty="0" err="1" smtClean="0">
                <a:cs typeface="Times New Roman" pitchFamily="18" charset="0"/>
              </a:rPr>
              <a:t>redit</a:t>
            </a:r>
            <a:r>
              <a:rPr lang="id-ID" sz="1600" dirty="0" smtClean="0">
                <a:cs typeface="Times New Roman" pitchFamily="18" charset="0"/>
              </a:rPr>
              <a:t>,</a:t>
            </a:r>
            <a:r>
              <a:rPr lang="en-US" sz="1600" dirty="0" err="1" smtClean="0">
                <a:cs typeface="Times New Roman" pitchFamily="18" charset="0"/>
              </a:rPr>
              <a:t>risiko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pasar</a:t>
            </a:r>
            <a:r>
              <a:rPr lang="id-ID" sz="1600" dirty="0" smtClean="0">
                <a:cs typeface="Times New Roman" pitchFamily="18" charset="0"/>
              </a:rPr>
              <a:t>,</a:t>
            </a:r>
            <a:r>
              <a:rPr lang="en-US" sz="1600" dirty="0" smtClean="0">
                <a:cs typeface="Times New Roman" pitchFamily="18" charset="0"/>
              </a:rPr>
              <a:t>model </a:t>
            </a:r>
            <a:r>
              <a:rPr lang="en-US" sz="1600" dirty="0" err="1" smtClean="0">
                <a:cs typeface="Times New Roman" pitchFamily="18" charset="0"/>
              </a:rPr>
              <a:t>ekonomis,transfer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risiko</a:t>
            </a:r>
            <a:r>
              <a:rPr lang="id-ID" sz="1600" dirty="0" smtClean="0">
                <a:cs typeface="Times New Roman" pitchFamily="18" charset="0"/>
              </a:rPr>
              <a:t>,</a:t>
            </a:r>
            <a:r>
              <a:rPr lang="en-US" sz="1600" dirty="0" err="1" smtClean="0">
                <a:cs typeface="Times New Roman" pitchFamily="18" charset="0"/>
              </a:rPr>
              <a:t>untuk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memaksimumkan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nilai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perusahaan</a:t>
            </a:r>
            <a:endParaRPr lang="id-ID" sz="1600" dirty="0" smtClean="0">
              <a:cs typeface="Times New Roman" pitchFamily="18" charset="0"/>
            </a:endParaRPr>
          </a:p>
          <a:p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800" y="-132192"/>
            <a:ext cx="68042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d-ID" sz="1600" dirty="0" smtClean="0">
              <a:latin typeface="+mn-lt"/>
              <a:cs typeface="Times New Roman" pitchFamily="18" charset="0"/>
            </a:endParaRPr>
          </a:p>
          <a:p>
            <a:pPr algn="l"/>
            <a:endParaRPr lang="id-ID" sz="1600" dirty="0" smtClean="0">
              <a:latin typeface="+mn-lt"/>
              <a:cs typeface="Times New Roman" pitchFamily="18" charset="0"/>
            </a:endParaRPr>
          </a:p>
          <a:p>
            <a:pPr algn="l"/>
            <a:r>
              <a:rPr lang="en-US" sz="1600" dirty="0" err="1" smtClean="0">
                <a:latin typeface="+mn-lt"/>
                <a:cs typeface="Times New Roman" pitchFamily="18" charset="0"/>
              </a:rPr>
              <a:t>Manajemen</a:t>
            </a:r>
            <a:r>
              <a:rPr lang="en-US" sz="1600" dirty="0" smtClean="0"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n-lt"/>
                <a:cs typeface="Times New Roman" pitchFamily="18" charset="0"/>
              </a:rPr>
              <a:t>risiko</a:t>
            </a:r>
            <a:r>
              <a:rPr lang="en-US" sz="1600" dirty="0" smtClean="0"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n-lt"/>
                <a:cs typeface="Times New Roman" pitchFamily="18" charset="0"/>
              </a:rPr>
              <a:t>organisasi</a:t>
            </a:r>
            <a:r>
              <a:rPr lang="en-US" sz="1600" dirty="0" smtClean="0"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n-lt"/>
                <a:cs typeface="Times New Roman" pitchFamily="18" charset="0"/>
              </a:rPr>
              <a:t>mempunyai</a:t>
            </a:r>
            <a:r>
              <a:rPr lang="en-US" sz="1600" dirty="0" smtClean="0">
                <a:latin typeface="+mn-lt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+mn-lt"/>
                <a:cs typeface="Times New Roman" pitchFamily="18" charset="0"/>
              </a:rPr>
              <a:t>elemen</a:t>
            </a:r>
            <a:r>
              <a:rPr lang="id-ID" sz="1600" dirty="0" smtClean="0">
                <a:latin typeface="+mn-lt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+mn-lt"/>
                <a:cs typeface="Times New Roman" pitchFamily="18" charset="0"/>
              </a:rPr>
              <a:t>elemen</a:t>
            </a:r>
            <a:r>
              <a:rPr lang="en-US" sz="1600" dirty="0" smtClean="0">
                <a:latin typeface="+mn-lt"/>
                <a:cs typeface="Times New Roman" pitchFamily="18" charset="0"/>
              </a:rPr>
              <a:t> :</a:t>
            </a:r>
            <a:endParaRPr lang="id-ID" sz="1600" dirty="0" smtClean="0">
              <a:latin typeface="+mn-lt"/>
              <a:cs typeface="Times New Roman" pitchFamily="18" charset="0"/>
            </a:endParaRPr>
          </a:p>
          <a:p>
            <a:pPr algn="l"/>
            <a:endParaRPr lang="en-US" sz="1600" dirty="0">
              <a:latin typeface="+mn-lt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920" y="690908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165" y="1579007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410" y="2467106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4655" y="3355204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920" y="69090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410" y="1579007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900" y="24671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90" y="33552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920" y="771550"/>
            <a:ext cx="4392568" cy="730890"/>
            <a:chOff x="3851840" y="1356248"/>
            <a:chExt cx="4392568" cy="730890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Identifikasi</a:t>
              </a:r>
              <a:r>
                <a:rPr lang="en-US" sz="1400" b="1" dirty="0" smtClean="0"/>
                <a:t> </a:t>
              </a:r>
              <a:r>
                <a:rPr lang="id-ID" sz="1400" b="1" dirty="0" err="1" smtClean="0"/>
                <a:t>M</a:t>
              </a:r>
              <a:r>
                <a:rPr lang="en-US" sz="1400" b="1" dirty="0" err="1" smtClean="0"/>
                <a:t>isi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200" dirty="0" err="1" smtClean="0"/>
                <a:t>M</a:t>
              </a:r>
              <a:r>
                <a:rPr lang="en-US" sz="1200" dirty="0" err="1" smtClean="0"/>
                <a:t>enetapkan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tujuan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manajemen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risiko</a:t>
              </a:r>
              <a:endParaRPr lang="id-ID" sz="1200" dirty="0" smtClean="0"/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51920" y="1665855"/>
            <a:ext cx="4392568" cy="546224"/>
            <a:chOff x="3851840" y="1356248"/>
            <a:chExt cx="4392568" cy="546224"/>
          </a:xfrm>
        </p:grpSpPr>
        <p:sp>
          <p:nvSpPr>
            <p:cNvPr id="37" name="TextBox 36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Penilaian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Risiko</a:t>
              </a:r>
              <a:r>
                <a:rPr lang="en-US" sz="1400" b="1" dirty="0" smtClean="0"/>
                <a:t> Dan </a:t>
              </a:r>
              <a:r>
                <a:rPr lang="en-US" sz="1400" b="1" dirty="0" err="1" smtClean="0"/>
                <a:t>Ketidakpastian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Mengidentifikasi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dan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mengukur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risiko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1920" y="2499742"/>
            <a:ext cx="4392568" cy="677689"/>
            <a:chOff x="3851840" y="1295830"/>
            <a:chExt cx="4392568" cy="677689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295830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Pengendalian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Risiko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511854"/>
              <a:ext cx="4392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Mengendalikan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risiko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melalui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diversifikasi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asuransi</a:t>
              </a:r>
              <a:r>
                <a:rPr lang="en-US" sz="1200" dirty="0" smtClean="0"/>
                <a:t>,</a:t>
              </a:r>
              <a:r>
                <a:rPr lang="id-ID" sz="1200" dirty="0" smtClean="0"/>
                <a:t> </a:t>
              </a:r>
              <a:r>
                <a:rPr lang="en-US" sz="1200" dirty="0" smtClean="0"/>
                <a:t>hedging, </a:t>
              </a:r>
              <a:r>
                <a:rPr lang="en-US" sz="1200" dirty="0" err="1" smtClean="0"/>
                <a:t>penghindaran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51920" y="3454465"/>
            <a:ext cx="4392568" cy="546224"/>
            <a:chOff x="3851840" y="1356248"/>
            <a:chExt cx="4392568" cy="546224"/>
          </a:xfrm>
        </p:grpSpPr>
        <p:sp>
          <p:nvSpPr>
            <p:cNvPr id="43" name="TextBox 42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Pendanaan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Risiko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err="1" smtClean="0"/>
                <a:t>B</a:t>
              </a:r>
              <a:r>
                <a:rPr lang="en-US" sz="1200" dirty="0" err="1" smtClean="0"/>
                <a:t>agaimana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membiayai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manajemen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risiko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31920" y="4291308"/>
            <a:ext cx="5256584" cy="720000"/>
            <a:chOff x="3131840" y="1491630"/>
            <a:chExt cx="5256584" cy="576064"/>
          </a:xfrm>
        </p:grpSpPr>
        <p:sp>
          <p:nvSpPr>
            <p:cNvPr id="33" name="Rectangle 32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Right Triangle 33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4655" y="4291309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0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869185" y="4390569"/>
            <a:ext cx="4392568" cy="546224"/>
            <a:chOff x="3851840" y="1356248"/>
            <a:chExt cx="4392568" cy="546224"/>
          </a:xfrm>
        </p:grpSpPr>
        <p:sp>
          <p:nvSpPr>
            <p:cNvPr id="46" name="TextBox 45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Administrasi</a:t>
              </a:r>
              <a:r>
                <a:rPr lang="en-US" sz="1400" b="1" dirty="0" smtClean="0"/>
                <a:t> Program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Administrasi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organisasi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seperti</a:t>
              </a:r>
              <a:r>
                <a:rPr lang="en-US" sz="1200" dirty="0" smtClean="0"/>
                <a:t> manual, </a:t>
              </a:r>
              <a:r>
                <a:rPr lang="en-US" sz="1200" dirty="0" err="1" smtClean="0"/>
                <a:t>dan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sebagainy</a:t>
              </a:r>
              <a:r>
                <a:rPr lang="id-ID" sz="1200" dirty="0" smtClean="0"/>
                <a:t>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2000" b="1" dirty="0" smtClean="0">
                <a:latin typeface="+mn-lt"/>
              </a:rPr>
              <a:t>Kerangka Manajemen Risiko Organisasi</a:t>
            </a:r>
            <a:endParaRPr lang="id-ID" sz="2000" b="1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1560" y="1203598"/>
            <a:ext cx="2592288" cy="1152128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PRASARANA LUNAK</a:t>
            </a:r>
          </a:p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Budaya Risiko</a:t>
            </a:r>
          </a:p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Dukungan Manajemen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1560" y="2643758"/>
            <a:ext cx="2592288" cy="1152128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PRASARANA KERAS</a:t>
            </a:r>
          </a:p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Teknologi Informasi</a:t>
            </a:r>
          </a:p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Prasarana Fisik Lainnya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203848" y="2931790"/>
            <a:ext cx="1080120" cy="504056"/>
          </a:xfrm>
          <a:prstGeom prst="right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ight Arrow 34"/>
          <p:cNvSpPr/>
          <p:nvPr/>
        </p:nvSpPr>
        <p:spPr>
          <a:xfrm rot="5400000">
            <a:off x="6012160" y="4083918"/>
            <a:ext cx="504056" cy="504056"/>
          </a:xfrm>
          <a:prstGeom prst="right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4283968" y="843558"/>
            <a:ext cx="4248472" cy="324036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400" b="1" dirty="0" smtClean="0">
                <a:solidFill>
                  <a:schemeClr val="tx1"/>
                </a:solidFill>
              </a:rPr>
              <a:t>PROSES MANAJEMEN RISIKO ORGANISASI:</a:t>
            </a:r>
          </a:p>
          <a:p>
            <a:pPr marL="342900" indent="-342900"/>
            <a:r>
              <a:rPr lang="id-ID" sz="1400" b="1" dirty="0" smtClean="0">
                <a:solidFill>
                  <a:schemeClr val="tx1"/>
                </a:solidFill>
              </a:rPr>
              <a:t>1. PERENCANAAN :</a:t>
            </a:r>
          </a:p>
          <a:p>
            <a:pPr marL="342900" indent="-342900"/>
            <a:r>
              <a:rPr lang="id-ID" sz="1400" dirty="0" smtClean="0">
                <a:solidFill>
                  <a:schemeClr val="tx1"/>
                </a:solidFill>
              </a:rPr>
              <a:t>Penetapan tujuan misi</a:t>
            </a:r>
          </a:p>
          <a:p>
            <a:pPr marL="342900" indent="-342900"/>
            <a:r>
              <a:rPr lang="id-ID" sz="1400" dirty="0" smtClean="0">
                <a:solidFill>
                  <a:schemeClr val="tx1"/>
                </a:solidFill>
              </a:rPr>
              <a:t>Penetapan target penyusunan</a:t>
            </a:r>
            <a:r>
              <a:rPr lang="id-ID" sz="1400" b="1" dirty="0" smtClean="0">
                <a:solidFill>
                  <a:schemeClr val="tx1"/>
                </a:solidFill>
              </a:rPr>
              <a:t> </a:t>
            </a:r>
            <a:r>
              <a:rPr lang="id-ID" sz="1400" dirty="0" smtClean="0">
                <a:solidFill>
                  <a:schemeClr val="tx1"/>
                </a:solidFill>
              </a:rPr>
              <a:t>kebijakan</a:t>
            </a:r>
          </a:p>
          <a:p>
            <a:pPr marL="342900" indent="-342900"/>
            <a:endParaRPr lang="id-ID" sz="1400" b="1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id-ID" sz="1400" b="1" dirty="0" smtClean="0">
                <a:solidFill>
                  <a:schemeClr val="tx1"/>
                </a:solidFill>
              </a:rPr>
              <a:t>2. PELAKSANAAN :</a:t>
            </a:r>
          </a:p>
          <a:p>
            <a:pPr marL="342900" indent="-342900"/>
            <a:r>
              <a:rPr lang="id-ID" sz="1400" dirty="0" smtClean="0">
                <a:solidFill>
                  <a:schemeClr val="tx1"/>
                </a:solidFill>
              </a:rPr>
              <a:t>Identifikasi dan Pengukuran Risiko</a:t>
            </a:r>
          </a:p>
          <a:p>
            <a:pPr marL="342900" indent="-342900"/>
            <a:r>
              <a:rPr lang="id-ID" sz="1400" dirty="0" smtClean="0">
                <a:solidFill>
                  <a:schemeClr val="tx1"/>
                </a:solidFill>
              </a:rPr>
              <a:t>Manajemen Risiko : asuransi, diversifikasi,</a:t>
            </a:r>
          </a:p>
          <a:p>
            <a:pPr marL="342900" indent="-342900"/>
            <a:r>
              <a:rPr lang="id-ID" sz="1400" dirty="0" smtClean="0">
                <a:solidFill>
                  <a:schemeClr val="tx1"/>
                </a:solidFill>
              </a:rPr>
              <a:t>hedging, penghindaran dan sebagainya</a:t>
            </a:r>
          </a:p>
          <a:p>
            <a:pPr marL="342900" indent="-342900"/>
            <a:r>
              <a:rPr lang="id-ID" sz="1400" dirty="0" smtClean="0">
                <a:solidFill>
                  <a:schemeClr val="tx1"/>
                </a:solidFill>
              </a:rPr>
              <a:t>Organisasi Manajemen Risiko : struktur </a:t>
            </a:r>
          </a:p>
          <a:p>
            <a:pPr marL="342900" indent="-342900"/>
            <a:r>
              <a:rPr lang="id-ID" sz="1400" dirty="0" smtClean="0">
                <a:solidFill>
                  <a:schemeClr val="tx1"/>
                </a:solidFill>
              </a:rPr>
              <a:t>organisasi, staffing, insentif, dan sebagainya</a:t>
            </a:r>
          </a:p>
          <a:p>
            <a:pPr marL="342900" indent="-342900"/>
            <a:endParaRPr lang="id-ID" sz="14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id-ID" sz="1400" b="1" dirty="0" smtClean="0">
                <a:solidFill>
                  <a:schemeClr val="tx1"/>
                </a:solidFill>
              </a:rPr>
              <a:t>3. PENGENDALIAN</a:t>
            </a:r>
          </a:p>
          <a:p>
            <a:pPr marL="342900" indent="-342900"/>
            <a:r>
              <a:rPr lang="id-ID" sz="1400" dirty="0" smtClean="0">
                <a:solidFill>
                  <a:schemeClr val="tx1"/>
                </a:solidFill>
              </a:rPr>
              <a:t>Evaluasi, pelaporan, komunikasi, umpan balik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203848" y="1563638"/>
            <a:ext cx="1080120" cy="504056"/>
          </a:xfrm>
          <a:prstGeom prst="right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4499992" y="4587974"/>
            <a:ext cx="3888432" cy="432048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MAKSIMISASI NILAI PERUSAHAAN</a:t>
            </a:r>
            <a:endParaRPr lang="id-ID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 sz="2000" dirty="0" smtClean="0">
                <a:latin typeface="+mn-lt"/>
              </a:rPr>
              <a:t>ELEMEN MANAJEMEN RISIKO ORGANISASI</a:t>
            </a:r>
            <a:endParaRPr lang="ko-KR" altLang="en-US" sz="2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sz="1800" dirty="0" smtClean="0"/>
              <a:t>Prasarana Manajemen Risiko</a:t>
            </a:r>
            <a:endParaRPr lang="en-US" altLang="ko-KR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21896"/>
              </p:ext>
            </p:extLst>
          </p:nvPr>
        </p:nvGraphicFramePr>
        <p:xfrm>
          <a:off x="179512" y="1419622"/>
          <a:ext cx="1944216" cy="2626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9767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Prasara</a:t>
                      </a:r>
                      <a:r>
                        <a:rPr lang="id-ID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Lunak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id-ID" altLang="ko-K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beberapa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isu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berkaitan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penyiapan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prasarana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lunak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risko</a:t>
                      </a:r>
                      <a:r>
                        <a:rPr lang="id-ID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yaitu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id-ID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d-ID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mengembangkan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budaya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sadar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organisasi</a:t>
                      </a:r>
                      <a:r>
                        <a:rPr lang="id-ID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id-ID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d-ID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Dukungan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endParaRPr lang="ko-KR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val 21"/>
          <p:cNvSpPr>
            <a:spLocks noChangeAspect="1"/>
          </p:cNvSpPr>
          <p:nvPr/>
        </p:nvSpPr>
        <p:spPr>
          <a:xfrm>
            <a:off x="7393223" y="1906808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21896"/>
              </p:ext>
            </p:extLst>
          </p:nvPr>
        </p:nvGraphicFramePr>
        <p:xfrm>
          <a:off x="2411760" y="1419622"/>
          <a:ext cx="1944216" cy="2665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31841">
                <a:tc>
                  <a:txBody>
                    <a:bodyPr/>
                    <a:lstStyle/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Mengembangkan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Budaya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Sadar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endParaRPr lang="id-ID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budaya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sadar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agar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setiap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organisasi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sadar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adanya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keputusan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tertentu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mempertimbangkan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aspek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risikonya</a:t>
                      </a:r>
                      <a:endParaRPr lang="id-ID" sz="1200" dirty="0"/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439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21896"/>
              </p:ext>
            </p:extLst>
          </p:nvPr>
        </p:nvGraphicFramePr>
        <p:xfrm>
          <a:off x="4644008" y="1419622"/>
          <a:ext cx="2088232" cy="2664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59375">
                <a:tc>
                  <a:txBody>
                    <a:bodyPr/>
                    <a:lstStyle/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Dukungan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seperti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program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lainnya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dukungan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khususnya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puncak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penting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diberikan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dukungan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bias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eksplisit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maupun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implisit</a:t>
                      </a:r>
                      <a:endParaRPr lang="id-ID" sz="1200" dirty="0"/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921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21896"/>
              </p:ext>
            </p:extLst>
          </p:nvPr>
        </p:nvGraphicFramePr>
        <p:xfrm>
          <a:off x="6948264" y="1419622"/>
          <a:ext cx="2088232" cy="2739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64877">
                <a:tc>
                  <a:txBody>
                    <a:bodyPr/>
                    <a:lstStyle/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Prasarana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keras</a:t>
                      </a:r>
                      <a:endParaRPr lang="id-ID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d-ID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samping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prasarana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lunak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prasarana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keras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juga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perlu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disiapkan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Contoh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prasarana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keras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perlu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disipkan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ruangan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perkantoran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computer,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prasarab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fisik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lainnya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prasarana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fisik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perlu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dipersiapkan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agar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berjalan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sebagaimana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mestinya</a:t>
                      </a:r>
                      <a:endParaRPr lang="id-ID" sz="1200" dirty="0"/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276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sz="1800" dirty="0" smtClean="0"/>
              <a:t>Proses Manajemen Risiko</a:t>
            </a:r>
            <a:endParaRPr lang="en-US" altLang="ko-KR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21896"/>
              </p:ext>
            </p:extLst>
          </p:nvPr>
        </p:nvGraphicFramePr>
        <p:xfrm>
          <a:off x="467544" y="1419622"/>
          <a:ext cx="1944216" cy="2809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9767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Perencanaan</a:t>
                      </a:r>
                      <a:endParaRPr lang="id-ID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id-ID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Perencanaan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bias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dimulai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menetapkan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berkaitan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id-ID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/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Kemudian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perencanaan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bisa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diteruskan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penetapan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target,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kebijakan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prosedur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berkaitan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endParaRPr lang="ko-KR" altLang="en-US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val 21"/>
          <p:cNvSpPr>
            <a:spLocks noChangeAspect="1"/>
          </p:cNvSpPr>
          <p:nvPr/>
        </p:nvSpPr>
        <p:spPr>
          <a:xfrm>
            <a:off x="7393223" y="1906808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21896"/>
              </p:ext>
            </p:extLst>
          </p:nvPr>
        </p:nvGraphicFramePr>
        <p:xfrm>
          <a:off x="3635896" y="1419623"/>
          <a:ext cx="1944216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43148">
                <a:tc>
                  <a:txBody>
                    <a:bodyPr/>
                    <a:lstStyle/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Pelaksanaan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Pelaksanaanmanajemen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meliputi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operasional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berkaitan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Proses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identifikasi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pengukuran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kemudian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id-ID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teruskan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pengelolaan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id-ID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aktivitas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operasional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endParaRPr lang="id-ID" sz="1200" dirty="0"/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163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21896"/>
              </p:ext>
            </p:extLst>
          </p:nvPr>
        </p:nvGraphicFramePr>
        <p:xfrm>
          <a:off x="6516216" y="1419622"/>
          <a:ext cx="2088232" cy="2808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86909">
                <a:tc>
                  <a:txBody>
                    <a:bodyPr/>
                    <a:lstStyle/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Pengendalian</a:t>
                      </a:r>
                      <a:endParaRPr lang="id-ID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Tahap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berikutnya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proses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pengendalian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meliputi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periodic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pelaksanaan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output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pelaporan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dihasilkan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risiko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d-ID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balik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(feedback)</a:t>
                      </a:r>
                      <a:endParaRPr lang="id-ID" sz="1200" dirty="0"/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403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451</Words>
  <Application>Microsoft Office PowerPoint</Application>
  <PresentationFormat>On-screen Show (16:9)</PresentationFormat>
  <Paragraphs>110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ismail - [2010]</cp:lastModifiedBy>
  <cp:revision>96</cp:revision>
  <dcterms:created xsi:type="dcterms:W3CDTF">2016-12-05T23:26:54Z</dcterms:created>
  <dcterms:modified xsi:type="dcterms:W3CDTF">2020-10-14T02:42:07Z</dcterms:modified>
</cp:coreProperties>
</file>