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00" autoAdjust="0"/>
    <p:restoredTop sz="94660"/>
  </p:normalViewPr>
  <p:slideViewPr>
    <p:cSldViewPr>
      <p:cViewPr>
        <p:scale>
          <a:sx n="110" d="100"/>
          <a:sy n="110" d="100"/>
        </p:scale>
        <p:origin x="336" y="-64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rgbClr val="0070C0"/>
        </a:solidFill>
        <a:effectLst/>
      </p:bgPr>
    </p:bg>
    <p:spTree>
      <p:nvGrpSpPr>
        <p:cNvPr id="1" name=""/>
        <p:cNvGrpSpPr/>
        <p:nvPr/>
      </p:nvGrpSpPr>
      <p:grpSpPr>
        <a:xfrm>
          <a:off x="0" y="0"/>
          <a:ext cx="0" cy="0"/>
          <a:chOff x="0" y="0"/>
          <a:chExt cx="0" cy="0"/>
        </a:xfrm>
      </p:grpSpPr>
      <p:sp>
        <p:nvSpPr>
          <p:cNvPr id="8" name="Title 7"/>
          <p:cNvSpPr>
            <a:spLocks noGrp="1"/>
          </p:cNvSpPr>
          <p:nvPr>
            <p:ph type="ctrTitle"/>
          </p:nvPr>
        </p:nvSpPr>
        <p:spPr>
          <a:xfrm>
            <a:off x="3429000" y="3505200"/>
            <a:ext cx="5410200" cy="1676400"/>
          </a:xfrm>
        </p:spPr>
        <p:txBody>
          <a:bodyPr anchor="b"/>
          <a:lstStyle>
            <a:lvl1pPr>
              <a:defRPr cap="all" baseline="0">
                <a:solidFill>
                  <a:schemeClr val="tx1"/>
                </a:solidFill>
              </a:defRPr>
            </a:lvl1pPr>
          </a:lstStyle>
          <a:p>
            <a:r>
              <a:rPr kumimoji="0" lang="en-US"/>
              <a:t>Click to edit Master title style</a:t>
            </a:r>
            <a:endParaRPr kumimoji="0" lang="en-US" dirty="0"/>
          </a:p>
        </p:txBody>
      </p:sp>
      <p:sp>
        <p:nvSpPr>
          <p:cNvPr id="14" name="Rectangle 13"/>
          <p:cNvSpPr/>
          <p:nvPr/>
        </p:nvSpPr>
        <p:spPr>
          <a:xfrm>
            <a:off x="381000" y="6172200"/>
            <a:ext cx="8763000" cy="5334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Rectangle 12"/>
          <p:cNvSpPr/>
          <p:nvPr/>
        </p:nvSpPr>
        <p:spPr>
          <a:xfrm>
            <a:off x="0" y="6172200"/>
            <a:ext cx="457200" cy="5334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cxnSp>
        <p:nvCxnSpPr>
          <p:cNvPr id="18" name="Straight Connector 17"/>
          <p:cNvCxnSpPr/>
          <p:nvPr/>
        </p:nvCxnSpPr>
        <p:spPr>
          <a:xfrm>
            <a:off x="0" y="6019800"/>
            <a:ext cx="914400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8" descr="wh.png"/>
          <p:cNvPicPr>
            <a:picLocks noChangeAspect="1"/>
          </p:cNvPicPr>
          <p:nvPr/>
        </p:nvPicPr>
        <p:blipFill>
          <a:blip r:embed="rId2" cstate="print"/>
          <a:stretch>
            <a:fillRect/>
          </a:stretch>
        </p:blipFill>
        <p:spPr>
          <a:xfrm>
            <a:off x="381000" y="3027676"/>
            <a:ext cx="2895600" cy="2839724"/>
          </a:xfrm>
          <a:prstGeom prst="rect">
            <a:avLst/>
          </a:prstGeom>
        </p:spPr>
      </p:pic>
      <p:sp>
        <p:nvSpPr>
          <p:cNvPr id="11" name="Date Placeholder 10"/>
          <p:cNvSpPr>
            <a:spLocks noGrp="1"/>
          </p:cNvSpPr>
          <p:nvPr>
            <p:ph type="dt" sz="half" idx="10"/>
          </p:nvPr>
        </p:nvSpPr>
        <p:spPr/>
        <p:txBody>
          <a:bodyPr/>
          <a:lstStyle/>
          <a:p>
            <a:fld id="{38B3A6C1-4A43-4205-8695-A67F44131150}" type="datetimeFigureOut">
              <a:rPr lang="en-US" smtClean="0"/>
              <a:pPr/>
              <a:t>3/8/2021</a:t>
            </a:fld>
            <a:endParaRPr lang="en-US"/>
          </a:p>
        </p:txBody>
      </p:sp>
      <p:sp>
        <p:nvSpPr>
          <p:cNvPr id="15" name="Footer Placeholder 14"/>
          <p:cNvSpPr>
            <a:spLocks noGrp="1"/>
          </p:cNvSpPr>
          <p:nvPr>
            <p:ph type="ftr" sz="quarter" idx="11"/>
          </p:nvPr>
        </p:nvSpPr>
        <p:spPr/>
        <p:txBody>
          <a:bodyPr/>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atin typeface="Myriad Pro Light" pitchFamily="34" charset="0"/>
              </a:defRPr>
            </a:lvl1pPr>
          </a:lstStyle>
          <a:p>
            <a:r>
              <a:rPr kumimoji="0" lang="en-US"/>
              <a:t>Click to edit Master title style</a:t>
            </a:r>
            <a:endParaRPr kumimoji="0" lang="en-US" dirty="0"/>
          </a:p>
        </p:txBody>
      </p:sp>
      <p:sp>
        <p:nvSpPr>
          <p:cNvPr id="5" name="Date Placeholder 4"/>
          <p:cNvSpPr>
            <a:spLocks noGrp="1"/>
          </p:cNvSpPr>
          <p:nvPr>
            <p:ph type="dt" sz="half" idx="10"/>
          </p:nvPr>
        </p:nvSpPr>
        <p:spPr/>
        <p:txBody>
          <a:bodyPr/>
          <a:lstStyle/>
          <a:p>
            <a:fld id="{38B3A6C1-4A43-4205-8695-A67F44131150}" type="datetimeFigureOut">
              <a:rPr lang="en-US" smtClean="0"/>
              <a:pPr/>
              <a:t>3/8/2021</a:t>
            </a:fld>
            <a:endParaRPr lang="en-US"/>
          </a:p>
        </p:txBody>
      </p:sp>
      <p:sp>
        <p:nvSpPr>
          <p:cNvPr id="6" name="Footer Placeholder 5"/>
          <p:cNvSpPr>
            <a:spLocks noGrp="1"/>
          </p:cNvSpPr>
          <p:nvPr>
            <p:ph type="ftr" sz="quarter" idx="11"/>
          </p:nvPr>
        </p:nvSpPr>
        <p:spPr/>
        <p:txBody>
          <a:bodyPr/>
          <a:lstStyle/>
          <a:p>
            <a:endParaRPr lang="en-US"/>
          </a:p>
        </p:txBody>
      </p:sp>
      <p:sp>
        <p:nvSpPr>
          <p:cNvPr id="3" name="Text Placeholder 2"/>
          <p:cNvSpPr>
            <a:spLocks noGrp="1"/>
          </p:cNvSpPr>
          <p:nvPr>
            <p:ph type="body" idx="2"/>
          </p:nvPr>
        </p:nvSpPr>
        <p:spPr>
          <a:xfrm>
            <a:off x="609600" y="1752600"/>
            <a:ext cx="1600200" cy="4343400"/>
          </a:xfrm>
          <a:prstGeom prst="rect">
            <a:avLst/>
          </a:prstGeom>
          <a:solidFill>
            <a:srgbClr val="0070C0"/>
          </a:solidFill>
          <a:ln w="50800" cap="sq" cmpd="dbl" algn="ctr">
            <a:no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b="0">
                <a:latin typeface="Myriad Pro" pitchFamily="34" charset="0"/>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Content Placeholder 7"/>
          <p:cNvSpPr>
            <a:spLocks noGrp="1"/>
          </p:cNvSpPr>
          <p:nvPr>
            <p:ph sz="quarter" idx="19"/>
          </p:nvPr>
        </p:nvSpPr>
        <p:spPr>
          <a:xfrm>
            <a:off x="2362200" y="1752600"/>
            <a:ext cx="6324600" cy="4343400"/>
          </a:xfrm>
          <a:prstGeom prst="rect">
            <a:avLst/>
          </a:prstGeom>
        </p:spPr>
        <p:txBody>
          <a:bodyPr/>
          <a:lstStyle>
            <a:lvl1pPr>
              <a:buClr>
                <a:srgbClr val="0070C0"/>
              </a:buClr>
              <a:buSzPct val="100000"/>
              <a:buFont typeface="Arial" pitchFamily="34" charset="0"/>
              <a:buChar char="•"/>
              <a:defRPr>
                <a:latin typeface="Myriad Pro" pitchFamily="34" charset="0"/>
              </a:defRPr>
            </a:lvl1pPr>
            <a:lvl2pPr>
              <a:buClr>
                <a:srgbClr val="0070C0"/>
              </a:buClr>
              <a:buFont typeface="Arial" pitchFamily="34" charset="0"/>
              <a:buChar char="•"/>
              <a:defRPr>
                <a:latin typeface="Myriad Pro" pitchFamily="34" charset="0"/>
              </a:defRPr>
            </a:lvl2pPr>
            <a:lvl3pPr>
              <a:buClr>
                <a:srgbClr val="0070C0"/>
              </a:buClr>
              <a:buSzPct val="75000"/>
              <a:buFont typeface="Arial" pitchFamily="34" charset="0"/>
              <a:buChar char="•"/>
              <a:defRPr>
                <a:latin typeface="Myriad Pro" pitchFamily="34" charset="0"/>
              </a:defRPr>
            </a:lvl3pPr>
            <a:lvl4pPr>
              <a:buClr>
                <a:srgbClr val="0070C0"/>
              </a:buClr>
              <a:buFont typeface="Arial" pitchFamily="34" charset="0"/>
              <a:buChar char="•"/>
              <a:defRPr>
                <a:latin typeface="Myriad Pro" pitchFamily="34" charset="0"/>
              </a:defRPr>
            </a:lvl4pPr>
            <a:lvl5pPr>
              <a:buClr>
                <a:srgbClr val="0070C0"/>
              </a:buClr>
              <a:buFont typeface="Arial" pitchFamily="34" charset="0"/>
              <a:buChar char="•"/>
              <a:defRPr>
                <a:latin typeface="Myriad Pro" pitchFamily="34" charset="0"/>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7" name="Slide Number Placeholder 4"/>
          <p:cNvSpPr>
            <a:spLocks noGrp="1"/>
          </p:cNvSpPr>
          <p:nvPr>
            <p:ph type="sldNum" sz="quarter" idx="4"/>
          </p:nvPr>
        </p:nvSpPr>
        <p:spPr>
          <a:xfrm>
            <a:off x="8610600" y="6248400"/>
            <a:ext cx="533400" cy="396876"/>
          </a:xfrm>
          <a:prstGeom prst="rect">
            <a:avLst/>
          </a:prstGeom>
        </p:spPr>
        <p:txBody>
          <a:bodyPr/>
          <a:lstStyle/>
          <a:p>
            <a:fld id="{341BC2A1-88E2-4674-A95E-242EBD08199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a:prstGeom prst="rect">
            <a:avLst/>
          </a:prstGeo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rgbClr val="0070C0"/>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a:t>Click to edit Master title style</a:t>
            </a:r>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38B3A6C1-4A43-4205-8695-A67F44131150}" type="datetimeFigureOut">
              <a:rPr lang="en-US" smtClean="0"/>
              <a:pPr/>
              <a:t>3/8/2021</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prstGeom prst="rect">
            <a:avLst/>
          </a:prstGeom>
          <a:solidFill>
            <a:schemeClr val="accent1">
              <a:tint val="40000"/>
            </a:schemeClr>
          </a:solidFill>
          <a:ln>
            <a:noFill/>
          </a:ln>
        </p:spPr>
        <p:txBody>
          <a:bodyPr/>
          <a:lstStyle>
            <a:lvl1pPr marL="0" indent="0">
              <a:buNone/>
              <a:defRPr sz="3200"/>
            </a:lvl1pPr>
          </a:lstStyle>
          <a:p>
            <a:r>
              <a:rPr kumimoji="0" lang="en-US"/>
              <a:t>Click icon to add picture</a:t>
            </a:r>
            <a:endParaRPr kumimoji="0" lang="en-US" dirty="0"/>
          </a:p>
        </p:txBody>
      </p:sp>
      <p:sp>
        <p:nvSpPr>
          <p:cNvPr id="23" name="Rectangle 22"/>
          <p:cNvSpPr/>
          <p:nvPr/>
        </p:nvSpPr>
        <p:spPr>
          <a:xfrm>
            <a:off x="0" y="0"/>
            <a:ext cx="1447800" cy="4572000"/>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0" y="5486400"/>
            <a:ext cx="1447800" cy="1371600"/>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4"/>
          <p:cNvSpPr txBox="1">
            <a:spLocks/>
          </p:cNvSpPr>
          <p:nvPr/>
        </p:nvSpPr>
        <p:spPr>
          <a:xfrm>
            <a:off x="8610600" y="6248400"/>
            <a:ext cx="533400" cy="39687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E4E67D7-2DE4-46D5-9B32-4AEC9D3318C2}" type="slidenum">
              <a:rPr kumimoji="0" lang="en-US" sz="18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yriad Pro Light" pitchFamily="34" charset="0"/>
              </a:defRPr>
            </a:lvl1pPr>
          </a:lstStyle>
          <a:p>
            <a:r>
              <a:rPr kumimoji="0" lang="en-US"/>
              <a:t>Click to edit Master title style</a:t>
            </a:r>
            <a:endParaRPr kumimoji="0" lang="en-US" dirty="0"/>
          </a:p>
        </p:txBody>
      </p:sp>
      <p:sp>
        <p:nvSpPr>
          <p:cNvPr id="3" name="Vertical Text Placeholder 2"/>
          <p:cNvSpPr>
            <a:spLocks noGrp="1"/>
          </p:cNvSpPr>
          <p:nvPr>
            <p:ph type="body" orient="vert" idx="1"/>
          </p:nvPr>
        </p:nvSpPr>
        <p:spPr>
          <a:xfrm>
            <a:off x="612648" y="1600200"/>
            <a:ext cx="8153400" cy="4526280"/>
          </a:xfrm>
          <a:prstGeom prst="rect">
            <a:avLst/>
          </a:prstGeom>
        </p:spPr>
        <p:txBody>
          <a:bodyPr vert="eaVert"/>
          <a:lstStyle>
            <a:lvl1pPr>
              <a:buClr>
                <a:srgbClr val="0070C0"/>
              </a:buClr>
              <a:buFont typeface="Arial" pitchFamily="34" charset="0"/>
              <a:buChar char="•"/>
              <a:defRPr>
                <a:latin typeface="Myriad Pro" pitchFamily="34" charset="0"/>
              </a:defRPr>
            </a:lvl1pPr>
            <a:lvl2pPr>
              <a:buClr>
                <a:srgbClr val="0070C0"/>
              </a:buClr>
              <a:buSzPct val="75000"/>
              <a:buFont typeface="Arial" pitchFamily="34" charset="0"/>
              <a:buChar char="•"/>
              <a:defRPr>
                <a:latin typeface="Myriad Pro" pitchFamily="34" charset="0"/>
              </a:defRPr>
            </a:lvl2pPr>
            <a:lvl3pPr>
              <a:buClr>
                <a:srgbClr val="0070C0"/>
              </a:buClr>
              <a:buFont typeface="Arial" pitchFamily="34" charset="0"/>
              <a:buChar char="•"/>
              <a:defRPr>
                <a:latin typeface="Myriad Pro" pitchFamily="34" charset="0"/>
              </a:defRPr>
            </a:lvl3pPr>
            <a:lvl4pPr>
              <a:buClr>
                <a:srgbClr val="0070C0"/>
              </a:buClr>
              <a:buFont typeface="Arial" pitchFamily="34" charset="0"/>
              <a:buChar char="•"/>
              <a:defRPr>
                <a:latin typeface="Myriad Pro" pitchFamily="34" charset="0"/>
              </a:defRPr>
            </a:lvl4pPr>
            <a:lvl5pPr>
              <a:buClr>
                <a:srgbClr val="0070C0"/>
              </a:buClr>
              <a:buSzPct val="75000"/>
              <a:buFont typeface="Arial" pitchFamily="34" charset="0"/>
              <a:buChar char="•"/>
              <a:defRPr>
                <a:latin typeface="Myriad Pro" pitchFamily="34" charset="0"/>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4" name="Date Placeholder 3"/>
          <p:cNvSpPr>
            <a:spLocks noGrp="1"/>
          </p:cNvSpPr>
          <p:nvPr>
            <p:ph type="dt" sz="half" idx="10"/>
          </p:nvPr>
        </p:nvSpPr>
        <p:spPr/>
        <p:txBody>
          <a:bodyPr/>
          <a:lstStyle/>
          <a:p>
            <a:fld id="{38B3A6C1-4A43-4205-8695-A67F44131150}" type="datetimeFigureOut">
              <a:rPr lang="en-US" smtClean="0"/>
              <a:pPr/>
              <a:t>3/8/2021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4"/>
          <p:cNvSpPr>
            <a:spLocks noGrp="1"/>
          </p:cNvSpPr>
          <p:nvPr>
            <p:ph type="sldNum" sz="quarter" idx="4"/>
          </p:nvPr>
        </p:nvSpPr>
        <p:spPr>
          <a:xfrm>
            <a:off x="8610600" y="6248400"/>
            <a:ext cx="533400" cy="396876"/>
          </a:xfrm>
          <a:prstGeom prst="rect">
            <a:avLst/>
          </a:prstGeom>
        </p:spPr>
        <p:txBody>
          <a:bodyPr/>
          <a:lstStyle/>
          <a:p>
            <a:fld id="{341BC2A1-88E2-4674-A95E-242EBD081991}"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lvl1pPr>
              <a:defRPr>
                <a:latin typeface="Myriad Pro Light" pitchFamily="34" charset="0"/>
              </a:defRPr>
            </a:lvl1pPr>
          </a:lstStyle>
          <a:p>
            <a:r>
              <a:rPr kumimoji="0" lang="en-US"/>
              <a:t>Click to edit Master title style</a:t>
            </a:r>
            <a:endParaRPr kumimoji="0" lang="en-US" dirty="0"/>
          </a:p>
        </p:txBody>
      </p:sp>
      <p:sp>
        <p:nvSpPr>
          <p:cNvPr id="4" name="Date Placeholder 3"/>
          <p:cNvSpPr>
            <a:spLocks noGrp="1"/>
          </p:cNvSpPr>
          <p:nvPr>
            <p:ph type="dt" sz="half" idx="10"/>
          </p:nvPr>
        </p:nvSpPr>
        <p:spPr>
          <a:xfrm>
            <a:off x="6553200" y="6248402"/>
            <a:ext cx="2209800" cy="365125"/>
          </a:xfrm>
        </p:spPr>
        <p:txBody>
          <a:bodyPr/>
          <a:lstStyle/>
          <a:p>
            <a:fld id="{38B3A6C1-4A43-4205-8695-A67F44131150}" type="datetimeFigureOut">
              <a:rPr lang="en-US" smtClean="0"/>
              <a:pPr/>
              <a:t>3/8/2021</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rgbClr val="0070C0"/>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0" name="Vertical Text Placeholder 2"/>
          <p:cNvSpPr>
            <a:spLocks noGrp="1"/>
          </p:cNvSpPr>
          <p:nvPr>
            <p:ph type="body" orient="vert" idx="1"/>
          </p:nvPr>
        </p:nvSpPr>
        <p:spPr>
          <a:xfrm>
            <a:off x="0" y="609600"/>
            <a:ext cx="6019800" cy="5486400"/>
          </a:xfrm>
          <a:prstGeom prst="rect">
            <a:avLst/>
          </a:prstGeom>
        </p:spPr>
        <p:txBody>
          <a:bodyPr vert="eaVert"/>
          <a:lstStyle>
            <a:lvl1pPr>
              <a:buClr>
                <a:srgbClr val="0070C0"/>
              </a:buClr>
              <a:buFont typeface="Arial" pitchFamily="34" charset="0"/>
              <a:buChar char="•"/>
              <a:defRPr>
                <a:latin typeface="Myriad Pro" pitchFamily="34" charset="0"/>
              </a:defRPr>
            </a:lvl1pPr>
            <a:lvl2pPr>
              <a:buClr>
                <a:srgbClr val="0070C0"/>
              </a:buClr>
              <a:buSzPct val="75000"/>
              <a:buFont typeface="Arial" pitchFamily="34" charset="0"/>
              <a:buChar char="•"/>
              <a:defRPr>
                <a:latin typeface="Myriad Pro" pitchFamily="34" charset="0"/>
              </a:defRPr>
            </a:lvl2pPr>
            <a:lvl3pPr>
              <a:buClr>
                <a:srgbClr val="0070C0"/>
              </a:buClr>
              <a:buFont typeface="Arial" pitchFamily="34" charset="0"/>
              <a:buChar char="•"/>
              <a:defRPr>
                <a:latin typeface="Myriad Pro" pitchFamily="34" charset="0"/>
              </a:defRPr>
            </a:lvl3pPr>
            <a:lvl4pPr>
              <a:buClr>
                <a:srgbClr val="0070C0"/>
              </a:buClr>
              <a:buFont typeface="Arial" pitchFamily="34" charset="0"/>
              <a:buChar char="•"/>
              <a:defRPr>
                <a:latin typeface="Myriad Pro" pitchFamily="34" charset="0"/>
              </a:defRPr>
            </a:lvl4pPr>
            <a:lvl5pPr>
              <a:buClr>
                <a:srgbClr val="0070C0"/>
              </a:buClr>
              <a:buSzPct val="75000"/>
              <a:buFont typeface="Arial" pitchFamily="34" charset="0"/>
              <a:buChar char="•"/>
              <a:defRPr>
                <a:latin typeface="Myriad Pro" pitchFamily="34" charset="0"/>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11" name="Slide Number Placeholder 4"/>
          <p:cNvSpPr txBox="1">
            <a:spLocks/>
          </p:cNvSpPr>
          <p:nvPr/>
        </p:nvSpPr>
        <p:spPr>
          <a:xfrm>
            <a:off x="8610600" y="6248400"/>
            <a:ext cx="533400" cy="39687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E4E67D7-2DE4-46D5-9B32-4AEC9D3318C2}" type="slidenum">
              <a:rPr kumimoji="0" lang="en-US" sz="18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cSld name="1_Title Slide">
    <p:bg>
      <p:bgPr>
        <a:solidFill>
          <a:srgbClr val="0070C0"/>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657600" y="3733800"/>
            <a:ext cx="5181600" cy="1600200"/>
          </a:xfrm>
        </p:spPr>
        <p:txBody>
          <a:bodyPr/>
          <a:lstStyle>
            <a:lvl1pPr>
              <a:defRPr>
                <a:solidFill>
                  <a:schemeClr val="bg1"/>
                </a:solidFill>
              </a:defRPr>
            </a:lvl1p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38B3A6C1-4A43-4205-8695-A67F44131150}" type="datetimeFigureOut">
              <a:rPr lang="en-US" smtClean="0"/>
              <a:pPr/>
              <a:t>3/8/2021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1BC2A1-88E2-4674-A95E-242EBD081991}" type="slidenum">
              <a:rPr lang="en-US" smtClean="0"/>
              <a:pPr/>
              <a:t>‹#›</a:t>
            </a:fld>
            <a:endParaRPr lang="en-US"/>
          </a:p>
        </p:txBody>
      </p:sp>
      <p:sp>
        <p:nvSpPr>
          <p:cNvPr id="8" name="Rectangle 7"/>
          <p:cNvSpPr/>
          <p:nvPr/>
        </p:nvSpPr>
        <p:spPr>
          <a:xfrm>
            <a:off x="0" y="6172200"/>
            <a:ext cx="9144000" cy="5334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9" name="Picture 8" descr="wh.png"/>
          <p:cNvPicPr>
            <a:picLocks noChangeAspect="1"/>
          </p:cNvPicPr>
          <p:nvPr/>
        </p:nvPicPr>
        <p:blipFill>
          <a:blip r:embed="rId2" cstate="print"/>
          <a:stretch>
            <a:fillRect/>
          </a:stretch>
        </p:blipFill>
        <p:spPr>
          <a:xfrm>
            <a:off x="533400" y="3180076"/>
            <a:ext cx="2895600" cy="2839724"/>
          </a:xfrm>
          <a:prstGeom prst="rect">
            <a:avLst/>
          </a:prstGeom>
        </p:spPr>
      </p:pic>
      <p:sp>
        <p:nvSpPr>
          <p:cNvPr id="10" name="Date Placeholder 10"/>
          <p:cNvSpPr txBox="1">
            <a:spLocks/>
          </p:cNvSpPr>
          <p:nvPr/>
        </p:nvSpPr>
        <p:spPr>
          <a:xfrm>
            <a:off x="6248400" y="6400800"/>
            <a:ext cx="2667000" cy="365125"/>
          </a:xfrm>
          <a:prstGeom prst="rect">
            <a:avLst/>
          </a:prstGeom>
        </p:spPr>
        <p:txBody>
          <a:bodyPr vert="horz"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fld id="{E62B3E01-F88B-47EF-8E88-546566C8D896}" type="datetimeFigureOut">
              <a:rPr kumimoji="0" lang="en-US" sz="1400" b="0" i="0" u="none" strike="noStrike" kern="1200" cap="none" spc="0" normalizeH="0" baseline="0" noProof="0" smtClean="0">
                <a:ln>
                  <a:noFill/>
                </a:ln>
                <a:solidFill>
                  <a:schemeClr val="tx2"/>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3/8/2021</a:t>
            </a:fld>
            <a:endParaRPr kumimoji="0" lang="en-US" sz="1400" b="0" i="0" u="none" strike="noStrike" kern="1200" cap="none" spc="0" normalizeH="0" baseline="0" noProof="0">
              <a:ln>
                <a:noFill/>
              </a:ln>
              <a:solidFill>
                <a:schemeClr val="tx2"/>
              </a:solidFill>
              <a:effectLst/>
              <a:uLnTx/>
              <a:uFillTx/>
              <a:latin typeface="+mn-lt"/>
              <a:ea typeface="+mn-ea"/>
              <a:cs typeface="+mn-cs"/>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8B3A6C1-4A43-4205-8695-A67F44131150}" type="datetimeFigureOut">
              <a:rPr lang="en-US" smtClean="0"/>
              <a:pPr/>
              <a:t>3/8/2021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1BC2A1-88E2-4674-A95E-242EBD08199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ustom Layou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yriad Pro Light" pitchFamily="34" charset="0"/>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8B3A6C1-4A43-4205-8695-A67F44131150}" type="datetimeFigureOut">
              <a:rPr lang="en-US" smtClean="0"/>
              <a:pPr/>
              <a:t>3/8/2021</a:t>
            </a:fld>
            <a:endParaRPr lang="en-US"/>
          </a:p>
        </p:txBody>
      </p:sp>
      <p:sp>
        <p:nvSpPr>
          <p:cNvPr id="4" name="Footer Placeholder 3"/>
          <p:cNvSpPr>
            <a:spLocks noGrp="1"/>
          </p:cNvSpPr>
          <p:nvPr>
            <p:ph type="ftr" sz="quarter" idx="11"/>
          </p:nvPr>
        </p:nvSpPr>
        <p:spPr/>
        <p:txBody>
          <a:bodyPr/>
          <a:lstStyle/>
          <a:p>
            <a:endParaRPr lang="en-US"/>
          </a:p>
        </p:txBody>
      </p:sp>
      <p:sp>
        <p:nvSpPr>
          <p:cNvPr id="9" name="Content Placeholder 7"/>
          <p:cNvSpPr>
            <a:spLocks noGrp="1"/>
          </p:cNvSpPr>
          <p:nvPr>
            <p:ph sz="quarter" idx="1"/>
          </p:nvPr>
        </p:nvSpPr>
        <p:spPr>
          <a:xfrm>
            <a:off x="609600" y="1676400"/>
            <a:ext cx="8153400" cy="4343400"/>
          </a:xfrm>
          <a:prstGeom prst="rect">
            <a:avLst/>
          </a:prstGeom>
        </p:spPr>
        <p:txBody>
          <a:bodyPr/>
          <a:lstStyle>
            <a:lvl1pPr>
              <a:buClr>
                <a:srgbClr val="0070C0"/>
              </a:buClr>
              <a:buSzPct val="100000"/>
              <a:buFont typeface="Arial" pitchFamily="34" charset="0"/>
              <a:buChar char="•"/>
              <a:defRPr>
                <a:latin typeface="Myriad Pro" pitchFamily="34" charset="0"/>
              </a:defRPr>
            </a:lvl1pPr>
            <a:lvl2pPr>
              <a:buClr>
                <a:srgbClr val="0070C0"/>
              </a:buClr>
              <a:buFont typeface="Arial" pitchFamily="34" charset="0"/>
              <a:buChar char="•"/>
              <a:defRPr sz="2400">
                <a:latin typeface="Myriad Pro" pitchFamily="34" charset="0"/>
              </a:defRPr>
            </a:lvl2pPr>
            <a:lvl3pPr>
              <a:buClr>
                <a:srgbClr val="0070C0"/>
              </a:buClr>
              <a:buSzPct val="75000"/>
              <a:buFont typeface="Arial" pitchFamily="34" charset="0"/>
              <a:buChar char="•"/>
              <a:defRPr>
                <a:latin typeface="Myriad Pro" pitchFamily="34" charset="0"/>
              </a:defRPr>
            </a:lvl3pPr>
            <a:lvl4pPr>
              <a:buClr>
                <a:srgbClr val="0070C0"/>
              </a:buClr>
              <a:buFont typeface="Arial" pitchFamily="34" charset="0"/>
              <a:buChar char="•"/>
              <a:defRPr>
                <a:latin typeface="Myriad Pro" pitchFamily="34" charset="0"/>
              </a:defRPr>
            </a:lvl4pPr>
            <a:lvl5pPr>
              <a:buClr>
                <a:srgbClr val="0070C0"/>
              </a:buClr>
              <a:buFont typeface="Arial" pitchFamily="34" charset="0"/>
              <a:buChar char="•"/>
              <a:defRPr>
                <a:latin typeface="Myriad Pro" pitchFamily="34" charset="0"/>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7" name="Slide Number Placeholder 4"/>
          <p:cNvSpPr>
            <a:spLocks noGrp="1"/>
          </p:cNvSpPr>
          <p:nvPr>
            <p:ph type="sldNum" sz="quarter" idx="4"/>
          </p:nvPr>
        </p:nvSpPr>
        <p:spPr>
          <a:xfrm>
            <a:off x="8610600" y="6248400"/>
            <a:ext cx="533400" cy="396876"/>
          </a:xfrm>
          <a:prstGeom prst="rect">
            <a:avLst/>
          </a:prstGeom>
        </p:spPr>
        <p:txBody>
          <a:bodyPr/>
          <a:lstStyle/>
          <a:p>
            <a:fld id="{341BC2A1-88E2-4674-A95E-242EBD08199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3400" y="2667000"/>
            <a:ext cx="7123113" cy="1673225"/>
          </a:xfrm>
          <a:prstGeom prst="rect">
            <a:avLst/>
          </a:prstGeom>
        </p:spPr>
        <p:txBody>
          <a:bodyPr anchor="t">
            <a:normAutofit/>
          </a:bodyPr>
          <a:lstStyle>
            <a:lvl1pPr marL="0" indent="0">
              <a:buNone/>
              <a:defRPr sz="4400">
                <a:solidFill>
                  <a:srgbClr val="0070C0"/>
                </a:solidFill>
                <a:latin typeface="Myriad Pro Light" pitchFamily="34" charset="0"/>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0" y="2438400"/>
            <a:ext cx="9144000" cy="152400"/>
          </a:xfrm>
          <a:prstGeom prst="rect">
            <a:avLst/>
          </a:prstGeom>
          <a:solidFill>
            <a:srgbClr val="0070C0"/>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p:txBody>
          <a:bodyPr/>
          <a:lstStyle/>
          <a:p>
            <a:fld id="{38B3A6C1-4A43-4205-8695-A67F44131150}" type="datetimeFigureOut">
              <a:rPr lang="en-US" smtClean="0"/>
              <a:pPr/>
              <a:t>3/8/2021</a:t>
            </a:fld>
            <a:endParaRPr lang="en-US"/>
          </a:p>
        </p:txBody>
      </p:sp>
      <p:sp>
        <p:nvSpPr>
          <p:cNvPr id="14" name="Footer Placeholder 13"/>
          <p:cNvSpPr>
            <a:spLocks noGrp="1"/>
          </p:cNvSpPr>
          <p:nvPr>
            <p:ph type="ftr" sz="quarter" idx="12"/>
          </p:nvPr>
        </p:nvSpPr>
        <p:spPr/>
        <p:txBody>
          <a:bodyPr/>
          <a:lstStyle/>
          <a:p>
            <a:endParaRPr lang="en-US"/>
          </a:p>
        </p:txBody>
      </p:sp>
      <p:sp>
        <p:nvSpPr>
          <p:cNvPr id="8" name="Slide Number Placeholder 4"/>
          <p:cNvSpPr>
            <a:spLocks noGrp="1"/>
          </p:cNvSpPr>
          <p:nvPr>
            <p:ph type="sldNum" sz="quarter" idx="4"/>
          </p:nvPr>
        </p:nvSpPr>
        <p:spPr>
          <a:xfrm>
            <a:off x="8610600" y="6248400"/>
            <a:ext cx="533400" cy="396876"/>
          </a:xfrm>
          <a:prstGeom prst="rect">
            <a:avLst/>
          </a:prstGeom>
        </p:spPr>
        <p:txBody>
          <a:bodyPr/>
          <a:lstStyle/>
          <a:p>
            <a:fld id="{341BC2A1-88E2-4674-A95E-242EBD081991}"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1_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0" y="0"/>
            <a:ext cx="9144000" cy="2590800"/>
          </a:xfrm>
          <a:prstGeom prst="rect">
            <a:avLst/>
          </a:prstGeom>
          <a:solidFill>
            <a:srgbClr val="0070C0"/>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p:txBody>
          <a:bodyPr/>
          <a:lstStyle/>
          <a:p>
            <a:fld id="{38B3A6C1-4A43-4205-8695-A67F44131150}" type="datetimeFigureOut">
              <a:rPr lang="en-US" smtClean="0"/>
              <a:pPr/>
              <a:t>3/8/2021</a:t>
            </a:fld>
            <a:endParaRPr lang="en-US"/>
          </a:p>
        </p:txBody>
      </p:sp>
      <p:sp>
        <p:nvSpPr>
          <p:cNvPr id="14" name="Footer Placeholder 13"/>
          <p:cNvSpPr>
            <a:spLocks noGrp="1"/>
          </p:cNvSpPr>
          <p:nvPr>
            <p:ph type="ftr" sz="quarter" idx="12"/>
          </p:nvPr>
        </p:nvSpPr>
        <p:spPr/>
        <p:txBody>
          <a:bodyPr/>
          <a:lstStyle/>
          <a:p>
            <a:endParaRPr lang="en-US"/>
          </a:p>
        </p:txBody>
      </p:sp>
      <p:pic>
        <p:nvPicPr>
          <p:cNvPr id="10" name="Picture 9" descr="fb.png"/>
          <p:cNvPicPr>
            <a:picLocks noChangeAspect="1"/>
          </p:cNvPicPr>
          <p:nvPr/>
        </p:nvPicPr>
        <p:blipFill>
          <a:blip r:embed="rId2" cstate="print"/>
          <a:stretch>
            <a:fillRect/>
          </a:stretch>
        </p:blipFill>
        <p:spPr>
          <a:xfrm>
            <a:off x="990600" y="3352800"/>
            <a:ext cx="1293881" cy="1293881"/>
          </a:xfrm>
          <a:prstGeom prst="rect">
            <a:avLst/>
          </a:prstGeom>
        </p:spPr>
      </p:pic>
      <p:pic>
        <p:nvPicPr>
          <p:cNvPr id="11" name="Picture 10" descr="tw.png"/>
          <p:cNvPicPr>
            <a:picLocks noChangeAspect="1"/>
          </p:cNvPicPr>
          <p:nvPr/>
        </p:nvPicPr>
        <p:blipFill>
          <a:blip r:embed="rId3" cstate="print"/>
          <a:stretch>
            <a:fillRect/>
          </a:stretch>
        </p:blipFill>
        <p:spPr>
          <a:xfrm>
            <a:off x="1066800" y="5181600"/>
            <a:ext cx="1293881" cy="1293881"/>
          </a:xfrm>
          <a:prstGeom prst="rect">
            <a:avLst/>
          </a:prstGeom>
        </p:spPr>
      </p:pic>
      <p:sp>
        <p:nvSpPr>
          <p:cNvPr id="13" name="Text Placeholder 1"/>
          <p:cNvSpPr txBox="1">
            <a:spLocks/>
          </p:cNvSpPr>
          <p:nvPr/>
        </p:nvSpPr>
        <p:spPr>
          <a:xfrm>
            <a:off x="2438400" y="3505200"/>
            <a:ext cx="6324600" cy="1143000"/>
          </a:xfrm>
          <a:prstGeom prst="rect">
            <a:avLst/>
          </a:prstGeom>
        </p:spPr>
        <p:txBody>
          <a:bodyPr vert="horz" anchor="t">
            <a:normAutofit/>
          </a:bodyPr>
          <a:lstStyle/>
          <a:p>
            <a:r>
              <a:rPr lang="en-US" sz="2800" b="1" dirty="0">
                <a:solidFill>
                  <a:srgbClr val="0070C0"/>
                </a:solidFill>
                <a:latin typeface="Myriad Pro" pitchFamily="34" charset="0"/>
              </a:rPr>
              <a:t>Fan Page</a:t>
            </a:r>
            <a:endParaRPr lang="id-ID" sz="2800" b="1" dirty="0">
              <a:solidFill>
                <a:srgbClr val="0070C0"/>
              </a:solidFill>
              <a:latin typeface="Myriad Pro" pitchFamily="34" charset="0"/>
            </a:endParaRPr>
          </a:p>
          <a:p>
            <a:r>
              <a:rPr lang="en-US" sz="2800" dirty="0">
                <a:solidFill>
                  <a:srgbClr val="0070C0"/>
                </a:solidFill>
                <a:latin typeface="Myriad Pro" pitchFamily="34" charset="0"/>
              </a:rPr>
              <a:t>www.facebook.com/</a:t>
            </a:r>
            <a:r>
              <a:rPr lang="id-ID" sz="2800" dirty="0">
                <a:solidFill>
                  <a:srgbClr val="0070C0"/>
                </a:solidFill>
                <a:latin typeface="Myriad Pro" pitchFamily="34" charset="0"/>
              </a:rPr>
              <a:t>penerbit</a:t>
            </a:r>
            <a:r>
              <a:rPr lang="en-US" sz="2800" dirty="0">
                <a:solidFill>
                  <a:srgbClr val="0070C0"/>
                </a:solidFill>
                <a:latin typeface="Myriad Pro" pitchFamily="34" charset="0"/>
              </a:rPr>
              <a:t>.</a:t>
            </a:r>
            <a:r>
              <a:rPr lang="id-ID" sz="2800" dirty="0">
                <a:solidFill>
                  <a:srgbClr val="0070C0"/>
                </a:solidFill>
                <a:latin typeface="Myriad Pro" pitchFamily="34" charset="0"/>
              </a:rPr>
              <a:t>salemba</a:t>
            </a:r>
          </a:p>
        </p:txBody>
      </p:sp>
      <p:sp>
        <p:nvSpPr>
          <p:cNvPr id="15" name="Text Placeholder 1"/>
          <p:cNvSpPr txBox="1">
            <a:spLocks/>
          </p:cNvSpPr>
          <p:nvPr/>
        </p:nvSpPr>
        <p:spPr>
          <a:xfrm>
            <a:off x="2438400" y="5486400"/>
            <a:ext cx="6324600" cy="1143000"/>
          </a:xfrm>
          <a:prstGeom prst="rect">
            <a:avLst/>
          </a:prstGeom>
        </p:spPr>
        <p:txBody>
          <a:bodyPr vert="horz" anchor="t">
            <a:normAutofit/>
          </a:bodyPr>
          <a:lstStyle/>
          <a:p>
            <a:r>
              <a:rPr lang="id-ID" sz="2800" b="1" dirty="0">
                <a:solidFill>
                  <a:srgbClr val="0070C0"/>
                </a:solidFill>
                <a:latin typeface="Myriad Pro" pitchFamily="34" charset="0"/>
              </a:rPr>
              <a:t>Follow Us On</a:t>
            </a:r>
          </a:p>
          <a:p>
            <a:r>
              <a:rPr lang="id-ID" sz="2800" dirty="0">
                <a:solidFill>
                  <a:srgbClr val="0070C0"/>
                </a:solidFill>
                <a:latin typeface="Myriad Pro" pitchFamily="34" charset="0"/>
              </a:rPr>
              <a:t>@penerbitsalemba</a:t>
            </a:r>
          </a:p>
        </p:txBody>
      </p:sp>
      <p:pic>
        <p:nvPicPr>
          <p:cNvPr id="19" name="Picture 18" descr="ecommerce.png"/>
          <p:cNvPicPr>
            <a:picLocks noChangeAspect="1"/>
          </p:cNvPicPr>
          <p:nvPr/>
        </p:nvPicPr>
        <p:blipFill>
          <a:blip r:embed="rId4" cstate="print"/>
          <a:stretch>
            <a:fillRect/>
          </a:stretch>
        </p:blipFill>
        <p:spPr>
          <a:xfrm>
            <a:off x="381000" y="457200"/>
            <a:ext cx="8382000" cy="1729585"/>
          </a:xfrm>
          <a:prstGeom prst="rect">
            <a:avLst/>
          </a:prstGeom>
        </p:spPr>
      </p:pic>
      <p:cxnSp>
        <p:nvCxnSpPr>
          <p:cNvPr id="21" name="Straight Connector 20"/>
          <p:cNvCxnSpPr/>
          <p:nvPr/>
        </p:nvCxnSpPr>
        <p:spPr>
          <a:xfrm>
            <a:off x="2286000" y="1828800"/>
            <a:ext cx="6858000" cy="1588"/>
          </a:xfrm>
          <a:prstGeom prst="line">
            <a:avLst/>
          </a:prstGeom>
          <a:ln w="57150">
            <a:solidFill>
              <a:schemeClr val="bg1"/>
            </a:solidFill>
          </a:ln>
        </p:spPr>
        <p:style>
          <a:lnRef idx="1">
            <a:schemeClr val="accent2"/>
          </a:lnRef>
          <a:fillRef idx="0">
            <a:schemeClr val="accent2"/>
          </a:fillRef>
          <a:effectRef idx="0">
            <a:schemeClr val="accent2"/>
          </a:effectRef>
          <a:fontRef idx="minor">
            <a:schemeClr val="tx1"/>
          </a:fontRef>
        </p:style>
      </p:cxnSp>
      <p:sp>
        <p:nvSpPr>
          <p:cNvPr id="16" name="Slide Number Placeholder 4"/>
          <p:cNvSpPr>
            <a:spLocks noGrp="1"/>
          </p:cNvSpPr>
          <p:nvPr>
            <p:ph type="sldNum" sz="quarter" idx="4"/>
          </p:nvPr>
        </p:nvSpPr>
        <p:spPr>
          <a:xfrm>
            <a:off x="8610600" y="6248400"/>
            <a:ext cx="533400" cy="396876"/>
          </a:xfrm>
          <a:prstGeom prst="rect">
            <a:avLst/>
          </a:prstGeom>
        </p:spPr>
        <p:txBody>
          <a:bodyPr/>
          <a:lstStyle/>
          <a:p>
            <a:fld id="{341BC2A1-88E2-4674-A95E-242EBD081991}"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yriad Pro Light" pitchFamily="34" charset="0"/>
              </a:defRPr>
            </a:lvl1pPr>
          </a:lstStyle>
          <a:p>
            <a:r>
              <a:rPr kumimoji="0" lang="en-US"/>
              <a:t>Click to edit Master title style</a:t>
            </a:r>
            <a:endParaRPr kumimoji="0" lang="en-US" dirty="0"/>
          </a:p>
        </p:txBody>
      </p:sp>
      <p:sp>
        <p:nvSpPr>
          <p:cNvPr id="8" name="Date Placeholder 7"/>
          <p:cNvSpPr>
            <a:spLocks noGrp="1"/>
          </p:cNvSpPr>
          <p:nvPr>
            <p:ph type="dt" sz="half" idx="15"/>
          </p:nvPr>
        </p:nvSpPr>
        <p:spPr/>
        <p:txBody>
          <a:bodyPr rtlCol="0"/>
          <a:lstStyle/>
          <a:p>
            <a:fld id="{38B3A6C1-4A43-4205-8695-A67F44131150}" type="datetimeFigureOut">
              <a:rPr lang="en-US" smtClean="0"/>
              <a:pPr/>
              <a:t>3/8/2021</a:t>
            </a:fld>
            <a:endParaRPr lang="en-US"/>
          </a:p>
        </p:txBody>
      </p:sp>
      <p:sp>
        <p:nvSpPr>
          <p:cNvPr id="12" name="Footer Placeholder 11"/>
          <p:cNvSpPr>
            <a:spLocks noGrp="1"/>
          </p:cNvSpPr>
          <p:nvPr>
            <p:ph type="ftr" sz="quarter" idx="17"/>
          </p:nvPr>
        </p:nvSpPr>
        <p:spPr/>
        <p:txBody>
          <a:bodyPr rtlCol="0"/>
          <a:lstStyle/>
          <a:p>
            <a:endParaRPr lang="en-US"/>
          </a:p>
        </p:txBody>
      </p:sp>
      <p:sp>
        <p:nvSpPr>
          <p:cNvPr id="14" name="Content Placeholder 7"/>
          <p:cNvSpPr>
            <a:spLocks noGrp="1"/>
          </p:cNvSpPr>
          <p:nvPr>
            <p:ph sz="quarter" idx="1"/>
          </p:nvPr>
        </p:nvSpPr>
        <p:spPr>
          <a:xfrm>
            <a:off x="609600" y="1600200"/>
            <a:ext cx="4114800" cy="4419600"/>
          </a:xfrm>
          <a:prstGeom prst="rect">
            <a:avLst/>
          </a:prstGeom>
        </p:spPr>
        <p:txBody>
          <a:bodyPr/>
          <a:lstStyle>
            <a:lvl1pPr>
              <a:buClr>
                <a:srgbClr val="0070C0"/>
              </a:buClr>
              <a:buSzPct val="100000"/>
              <a:buFont typeface="Arial" pitchFamily="34" charset="0"/>
              <a:buChar char="•"/>
              <a:defRPr>
                <a:latin typeface="Myriad Pro" pitchFamily="34" charset="0"/>
              </a:defRPr>
            </a:lvl1pPr>
            <a:lvl2pPr>
              <a:buClr>
                <a:srgbClr val="0070C0"/>
              </a:buClr>
              <a:buFont typeface="Arial" pitchFamily="34" charset="0"/>
              <a:buChar char="•"/>
              <a:defRPr>
                <a:latin typeface="Myriad Pro" pitchFamily="34" charset="0"/>
              </a:defRPr>
            </a:lvl2pPr>
            <a:lvl3pPr>
              <a:buClr>
                <a:srgbClr val="0070C0"/>
              </a:buClr>
              <a:buSzPct val="75000"/>
              <a:buFont typeface="Arial" pitchFamily="34" charset="0"/>
              <a:buChar char="•"/>
              <a:defRPr>
                <a:latin typeface="Myriad Pro" pitchFamily="34" charset="0"/>
              </a:defRPr>
            </a:lvl3pPr>
            <a:lvl4pPr>
              <a:buClr>
                <a:srgbClr val="0070C0"/>
              </a:buClr>
              <a:buFont typeface="Arial" pitchFamily="34" charset="0"/>
              <a:buChar char="•"/>
              <a:defRPr>
                <a:latin typeface="Myriad Pro" pitchFamily="34" charset="0"/>
              </a:defRPr>
            </a:lvl4pPr>
            <a:lvl5pPr>
              <a:buClr>
                <a:srgbClr val="0070C0"/>
              </a:buClr>
              <a:buFont typeface="Arial" pitchFamily="34" charset="0"/>
              <a:buChar char="•"/>
              <a:defRPr>
                <a:latin typeface="Myriad Pro" pitchFamily="34" charset="0"/>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16" name="Content Placeholder 7"/>
          <p:cNvSpPr>
            <a:spLocks noGrp="1"/>
          </p:cNvSpPr>
          <p:nvPr>
            <p:ph sz="quarter" idx="18"/>
          </p:nvPr>
        </p:nvSpPr>
        <p:spPr>
          <a:xfrm>
            <a:off x="4876800" y="1600200"/>
            <a:ext cx="4114800" cy="4419600"/>
          </a:xfrm>
          <a:prstGeom prst="rect">
            <a:avLst/>
          </a:prstGeom>
        </p:spPr>
        <p:txBody>
          <a:bodyPr/>
          <a:lstStyle>
            <a:lvl1pPr>
              <a:buClr>
                <a:srgbClr val="0070C0"/>
              </a:buClr>
              <a:buSzPct val="100000"/>
              <a:buFont typeface="Arial" pitchFamily="34" charset="0"/>
              <a:buChar char="•"/>
              <a:defRPr>
                <a:latin typeface="Myriad Pro" pitchFamily="34" charset="0"/>
              </a:defRPr>
            </a:lvl1pPr>
            <a:lvl2pPr>
              <a:buClr>
                <a:srgbClr val="0070C0"/>
              </a:buClr>
              <a:buFont typeface="Arial" pitchFamily="34" charset="0"/>
              <a:buChar char="•"/>
              <a:defRPr>
                <a:latin typeface="Myriad Pro" pitchFamily="34" charset="0"/>
              </a:defRPr>
            </a:lvl2pPr>
            <a:lvl3pPr>
              <a:buClr>
                <a:srgbClr val="0070C0"/>
              </a:buClr>
              <a:buSzPct val="75000"/>
              <a:buFont typeface="Arial" pitchFamily="34" charset="0"/>
              <a:buChar char="•"/>
              <a:defRPr>
                <a:latin typeface="Myriad Pro" pitchFamily="34" charset="0"/>
              </a:defRPr>
            </a:lvl3pPr>
            <a:lvl4pPr>
              <a:buClr>
                <a:srgbClr val="0070C0"/>
              </a:buClr>
              <a:buFont typeface="Arial" pitchFamily="34" charset="0"/>
              <a:buChar char="•"/>
              <a:defRPr>
                <a:latin typeface="Myriad Pro" pitchFamily="34" charset="0"/>
              </a:defRPr>
            </a:lvl4pPr>
            <a:lvl5pPr>
              <a:buClr>
                <a:srgbClr val="0070C0"/>
              </a:buClr>
              <a:buFont typeface="Arial" pitchFamily="34" charset="0"/>
              <a:buChar char="•"/>
              <a:defRPr>
                <a:latin typeface="Myriad Pro" pitchFamily="34" charset="0"/>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7" name="Slide Number Placeholder 4"/>
          <p:cNvSpPr>
            <a:spLocks noGrp="1"/>
          </p:cNvSpPr>
          <p:nvPr>
            <p:ph type="sldNum" sz="quarter" idx="4"/>
          </p:nvPr>
        </p:nvSpPr>
        <p:spPr>
          <a:xfrm>
            <a:off x="8610600" y="6248400"/>
            <a:ext cx="533400" cy="396876"/>
          </a:xfrm>
          <a:prstGeom prst="rect">
            <a:avLst/>
          </a:prstGeom>
        </p:spPr>
        <p:txBody>
          <a:bodyPr/>
          <a:lstStyle/>
          <a:p>
            <a:fld id="{341BC2A1-88E2-4674-A95E-242EBD08199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atin typeface="Myriad Pro Light" pitchFamily="34" charset="0"/>
              </a:defRPr>
            </a:lvl1pPr>
          </a:lstStyle>
          <a:p>
            <a:r>
              <a:rPr kumimoji="0" lang="en-US"/>
              <a:t>Click to edit Master title style</a:t>
            </a:r>
            <a:endParaRPr kumimoji="0" lang="en-US" dirty="0"/>
          </a:p>
        </p:txBody>
      </p:sp>
      <p:sp>
        <p:nvSpPr>
          <p:cNvPr id="10" name="Date Placeholder 9"/>
          <p:cNvSpPr>
            <a:spLocks noGrp="1"/>
          </p:cNvSpPr>
          <p:nvPr>
            <p:ph type="dt" sz="half" idx="15"/>
          </p:nvPr>
        </p:nvSpPr>
        <p:spPr/>
        <p:txBody>
          <a:bodyPr rtlCol="0"/>
          <a:lstStyle/>
          <a:p>
            <a:fld id="{38B3A6C1-4A43-4205-8695-A67F44131150}" type="datetimeFigureOut">
              <a:rPr lang="en-US" smtClean="0"/>
              <a:pPr/>
              <a:t>3/8/2021</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prstGeom prst="rect">
            <a:avLst/>
          </a:prstGeom>
          <a:solidFill>
            <a:srgbClr val="0070C0"/>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5" name="Text Placeholder 14"/>
          <p:cNvSpPr>
            <a:spLocks noGrp="1"/>
          </p:cNvSpPr>
          <p:nvPr>
            <p:ph type="body" sz="quarter" idx="3"/>
          </p:nvPr>
        </p:nvSpPr>
        <p:spPr>
          <a:xfrm>
            <a:off x="4800600" y="1752600"/>
            <a:ext cx="3886200" cy="640080"/>
          </a:xfrm>
          <a:prstGeom prst="rect">
            <a:avLst/>
          </a:prstGeom>
          <a:solidFill>
            <a:schemeClr val="accent1">
              <a:lumMod val="60000"/>
              <a:lumOff val="40000"/>
            </a:schemeClr>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7" name="Content Placeholder 7"/>
          <p:cNvSpPr>
            <a:spLocks noGrp="1"/>
          </p:cNvSpPr>
          <p:nvPr>
            <p:ph sz="quarter" idx="18"/>
          </p:nvPr>
        </p:nvSpPr>
        <p:spPr>
          <a:xfrm>
            <a:off x="609600" y="2438400"/>
            <a:ext cx="3886200" cy="3581400"/>
          </a:xfrm>
          <a:prstGeom prst="rect">
            <a:avLst/>
          </a:prstGeom>
        </p:spPr>
        <p:txBody>
          <a:bodyPr/>
          <a:lstStyle>
            <a:lvl1pPr>
              <a:buClr>
                <a:srgbClr val="0070C0"/>
              </a:buClr>
              <a:buSzPct val="100000"/>
              <a:buFont typeface="Arial" pitchFamily="34" charset="0"/>
              <a:buChar char="•"/>
              <a:defRPr>
                <a:latin typeface="Myriad Pro" pitchFamily="34" charset="0"/>
              </a:defRPr>
            </a:lvl1pPr>
            <a:lvl2pPr>
              <a:buClr>
                <a:srgbClr val="0070C0"/>
              </a:buClr>
              <a:buFont typeface="Arial" pitchFamily="34" charset="0"/>
              <a:buChar char="•"/>
              <a:defRPr>
                <a:latin typeface="Myriad Pro" pitchFamily="34" charset="0"/>
              </a:defRPr>
            </a:lvl2pPr>
            <a:lvl3pPr>
              <a:buClr>
                <a:srgbClr val="0070C0"/>
              </a:buClr>
              <a:buSzPct val="75000"/>
              <a:buFont typeface="Arial" pitchFamily="34" charset="0"/>
              <a:buChar char="•"/>
              <a:defRPr>
                <a:latin typeface="Myriad Pro" pitchFamily="34" charset="0"/>
              </a:defRPr>
            </a:lvl3pPr>
            <a:lvl4pPr>
              <a:buClr>
                <a:srgbClr val="0070C0"/>
              </a:buClr>
              <a:buFont typeface="Arial" pitchFamily="34" charset="0"/>
              <a:buChar char="•"/>
              <a:defRPr>
                <a:latin typeface="Myriad Pro" pitchFamily="34" charset="0"/>
              </a:defRPr>
            </a:lvl4pPr>
            <a:lvl5pPr>
              <a:buClr>
                <a:srgbClr val="0070C0"/>
              </a:buClr>
              <a:buFont typeface="Arial" pitchFamily="34" charset="0"/>
              <a:buChar char="•"/>
              <a:defRPr>
                <a:latin typeface="Myriad Pro" pitchFamily="34" charset="0"/>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18" name="Content Placeholder 7"/>
          <p:cNvSpPr>
            <a:spLocks noGrp="1"/>
          </p:cNvSpPr>
          <p:nvPr>
            <p:ph sz="quarter" idx="19"/>
          </p:nvPr>
        </p:nvSpPr>
        <p:spPr>
          <a:xfrm>
            <a:off x="4800600" y="2438400"/>
            <a:ext cx="3886200" cy="3581400"/>
          </a:xfrm>
          <a:prstGeom prst="rect">
            <a:avLst/>
          </a:prstGeom>
        </p:spPr>
        <p:txBody>
          <a:bodyPr/>
          <a:lstStyle>
            <a:lvl1pPr>
              <a:buClr>
                <a:srgbClr val="0070C0"/>
              </a:buClr>
              <a:buSzPct val="100000"/>
              <a:buFont typeface="Arial" pitchFamily="34" charset="0"/>
              <a:buChar char="•"/>
              <a:defRPr>
                <a:latin typeface="Myriad Pro" pitchFamily="34" charset="0"/>
              </a:defRPr>
            </a:lvl1pPr>
            <a:lvl2pPr>
              <a:buClr>
                <a:srgbClr val="0070C0"/>
              </a:buClr>
              <a:buFont typeface="Arial" pitchFamily="34" charset="0"/>
              <a:buChar char="•"/>
              <a:defRPr>
                <a:latin typeface="Myriad Pro" pitchFamily="34" charset="0"/>
              </a:defRPr>
            </a:lvl2pPr>
            <a:lvl3pPr>
              <a:buClr>
                <a:srgbClr val="0070C0"/>
              </a:buClr>
              <a:buSzPct val="75000"/>
              <a:buFont typeface="Arial" pitchFamily="34" charset="0"/>
              <a:buChar char="•"/>
              <a:defRPr>
                <a:latin typeface="Myriad Pro" pitchFamily="34" charset="0"/>
              </a:defRPr>
            </a:lvl3pPr>
            <a:lvl4pPr>
              <a:buClr>
                <a:srgbClr val="0070C0"/>
              </a:buClr>
              <a:buFont typeface="Arial" pitchFamily="34" charset="0"/>
              <a:buChar char="•"/>
              <a:defRPr>
                <a:latin typeface="Myriad Pro" pitchFamily="34" charset="0"/>
              </a:defRPr>
            </a:lvl4pPr>
            <a:lvl5pPr>
              <a:buClr>
                <a:srgbClr val="0070C0"/>
              </a:buClr>
              <a:buFont typeface="Arial" pitchFamily="34" charset="0"/>
              <a:buChar char="•"/>
              <a:defRPr>
                <a:latin typeface="Myriad Pro" pitchFamily="34" charset="0"/>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11" name="Slide Number Placeholder 4"/>
          <p:cNvSpPr>
            <a:spLocks noGrp="1"/>
          </p:cNvSpPr>
          <p:nvPr>
            <p:ph type="sldNum" sz="quarter" idx="4"/>
          </p:nvPr>
        </p:nvSpPr>
        <p:spPr>
          <a:xfrm>
            <a:off x="8610600" y="6248400"/>
            <a:ext cx="533400" cy="396876"/>
          </a:xfrm>
          <a:prstGeom prst="rect">
            <a:avLst/>
          </a:prstGeom>
        </p:spPr>
        <p:txBody>
          <a:bodyPr/>
          <a:lstStyle/>
          <a:p>
            <a:fld id="{341BC2A1-88E2-4674-A95E-242EBD08199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yriad Pro Light" pitchFamily="34" charset="0"/>
              </a:defRPr>
            </a:lvl1pPr>
          </a:lstStyle>
          <a:p>
            <a:r>
              <a:rPr kumimoji="0" lang="en-US"/>
              <a:t>Click to edit Master title style</a:t>
            </a:r>
            <a:endParaRPr kumimoji="0" lang="en-US" dirty="0"/>
          </a:p>
        </p:txBody>
      </p:sp>
      <p:sp>
        <p:nvSpPr>
          <p:cNvPr id="3" name="Date Placeholder 2"/>
          <p:cNvSpPr>
            <a:spLocks noGrp="1"/>
          </p:cNvSpPr>
          <p:nvPr>
            <p:ph type="dt" sz="half" idx="10"/>
          </p:nvPr>
        </p:nvSpPr>
        <p:spPr/>
        <p:txBody>
          <a:bodyPr/>
          <a:lstStyle/>
          <a:p>
            <a:fld id="{38B3A6C1-4A43-4205-8695-A67F44131150}" type="datetimeFigureOut">
              <a:rPr lang="en-US" smtClean="0"/>
              <a:pPr/>
              <a:t>3/8/2021</a:t>
            </a:fld>
            <a:endParaRPr lang="en-US"/>
          </a:p>
        </p:txBody>
      </p:sp>
      <p:sp>
        <p:nvSpPr>
          <p:cNvPr id="4" name="Footer Placeholder 3"/>
          <p:cNvSpPr>
            <a:spLocks noGrp="1"/>
          </p:cNvSpPr>
          <p:nvPr>
            <p:ph type="ftr" sz="quarter" idx="11"/>
          </p:nvPr>
        </p:nvSpPr>
        <p:spPr/>
        <p:txBody>
          <a:body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B3A6C1-4A43-4205-8695-A67F44131150}" type="datetimeFigureOut">
              <a:rPr lang="en-US" smtClean="0"/>
              <a:pPr/>
              <a:t>3/8/2021</a:t>
            </a:fld>
            <a:endParaRPr lang="en-US"/>
          </a:p>
        </p:txBody>
      </p:sp>
      <p:sp>
        <p:nvSpPr>
          <p:cNvPr id="3" name="Footer Placeholder 2"/>
          <p:cNvSpPr>
            <a:spLocks noGrp="1"/>
          </p:cNvSpPr>
          <p:nvPr>
            <p:ph type="ftr" sz="quarter" idx="11"/>
          </p:nvPr>
        </p:nvSpPr>
        <p:spPr/>
        <p:txBody>
          <a:bodyPr/>
          <a:lstStyle/>
          <a:p>
            <a:endParaRPr lang="en-US"/>
          </a:p>
        </p:txBody>
      </p:sp>
      <p:pic>
        <p:nvPicPr>
          <p:cNvPr id="5" name="Picture 4" descr="Untitled-2.png"/>
          <p:cNvPicPr>
            <a:picLocks noChangeAspect="1"/>
          </p:cNvPicPr>
          <p:nvPr/>
        </p:nvPicPr>
        <p:blipFill>
          <a:blip r:embed="rId2" cstate="print"/>
          <a:stretch>
            <a:fillRect/>
          </a:stretch>
        </p:blipFill>
        <p:spPr>
          <a:xfrm>
            <a:off x="7848600" y="304800"/>
            <a:ext cx="854726" cy="838200"/>
          </a:xfrm>
          <a:prstGeom prst="rect">
            <a:avLst/>
          </a:prstGeom>
        </p:spPr>
      </p:pic>
      <p:sp>
        <p:nvSpPr>
          <p:cNvPr id="7" name="Slide Number Placeholder 4"/>
          <p:cNvSpPr txBox="1">
            <a:spLocks/>
          </p:cNvSpPr>
          <p:nvPr/>
        </p:nvSpPr>
        <p:spPr>
          <a:xfrm>
            <a:off x="8610600" y="6248400"/>
            <a:ext cx="533400" cy="39687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E4E67D7-2DE4-46D5-9B32-4AEC9D3318C2}" type="slidenum">
              <a:rPr kumimoji="0" lang="en-US" sz="18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9" name="Content Placeholder 5" descr="1111.jpg"/>
          <p:cNvPicPr>
            <a:picLocks noChangeAspect="1"/>
          </p:cNvPicPr>
          <p:nvPr/>
        </p:nvPicPr>
        <p:blipFill>
          <a:blip r:embed="rId3" cstate="print"/>
          <a:stretch>
            <a:fillRect/>
          </a:stretch>
        </p:blipFill>
        <p:spPr>
          <a:xfrm>
            <a:off x="0" y="1162050"/>
            <a:ext cx="9144000" cy="4248150"/>
          </a:xfrm>
          <a:prstGeom prst="rect">
            <a:avLst/>
          </a:prstGeom>
        </p:spPr>
      </p:pic>
      <p:pic>
        <p:nvPicPr>
          <p:cNvPr id="10" name="Picture 9" descr="fax.png"/>
          <p:cNvPicPr>
            <a:picLocks noChangeAspect="1"/>
          </p:cNvPicPr>
          <p:nvPr/>
        </p:nvPicPr>
        <p:blipFill>
          <a:blip r:embed="rId4" cstate="print"/>
          <a:stretch>
            <a:fillRect/>
          </a:stretch>
        </p:blipFill>
        <p:spPr>
          <a:xfrm>
            <a:off x="5105400" y="6168922"/>
            <a:ext cx="536678" cy="536678"/>
          </a:xfrm>
          <a:prstGeom prst="rect">
            <a:avLst/>
          </a:prstGeom>
        </p:spPr>
      </p:pic>
      <p:pic>
        <p:nvPicPr>
          <p:cNvPr id="11" name="Picture 10" descr="hom e.png"/>
          <p:cNvPicPr>
            <a:picLocks noChangeAspect="1"/>
          </p:cNvPicPr>
          <p:nvPr/>
        </p:nvPicPr>
        <p:blipFill>
          <a:blip r:embed="rId5" cstate="print"/>
          <a:stretch>
            <a:fillRect/>
          </a:stretch>
        </p:blipFill>
        <p:spPr>
          <a:xfrm>
            <a:off x="762000" y="5486400"/>
            <a:ext cx="536678" cy="536678"/>
          </a:xfrm>
          <a:prstGeom prst="rect">
            <a:avLst/>
          </a:prstGeom>
        </p:spPr>
      </p:pic>
      <p:pic>
        <p:nvPicPr>
          <p:cNvPr id="12" name="Picture 11" descr="mail.png"/>
          <p:cNvPicPr>
            <a:picLocks noChangeAspect="1"/>
          </p:cNvPicPr>
          <p:nvPr/>
        </p:nvPicPr>
        <p:blipFill>
          <a:blip r:embed="rId6" cstate="print"/>
          <a:stretch>
            <a:fillRect/>
          </a:stretch>
        </p:blipFill>
        <p:spPr>
          <a:xfrm>
            <a:off x="762000" y="6168922"/>
            <a:ext cx="536678" cy="536678"/>
          </a:xfrm>
          <a:prstGeom prst="rect">
            <a:avLst/>
          </a:prstGeom>
        </p:spPr>
      </p:pic>
      <p:pic>
        <p:nvPicPr>
          <p:cNvPr id="13" name="Picture 12" descr="phone.png"/>
          <p:cNvPicPr>
            <a:picLocks noChangeAspect="1"/>
          </p:cNvPicPr>
          <p:nvPr/>
        </p:nvPicPr>
        <p:blipFill>
          <a:blip r:embed="rId7" cstate="print"/>
          <a:stretch>
            <a:fillRect/>
          </a:stretch>
        </p:blipFill>
        <p:spPr>
          <a:xfrm>
            <a:off x="5105400" y="5486400"/>
            <a:ext cx="536678" cy="536678"/>
          </a:xfrm>
          <a:prstGeom prst="rect">
            <a:avLst/>
          </a:prstGeom>
        </p:spPr>
      </p:pic>
      <p:sp>
        <p:nvSpPr>
          <p:cNvPr id="14" name="TextBox 13"/>
          <p:cNvSpPr txBox="1"/>
          <p:nvPr/>
        </p:nvSpPr>
        <p:spPr>
          <a:xfrm>
            <a:off x="1371600" y="5486400"/>
            <a:ext cx="3375283" cy="646331"/>
          </a:xfrm>
          <a:prstGeom prst="rect">
            <a:avLst/>
          </a:prstGeom>
          <a:noFill/>
        </p:spPr>
        <p:txBody>
          <a:bodyPr wrap="none" rtlCol="0">
            <a:spAutoFit/>
          </a:bodyPr>
          <a:lstStyle/>
          <a:p>
            <a:r>
              <a:rPr lang="id-ID" dirty="0">
                <a:latin typeface="Myriad Pro" pitchFamily="34" charset="0"/>
              </a:rPr>
              <a:t>Jl. Raya Lenteng Agung No. 101 </a:t>
            </a:r>
          </a:p>
          <a:p>
            <a:r>
              <a:rPr lang="id-ID" dirty="0">
                <a:latin typeface="Myriad Pro" pitchFamily="34" charset="0"/>
              </a:rPr>
              <a:t>Jagakarsa</a:t>
            </a:r>
            <a:r>
              <a:rPr lang="en-US" dirty="0">
                <a:latin typeface="Myriad Pro" pitchFamily="34" charset="0"/>
              </a:rPr>
              <a:t>, </a:t>
            </a:r>
            <a:r>
              <a:rPr lang="id-ID" dirty="0">
                <a:latin typeface="Myriad Pro" pitchFamily="34" charset="0"/>
              </a:rPr>
              <a:t>Jakarta Selatan 12610</a:t>
            </a:r>
          </a:p>
        </p:txBody>
      </p:sp>
      <p:sp>
        <p:nvSpPr>
          <p:cNvPr id="15" name="TextBox 14"/>
          <p:cNvSpPr txBox="1"/>
          <p:nvPr/>
        </p:nvSpPr>
        <p:spPr>
          <a:xfrm>
            <a:off x="1371600" y="6260068"/>
            <a:ext cx="2834109" cy="369332"/>
          </a:xfrm>
          <a:prstGeom prst="rect">
            <a:avLst/>
          </a:prstGeom>
          <a:noFill/>
        </p:spPr>
        <p:txBody>
          <a:bodyPr wrap="none" rtlCol="0">
            <a:spAutoFit/>
          </a:bodyPr>
          <a:lstStyle/>
          <a:p>
            <a:r>
              <a:rPr lang="en-US" dirty="0">
                <a:latin typeface="Myriad Pro" pitchFamily="34" charset="0"/>
              </a:rPr>
              <a:t>info@penerbitsalemba.com</a:t>
            </a:r>
            <a:endParaRPr lang="id-ID" dirty="0">
              <a:latin typeface="Myriad Pro" pitchFamily="34" charset="0"/>
            </a:endParaRPr>
          </a:p>
        </p:txBody>
      </p:sp>
      <p:sp>
        <p:nvSpPr>
          <p:cNvPr id="16" name="TextBox 15"/>
          <p:cNvSpPr txBox="1"/>
          <p:nvPr/>
        </p:nvSpPr>
        <p:spPr>
          <a:xfrm>
            <a:off x="5692517" y="5574268"/>
            <a:ext cx="1826141" cy="369332"/>
          </a:xfrm>
          <a:prstGeom prst="rect">
            <a:avLst/>
          </a:prstGeom>
          <a:noFill/>
        </p:spPr>
        <p:txBody>
          <a:bodyPr wrap="none" rtlCol="0">
            <a:spAutoFit/>
          </a:bodyPr>
          <a:lstStyle/>
          <a:p>
            <a:r>
              <a:rPr lang="id-ID" dirty="0">
                <a:latin typeface="Myriad Pro" pitchFamily="34" charset="0"/>
              </a:rPr>
              <a:t>+62 21 781 86 16</a:t>
            </a:r>
          </a:p>
        </p:txBody>
      </p:sp>
      <p:sp>
        <p:nvSpPr>
          <p:cNvPr id="17" name="TextBox 16"/>
          <p:cNvSpPr txBox="1"/>
          <p:nvPr/>
        </p:nvSpPr>
        <p:spPr>
          <a:xfrm>
            <a:off x="5692517" y="6260068"/>
            <a:ext cx="2635658" cy="369332"/>
          </a:xfrm>
          <a:prstGeom prst="rect">
            <a:avLst/>
          </a:prstGeom>
          <a:noFill/>
        </p:spPr>
        <p:txBody>
          <a:bodyPr wrap="none" rtlCol="0">
            <a:spAutoFit/>
          </a:bodyPr>
          <a:lstStyle/>
          <a:p>
            <a:r>
              <a:rPr lang="id-ID" dirty="0">
                <a:latin typeface="Myriad Pro" pitchFamily="34" charset="0"/>
              </a:rPr>
              <a:t>+62 21 7818470/7818486</a:t>
            </a:r>
          </a:p>
        </p:txBody>
      </p:sp>
      <p:sp>
        <p:nvSpPr>
          <p:cNvPr id="19"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a:t>Click to edit Master title style</a:t>
            </a:r>
            <a:endParaRPr kumimoji="0"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2_Blank">
    <p:bg>
      <p:bgPr>
        <a:solidFill>
          <a:srgbClr val="0070C0"/>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B3A6C1-4A43-4205-8695-A67F44131150}" type="datetimeFigureOut">
              <a:rPr lang="en-US" smtClean="0"/>
              <a:pPr/>
              <a:t>3/8/2021</a:t>
            </a:fld>
            <a:endParaRPr lang="en-US"/>
          </a:p>
        </p:txBody>
      </p:sp>
      <p:sp>
        <p:nvSpPr>
          <p:cNvPr id="3" name="Footer Placeholder 2"/>
          <p:cNvSpPr>
            <a:spLocks noGrp="1"/>
          </p:cNvSpPr>
          <p:nvPr>
            <p:ph type="ftr" sz="quarter" idx="11"/>
          </p:nvPr>
        </p:nvSpPr>
        <p:spPr/>
        <p:txBody>
          <a:bodyPr/>
          <a:lstStyle/>
          <a:p>
            <a:endParaRPr lang="en-US"/>
          </a:p>
        </p:txBody>
      </p:sp>
      <p:pic>
        <p:nvPicPr>
          <p:cNvPr id="5" name="Picture 4" descr="Untitled-2.png"/>
          <p:cNvPicPr>
            <a:picLocks noChangeAspect="1"/>
          </p:cNvPicPr>
          <p:nvPr/>
        </p:nvPicPr>
        <p:blipFill>
          <a:blip r:embed="rId2" cstate="print"/>
          <a:stretch>
            <a:fillRect/>
          </a:stretch>
        </p:blipFill>
        <p:spPr>
          <a:xfrm>
            <a:off x="7848600" y="304800"/>
            <a:ext cx="854726" cy="838200"/>
          </a:xfrm>
          <a:prstGeom prst="rect">
            <a:avLst/>
          </a:prstGeom>
        </p:spPr>
      </p:pic>
      <p:sp>
        <p:nvSpPr>
          <p:cNvPr id="6" name="Title 1"/>
          <p:cNvSpPr>
            <a:spLocks noGrp="1"/>
          </p:cNvSpPr>
          <p:nvPr>
            <p:ph type="title"/>
          </p:nvPr>
        </p:nvSpPr>
        <p:spPr>
          <a:xfrm>
            <a:off x="609600" y="273050"/>
            <a:ext cx="8077200" cy="869950"/>
          </a:xfrm>
        </p:spPr>
        <p:txBody>
          <a:bodyPr anchor="ctr"/>
          <a:lstStyle>
            <a:lvl1pPr algn="l">
              <a:buNone/>
              <a:defRPr sz="4400" b="0">
                <a:latin typeface="Myriad Pro" pitchFamily="34" charset="0"/>
              </a:defRPr>
            </a:lvl1pPr>
          </a:lstStyle>
          <a:p>
            <a:r>
              <a:rPr kumimoji="0" lang="en-US"/>
              <a:t>Click to edit Master title style</a:t>
            </a:r>
            <a:endParaRPr kumimoji="0" lang="en-US" dirty="0"/>
          </a:p>
        </p:txBody>
      </p:sp>
      <p:sp>
        <p:nvSpPr>
          <p:cNvPr id="7" name="Slide Number Placeholder 4"/>
          <p:cNvSpPr txBox="1">
            <a:spLocks/>
          </p:cNvSpPr>
          <p:nvPr/>
        </p:nvSpPr>
        <p:spPr>
          <a:xfrm>
            <a:off x="8610600" y="6248400"/>
            <a:ext cx="533400" cy="39687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E4E67D7-2DE4-46D5-9B32-4AEC9D3318C2}" type="slidenum">
              <a:rPr kumimoji="0" lang="en-US" sz="18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TextBox 7"/>
          <p:cNvSpPr txBox="1"/>
          <p:nvPr/>
        </p:nvSpPr>
        <p:spPr>
          <a:xfrm>
            <a:off x="956267" y="2644170"/>
            <a:ext cx="7231467" cy="1569660"/>
          </a:xfrm>
          <a:prstGeom prst="rect">
            <a:avLst/>
          </a:prstGeom>
          <a:noFill/>
        </p:spPr>
        <p:txBody>
          <a:bodyPr wrap="none" rtlCol="0">
            <a:spAutoFit/>
          </a:bodyPr>
          <a:lstStyle/>
          <a:p>
            <a:r>
              <a:rPr lang="en-US" sz="9600" dirty="0">
                <a:solidFill>
                  <a:schemeClr val="bg1"/>
                </a:solidFill>
              </a:rPr>
              <a:t>TERIMA KASIH</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a:t>Click to edit Master title style</a:t>
            </a:r>
            <a:endParaRPr kumimoji="0" lang="en-US" dirty="0"/>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38B3A6C1-4A43-4205-8695-A67F44131150}" type="datetimeFigureOut">
              <a:rPr lang="en-US" smtClean="0"/>
              <a:pPr/>
              <a:t>3/8/2021</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rgbClr val="0070C0"/>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pic>
        <p:nvPicPr>
          <p:cNvPr id="11" name="Picture 10" descr="Untitled-2.png"/>
          <p:cNvPicPr>
            <a:picLocks noChangeAspect="1"/>
          </p:cNvPicPr>
          <p:nvPr/>
        </p:nvPicPr>
        <p:blipFill>
          <a:blip r:embed="rId17" cstate="print"/>
          <a:stretch>
            <a:fillRect/>
          </a:stretch>
        </p:blipFill>
        <p:spPr>
          <a:xfrm>
            <a:off x="7848600" y="304800"/>
            <a:ext cx="854726" cy="838200"/>
          </a:xfrm>
          <a:prstGeom prst="rect">
            <a:avLst/>
          </a:prstGeom>
        </p:spPr>
      </p:pic>
      <p:sp>
        <p:nvSpPr>
          <p:cNvPr id="12" name="Slide Number Placeholder 4"/>
          <p:cNvSpPr>
            <a:spLocks noGrp="1"/>
          </p:cNvSpPr>
          <p:nvPr>
            <p:ph type="sldNum" sz="quarter" idx="4"/>
          </p:nvPr>
        </p:nvSpPr>
        <p:spPr>
          <a:xfrm>
            <a:off x="8610600" y="6248400"/>
            <a:ext cx="533400" cy="396876"/>
          </a:xfrm>
          <a:prstGeom prst="rect">
            <a:avLst/>
          </a:prstGeom>
        </p:spPr>
        <p:txBody>
          <a:bodyPr/>
          <a:lstStyle/>
          <a:p>
            <a:fld id="{341BC2A1-88E2-4674-A95E-242EBD081991}" type="slidenum">
              <a:rPr lang="en-US" smtClean="0"/>
              <a:pPr/>
              <a:t>‹#›</a:t>
            </a:fld>
            <a:endParaRPr lang="en-US"/>
          </a:p>
        </p:txBody>
      </p:sp>
      <p:sp>
        <p:nvSpPr>
          <p:cNvPr id="18" name="Text Placeholder 17"/>
          <p:cNvSpPr>
            <a:spLocks noGrp="1"/>
          </p:cNvSpPr>
          <p:nvPr>
            <p:ph type="body" idx="1"/>
          </p:nvPr>
        </p:nvSpPr>
        <p:spPr>
          <a:xfrm>
            <a:off x="609600" y="1600200"/>
            <a:ext cx="8229600" cy="4525963"/>
          </a:xfrm>
          <a:prstGeom prst="rect">
            <a:avLst/>
          </a:prstGeom>
        </p:spPr>
        <p:txBody>
          <a:bodyPr vert="horz" lIns="91440" tIns="45720" rIns="91440" bIns="45720" rtlCol="0">
            <a:normAutofit/>
          </a:bodyPr>
          <a:lstStyle/>
          <a:p>
            <a:pPr marL="320040" marR="0" lvl="0" indent="-320040" algn="l" defTabSz="914400" rtl="0" eaLnBrk="1" fontAlgn="auto" latinLnBrk="0" hangingPunct="1">
              <a:lnSpc>
                <a:spcPct val="100000"/>
              </a:lnSpc>
              <a:spcBef>
                <a:spcPts val="700"/>
              </a:spcBef>
              <a:spcAft>
                <a:spcPts val="0"/>
              </a:spcAft>
              <a:buClr>
                <a:srgbClr val="0070C0"/>
              </a:buClr>
              <a:buSzPct val="100000"/>
              <a:buFont typeface="Arial" pitchFamily="34" charset="0"/>
              <a:buChar char="•"/>
              <a:tabLst/>
              <a:defRPr/>
            </a:pPr>
            <a:r>
              <a:rPr kumimoji="0" lang="en-US" sz="2900" b="0" i="0" u="none" strike="noStrike" kern="1200" cap="none" spc="0" normalizeH="0" baseline="0" noProof="0">
                <a:ln>
                  <a:noFill/>
                </a:ln>
                <a:solidFill>
                  <a:schemeClr val="tx1"/>
                </a:solidFill>
                <a:effectLst/>
                <a:uLnTx/>
                <a:uFillTx/>
                <a:latin typeface="Myriad Pro" pitchFamily="34" charset="0"/>
                <a:ea typeface="+mn-ea"/>
                <a:cs typeface="+mn-cs"/>
              </a:rPr>
              <a:t>Click to edit Master text styles</a:t>
            </a:r>
          </a:p>
          <a:p>
            <a:pPr marL="320040" marR="0" lvl="1" indent="-320040" algn="l" defTabSz="914400" rtl="0" eaLnBrk="1" fontAlgn="auto" latinLnBrk="0" hangingPunct="1">
              <a:lnSpc>
                <a:spcPct val="100000"/>
              </a:lnSpc>
              <a:spcBef>
                <a:spcPts val="700"/>
              </a:spcBef>
              <a:spcAft>
                <a:spcPts val="0"/>
              </a:spcAft>
              <a:buClr>
                <a:srgbClr val="0070C0"/>
              </a:buClr>
              <a:buSzPct val="100000"/>
              <a:buFont typeface="Arial" pitchFamily="34" charset="0"/>
              <a:buChar char="•"/>
              <a:tabLst/>
              <a:defRPr/>
            </a:pPr>
            <a:r>
              <a:rPr kumimoji="0" lang="en-US" sz="2900" b="0" i="0" u="none" strike="noStrike" kern="1200" cap="none" spc="0" normalizeH="0" baseline="0" noProof="0">
                <a:ln>
                  <a:noFill/>
                </a:ln>
                <a:solidFill>
                  <a:schemeClr val="tx1"/>
                </a:solidFill>
                <a:effectLst/>
                <a:uLnTx/>
                <a:uFillTx/>
                <a:latin typeface="Myriad Pro" pitchFamily="34" charset="0"/>
                <a:ea typeface="+mn-ea"/>
                <a:cs typeface="+mn-cs"/>
              </a:rPr>
              <a:t>Second level</a:t>
            </a:r>
          </a:p>
          <a:p>
            <a:pPr marL="320040" marR="0" lvl="2" indent="-320040" algn="l" defTabSz="914400" rtl="0" eaLnBrk="1" fontAlgn="auto" latinLnBrk="0" hangingPunct="1">
              <a:lnSpc>
                <a:spcPct val="100000"/>
              </a:lnSpc>
              <a:spcBef>
                <a:spcPts val="700"/>
              </a:spcBef>
              <a:spcAft>
                <a:spcPts val="0"/>
              </a:spcAft>
              <a:buClr>
                <a:srgbClr val="0070C0"/>
              </a:buClr>
              <a:buSzPct val="100000"/>
              <a:buFont typeface="Arial" pitchFamily="34" charset="0"/>
              <a:buChar char="•"/>
              <a:tabLst/>
              <a:defRPr/>
            </a:pPr>
            <a:r>
              <a:rPr kumimoji="0" lang="en-US" sz="2900" b="0" i="0" u="none" strike="noStrike" kern="1200" cap="none" spc="0" normalizeH="0" baseline="0" noProof="0">
                <a:ln>
                  <a:noFill/>
                </a:ln>
                <a:solidFill>
                  <a:schemeClr val="tx1"/>
                </a:solidFill>
                <a:effectLst/>
                <a:uLnTx/>
                <a:uFillTx/>
                <a:latin typeface="Myriad Pro" pitchFamily="34" charset="0"/>
                <a:ea typeface="+mn-ea"/>
                <a:cs typeface="+mn-cs"/>
              </a:rPr>
              <a:t>Third level</a:t>
            </a:r>
          </a:p>
          <a:p>
            <a:pPr marL="320040" marR="0" lvl="3" indent="-320040" algn="l" defTabSz="914400" rtl="0" eaLnBrk="1" fontAlgn="auto" latinLnBrk="0" hangingPunct="1">
              <a:lnSpc>
                <a:spcPct val="100000"/>
              </a:lnSpc>
              <a:spcBef>
                <a:spcPts val="700"/>
              </a:spcBef>
              <a:spcAft>
                <a:spcPts val="0"/>
              </a:spcAft>
              <a:buClr>
                <a:srgbClr val="0070C0"/>
              </a:buClr>
              <a:buSzPct val="100000"/>
              <a:buFont typeface="Arial" pitchFamily="34" charset="0"/>
              <a:buChar char="•"/>
              <a:tabLst/>
              <a:defRPr/>
            </a:pPr>
            <a:r>
              <a:rPr kumimoji="0" lang="en-US" sz="2900" b="0" i="0" u="none" strike="noStrike" kern="1200" cap="none" spc="0" normalizeH="0" baseline="0" noProof="0">
                <a:ln>
                  <a:noFill/>
                </a:ln>
                <a:solidFill>
                  <a:schemeClr val="tx1"/>
                </a:solidFill>
                <a:effectLst/>
                <a:uLnTx/>
                <a:uFillTx/>
                <a:latin typeface="Myriad Pro" pitchFamily="34" charset="0"/>
                <a:ea typeface="+mn-ea"/>
                <a:cs typeface="+mn-cs"/>
              </a:rPr>
              <a:t>Fourth level</a:t>
            </a:r>
          </a:p>
          <a:p>
            <a:pPr marL="320040" marR="0" lvl="4" indent="-320040" algn="l" defTabSz="914400" rtl="0" eaLnBrk="1" fontAlgn="auto" latinLnBrk="0" hangingPunct="1">
              <a:lnSpc>
                <a:spcPct val="100000"/>
              </a:lnSpc>
              <a:spcBef>
                <a:spcPts val="700"/>
              </a:spcBef>
              <a:spcAft>
                <a:spcPts val="0"/>
              </a:spcAft>
              <a:buClr>
                <a:srgbClr val="0070C0"/>
              </a:buClr>
              <a:buSzPct val="100000"/>
              <a:buFont typeface="Arial" pitchFamily="34" charset="0"/>
              <a:buChar char="•"/>
              <a:tabLst/>
              <a:defRPr/>
            </a:pPr>
            <a:r>
              <a:rPr kumimoji="0" lang="en-US" sz="2900" b="0" i="0" u="none" strike="noStrike" kern="1200" cap="none" spc="0" normalizeH="0" baseline="0" noProof="0">
                <a:ln>
                  <a:noFill/>
                </a:ln>
                <a:solidFill>
                  <a:schemeClr val="tx1"/>
                </a:solidFill>
                <a:effectLst/>
                <a:uLnTx/>
                <a:uFillTx/>
                <a:latin typeface="Myriad Pro" pitchFamily="34" charset="0"/>
                <a:ea typeface="+mn-ea"/>
                <a:cs typeface="+mn-cs"/>
              </a:rPr>
              <a:t>Fifth level</a:t>
            </a:r>
            <a:endParaRPr kumimoji="0" lang="en-US" sz="2000" b="0" i="0" u="none" strike="noStrike" kern="1200" cap="none" spc="0" normalizeH="0" baseline="0" noProof="0" dirty="0">
              <a:ln>
                <a:noFill/>
              </a:ln>
              <a:solidFill>
                <a:schemeClr val="tx1"/>
              </a:solidFill>
              <a:effectLst/>
              <a:uLnTx/>
              <a:uFillTx/>
              <a:latin typeface="Myriad Pro" pitchFamily="34" charset="0"/>
              <a:ea typeface="+mn-ea"/>
              <a:cs typeface="+mn-cs"/>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1" r:id="rId10"/>
    <p:sldLayoutId id="2147483672" r:id="rId11"/>
    <p:sldLayoutId id="2147483673" r:id="rId12"/>
    <p:sldLayoutId id="2147483674" r:id="rId13"/>
    <p:sldLayoutId id="2147483675" r:id="rId14"/>
    <p:sldLayoutId id="2147483676" r:id="rId15"/>
  </p:sldLayoutIdLst>
  <p:txStyles>
    <p:titleStyle>
      <a:lvl1pPr algn="l" rtl="0" eaLnBrk="1" latinLnBrk="0" hangingPunct="1">
        <a:spcBef>
          <a:spcPct val="0"/>
        </a:spcBef>
        <a:buNone/>
        <a:defRPr kumimoji="0" sz="4400" kern="1200">
          <a:solidFill>
            <a:srgbClr val="0070C0"/>
          </a:solidFill>
          <a:latin typeface="Myriad Pro Light" pitchFamily="34" charset="0"/>
          <a:ea typeface="+mj-ea"/>
          <a:cs typeface="+mj-cs"/>
        </a:defRPr>
      </a:lvl1pPr>
    </p:titleStyle>
    <p:bodyStyle>
      <a:lvl1pPr marL="320040" marR="0" indent="-320040" algn="l" defTabSz="914400" rtl="0" eaLnBrk="1" fontAlgn="auto" latinLnBrk="0" hangingPunct="1">
        <a:lnSpc>
          <a:spcPct val="100000"/>
        </a:lnSpc>
        <a:spcBef>
          <a:spcPts val="700"/>
        </a:spcBef>
        <a:spcAft>
          <a:spcPts val="0"/>
        </a:spcAft>
        <a:buClr>
          <a:srgbClr val="0070C0"/>
        </a:buClr>
        <a:buSzPct val="100000"/>
        <a:buFont typeface="Arial" pitchFamily="34" charset="0"/>
        <a:buChar char="•"/>
        <a:tabLst/>
        <a:defRPr kumimoji="0" sz="2400" kern="1200">
          <a:solidFill>
            <a:schemeClr val="tx1"/>
          </a:solidFill>
          <a:latin typeface="Myriad Pro" pitchFamily="34" charset="0"/>
          <a:ea typeface="+mn-ea"/>
          <a:cs typeface="+mn-cs"/>
        </a:defRPr>
      </a:lvl1pPr>
      <a:lvl2pPr marL="640080" marR="0" indent="-274320" algn="l" defTabSz="914400" rtl="0" eaLnBrk="1" fontAlgn="auto" latinLnBrk="0" hangingPunct="1">
        <a:lnSpc>
          <a:spcPct val="100000"/>
        </a:lnSpc>
        <a:spcBef>
          <a:spcPts val="550"/>
        </a:spcBef>
        <a:spcAft>
          <a:spcPts val="0"/>
        </a:spcAft>
        <a:buClr>
          <a:srgbClr val="0070C0"/>
        </a:buClr>
        <a:buSzPct val="70000"/>
        <a:buFont typeface="Arial" pitchFamily="34" charset="0"/>
        <a:buChar char="•"/>
        <a:tabLst/>
        <a:defRPr kumimoji="0" sz="2600" kern="1200">
          <a:solidFill>
            <a:schemeClr val="tx1"/>
          </a:solidFill>
          <a:latin typeface="Myriad Pro" pitchFamily="34" charset="0"/>
          <a:ea typeface="+mn-ea"/>
          <a:cs typeface="+mn-cs"/>
        </a:defRPr>
      </a:lvl2pPr>
      <a:lvl3pPr marL="914400" marR="0" indent="-228600" algn="l" defTabSz="914400" rtl="0" eaLnBrk="1" fontAlgn="auto" latinLnBrk="0" hangingPunct="1">
        <a:lnSpc>
          <a:spcPct val="100000"/>
        </a:lnSpc>
        <a:spcBef>
          <a:spcPts val="500"/>
        </a:spcBef>
        <a:spcAft>
          <a:spcPts val="0"/>
        </a:spcAft>
        <a:buClr>
          <a:srgbClr val="0070C0"/>
        </a:buClr>
        <a:buSzPct val="75000"/>
        <a:buFont typeface="Arial" pitchFamily="34" charset="0"/>
        <a:buChar char="•"/>
        <a:tabLst/>
        <a:defRPr kumimoji="0" sz="2300" kern="1200">
          <a:solidFill>
            <a:schemeClr val="tx1"/>
          </a:solidFill>
          <a:latin typeface="Myriad Pro" pitchFamily="34" charset="0"/>
          <a:ea typeface="+mn-ea"/>
          <a:cs typeface="+mn-cs"/>
        </a:defRPr>
      </a:lvl3pPr>
      <a:lvl4pPr marL="1371600" marR="0" indent="-228600" algn="l" defTabSz="914400" rtl="0" eaLnBrk="1" fontAlgn="auto" latinLnBrk="0" hangingPunct="1">
        <a:lnSpc>
          <a:spcPct val="100000"/>
        </a:lnSpc>
        <a:spcBef>
          <a:spcPts val="400"/>
        </a:spcBef>
        <a:spcAft>
          <a:spcPts val="0"/>
        </a:spcAft>
        <a:buClr>
          <a:srgbClr val="0070C0"/>
        </a:buClr>
        <a:buSzPct val="75000"/>
        <a:buFont typeface="Arial" pitchFamily="34" charset="0"/>
        <a:buChar char="•"/>
        <a:tabLst/>
        <a:defRPr kumimoji="0" sz="2000" kern="1200">
          <a:solidFill>
            <a:schemeClr val="tx1"/>
          </a:solidFill>
          <a:latin typeface="Myriad Pro" pitchFamily="34" charset="0"/>
          <a:ea typeface="+mn-ea"/>
          <a:cs typeface="+mn-cs"/>
        </a:defRPr>
      </a:lvl4pPr>
      <a:lvl5pPr marL="1828800" marR="0" indent="-228600" algn="l" defTabSz="914400" rtl="0" eaLnBrk="1" fontAlgn="auto" latinLnBrk="0" hangingPunct="1">
        <a:lnSpc>
          <a:spcPct val="100000"/>
        </a:lnSpc>
        <a:spcBef>
          <a:spcPts val="400"/>
        </a:spcBef>
        <a:spcAft>
          <a:spcPts val="0"/>
        </a:spcAft>
        <a:buClr>
          <a:srgbClr val="0070C0"/>
        </a:buClr>
        <a:buSzPct val="65000"/>
        <a:buFont typeface="Arial" pitchFamily="34" charset="0"/>
        <a:buChar char="•"/>
        <a:tabLst/>
        <a:defRPr kumimoji="0" sz="2000" kern="1200">
          <a:solidFill>
            <a:schemeClr val="tx1"/>
          </a:solidFill>
          <a:latin typeface="Myriad Pro" pitchFamily="34" charset="0"/>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srcRect/>
          <a:stretch>
            <a:fillRect/>
          </a:stretch>
        </p:blipFill>
        <p:spPr bwMode="auto">
          <a:xfrm>
            <a:off x="3724275" y="3295649"/>
            <a:ext cx="4200525" cy="2241677"/>
          </a:xfrm>
          <a:prstGeom prst="roundRect">
            <a:avLst>
              <a:gd name="adj" fmla="val 8594"/>
            </a:avLst>
          </a:prstGeom>
          <a:solidFill>
            <a:srgbClr val="FFFFFF">
              <a:shade val="85000"/>
            </a:srgbClr>
          </a:solidFill>
          <a:ln>
            <a:solidFill>
              <a:srgbClr val="0070C0"/>
            </a:solidFill>
          </a:ln>
          <a:effectLst>
            <a:reflection blurRad="12700" stA="38000" endPos="28000" dist="5000" dir="5400000" sy="-100000" algn="bl" rotWithShape="0"/>
          </a:effectLst>
        </p:spPr>
      </p:pic>
      <p:sp>
        <p:nvSpPr>
          <p:cNvPr id="5" name="Title 4"/>
          <p:cNvSpPr>
            <a:spLocks noGrp="1"/>
          </p:cNvSpPr>
          <p:nvPr>
            <p:ph type="ctrTitle"/>
          </p:nvPr>
        </p:nvSpPr>
        <p:spPr>
          <a:xfrm>
            <a:off x="5029200" y="2568714"/>
            <a:ext cx="1752600" cy="707886"/>
          </a:xfrm>
          <a:prstGeom prst="rect">
            <a:avLst/>
          </a:prstGeom>
        </p:spPr>
        <p:txBody>
          <a:bodyPr wrap="square">
            <a:spAutoFit/>
          </a:bodyPr>
          <a:lstStyle/>
          <a:p>
            <a:r>
              <a:rPr lang="en-US" sz="4000" b="1" dirty="0">
                <a:solidFill>
                  <a:srgbClr val="FFFF00"/>
                </a:solidFill>
              </a:rPr>
              <a:t>BAB 10</a:t>
            </a:r>
            <a:endParaRPr lang="id-ID" sz="40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92500" lnSpcReduction="20000"/>
          </a:bodyPr>
          <a:lstStyle/>
          <a:p>
            <a:pPr algn="just">
              <a:buNone/>
            </a:pPr>
            <a:r>
              <a:rPr lang="en-US" sz="1400" dirty="0"/>
              <a:t>	</a:t>
            </a:r>
            <a:r>
              <a:rPr lang="en-US" sz="1500" dirty="0" err="1"/>
              <a:t>Berdasarkan</a:t>
            </a:r>
            <a:r>
              <a:rPr lang="en-US" sz="1500" dirty="0"/>
              <a:t> </a:t>
            </a:r>
            <a:r>
              <a:rPr lang="en-US" sz="1500" dirty="0" err="1"/>
              <a:t>Tabel</a:t>
            </a:r>
            <a:r>
              <a:rPr lang="en-US" sz="1500" dirty="0"/>
              <a:t> 10.2, </a:t>
            </a:r>
            <a:r>
              <a:rPr lang="en-US" sz="1500" dirty="0" err="1"/>
              <a:t>kurs</a:t>
            </a:r>
            <a:r>
              <a:rPr lang="en-US" sz="1500" dirty="0"/>
              <a:t> yang </a:t>
            </a:r>
            <a:r>
              <a:rPr lang="en-US" sz="1500" dirty="0" err="1"/>
              <a:t>digunakan</a:t>
            </a:r>
            <a:r>
              <a:rPr lang="en-US" sz="1500" dirty="0"/>
              <a:t> </a:t>
            </a:r>
            <a:r>
              <a:rPr lang="en-US" sz="1500" dirty="0" err="1"/>
              <a:t>untuk</a:t>
            </a:r>
            <a:r>
              <a:rPr lang="en-US" sz="1500" dirty="0"/>
              <a:t> </a:t>
            </a:r>
            <a:r>
              <a:rPr lang="en-US" sz="1500" dirty="0" err="1"/>
              <a:t>metode</a:t>
            </a:r>
            <a:r>
              <a:rPr lang="en-US" sz="1500" dirty="0"/>
              <a:t> </a:t>
            </a:r>
            <a:r>
              <a:rPr lang="en-US" sz="1500" dirty="0" err="1"/>
              <a:t>translasi</a:t>
            </a:r>
            <a:r>
              <a:rPr lang="en-US" sz="1500" dirty="0"/>
              <a:t> </a:t>
            </a:r>
            <a:r>
              <a:rPr lang="en-US" sz="1500" dirty="0" err="1"/>
              <a:t>juga</a:t>
            </a:r>
            <a:r>
              <a:rPr lang="en-US" sz="1500" dirty="0"/>
              <a:t> </a:t>
            </a:r>
            <a:r>
              <a:rPr lang="en-US" sz="1500" dirty="0" err="1"/>
              <a:t>berbeda-beda</a:t>
            </a:r>
            <a:r>
              <a:rPr lang="en-US" sz="1500" dirty="0"/>
              <a:t> </a:t>
            </a:r>
            <a:r>
              <a:rPr lang="en-US" sz="1500" dirty="0" err="1"/>
              <a:t>untuk</a:t>
            </a:r>
            <a:r>
              <a:rPr lang="en-US" sz="1500" dirty="0"/>
              <a:t> pos-pos </a:t>
            </a:r>
            <a:r>
              <a:rPr lang="en-US" sz="1500" dirty="0" err="1"/>
              <a:t>Laporan</a:t>
            </a:r>
            <a:r>
              <a:rPr lang="en-US" sz="1500" dirty="0"/>
              <a:t> </a:t>
            </a:r>
            <a:r>
              <a:rPr lang="en-US" sz="1500" dirty="0" err="1"/>
              <a:t>Laba</a:t>
            </a:r>
            <a:r>
              <a:rPr lang="en-US" sz="1500" dirty="0"/>
              <a:t> </a:t>
            </a:r>
            <a:r>
              <a:rPr lang="en-US" sz="1500" dirty="0" err="1"/>
              <a:t>Rugi</a:t>
            </a:r>
            <a:r>
              <a:rPr lang="en-US" sz="1500" dirty="0"/>
              <a:t>. </a:t>
            </a:r>
            <a:r>
              <a:rPr lang="en-US" sz="1500" dirty="0" err="1"/>
              <a:t>Untuk</a:t>
            </a:r>
            <a:r>
              <a:rPr lang="en-US" sz="1500" dirty="0"/>
              <a:t> </a:t>
            </a:r>
            <a:r>
              <a:rPr lang="en-US" sz="1500" dirty="0" err="1"/>
              <a:t>pendapatan</a:t>
            </a:r>
            <a:r>
              <a:rPr lang="en-US" sz="1500" dirty="0"/>
              <a:t> </a:t>
            </a:r>
            <a:r>
              <a:rPr lang="en-US" sz="1500" dirty="0" err="1"/>
              <a:t>dan</a:t>
            </a:r>
            <a:r>
              <a:rPr lang="en-US" sz="1500" dirty="0"/>
              <a:t> </a:t>
            </a:r>
            <a:r>
              <a:rPr lang="en-US" sz="1500" dirty="0" err="1"/>
              <a:t>beban</a:t>
            </a:r>
            <a:r>
              <a:rPr lang="en-US" sz="1500" dirty="0"/>
              <a:t> </a:t>
            </a:r>
            <a:r>
              <a:rPr lang="en-US" sz="1500" dirty="0" err="1"/>
              <a:t>moneter</a:t>
            </a:r>
            <a:r>
              <a:rPr lang="en-US" sz="1500" dirty="0"/>
              <a:t> </a:t>
            </a:r>
            <a:r>
              <a:rPr lang="en-US" sz="1500" dirty="0" err="1"/>
              <a:t>menggunakan</a:t>
            </a:r>
            <a:r>
              <a:rPr lang="en-US" sz="1500" dirty="0"/>
              <a:t> </a:t>
            </a:r>
            <a:r>
              <a:rPr lang="en-US" sz="1500" dirty="0" err="1"/>
              <a:t>kurs</a:t>
            </a:r>
            <a:r>
              <a:rPr lang="en-US" sz="1500" dirty="0"/>
              <a:t> yang </a:t>
            </a:r>
            <a:r>
              <a:rPr lang="en-US" sz="1500" dirty="0" err="1"/>
              <a:t>sama</a:t>
            </a:r>
            <a:r>
              <a:rPr lang="en-US" sz="1500" dirty="0"/>
              <a:t> </a:t>
            </a:r>
            <a:r>
              <a:rPr lang="en-US" sz="1500" dirty="0" err="1"/>
              <a:t>dengan</a:t>
            </a:r>
            <a:r>
              <a:rPr lang="en-US" sz="1500" dirty="0"/>
              <a:t> </a:t>
            </a:r>
            <a:r>
              <a:rPr lang="en-US" sz="1500" dirty="0" err="1"/>
              <a:t>pendapatan</a:t>
            </a:r>
            <a:r>
              <a:rPr lang="en-US" sz="1500" dirty="0"/>
              <a:t> </a:t>
            </a:r>
            <a:r>
              <a:rPr lang="en-US" sz="1500" dirty="0" err="1"/>
              <a:t>dan</a:t>
            </a:r>
            <a:r>
              <a:rPr lang="en-US" sz="1500" dirty="0"/>
              <a:t> </a:t>
            </a:r>
            <a:r>
              <a:rPr lang="en-US" sz="1500" dirty="0" err="1"/>
              <a:t>beban</a:t>
            </a:r>
            <a:r>
              <a:rPr lang="en-US" sz="1500" dirty="0"/>
              <a:t> </a:t>
            </a:r>
            <a:r>
              <a:rPr lang="en-US" sz="1500" dirty="0" err="1"/>
              <a:t>nonmoneter</a:t>
            </a:r>
            <a:r>
              <a:rPr lang="en-US" sz="1500" dirty="0"/>
              <a:t>, </a:t>
            </a:r>
            <a:r>
              <a:rPr lang="en-US" sz="1500" dirty="0" err="1"/>
              <a:t>sehingga</a:t>
            </a:r>
            <a:r>
              <a:rPr lang="en-US" sz="1500" dirty="0"/>
              <a:t> </a:t>
            </a:r>
            <a:r>
              <a:rPr lang="en-US" sz="1500" dirty="0" err="1"/>
              <a:t>tidak</a:t>
            </a:r>
            <a:r>
              <a:rPr lang="en-US" sz="1500" dirty="0"/>
              <a:t> </a:t>
            </a:r>
            <a:r>
              <a:rPr lang="en-US" sz="1500" dirty="0" err="1"/>
              <a:t>perlu</a:t>
            </a:r>
            <a:r>
              <a:rPr lang="en-US" sz="1500" dirty="0"/>
              <a:t> </a:t>
            </a:r>
            <a:r>
              <a:rPr lang="en-US" sz="1500" dirty="0" err="1"/>
              <a:t>identifikasi</a:t>
            </a:r>
            <a:r>
              <a:rPr lang="en-US" sz="1500" dirty="0"/>
              <a:t> </a:t>
            </a:r>
            <a:r>
              <a:rPr lang="en-US" sz="1500" dirty="0" err="1"/>
              <a:t>dan</a:t>
            </a:r>
            <a:r>
              <a:rPr lang="en-US" sz="1500" dirty="0"/>
              <a:t> </a:t>
            </a:r>
            <a:r>
              <a:rPr lang="en-US" sz="1500" dirty="0" err="1"/>
              <a:t>pemisahan</a:t>
            </a:r>
            <a:r>
              <a:rPr lang="en-US" sz="1500" dirty="0"/>
              <a:t> </a:t>
            </a:r>
            <a:r>
              <a:rPr lang="en-US" sz="1500" dirty="0" err="1"/>
              <a:t>antara</a:t>
            </a:r>
            <a:r>
              <a:rPr lang="en-US" sz="1500" dirty="0"/>
              <a:t> pos </a:t>
            </a:r>
            <a:r>
              <a:rPr lang="en-US" sz="1500" dirty="0" err="1"/>
              <a:t>moneter</a:t>
            </a:r>
            <a:r>
              <a:rPr lang="en-US" sz="1500" dirty="0"/>
              <a:t> </a:t>
            </a:r>
            <a:r>
              <a:rPr lang="en-US" sz="1500" dirty="0" err="1"/>
              <a:t>dan</a:t>
            </a:r>
            <a:r>
              <a:rPr lang="en-US" sz="1500" dirty="0"/>
              <a:t> </a:t>
            </a:r>
            <a:r>
              <a:rPr lang="en-US" sz="1500" dirty="0" err="1"/>
              <a:t>nonmoneter</a:t>
            </a:r>
            <a:r>
              <a:rPr lang="en-US" sz="1500" dirty="0"/>
              <a:t>. </a:t>
            </a:r>
            <a:r>
              <a:rPr lang="en-US" sz="1500" dirty="0" err="1"/>
              <a:t>Untuk</a:t>
            </a:r>
            <a:r>
              <a:rPr lang="en-US" sz="1500" dirty="0"/>
              <a:t> pos </a:t>
            </a:r>
            <a:r>
              <a:rPr lang="en-US" sz="1500" dirty="0" err="1"/>
              <a:t>laporan</a:t>
            </a:r>
            <a:r>
              <a:rPr lang="en-US" sz="1500" dirty="0"/>
              <a:t> </a:t>
            </a:r>
            <a:r>
              <a:rPr lang="en-US" sz="1500" dirty="0" err="1"/>
              <a:t>laba</a:t>
            </a:r>
            <a:r>
              <a:rPr lang="en-US" sz="1500" dirty="0"/>
              <a:t> </a:t>
            </a:r>
            <a:r>
              <a:rPr lang="en-US" sz="1500" dirty="0" err="1"/>
              <a:t>rugi</a:t>
            </a:r>
            <a:r>
              <a:rPr lang="en-US" sz="1500" dirty="0"/>
              <a:t> </a:t>
            </a:r>
            <a:r>
              <a:rPr lang="en-US" sz="1500" dirty="0" err="1"/>
              <a:t>menggunakan</a:t>
            </a:r>
            <a:r>
              <a:rPr lang="en-US" sz="1500" dirty="0"/>
              <a:t> </a:t>
            </a:r>
            <a:r>
              <a:rPr lang="en-US" sz="1500" dirty="0" err="1"/>
              <a:t>kurs</a:t>
            </a:r>
            <a:r>
              <a:rPr lang="en-US" sz="1500" dirty="0"/>
              <a:t> </a:t>
            </a:r>
            <a:r>
              <a:rPr lang="en-US" sz="1500" dirty="0" err="1"/>
              <a:t>aktual</a:t>
            </a:r>
            <a:r>
              <a:rPr lang="en-US" sz="1500" dirty="0"/>
              <a:t>, </a:t>
            </a:r>
            <a:r>
              <a:rPr lang="en-US" sz="1500" dirty="0" err="1"/>
              <a:t>yaitu</a:t>
            </a:r>
            <a:r>
              <a:rPr lang="en-US" sz="1500" dirty="0"/>
              <a:t> </a:t>
            </a:r>
            <a:r>
              <a:rPr lang="en-US" sz="1500" dirty="0" err="1"/>
              <a:t>kurs</a:t>
            </a:r>
            <a:r>
              <a:rPr lang="en-US" sz="1500" dirty="0"/>
              <a:t> </a:t>
            </a:r>
            <a:r>
              <a:rPr lang="en-US" sz="1500" dirty="0" err="1"/>
              <a:t>tanggal</a:t>
            </a:r>
            <a:r>
              <a:rPr lang="en-US" sz="1500" dirty="0"/>
              <a:t> </a:t>
            </a:r>
            <a:r>
              <a:rPr lang="en-US" sz="1500" dirty="0" err="1"/>
              <a:t>transaksi</a:t>
            </a:r>
            <a:r>
              <a:rPr lang="en-US" sz="1500" dirty="0"/>
              <a:t>. </a:t>
            </a:r>
            <a:r>
              <a:rPr lang="en-US" sz="1500" dirty="0" err="1"/>
              <a:t>Namun</a:t>
            </a:r>
            <a:r>
              <a:rPr lang="en-US" sz="1500" dirty="0"/>
              <a:t>, </a:t>
            </a:r>
            <a:r>
              <a:rPr lang="en-US" sz="1500" dirty="0" err="1"/>
              <a:t>karena</a:t>
            </a:r>
            <a:r>
              <a:rPr lang="en-US" sz="1500" dirty="0"/>
              <a:t> </a:t>
            </a:r>
            <a:r>
              <a:rPr lang="en-US" sz="1500" dirty="0" err="1"/>
              <a:t>banyaknya</a:t>
            </a:r>
            <a:r>
              <a:rPr lang="en-US" sz="1500" dirty="0"/>
              <a:t> </a:t>
            </a:r>
            <a:r>
              <a:rPr lang="en-US" sz="1500" dirty="0" err="1"/>
              <a:t>tranksaksi</a:t>
            </a:r>
            <a:r>
              <a:rPr lang="en-US" sz="1500" dirty="0"/>
              <a:t> </a:t>
            </a:r>
            <a:r>
              <a:rPr lang="en-US" sz="1500" dirty="0" err="1"/>
              <a:t>terkait</a:t>
            </a:r>
            <a:r>
              <a:rPr lang="en-US" sz="1500" dirty="0"/>
              <a:t> </a:t>
            </a:r>
            <a:r>
              <a:rPr lang="en-US" sz="1500" dirty="0" err="1"/>
              <a:t>pendapatan</a:t>
            </a:r>
            <a:r>
              <a:rPr lang="en-US" sz="1500" dirty="0"/>
              <a:t> </a:t>
            </a:r>
            <a:r>
              <a:rPr lang="en-US" sz="1500" dirty="0" err="1"/>
              <a:t>dan</a:t>
            </a:r>
            <a:r>
              <a:rPr lang="en-US" sz="1500" dirty="0"/>
              <a:t> </a:t>
            </a:r>
            <a:r>
              <a:rPr lang="en-US" sz="1500" dirty="0" err="1"/>
              <a:t>beban</a:t>
            </a:r>
            <a:r>
              <a:rPr lang="en-US" sz="1500" dirty="0"/>
              <a:t>, </a:t>
            </a:r>
            <a:r>
              <a:rPr lang="en-US" sz="1500" dirty="0" err="1"/>
              <a:t>dengan</a:t>
            </a:r>
            <a:r>
              <a:rPr lang="en-US" sz="1500" dirty="0"/>
              <a:t> </a:t>
            </a:r>
            <a:r>
              <a:rPr lang="en-US" sz="1500" dirty="0" err="1"/>
              <a:t>alasan</a:t>
            </a:r>
            <a:r>
              <a:rPr lang="en-US" sz="1500" dirty="0"/>
              <a:t> </a:t>
            </a:r>
            <a:r>
              <a:rPr lang="en-US" sz="1500" dirty="0" err="1"/>
              <a:t>kepraktisan</a:t>
            </a:r>
            <a:r>
              <a:rPr lang="en-US" sz="1500" dirty="0"/>
              <a:t>, </a:t>
            </a:r>
            <a:r>
              <a:rPr lang="en-US" sz="1500" dirty="0" err="1"/>
              <a:t>perusahaan</a:t>
            </a:r>
            <a:r>
              <a:rPr lang="en-US" sz="1500" dirty="0"/>
              <a:t> </a:t>
            </a:r>
            <a:r>
              <a:rPr lang="en-US" sz="1500" dirty="0" err="1"/>
              <a:t>dapat</a:t>
            </a:r>
            <a:r>
              <a:rPr lang="en-US" sz="1500" dirty="0"/>
              <a:t> </a:t>
            </a:r>
            <a:r>
              <a:rPr lang="en-US" sz="1500" dirty="0" err="1"/>
              <a:t>juga</a:t>
            </a:r>
            <a:r>
              <a:rPr lang="en-US" sz="1500" dirty="0"/>
              <a:t> </a:t>
            </a:r>
            <a:r>
              <a:rPr lang="en-US" sz="1500" dirty="0" err="1"/>
              <a:t>menggunakan</a:t>
            </a:r>
            <a:r>
              <a:rPr lang="en-US" sz="1500" dirty="0"/>
              <a:t> </a:t>
            </a:r>
            <a:r>
              <a:rPr lang="en-US" sz="1500" dirty="0" err="1"/>
              <a:t>kurs</a:t>
            </a:r>
            <a:r>
              <a:rPr lang="en-US" sz="1500" dirty="0"/>
              <a:t> rata-rata </a:t>
            </a:r>
            <a:r>
              <a:rPr lang="en-US" sz="1500" dirty="0" err="1"/>
              <a:t>sepanjang</a:t>
            </a:r>
            <a:r>
              <a:rPr lang="en-US" sz="1500" dirty="0"/>
              <a:t> </a:t>
            </a:r>
            <a:r>
              <a:rPr lang="en-US" sz="1500" dirty="0" err="1"/>
              <a:t>tahun</a:t>
            </a:r>
            <a:r>
              <a:rPr lang="en-US" sz="1500" dirty="0"/>
              <a:t>. </a:t>
            </a:r>
            <a:r>
              <a:rPr lang="en-US" sz="1500" dirty="0" err="1"/>
              <a:t>Dividen</a:t>
            </a:r>
            <a:r>
              <a:rPr lang="en-US" sz="1500" dirty="0"/>
              <a:t> </a:t>
            </a:r>
            <a:r>
              <a:rPr lang="en-US" sz="1500" dirty="0" err="1"/>
              <a:t>dan</a:t>
            </a:r>
            <a:r>
              <a:rPr lang="en-US" sz="1500" dirty="0"/>
              <a:t> </a:t>
            </a:r>
            <a:r>
              <a:rPr lang="en-US" sz="1500" dirty="0" err="1"/>
              <a:t>pembagian</a:t>
            </a:r>
            <a:r>
              <a:rPr lang="en-US" sz="1500" dirty="0"/>
              <a:t> </a:t>
            </a:r>
            <a:r>
              <a:rPr lang="en-US" sz="1500" dirty="0" err="1"/>
              <a:t>laba</a:t>
            </a:r>
            <a:r>
              <a:rPr lang="en-US" sz="1500" dirty="0"/>
              <a:t> </a:t>
            </a:r>
            <a:r>
              <a:rPr lang="en-US" sz="1500" dirty="0" err="1"/>
              <a:t>lainnya</a:t>
            </a:r>
            <a:r>
              <a:rPr lang="en-US" sz="1500" dirty="0"/>
              <a:t> </a:t>
            </a:r>
            <a:r>
              <a:rPr lang="en-US" sz="1500" dirty="0" err="1"/>
              <a:t>dijabarkan</a:t>
            </a:r>
            <a:r>
              <a:rPr lang="en-US" sz="1500" dirty="0"/>
              <a:t> </a:t>
            </a:r>
            <a:r>
              <a:rPr lang="en-US" sz="1500" dirty="0" err="1"/>
              <a:t>dengan</a:t>
            </a:r>
            <a:r>
              <a:rPr lang="en-US" sz="1500" dirty="0"/>
              <a:t> </a:t>
            </a:r>
            <a:r>
              <a:rPr lang="en-US" sz="1500" dirty="0" err="1"/>
              <a:t>kurs</a:t>
            </a:r>
            <a:r>
              <a:rPr lang="en-US" sz="1500" dirty="0"/>
              <a:t> </a:t>
            </a:r>
            <a:r>
              <a:rPr lang="en-US" sz="1500" dirty="0" err="1"/>
              <a:t>aktual</a:t>
            </a:r>
            <a:r>
              <a:rPr lang="en-US" sz="1500" dirty="0"/>
              <a:t>, </a:t>
            </a:r>
            <a:r>
              <a:rPr lang="en-US" sz="1500" dirty="0" err="1"/>
              <a:t>yaitu</a:t>
            </a:r>
            <a:r>
              <a:rPr lang="en-US" sz="1500" dirty="0"/>
              <a:t> </a:t>
            </a:r>
            <a:r>
              <a:rPr lang="en-US" sz="1500" dirty="0" err="1"/>
              <a:t>kurs</a:t>
            </a:r>
            <a:r>
              <a:rPr lang="en-US" sz="1500" dirty="0"/>
              <a:t> </a:t>
            </a:r>
            <a:r>
              <a:rPr lang="en-US" sz="1500" dirty="0" err="1"/>
              <a:t>pada</a:t>
            </a:r>
            <a:r>
              <a:rPr lang="en-US" sz="1500" dirty="0"/>
              <a:t> </a:t>
            </a:r>
            <a:r>
              <a:rPr lang="en-US" sz="1500" dirty="0" err="1"/>
              <a:t>tanggal</a:t>
            </a:r>
            <a:r>
              <a:rPr lang="en-US" sz="1500" dirty="0"/>
              <a:t> </a:t>
            </a:r>
            <a:r>
              <a:rPr lang="en-US" sz="1500" dirty="0" err="1"/>
              <a:t>diumumkan</a:t>
            </a:r>
            <a:r>
              <a:rPr lang="en-US" sz="1500" dirty="0"/>
              <a:t>. </a:t>
            </a:r>
            <a:r>
              <a:rPr lang="en-US" sz="1500" dirty="0" err="1"/>
              <a:t>Jadi</a:t>
            </a:r>
            <a:r>
              <a:rPr lang="en-US" sz="1500" dirty="0"/>
              <a:t>, </a:t>
            </a:r>
            <a:r>
              <a:rPr lang="sv-SE" sz="1500" dirty="0"/>
              <a:t>pada metode translasi hanya ada 5 jenis kurs yang digunakan, yaitu kurs tanggal akuisisi ekuitas, kurs penutup periode sebelumnya, kurs penutup periode berjalan, kurs rata-rata periode berjalan dan kurs tanggal dividen. </a:t>
            </a:r>
          </a:p>
          <a:p>
            <a:pPr algn="just">
              <a:buFont typeface="Wingdings" pitchFamily="2" charset="2"/>
              <a:buChar char="q"/>
            </a:pPr>
            <a:r>
              <a:rPr lang="en-US" sz="1900" b="1" dirty="0" err="1"/>
              <a:t>Kertas</a:t>
            </a:r>
            <a:r>
              <a:rPr lang="en-US" sz="1900" b="1" dirty="0"/>
              <a:t> </a:t>
            </a:r>
            <a:r>
              <a:rPr lang="en-US" sz="1900" b="1" dirty="0" err="1"/>
              <a:t>Kerja</a:t>
            </a:r>
            <a:endParaRPr lang="en-US" sz="1900" b="1" dirty="0"/>
          </a:p>
          <a:p>
            <a:pPr algn="just">
              <a:buNone/>
            </a:pPr>
            <a:r>
              <a:rPr lang="en-US" sz="1400" dirty="0"/>
              <a:t>	</a:t>
            </a:r>
            <a:r>
              <a:rPr lang="en-US" sz="1500" dirty="0" err="1"/>
              <a:t>Kertas</a:t>
            </a:r>
            <a:r>
              <a:rPr lang="en-US" sz="1500" dirty="0"/>
              <a:t> </a:t>
            </a:r>
            <a:r>
              <a:rPr lang="en-US" sz="1500" dirty="0" err="1"/>
              <a:t>kerja</a:t>
            </a:r>
            <a:r>
              <a:rPr lang="en-US" sz="1500" dirty="0"/>
              <a:t> </a:t>
            </a:r>
            <a:r>
              <a:rPr lang="en-US" sz="1500" dirty="0" err="1"/>
              <a:t>terdiri</a:t>
            </a:r>
            <a:r>
              <a:rPr lang="en-US" sz="1500" dirty="0"/>
              <a:t> </a:t>
            </a:r>
            <a:r>
              <a:rPr lang="en-US" sz="1500" dirty="0" err="1"/>
              <a:t>dari</a:t>
            </a:r>
            <a:r>
              <a:rPr lang="en-US" sz="1500" dirty="0"/>
              <a:t> pos-pos </a:t>
            </a:r>
            <a:r>
              <a:rPr lang="en-US" sz="1500" dirty="0" err="1"/>
              <a:t>neraca</a:t>
            </a:r>
            <a:r>
              <a:rPr lang="en-US" sz="1500" dirty="0"/>
              <a:t> </a:t>
            </a:r>
            <a:r>
              <a:rPr lang="en-US" sz="1500" dirty="0" err="1"/>
              <a:t>saldo</a:t>
            </a:r>
            <a:r>
              <a:rPr lang="en-US" sz="1500" dirty="0"/>
              <a:t> yang </a:t>
            </a:r>
            <a:r>
              <a:rPr lang="en-US" sz="1500" dirty="0" err="1"/>
              <a:t>terdiri</a:t>
            </a:r>
            <a:r>
              <a:rPr lang="en-US" sz="1500" dirty="0"/>
              <a:t> </a:t>
            </a:r>
            <a:r>
              <a:rPr lang="en-US" sz="1500" dirty="0" err="1"/>
              <a:t>dari</a:t>
            </a:r>
            <a:r>
              <a:rPr lang="en-US" sz="1500" dirty="0"/>
              <a:t> pos-pos </a:t>
            </a:r>
            <a:r>
              <a:rPr lang="en-US" sz="1500" dirty="0" err="1"/>
              <a:t>laporan</a:t>
            </a:r>
            <a:r>
              <a:rPr lang="en-US" sz="1500" dirty="0"/>
              <a:t> </a:t>
            </a:r>
            <a:r>
              <a:rPr lang="en-US" sz="1500" dirty="0" err="1"/>
              <a:t>posisi</a:t>
            </a:r>
            <a:r>
              <a:rPr lang="en-US" sz="1500" dirty="0"/>
              <a:t> </a:t>
            </a:r>
            <a:r>
              <a:rPr lang="en-US" sz="1500" dirty="0" err="1"/>
              <a:t>keuangan</a:t>
            </a:r>
            <a:r>
              <a:rPr lang="en-US" sz="1500" dirty="0"/>
              <a:t> </a:t>
            </a:r>
            <a:r>
              <a:rPr lang="en-US" sz="1500" dirty="0" err="1"/>
              <a:t>dan</a:t>
            </a:r>
            <a:r>
              <a:rPr lang="en-US" sz="1500" dirty="0"/>
              <a:t> </a:t>
            </a:r>
            <a:r>
              <a:rPr lang="en-US" sz="1500" dirty="0" err="1"/>
              <a:t>laba</a:t>
            </a:r>
            <a:r>
              <a:rPr lang="en-US" sz="1500" dirty="0"/>
              <a:t> </a:t>
            </a:r>
            <a:r>
              <a:rPr lang="en-US" sz="1500" dirty="0" err="1"/>
              <a:t>rugi</a:t>
            </a:r>
            <a:r>
              <a:rPr lang="en-US" sz="1500" dirty="0"/>
              <a:t>. </a:t>
            </a:r>
            <a:r>
              <a:rPr lang="en-US" sz="1500" dirty="0" err="1"/>
              <a:t>Informasi</a:t>
            </a:r>
            <a:r>
              <a:rPr lang="en-US" sz="1500" dirty="0"/>
              <a:t> </a:t>
            </a:r>
            <a:r>
              <a:rPr lang="en-US" sz="1500" dirty="0" err="1"/>
              <a:t>neraca</a:t>
            </a:r>
            <a:r>
              <a:rPr lang="en-US" sz="1500" dirty="0"/>
              <a:t> </a:t>
            </a:r>
            <a:r>
              <a:rPr lang="en-US" sz="1500" dirty="0" err="1"/>
              <a:t>saldo</a:t>
            </a:r>
            <a:r>
              <a:rPr lang="en-US" sz="1500" dirty="0"/>
              <a:t> </a:t>
            </a:r>
            <a:r>
              <a:rPr lang="en-US" sz="1500" dirty="0" err="1"/>
              <a:t>dipisah</a:t>
            </a:r>
            <a:r>
              <a:rPr lang="en-US" sz="1500" dirty="0"/>
              <a:t> </a:t>
            </a:r>
            <a:r>
              <a:rPr lang="en-US" sz="1500" dirty="0" err="1"/>
              <a:t>antara</a:t>
            </a:r>
            <a:r>
              <a:rPr lang="en-US" sz="1500" dirty="0"/>
              <a:t> </a:t>
            </a:r>
            <a:r>
              <a:rPr lang="en-US" sz="1500" dirty="0" err="1"/>
              <a:t>saldo</a:t>
            </a:r>
            <a:r>
              <a:rPr lang="en-US" sz="1500" dirty="0"/>
              <a:t> normal debit dan </a:t>
            </a:r>
            <a:r>
              <a:rPr lang="en-US" sz="1500" dirty="0" err="1"/>
              <a:t>kredit</a:t>
            </a:r>
            <a:r>
              <a:rPr lang="en-US" sz="1500" dirty="0"/>
              <a:t> agar </a:t>
            </a:r>
            <a:r>
              <a:rPr lang="en-US" sz="1500" dirty="0" err="1"/>
              <a:t>dapat</a:t>
            </a:r>
            <a:r>
              <a:rPr lang="en-US" sz="1500" dirty="0"/>
              <a:t> </a:t>
            </a:r>
            <a:r>
              <a:rPr lang="en-US" sz="1500" dirty="0" err="1"/>
              <a:t>dihitung</a:t>
            </a:r>
            <a:r>
              <a:rPr lang="en-US" sz="1500" dirty="0"/>
              <a:t> </a:t>
            </a:r>
            <a:r>
              <a:rPr lang="en-US" sz="1500" dirty="0" err="1"/>
              <a:t>selisih</a:t>
            </a:r>
            <a:r>
              <a:rPr lang="en-US" sz="1500" dirty="0"/>
              <a:t> </a:t>
            </a:r>
            <a:r>
              <a:rPr lang="en-US" sz="1500" dirty="0" err="1"/>
              <a:t>pengukuran</a:t>
            </a:r>
            <a:r>
              <a:rPr lang="en-US" sz="1500" dirty="0"/>
              <a:t> </a:t>
            </a:r>
            <a:r>
              <a:rPr lang="en-US" sz="1500" dirty="0" err="1"/>
              <a:t>kembali</a:t>
            </a:r>
            <a:r>
              <a:rPr lang="en-US" sz="1500" dirty="0"/>
              <a:t> yang </a:t>
            </a:r>
            <a:r>
              <a:rPr lang="en-US" sz="1500" dirty="0" err="1"/>
              <a:t>dihasilkan</a:t>
            </a:r>
            <a:r>
              <a:rPr lang="en-US" sz="1500" dirty="0"/>
              <a:t>.</a:t>
            </a:r>
            <a:r>
              <a:rPr lang="en-US" sz="1400" dirty="0"/>
              <a:t> </a:t>
            </a:r>
          </a:p>
          <a:p>
            <a:pPr>
              <a:buNone/>
            </a:pPr>
            <a:r>
              <a:rPr lang="en-US" sz="1400" b="1" dirty="0"/>
              <a:t>	</a:t>
            </a:r>
            <a:r>
              <a:rPr lang="en-US" sz="1400" b="1" dirty="0" err="1"/>
              <a:t>Contoh</a:t>
            </a:r>
            <a:r>
              <a:rPr lang="en-US" sz="1400" b="1" dirty="0"/>
              <a:t> 10.1</a:t>
            </a:r>
          </a:p>
          <a:p>
            <a:pPr algn="just">
              <a:buNone/>
            </a:pPr>
            <a:r>
              <a:rPr lang="en-US" sz="1400" dirty="0"/>
              <a:t>	PT </a:t>
            </a:r>
            <a:r>
              <a:rPr lang="en-US" sz="1400" dirty="0" err="1"/>
              <a:t>Induk</a:t>
            </a:r>
            <a:r>
              <a:rPr lang="en-US" sz="1400" dirty="0"/>
              <a:t> </a:t>
            </a:r>
            <a:r>
              <a:rPr lang="en-US" sz="1400" dirty="0" err="1"/>
              <a:t>mengakuisisi</a:t>
            </a:r>
            <a:r>
              <a:rPr lang="en-US" sz="1400" dirty="0"/>
              <a:t> 80% </a:t>
            </a:r>
            <a:r>
              <a:rPr lang="en-US" sz="1400" dirty="0" err="1"/>
              <a:t>kepemilikan</a:t>
            </a:r>
            <a:r>
              <a:rPr lang="en-US" sz="1400" dirty="0"/>
              <a:t> </a:t>
            </a:r>
            <a:r>
              <a:rPr lang="en-US" sz="1400" dirty="0" err="1"/>
              <a:t>atas</a:t>
            </a:r>
            <a:r>
              <a:rPr lang="en-US" sz="1400" dirty="0"/>
              <a:t> </a:t>
            </a:r>
            <a:r>
              <a:rPr lang="en-US" sz="1400" dirty="0" err="1"/>
              <a:t>saham</a:t>
            </a:r>
            <a:r>
              <a:rPr lang="en-US" sz="1400" dirty="0"/>
              <a:t> PT Anak yang </a:t>
            </a:r>
            <a:r>
              <a:rPr lang="en-US" sz="1400" dirty="0" err="1"/>
              <a:t>beroperasi</a:t>
            </a:r>
            <a:r>
              <a:rPr lang="en-US" sz="1400" dirty="0"/>
              <a:t> di Singapura pada </a:t>
            </a:r>
            <a:r>
              <a:rPr lang="en-US" sz="1400" dirty="0" err="1"/>
              <a:t>tanggal</a:t>
            </a:r>
            <a:r>
              <a:rPr lang="en-US" sz="1400" dirty="0"/>
              <a:t> 2 </a:t>
            </a:r>
            <a:r>
              <a:rPr lang="en-US" sz="1400" dirty="0" err="1"/>
              <a:t>Januari</a:t>
            </a:r>
            <a:r>
              <a:rPr lang="en-US" sz="1400" dirty="0"/>
              <a:t> 2020 </a:t>
            </a:r>
            <a:r>
              <a:rPr lang="en-US" sz="1400" dirty="0" err="1"/>
              <a:t>senilai</a:t>
            </a:r>
            <a:r>
              <a:rPr lang="en-US" sz="1400" dirty="0"/>
              <a:t> S$60.000. Mata </a:t>
            </a:r>
            <a:r>
              <a:rPr lang="en-US" sz="1400" dirty="0" err="1"/>
              <a:t>uang</a:t>
            </a:r>
            <a:r>
              <a:rPr lang="en-US" sz="1400" dirty="0"/>
              <a:t> </a:t>
            </a:r>
            <a:r>
              <a:rPr lang="en-US" sz="1400" dirty="0" err="1"/>
              <a:t>fungsional</a:t>
            </a:r>
            <a:r>
              <a:rPr lang="en-US" sz="1400" dirty="0"/>
              <a:t> </a:t>
            </a:r>
            <a:r>
              <a:rPr lang="en-US" sz="1400" dirty="0" err="1"/>
              <a:t>dan</a:t>
            </a:r>
            <a:r>
              <a:rPr lang="en-US" sz="1400" dirty="0"/>
              <a:t> </a:t>
            </a:r>
            <a:r>
              <a:rPr lang="en-US" sz="1400" dirty="0" err="1"/>
              <a:t>penyajian</a:t>
            </a:r>
            <a:r>
              <a:rPr lang="en-US" sz="1400" dirty="0"/>
              <a:t> PT </a:t>
            </a:r>
            <a:r>
              <a:rPr lang="en-US" sz="1400" dirty="0" err="1"/>
              <a:t>Induk</a:t>
            </a:r>
            <a:r>
              <a:rPr lang="en-US" sz="1400" dirty="0"/>
              <a:t> </a:t>
            </a:r>
            <a:r>
              <a:rPr lang="en-US" sz="1400" dirty="0" err="1"/>
              <a:t>adalah</a:t>
            </a:r>
            <a:r>
              <a:rPr lang="en-US" sz="1400" dirty="0"/>
              <a:t> rupiah (</a:t>
            </a:r>
            <a:r>
              <a:rPr lang="en-US" sz="1400" dirty="0" err="1"/>
              <a:t>Rp</a:t>
            </a:r>
            <a:r>
              <a:rPr lang="en-US" sz="1400" dirty="0"/>
              <a:t>) </a:t>
            </a:r>
            <a:r>
              <a:rPr lang="en-US" sz="1400" dirty="0" err="1"/>
              <a:t>sedangkan</a:t>
            </a:r>
            <a:r>
              <a:rPr lang="en-US" sz="1400" dirty="0"/>
              <a:t> </a:t>
            </a:r>
            <a:r>
              <a:rPr lang="en-US" sz="1400" dirty="0" err="1"/>
              <a:t>mata</a:t>
            </a:r>
            <a:r>
              <a:rPr lang="en-US" sz="1400" dirty="0"/>
              <a:t> </a:t>
            </a:r>
            <a:r>
              <a:rPr lang="en-US" sz="1400" dirty="0" err="1"/>
              <a:t>uang</a:t>
            </a:r>
            <a:r>
              <a:rPr lang="en-US" sz="1400" dirty="0"/>
              <a:t> </a:t>
            </a:r>
            <a:r>
              <a:rPr lang="en-US" sz="1400" dirty="0" err="1"/>
              <a:t>fungsional</a:t>
            </a:r>
            <a:r>
              <a:rPr lang="en-US" sz="1400" dirty="0"/>
              <a:t> </a:t>
            </a:r>
            <a:r>
              <a:rPr lang="en-US" sz="1400" dirty="0" err="1"/>
              <a:t>dan</a:t>
            </a:r>
            <a:r>
              <a:rPr lang="en-US" sz="1400" dirty="0"/>
              <a:t> </a:t>
            </a:r>
            <a:r>
              <a:rPr lang="en-US" sz="1400" dirty="0" err="1"/>
              <a:t>penyajian</a:t>
            </a:r>
            <a:r>
              <a:rPr lang="en-US" sz="1400" dirty="0"/>
              <a:t> PT </a:t>
            </a:r>
            <a:r>
              <a:rPr lang="en-US" sz="1400" dirty="0" err="1"/>
              <a:t>Anak</a:t>
            </a:r>
            <a:r>
              <a:rPr lang="en-US" sz="1400" dirty="0"/>
              <a:t> </a:t>
            </a:r>
            <a:r>
              <a:rPr lang="en-US" sz="1400" dirty="0" err="1"/>
              <a:t>adalah</a:t>
            </a:r>
            <a:r>
              <a:rPr lang="en-US" sz="1400" dirty="0"/>
              <a:t> </a:t>
            </a:r>
            <a:r>
              <a:rPr lang="en-US" sz="1400" dirty="0" err="1"/>
              <a:t>dolar</a:t>
            </a:r>
            <a:r>
              <a:rPr lang="en-US" sz="1400" dirty="0"/>
              <a:t> </a:t>
            </a:r>
            <a:r>
              <a:rPr lang="en-US" sz="1400" dirty="0" err="1"/>
              <a:t>Singapura</a:t>
            </a:r>
            <a:r>
              <a:rPr lang="en-US" sz="1400" dirty="0"/>
              <a:t> (SGD </a:t>
            </a:r>
            <a:r>
              <a:rPr lang="en-US" sz="1400" dirty="0" err="1"/>
              <a:t>atau</a:t>
            </a:r>
            <a:r>
              <a:rPr lang="en-US" sz="1400" dirty="0"/>
              <a:t> S$). </a:t>
            </a:r>
            <a:r>
              <a:rPr lang="en-US" sz="1400" dirty="0" err="1"/>
              <a:t>Berdasarkan</a:t>
            </a:r>
            <a:r>
              <a:rPr lang="en-US" sz="1400" dirty="0"/>
              <a:t> </a:t>
            </a:r>
            <a:r>
              <a:rPr lang="en-US" sz="1400" dirty="0" err="1"/>
              <a:t>Laporan</a:t>
            </a:r>
            <a:r>
              <a:rPr lang="en-US" sz="1400" dirty="0"/>
              <a:t> </a:t>
            </a:r>
            <a:r>
              <a:rPr lang="en-US" sz="1400" dirty="0" err="1"/>
              <a:t>Keuangan</a:t>
            </a:r>
            <a:r>
              <a:rPr lang="en-US" sz="1400" dirty="0"/>
              <a:t> PT </a:t>
            </a:r>
            <a:r>
              <a:rPr lang="en-US" sz="1400" dirty="0" err="1"/>
              <a:t>Anak</a:t>
            </a:r>
            <a:r>
              <a:rPr lang="en-US" sz="1400" dirty="0"/>
              <a:t>, </a:t>
            </a:r>
            <a:r>
              <a:rPr lang="en-US" sz="1400" dirty="0" err="1"/>
              <a:t>komposisi</a:t>
            </a:r>
            <a:r>
              <a:rPr lang="en-US" sz="1400" dirty="0"/>
              <a:t> </a:t>
            </a:r>
            <a:r>
              <a:rPr lang="en-US" sz="1400" dirty="0" err="1"/>
              <a:t>ekuitas</a:t>
            </a:r>
            <a:r>
              <a:rPr lang="en-US" sz="1400" dirty="0"/>
              <a:t> </a:t>
            </a:r>
            <a:r>
              <a:rPr lang="en-US" sz="1400" dirty="0" err="1"/>
              <a:t>saat</a:t>
            </a:r>
            <a:r>
              <a:rPr lang="en-US" sz="1400" dirty="0"/>
              <a:t> </a:t>
            </a:r>
            <a:r>
              <a:rPr lang="en-US" sz="1400" dirty="0" err="1"/>
              <a:t>akuisisi</a:t>
            </a:r>
            <a:r>
              <a:rPr lang="en-US" sz="1400" dirty="0"/>
              <a:t> </a:t>
            </a:r>
            <a:r>
              <a:rPr lang="en-US" sz="1400" dirty="0" err="1"/>
              <a:t>terdiri</a:t>
            </a:r>
            <a:r>
              <a:rPr lang="en-US" sz="1400" dirty="0"/>
              <a:t> </a:t>
            </a:r>
            <a:r>
              <a:rPr lang="en-US" sz="1400" dirty="0" err="1"/>
              <a:t>dari</a:t>
            </a:r>
            <a:r>
              <a:rPr lang="en-US" sz="1400" dirty="0"/>
              <a:t> </a:t>
            </a:r>
            <a:r>
              <a:rPr lang="en-US" sz="1400" dirty="0" err="1"/>
              <a:t>Saham</a:t>
            </a:r>
            <a:r>
              <a:rPr lang="en-US" sz="1400" dirty="0"/>
              <a:t> </a:t>
            </a:r>
            <a:r>
              <a:rPr lang="en-US" sz="1400" dirty="0" err="1"/>
              <a:t>Biasa</a:t>
            </a:r>
            <a:r>
              <a:rPr lang="en-US" sz="1400" dirty="0"/>
              <a:t> </a:t>
            </a:r>
            <a:r>
              <a:rPr lang="en-US" sz="1400" dirty="0" err="1"/>
              <a:t>dan</a:t>
            </a:r>
            <a:r>
              <a:rPr lang="en-US" sz="1400" dirty="0"/>
              <a:t> </a:t>
            </a:r>
            <a:r>
              <a:rPr lang="en-US" sz="1400" dirty="0" err="1"/>
              <a:t>Saldo</a:t>
            </a:r>
            <a:r>
              <a:rPr lang="en-US" sz="1400" dirty="0"/>
              <a:t> </a:t>
            </a:r>
            <a:r>
              <a:rPr lang="en-US" sz="1400" dirty="0" err="1"/>
              <a:t>Laba</a:t>
            </a:r>
            <a:r>
              <a:rPr lang="en-US" sz="1400" dirty="0"/>
              <a:t> </a:t>
            </a:r>
            <a:r>
              <a:rPr lang="en-US" sz="1400" dirty="0" err="1"/>
              <a:t>masing-masing</a:t>
            </a:r>
            <a:r>
              <a:rPr lang="en-US" sz="1400" dirty="0"/>
              <a:t> </a:t>
            </a:r>
            <a:r>
              <a:rPr lang="en-US" sz="1400" dirty="0" err="1"/>
              <a:t>sebesar</a:t>
            </a:r>
            <a:r>
              <a:rPr lang="en-US" sz="1400" dirty="0"/>
              <a:t> S$50.000 </a:t>
            </a:r>
            <a:r>
              <a:rPr lang="en-US" sz="1400" dirty="0" err="1"/>
              <a:t>dan</a:t>
            </a:r>
            <a:r>
              <a:rPr lang="en-US" sz="1400" dirty="0"/>
              <a:t> S$20.000. </a:t>
            </a:r>
            <a:r>
              <a:rPr lang="en-US" sz="1400" dirty="0" err="1"/>
              <a:t>Pada</a:t>
            </a:r>
            <a:r>
              <a:rPr lang="en-US" sz="1400" dirty="0"/>
              <a:t> </a:t>
            </a:r>
            <a:r>
              <a:rPr lang="en-US" sz="1400" dirty="0" err="1"/>
              <a:t>saat</a:t>
            </a:r>
            <a:r>
              <a:rPr lang="en-US" sz="1400" dirty="0"/>
              <a:t> </a:t>
            </a:r>
            <a:r>
              <a:rPr lang="en-US" sz="1400" dirty="0" err="1"/>
              <a:t>akuisisi</a:t>
            </a:r>
            <a:r>
              <a:rPr lang="en-US" sz="1400" dirty="0"/>
              <a:t>, </a:t>
            </a:r>
            <a:r>
              <a:rPr lang="en-US" sz="1400" dirty="0" err="1"/>
              <a:t>seluruh</a:t>
            </a:r>
            <a:r>
              <a:rPr lang="en-US" sz="1400" dirty="0"/>
              <a:t> </a:t>
            </a:r>
            <a:r>
              <a:rPr lang="en-US" sz="1400" dirty="0" err="1"/>
              <a:t>nilai</a:t>
            </a:r>
            <a:r>
              <a:rPr lang="en-US" sz="1400" dirty="0"/>
              <a:t> </a:t>
            </a:r>
            <a:r>
              <a:rPr lang="en-US" sz="1400" dirty="0" err="1"/>
              <a:t>tercatat</a:t>
            </a:r>
            <a:r>
              <a:rPr lang="en-US" sz="1400" dirty="0"/>
              <a:t> </a:t>
            </a:r>
            <a:r>
              <a:rPr lang="en-US" sz="1400" dirty="0" err="1"/>
              <a:t>aset</a:t>
            </a:r>
            <a:r>
              <a:rPr lang="en-US" sz="1400" dirty="0"/>
              <a:t> </a:t>
            </a:r>
            <a:r>
              <a:rPr lang="en-US" sz="1400" dirty="0" err="1"/>
              <a:t>dan</a:t>
            </a:r>
            <a:r>
              <a:rPr lang="en-US" sz="1400" dirty="0"/>
              <a:t> </a:t>
            </a:r>
            <a:r>
              <a:rPr lang="en-US" sz="1400" dirty="0" err="1"/>
              <a:t>liabilitas</a:t>
            </a:r>
            <a:r>
              <a:rPr lang="en-US" sz="1400" dirty="0"/>
              <a:t> PT </a:t>
            </a:r>
            <a:r>
              <a:rPr lang="en-US" sz="1400" dirty="0" err="1"/>
              <a:t>Anak</a:t>
            </a:r>
            <a:r>
              <a:rPr lang="en-US" sz="1400" dirty="0"/>
              <a:t> </a:t>
            </a:r>
            <a:r>
              <a:rPr lang="en-US" sz="1400" dirty="0" err="1"/>
              <a:t>sama</a:t>
            </a:r>
            <a:r>
              <a:rPr lang="en-US" sz="1400" dirty="0"/>
              <a:t> </a:t>
            </a:r>
            <a:r>
              <a:rPr lang="en-US" sz="1400" dirty="0" err="1"/>
              <a:t>dengan</a:t>
            </a:r>
            <a:r>
              <a:rPr lang="en-US" sz="1400" dirty="0"/>
              <a:t> </a:t>
            </a:r>
            <a:r>
              <a:rPr lang="en-US" sz="1400" dirty="0" err="1"/>
              <a:t>nilai</a:t>
            </a:r>
            <a:r>
              <a:rPr lang="en-US" sz="1400" dirty="0"/>
              <a:t> </a:t>
            </a:r>
            <a:r>
              <a:rPr lang="en-US" sz="1400" dirty="0" err="1"/>
              <a:t>wajarnya</a:t>
            </a:r>
            <a:r>
              <a:rPr lang="en-US" sz="1400" dirty="0"/>
              <a:t>. </a:t>
            </a:r>
            <a:r>
              <a:rPr lang="en-US" sz="1400" dirty="0" err="1"/>
              <a:t>Nilai</a:t>
            </a:r>
            <a:r>
              <a:rPr lang="en-US" sz="1400" dirty="0"/>
              <a:t> </a:t>
            </a:r>
            <a:r>
              <a:rPr lang="en-US" sz="1400" dirty="0" err="1"/>
              <a:t>wajar</a:t>
            </a:r>
            <a:r>
              <a:rPr lang="en-US" sz="1400" dirty="0"/>
              <a:t> </a:t>
            </a:r>
            <a:r>
              <a:rPr lang="en-US" sz="1400" dirty="0" err="1"/>
              <a:t>kepentingan</a:t>
            </a:r>
            <a:r>
              <a:rPr lang="en-US" sz="1400" dirty="0"/>
              <a:t> </a:t>
            </a:r>
            <a:r>
              <a:rPr lang="en-US" sz="1400" dirty="0" err="1"/>
              <a:t>nonpengendali</a:t>
            </a:r>
            <a:r>
              <a:rPr lang="en-US" sz="1400" dirty="0"/>
              <a:t> (KNP) </a:t>
            </a:r>
            <a:r>
              <a:rPr lang="en-US" sz="1400" dirty="0" err="1"/>
              <a:t>saat</a:t>
            </a:r>
            <a:r>
              <a:rPr lang="en-US" sz="1400" dirty="0"/>
              <a:t> </a:t>
            </a:r>
            <a:r>
              <a:rPr lang="en-US" sz="1400" dirty="0" err="1"/>
              <a:t>akuisisi</a:t>
            </a:r>
            <a:r>
              <a:rPr lang="en-US" sz="1400" dirty="0"/>
              <a:t> </a:t>
            </a:r>
            <a:r>
              <a:rPr lang="en-US" sz="1400" dirty="0" err="1"/>
              <a:t>adalah</a:t>
            </a:r>
            <a:r>
              <a:rPr lang="en-US" sz="1400" dirty="0"/>
              <a:t> S$15.000. PT Anak </a:t>
            </a:r>
            <a:r>
              <a:rPr lang="en-US" sz="1400" dirty="0" err="1"/>
              <a:t>mengumumkan</a:t>
            </a:r>
            <a:r>
              <a:rPr lang="en-US" sz="1400" dirty="0"/>
              <a:t> </a:t>
            </a:r>
            <a:r>
              <a:rPr lang="en-US" sz="1400" dirty="0" err="1"/>
              <a:t>laba</a:t>
            </a:r>
            <a:r>
              <a:rPr lang="en-US" sz="1400" dirty="0"/>
              <a:t> dan </a:t>
            </a:r>
            <a:r>
              <a:rPr lang="en-US" sz="1400" dirty="0" err="1"/>
              <a:t>dividen</a:t>
            </a:r>
            <a:r>
              <a:rPr lang="en-US" sz="1400" dirty="0"/>
              <a:t> (1 April 2020) </a:t>
            </a:r>
            <a:r>
              <a:rPr lang="en-US" sz="1400" dirty="0" err="1"/>
              <a:t>untuk</a:t>
            </a:r>
            <a:r>
              <a:rPr lang="en-US" sz="1400" dirty="0"/>
              <a:t> </a:t>
            </a:r>
            <a:r>
              <a:rPr lang="en-US" sz="1400" dirty="0" err="1"/>
              <a:t>tahun</a:t>
            </a:r>
            <a:r>
              <a:rPr lang="en-US" sz="1400" dirty="0"/>
              <a:t> 2020 masing-masing </a:t>
            </a:r>
            <a:r>
              <a:rPr lang="en-US" sz="1400" dirty="0" err="1"/>
              <a:t>senilai</a:t>
            </a:r>
            <a:r>
              <a:rPr lang="en-US" sz="1400" dirty="0"/>
              <a:t> S$5.000 dan S$3.000. </a:t>
            </a:r>
            <a:r>
              <a:rPr lang="en-US" sz="1400" dirty="0" err="1"/>
              <a:t>Berikut</a:t>
            </a:r>
            <a:r>
              <a:rPr lang="en-US" sz="1400" dirty="0"/>
              <a:t> </a:t>
            </a:r>
            <a:r>
              <a:rPr lang="en-US" sz="1400" dirty="0" err="1"/>
              <a:t>kurs</a:t>
            </a:r>
            <a:r>
              <a:rPr lang="en-US" sz="1400" dirty="0"/>
              <a:t> yang </a:t>
            </a:r>
            <a:r>
              <a:rPr lang="en-US" sz="1400" dirty="0" err="1"/>
              <a:t>relevan</a:t>
            </a:r>
            <a:r>
              <a:rPr lang="en-US" sz="1400" dirty="0"/>
              <a:t> </a:t>
            </a:r>
            <a:r>
              <a:rPr lang="en-US" sz="1400" dirty="0" err="1"/>
              <a:t>untuk</a:t>
            </a:r>
            <a:r>
              <a:rPr lang="en-US" sz="1400" dirty="0"/>
              <a:t> </a:t>
            </a:r>
            <a:r>
              <a:rPr lang="en-US" sz="1400" dirty="0" err="1"/>
              <a:t>tahun</a:t>
            </a:r>
            <a:r>
              <a:rPr lang="en-US" sz="1400" dirty="0"/>
              <a:t> 2020 (Rp/S$).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Rectangle 4"/>
          <p:cNvSpPr/>
          <p:nvPr/>
        </p:nvSpPr>
        <p:spPr>
          <a:xfrm>
            <a:off x="609600" y="2895600"/>
            <a:ext cx="8153399" cy="1169551"/>
          </a:xfrm>
          <a:prstGeom prst="rect">
            <a:avLst/>
          </a:prstGeom>
        </p:spPr>
        <p:txBody>
          <a:bodyPr wrap="square">
            <a:spAutoFit/>
          </a:bodyPr>
          <a:lstStyle/>
          <a:p>
            <a:pPr marL="228600" lvl="1" indent="-228600">
              <a:buFont typeface="Arial" pitchFamily="34" charset="0"/>
              <a:buChar char="•"/>
            </a:pPr>
            <a:r>
              <a:rPr lang="en-US" sz="1400" b="1" dirty="0" err="1">
                <a:latin typeface="Myriad Pro" pitchFamily="34" charset="0"/>
              </a:rPr>
              <a:t>Kertas</a:t>
            </a:r>
            <a:r>
              <a:rPr lang="en-US" sz="1400" b="1" dirty="0">
                <a:latin typeface="Myriad Pro" pitchFamily="34" charset="0"/>
              </a:rPr>
              <a:t> </a:t>
            </a:r>
            <a:r>
              <a:rPr lang="en-US" sz="1400" b="1" dirty="0" err="1">
                <a:latin typeface="Myriad Pro" pitchFamily="34" charset="0"/>
              </a:rPr>
              <a:t>Kerja</a:t>
            </a:r>
            <a:r>
              <a:rPr lang="en-US" sz="1400" b="1" dirty="0">
                <a:latin typeface="Myriad Pro" pitchFamily="34" charset="0"/>
              </a:rPr>
              <a:t> </a:t>
            </a:r>
            <a:r>
              <a:rPr lang="en-US" sz="1400" b="1" dirty="0" err="1">
                <a:latin typeface="Myriad Pro" pitchFamily="34" charset="0"/>
              </a:rPr>
              <a:t>Tahun</a:t>
            </a:r>
            <a:r>
              <a:rPr lang="en-US" sz="1400" b="1" dirty="0">
                <a:latin typeface="Myriad Pro" pitchFamily="34" charset="0"/>
              </a:rPr>
              <a:t> </a:t>
            </a:r>
            <a:r>
              <a:rPr lang="en-US" sz="1400" b="1" dirty="0" err="1">
                <a:latin typeface="Myriad Pro" pitchFamily="34" charset="0"/>
              </a:rPr>
              <a:t>Akuisisi</a:t>
            </a:r>
            <a:endParaRPr lang="en-US" sz="1400" b="1" dirty="0">
              <a:latin typeface="Myriad Pro" pitchFamily="34" charset="0"/>
            </a:endParaRPr>
          </a:p>
          <a:p>
            <a:pPr marL="228600" lvl="1" indent="-228600" algn="just"/>
            <a:r>
              <a:rPr lang="en-US" sz="1400" dirty="0"/>
              <a:t>	</a:t>
            </a:r>
            <a:r>
              <a:rPr lang="en-US" sz="1400" dirty="0" err="1">
                <a:latin typeface="Myriad Pro" pitchFamily="34" charset="0"/>
              </a:rPr>
              <a:t>Penjabaran</a:t>
            </a:r>
            <a:r>
              <a:rPr lang="en-US" sz="1400" dirty="0">
                <a:latin typeface="Myriad Pro" pitchFamily="34" charset="0"/>
              </a:rPr>
              <a:t> </a:t>
            </a:r>
            <a:r>
              <a:rPr lang="en-US" sz="1400" dirty="0" err="1">
                <a:latin typeface="Myriad Pro" pitchFamily="34" charset="0"/>
              </a:rPr>
              <a:t>dilakukan</a:t>
            </a:r>
            <a:r>
              <a:rPr lang="en-US" sz="1400" dirty="0">
                <a:latin typeface="Myriad Pro" pitchFamily="34" charset="0"/>
              </a:rPr>
              <a:t> </a:t>
            </a:r>
            <a:r>
              <a:rPr lang="en-US" sz="1400" dirty="0" err="1">
                <a:latin typeface="Myriad Pro" pitchFamily="34" charset="0"/>
              </a:rPr>
              <a:t>dari</a:t>
            </a:r>
            <a:r>
              <a:rPr lang="en-US" sz="1400" dirty="0">
                <a:latin typeface="Myriad Pro" pitchFamily="34" charset="0"/>
              </a:rPr>
              <a:t> </a:t>
            </a:r>
            <a:r>
              <a:rPr lang="en-US" sz="1400" dirty="0" err="1">
                <a:latin typeface="Myriad Pro" pitchFamily="34" charset="0"/>
              </a:rPr>
              <a:t>mata</a:t>
            </a:r>
            <a:r>
              <a:rPr lang="en-US" sz="1400" dirty="0">
                <a:latin typeface="Myriad Pro" pitchFamily="34" charset="0"/>
              </a:rPr>
              <a:t> </a:t>
            </a:r>
            <a:r>
              <a:rPr lang="en-US" sz="1400" dirty="0" err="1">
                <a:latin typeface="Myriad Pro" pitchFamily="34" charset="0"/>
              </a:rPr>
              <a:t>uang</a:t>
            </a:r>
            <a:r>
              <a:rPr lang="en-US" sz="1400" dirty="0">
                <a:latin typeface="Myriad Pro" pitchFamily="34" charset="0"/>
              </a:rPr>
              <a:t> </a:t>
            </a:r>
            <a:r>
              <a:rPr lang="en-US" sz="1400" dirty="0" err="1">
                <a:latin typeface="Myriad Pro" pitchFamily="34" charset="0"/>
              </a:rPr>
              <a:t>fungsional</a:t>
            </a:r>
            <a:r>
              <a:rPr lang="en-US" sz="1400" dirty="0">
                <a:latin typeface="Myriad Pro" pitchFamily="34" charset="0"/>
              </a:rPr>
              <a:t> </a:t>
            </a:r>
            <a:r>
              <a:rPr lang="en-US" sz="1400" dirty="0" err="1">
                <a:latin typeface="Myriad Pro" pitchFamily="34" charset="0"/>
              </a:rPr>
              <a:t>ke</a:t>
            </a:r>
            <a:r>
              <a:rPr lang="en-US" sz="1400" dirty="0">
                <a:latin typeface="Myriad Pro" pitchFamily="34" charset="0"/>
              </a:rPr>
              <a:t> </a:t>
            </a:r>
            <a:r>
              <a:rPr lang="en-US" sz="1400" dirty="0" err="1">
                <a:latin typeface="Myriad Pro" pitchFamily="34" charset="0"/>
              </a:rPr>
              <a:t>mata</a:t>
            </a:r>
            <a:r>
              <a:rPr lang="en-US" sz="1400" dirty="0">
                <a:latin typeface="Myriad Pro" pitchFamily="34" charset="0"/>
              </a:rPr>
              <a:t> </a:t>
            </a:r>
            <a:r>
              <a:rPr lang="en-US" sz="1400" dirty="0" err="1">
                <a:latin typeface="Myriad Pro" pitchFamily="34" charset="0"/>
              </a:rPr>
              <a:t>uang</a:t>
            </a:r>
            <a:r>
              <a:rPr lang="en-US" sz="1400" dirty="0">
                <a:latin typeface="Myriad Pro" pitchFamily="34" charset="0"/>
              </a:rPr>
              <a:t> </a:t>
            </a:r>
            <a:r>
              <a:rPr lang="en-US" sz="1400" dirty="0" err="1">
                <a:latin typeface="Myriad Pro" pitchFamily="34" charset="0"/>
              </a:rPr>
              <a:t>asing</a:t>
            </a:r>
            <a:r>
              <a:rPr lang="en-US" sz="1400" dirty="0">
                <a:latin typeface="Myriad Pro" pitchFamily="34" charset="0"/>
              </a:rPr>
              <a:t> yang </a:t>
            </a:r>
            <a:r>
              <a:rPr lang="en-US" sz="1400" dirty="0" err="1">
                <a:latin typeface="Myriad Pro" pitchFamily="34" charset="0"/>
              </a:rPr>
              <a:t>digunakan</a:t>
            </a:r>
            <a:r>
              <a:rPr lang="en-US" sz="1400" dirty="0">
                <a:latin typeface="Myriad Pro" pitchFamily="34" charset="0"/>
              </a:rPr>
              <a:t> PT </a:t>
            </a:r>
            <a:r>
              <a:rPr lang="en-US" sz="1400" dirty="0" err="1">
                <a:latin typeface="Myriad Pro" pitchFamily="34" charset="0"/>
              </a:rPr>
              <a:t>Anak</a:t>
            </a:r>
            <a:r>
              <a:rPr lang="en-US" sz="1400" dirty="0">
                <a:latin typeface="Myriad Pro" pitchFamily="34" charset="0"/>
              </a:rPr>
              <a:t> </a:t>
            </a:r>
            <a:r>
              <a:rPr lang="en-US" sz="1400" dirty="0" err="1">
                <a:latin typeface="Myriad Pro" pitchFamily="34" charset="0"/>
              </a:rPr>
              <a:t>sehingga</a:t>
            </a:r>
            <a:r>
              <a:rPr lang="en-US" sz="1400" dirty="0">
                <a:latin typeface="Myriad Pro" pitchFamily="34" charset="0"/>
              </a:rPr>
              <a:t> </a:t>
            </a:r>
            <a:r>
              <a:rPr lang="en-US" sz="1400" dirty="0" err="1">
                <a:latin typeface="Myriad Pro" pitchFamily="34" charset="0"/>
              </a:rPr>
              <a:t>harus</a:t>
            </a:r>
            <a:r>
              <a:rPr lang="en-US" sz="1400" dirty="0">
                <a:latin typeface="Myriad Pro" pitchFamily="34" charset="0"/>
              </a:rPr>
              <a:t> </a:t>
            </a:r>
            <a:r>
              <a:rPr lang="en-US" sz="1400" dirty="0" err="1">
                <a:latin typeface="Myriad Pro" pitchFamily="34" charset="0"/>
              </a:rPr>
              <a:t>menggunakan</a:t>
            </a:r>
            <a:r>
              <a:rPr lang="en-US" sz="1400" dirty="0">
                <a:latin typeface="Myriad Pro" pitchFamily="34" charset="0"/>
              </a:rPr>
              <a:t> </a:t>
            </a:r>
            <a:r>
              <a:rPr lang="en-US" sz="1400" dirty="0" err="1">
                <a:latin typeface="Myriad Pro" pitchFamily="34" charset="0"/>
              </a:rPr>
              <a:t>metode</a:t>
            </a:r>
            <a:r>
              <a:rPr lang="en-US" sz="1400" dirty="0">
                <a:latin typeface="Myriad Pro" pitchFamily="34" charset="0"/>
              </a:rPr>
              <a:t> </a:t>
            </a:r>
            <a:r>
              <a:rPr lang="en-US" sz="1400" dirty="0" err="1">
                <a:latin typeface="Myriad Pro" pitchFamily="34" charset="0"/>
              </a:rPr>
              <a:t>translasi</a:t>
            </a:r>
            <a:r>
              <a:rPr lang="en-US" sz="1400" dirty="0">
                <a:latin typeface="Myriad Pro" pitchFamily="34" charset="0"/>
              </a:rPr>
              <a:t>. PT </a:t>
            </a:r>
            <a:r>
              <a:rPr lang="en-US" sz="1400" dirty="0" err="1">
                <a:latin typeface="Myriad Pro" pitchFamily="34" charset="0"/>
              </a:rPr>
              <a:t>Induk</a:t>
            </a:r>
            <a:r>
              <a:rPr lang="en-US" sz="1400" dirty="0">
                <a:latin typeface="Myriad Pro" pitchFamily="34" charset="0"/>
              </a:rPr>
              <a:t> </a:t>
            </a:r>
            <a:r>
              <a:rPr lang="en-US" sz="1400" dirty="0" err="1">
                <a:latin typeface="Myriad Pro" pitchFamily="34" charset="0"/>
              </a:rPr>
              <a:t>harus</a:t>
            </a:r>
            <a:r>
              <a:rPr lang="en-US" sz="1400" dirty="0">
                <a:latin typeface="Myriad Pro" pitchFamily="34" charset="0"/>
              </a:rPr>
              <a:t> </a:t>
            </a:r>
            <a:r>
              <a:rPr lang="en-US" sz="1400" dirty="0" err="1">
                <a:latin typeface="Myriad Pro" pitchFamily="34" charset="0"/>
              </a:rPr>
              <a:t>menghitung</a:t>
            </a:r>
            <a:r>
              <a:rPr lang="en-US" sz="1400" dirty="0">
                <a:latin typeface="Myriad Pro" pitchFamily="34" charset="0"/>
              </a:rPr>
              <a:t> </a:t>
            </a:r>
            <a:r>
              <a:rPr lang="en-US" sz="1400" dirty="0" err="1">
                <a:latin typeface="Myriad Pro" pitchFamily="34" charset="0"/>
              </a:rPr>
              <a:t>nilai</a:t>
            </a:r>
            <a:r>
              <a:rPr lang="en-US" sz="1400" dirty="0">
                <a:latin typeface="Myriad Pro" pitchFamily="34" charset="0"/>
              </a:rPr>
              <a:t> </a:t>
            </a:r>
            <a:r>
              <a:rPr lang="en-US" sz="1400" dirty="0" err="1">
                <a:latin typeface="Myriad Pro" pitchFamily="34" charset="0"/>
              </a:rPr>
              <a:t>akuisisi</a:t>
            </a:r>
            <a:r>
              <a:rPr lang="en-US" sz="1400" dirty="0">
                <a:latin typeface="Myriad Pro" pitchFamily="34" charset="0"/>
              </a:rPr>
              <a:t> </a:t>
            </a:r>
            <a:r>
              <a:rPr lang="en-US" sz="1400" dirty="0" err="1">
                <a:latin typeface="Myriad Pro" pitchFamily="34" charset="0"/>
              </a:rPr>
              <a:t>dalam</a:t>
            </a:r>
            <a:r>
              <a:rPr lang="en-US" sz="1400" dirty="0">
                <a:latin typeface="Myriad Pro" pitchFamily="34" charset="0"/>
              </a:rPr>
              <a:t> Rupiah </a:t>
            </a:r>
            <a:r>
              <a:rPr lang="en-US" sz="1400" dirty="0" err="1">
                <a:latin typeface="Myriad Pro" pitchFamily="34" charset="0"/>
              </a:rPr>
              <a:t>karena</a:t>
            </a:r>
            <a:r>
              <a:rPr lang="en-US" sz="1400" dirty="0">
                <a:latin typeface="Myriad Pro" pitchFamily="34" charset="0"/>
              </a:rPr>
              <a:t> </a:t>
            </a:r>
            <a:r>
              <a:rPr lang="en-US" sz="1400" dirty="0" err="1">
                <a:latin typeface="Myriad Pro" pitchFamily="34" charset="0"/>
              </a:rPr>
              <a:t>pencatatan</a:t>
            </a:r>
            <a:r>
              <a:rPr lang="en-US" sz="1400" dirty="0">
                <a:latin typeface="Myriad Pro" pitchFamily="34" charset="0"/>
              </a:rPr>
              <a:t> </a:t>
            </a:r>
            <a:r>
              <a:rPr lang="en-US" sz="1400" dirty="0" err="1">
                <a:latin typeface="Myriad Pro" pitchFamily="34" charset="0"/>
              </a:rPr>
              <a:t>investasi</a:t>
            </a:r>
            <a:r>
              <a:rPr lang="en-US" sz="1400" dirty="0">
                <a:latin typeface="Myriad Pro" pitchFamily="34" charset="0"/>
              </a:rPr>
              <a:t> </a:t>
            </a:r>
            <a:r>
              <a:rPr lang="en-US" sz="1400" dirty="0" err="1">
                <a:latin typeface="Myriad Pro" pitchFamily="34" charset="0"/>
              </a:rPr>
              <a:t>harus</a:t>
            </a:r>
            <a:r>
              <a:rPr lang="en-US" sz="1400" dirty="0">
                <a:latin typeface="Myriad Pro" pitchFamily="34" charset="0"/>
              </a:rPr>
              <a:t> </a:t>
            </a:r>
            <a:r>
              <a:rPr lang="en-US" sz="1400" dirty="0" err="1">
                <a:latin typeface="Myriad Pro" pitchFamily="34" charset="0"/>
              </a:rPr>
              <a:t>dilakukan</a:t>
            </a:r>
            <a:r>
              <a:rPr lang="en-US" sz="1400" dirty="0">
                <a:latin typeface="Myriad Pro" pitchFamily="34" charset="0"/>
              </a:rPr>
              <a:t> </a:t>
            </a:r>
            <a:r>
              <a:rPr lang="en-US" sz="1400" dirty="0" err="1">
                <a:latin typeface="Myriad Pro" pitchFamily="34" charset="0"/>
              </a:rPr>
              <a:t>pada</a:t>
            </a:r>
            <a:r>
              <a:rPr lang="en-US" sz="1400" dirty="0">
                <a:latin typeface="Myriad Pro" pitchFamily="34" charset="0"/>
              </a:rPr>
              <a:t> </a:t>
            </a:r>
            <a:r>
              <a:rPr lang="en-US" sz="1400" dirty="0" err="1">
                <a:latin typeface="Myriad Pro" pitchFamily="34" charset="0"/>
              </a:rPr>
              <a:t>mata</a:t>
            </a:r>
            <a:r>
              <a:rPr lang="en-US" sz="1400" dirty="0">
                <a:latin typeface="Myriad Pro" pitchFamily="34" charset="0"/>
              </a:rPr>
              <a:t> </a:t>
            </a:r>
            <a:r>
              <a:rPr lang="en-US" sz="1400" dirty="0" err="1">
                <a:latin typeface="Myriad Pro" pitchFamily="34" charset="0"/>
              </a:rPr>
              <a:t>uang</a:t>
            </a:r>
            <a:r>
              <a:rPr lang="en-US" sz="1400" dirty="0">
                <a:latin typeface="Myriad Pro" pitchFamily="34" charset="0"/>
              </a:rPr>
              <a:t> </a:t>
            </a:r>
            <a:r>
              <a:rPr lang="en-US" sz="1400" dirty="0" err="1">
                <a:latin typeface="Myriad Pro" pitchFamily="34" charset="0"/>
              </a:rPr>
              <a:t>fungsional</a:t>
            </a:r>
            <a:r>
              <a:rPr lang="en-US" sz="1400" dirty="0">
                <a:latin typeface="Myriad Pro" pitchFamily="34" charset="0"/>
              </a:rPr>
              <a:t> </a:t>
            </a:r>
            <a:r>
              <a:rPr lang="en-US" sz="1400" dirty="0" err="1">
                <a:latin typeface="Myriad Pro" pitchFamily="34" charset="0"/>
              </a:rPr>
              <a:t>dan</a:t>
            </a:r>
            <a:r>
              <a:rPr lang="en-US" sz="1400" dirty="0">
                <a:latin typeface="Myriad Pro" pitchFamily="34" charset="0"/>
              </a:rPr>
              <a:t> </a:t>
            </a:r>
            <a:r>
              <a:rPr lang="en-US" sz="1400" dirty="0" err="1">
                <a:latin typeface="Myriad Pro" pitchFamily="34" charset="0"/>
              </a:rPr>
              <a:t>pelaporan</a:t>
            </a:r>
            <a:r>
              <a:rPr lang="en-US" sz="1400" dirty="0">
                <a:latin typeface="Myriad Pro" pitchFamily="34" charset="0"/>
              </a:rPr>
              <a:t> PT </a:t>
            </a:r>
            <a:r>
              <a:rPr lang="en-US" sz="1400" dirty="0" err="1">
                <a:latin typeface="Myriad Pro" pitchFamily="34" charset="0"/>
              </a:rPr>
              <a:t>Induk</a:t>
            </a:r>
            <a:r>
              <a:rPr lang="en-US" sz="1400" dirty="0">
                <a:latin typeface="Myriad Pro" pitchFamily="34" charset="0"/>
              </a:rPr>
              <a:t>. </a:t>
            </a:r>
            <a:r>
              <a:rPr lang="en-US" sz="1400" dirty="0" err="1">
                <a:latin typeface="Myriad Pro" pitchFamily="34" charset="0"/>
              </a:rPr>
              <a:t>Berikut</a:t>
            </a:r>
            <a:r>
              <a:rPr lang="en-US" sz="1400" dirty="0">
                <a:latin typeface="Myriad Pro" pitchFamily="34" charset="0"/>
              </a:rPr>
              <a:t> </a:t>
            </a:r>
            <a:r>
              <a:rPr lang="en-US" sz="1400" dirty="0" err="1">
                <a:latin typeface="Myriad Pro" pitchFamily="34" charset="0"/>
              </a:rPr>
              <a:t>perhitungannya</a:t>
            </a:r>
            <a:r>
              <a:rPr lang="en-US" sz="1400" dirty="0">
                <a:latin typeface="Myriad Pro" pitchFamily="34" charset="0"/>
              </a:rPr>
              <a:t>.</a:t>
            </a:r>
          </a:p>
        </p:txBody>
      </p:sp>
      <p:pic>
        <p:nvPicPr>
          <p:cNvPr id="6147" name="Picture 3"/>
          <p:cNvPicPr>
            <a:picLocks noChangeAspect="1" noChangeArrowheads="1"/>
          </p:cNvPicPr>
          <p:nvPr/>
        </p:nvPicPr>
        <p:blipFill>
          <a:blip r:embed="rId2"/>
          <a:srcRect/>
          <a:stretch>
            <a:fillRect/>
          </a:stretch>
        </p:blipFill>
        <p:spPr bwMode="auto">
          <a:xfrm>
            <a:off x="1881188" y="4114800"/>
            <a:ext cx="5381625" cy="781050"/>
          </a:xfrm>
          <a:prstGeom prst="rect">
            <a:avLst/>
          </a:prstGeom>
          <a:noFill/>
          <a:ln w="9525">
            <a:noFill/>
            <a:miter lim="800000"/>
            <a:headEnd/>
            <a:tailEnd/>
          </a:ln>
          <a:effectLst/>
        </p:spPr>
      </p:pic>
      <p:sp>
        <p:nvSpPr>
          <p:cNvPr id="7" name="Rectangle 6"/>
          <p:cNvSpPr/>
          <p:nvPr/>
        </p:nvSpPr>
        <p:spPr>
          <a:xfrm>
            <a:off x="609600" y="5155049"/>
            <a:ext cx="8153400" cy="1169551"/>
          </a:xfrm>
          <a:prstGeom prst="rect">
            <a:avLst/>
          </a:prstGeom>
        </p:spPr>
        <p:txBody>
          <a:bodyPr wrap="square">
            <a:spAutoFit/>
          </a:bodyPr>
          <a:lstStyle/>
          <a:p>
            <a:pPr algn="just"/>
            <a:r>
              <a:rPr lang="en-US" sz="1400" dirty="0" err="1">
                <a:latin typeface="Myriad Pro" pitchFamily="34" charset="0"/>
              </a:rPr>
              <a:t>Atas</a:t>
            </a:r>
            <a:r>
              <a:rPr lang="en-US" sz="1400" dirty="0">
                <a:latin typeface="Myriad Pro" pitchFamily="34" charset="0"/>
              </a:rPr>
              <a:t> </a:t>
            </a:r>
            <a:r>
              <a:rPr lang="en-US" sz="1400" dirty="0" err="1">
                <a:latin typeface="Myriad Pro" pitchFamily="34" charset="0"/>
              </a:rPr>
              <a:t>akuisisi</a:t>
            </a:r>
            <a:r>
              <a:rPr lang="en-US" sz="1400" dirty="0">
                <a:latin typeface="Myriad Pro" pitchFamily="34" charset="0"/>
              </a:rPr>
              <a:t> </a:t>
            </a:r>
            <a:r>
              <a:rPr lang="en-US" sz="1400" dirty="0" err="1">
                <a:latin typeface="Myriad Pro" pitchFamily="34" charset="0"/>
              </a:rPr>
              <a:t>tersebut</a:t>
            </a:r>
            <a:r>
              <a:rPr lang="en-US" sz="1400" dirty="0">
                <a:latin typeface="Myriad Pro" pitchFamily="34" charset="0"/>
              </a:rPr>
              <a:t> </a:t>
            </a:r>
            <a:r>
              <a:rPr lang="en-US" sz="1400" dirty="0" err="1">
                <a:latin typeface="Myriad Pro" pitchFamily="34" charset="0"/>
              </a:rPr>
              <a:t>dihasilkan</a:t>
            </a:r>
            <a:r>
              <a:rPr lang="en-US" sz="1400" dirty="0">
                <a:latin typeface="Myriad Pro" pitchFamily="34" charset="0"/>
              </a:rPr>
              <a:t> </a:t>
            </a:r>
            <a:r>
              <a:rPr lang="en-US" sz="1400" i="1" dirty="0">
                <a:latin typeface="Myriad Pro" pitchFamily="34" charset="0"/>
              </a:rPr>
              <a:t>goodwill </a:t>
            </a:r>
            <a:r>
              <a:rPr lang="en-US" sz="1400" dirty="0" err="1">
                <a:latin typeface="Myriad Pro" pitchFamily="34" charset="0"/>
              </a:rPr>
              <a:t>senilai</a:t>
            </a:r>
            <a:r>
              <a:rPr lang="en-US" sz="1400" dirty="0">
                <a:latin typeface="Myriad Pro" pitchFamily="34" charset="0"/>
              </a:rPr>
              <a:t> Rp50.000.000. </a:t>
            </a:r>
            <a:r>
              <a:rPr lang="en-US" sz="1400" dirty="0" err="1">
                <a:latin typeface="Myriad Pro" pitchFamily="34" charset="0"/>
              </a:rPr>
              <a:t>Pada</a:t>
            </a:r>
            <a:r>
              <a:rPr lang="en-US" sz="1400" dirty="0">
                <a:latin typeface="Myriad Pro" pitchFamily="34" charset="0"/>
              </a:rPr>
              <a:t> </a:t>
            </a:r>
            <a:r>
              <a:rPr lang="en-US" sz="1400" dirty="0" err="1">
                <a:latin typeface="Myriad Pro" pitchFamily="34" charset="0"/>
              </a:rPr>
              <a:t>tanggal</a:t>
            </a:r>
            <a:r>
              <a:rPr lang="en-US" sz="1400" dirty="0">
                <a:latin typeface="Myriad Pro" pitchFamily="34" charset="0"/>
              </a:rPr>
              <a:t> </a:t>
            </a:r>
            <a:r>
              <a:rPr lang="en-US" sz="1400" dirty="0" err="1">
                <a:latin typeface="Myriad Pro" pitchFamily="34" charset="0"/>
              </a:rPr>
              <a:t>akuisisi</a:t>
            </a:r>
            <a:r>
              <a:rPr lang="en-US" sz="1400" dirty="0">
                <a:latin typeface="Myriad Pro" pitchFamily="34" charset="0"/>
              </a:rPr>
              <a:t>, </a:t>
            </a:r>
            <a:r>
              <a:rPr lang="en-US" sz="1400" dirty="0" err="1">
                <a:latin typeface="Myriad Pro" pitchFamily="34" charset="0"/>
              </a:rPr>
              <a:t>seluruh</a:t>
            </a:r>
            <a:r>
              <a:rPr lang="en-US" sz="1400" dirty="0">
                <a:latin typeface="Myriad Pro" pitchFamily="34" charset="0"/>
              </a:rPr>
              <a:t> pos </a:t>
            </a:r>
            <a:r>
              <a:rPr lang="en-US" sz="1400" dirty="0" err="1">
                <a:latin typeface="Myriad Pro" pitchFamily="34" charset="0"/>
              </a:rPr>
              <a:t>dalam</a:t>
            </a:r>
            <a:r>
              <a:rPr lang="en-US" sz="1400" dirty="0">
                <a:latin typeface="Myriad Pro" pitchFamily="34" charset="0"/>
              </a:rPr>
              <a:t> </a:t>
            </a:r>
            <a:r>
              <a:rPr lang="en-US" sz="1400" dirty="0" err="1">
                <a:latin typeface="Myriad Pro" pitchFamily="34" charset="0"/>
              </a:rPr>
              <a:t>Laporan</a:t>
            </a:r>
            <a:r>
              <a:rPr lang="en-US" sz="1400" dirty="0">
                <a:latin typeface="Myriad Pro" pitchFamily="34" charset="0"/>
              </a:rPr>
              <a:t> </a:t>
            </a:r>
            <a:r>
              <a:rPr lang="en-US" sz="1400" dirty="0" err="1">
                <a:latin typeface="Myriad Pro" pitchFamily="34" charset="0"/>
              </a:rPr>
              <a:t>Posisi</a:t>
            </a:r>
            <a:r>
              <a:rPr lang="en-US" sz="1400" dirty="0">
                <a:latin typeface="Myriad Pro" pitchFamily="34" charset="0"/>
              </a:rPr>
              <a:t> </a:t>
            </a:r>
            <a:r>
              <a:rPr lang="en-US" sz="1400" dirty="0" err="1">
                <a:latin typeface="Myriad Pro" pitchFamily="34" charset="0"/>
              </a:rPr>
              <a:t>Keuangan</a:t>
            </a:r>
            <a:r>
              <a:rPr lang="en-US" sz="1400" dirty="0">
                <a:latin typeface="Myriad Pro" pitchFamily="34" charset="0"/>
              </a:rPr>
              <a:t> PT </a:t>
            </a:r>
            <a:r>
              <a:rPr lang="en-US" sz="1400" dirty="0" err="1">
                <a:latin typeface="Myriad Pro" pitchFamily="34" charset="0"/>
              </a:rPr>
              <a:t>Anak</a:t>
            </a:r>
            <a:r>
              <a:rPr lang="en-US" sz="1400" dirty="0">
                <a:latin typeface="Myriad Pro" pitchFamily="34" charset="0"/>
              </a:rPr>
              <a:t> </a:t>
            </a:r>
            <a:r>
              <a:rPr lang="en-US" sz="1400" dirty="0" err="1">
                <a:latin typeface="Myriad Pro" pitchFamily="34" charset="0"/>
              </a:rPr>
              <a:t>dijabarkan</a:t>
            </a:r>
            <a:r>
              <a:rPr lang="en-US" sz="1400" dirty="0">
                <a:latin typeface="Myriad Pro" pitchFamily="34" charset="0"/>
              </a:rPr>
              <a:t> </a:t>
            </a:r>
            <a:r>
              <a:rPr lang="en-US" sz="1400" dirty="0" err="1">
                <a:latin typeface="Myriad Pro" pitchFamily="34" charset="0"/>
              </a:rPr>
              <a:t>dari</a:t>
            </a:r>
            <a:r>
              <a:rPr lang="en-US" sz="1400" dirty="0">
                <a:latin typeface="Myriad Pro" pitchFamily="34" charset="0"/>
              </a:rPr>
              <a:t> S$ </a:t>
            </a:r>
            <a:r>
              <a:rPr lang="en-US" sz="1400" dirty="0" err="1">
                <a:latin typeface="Myriad Pro" pitchFamily="34" charset="0"/>
              </a:rPr>
              <a:t>ke</a:t>
            </a:r>
            <a:r>
              <a:rPr lang="en-US" sz="1400" dirty="0">
                <a:latin typeface="Myriad Pro" pitchFamily="34" charset="0"/>
              </a:rPr>
              <a:t> </a:t>
            </a:r>
            <a:r>
              <a:rPr lang="en-US" sz="1400" dirty="0" err="1">
                <a:latin typeface="Myriad Pro" pitchFamily="34" charset="0"/>
              </a:rPr>
              <a:t>Rp</a:t>
            </a:r>
            <a:r>
              <a:rPr lang="en-US" sz="1400" dirty="0">
                <a:latin typeface="Myriad Pro" pitchFamily="34" charset="0"/>
              </a:rPr>
              <a:t> </a:t>
            </a:r>
            <a:r>
              <a:rPr lang="en-US" sz="1400" dirty="0" err="1">
                <a:latin typeface="Myriad Pro" pitchFamily="34" charset="0"/>
              </a:rPr>
              <a:t>menggunakan</a:t>
            </a:r>
            <a:r>
              <a:rPr lang="en-US" sz="1400" dirty="0">
                <a:latin typeface="Myriad Pro" pitchFamily="34" charset="0"/>
              </a:rPr>
              <a:t> </a:t>
            </a:r>
            <a:r>
              <a:rPr lang="en-US" sz="1400" dirty="0" err="1">
                <a:latin typeface="Myriad Pro" pitchFamily="34" charset="0"/>
              </a:rPr>
              <a:t>kurs</a:t>
            </a:r>
            <a:r>
              <a:rPr lang="en-US" sz="1400" dirty="0">
                <a:latin typeface="Myriad Pro" pitchFamily="34" charset="0"/>
              </a:rPr>
              <a:t> </a:t>
            </a:r>
            <a:r>
              <a:rPr lang="en-US" sz="1400" dirty="0" err="1">
                <a:latin typeface="Myriad Pro" pitchFamily="34" charset="0"/>
              </a:rPr>
              <a:t>tanggal</a:t>
            </a:r>
            <a:r>
              <a:rPr lang="en-US" sz="1400" dirty="0">
                <a:latin typeface="Myriad Pro" pitchFamily="34" charset="0"/>
              </a:rPr>
              <a:t> </a:t>
            </a:r>
            <a:r>
              <a:rPr lang="en-US" sz="1400" dirty="0" err="1">
                <a:latin typeface="Myriad Pro" pitchFamily="34" charset="0"/>
              </a:rPr>
              <a:t>akuisisi</a:t>
            </a:r>
            <a:r>
              <a:rPr lang="en-US" sz="1400" dirty="0">
                <a:latin typeface="Myriad Pro" pitchFamily="34" charset="0"/>
              </a:rPr>
              <a:t>. Hal </a:t>
            </a:r>
            <a:r>
              <a:rPr lang="en-US" sz="1400" dirty="0" err="1">
                <a:latin typeface="Myriad Pro" pitchFamily="34" charset="0"/>
              </a:rPr>
              <a:t>ini</a:t>
            </a:r>
            <a:r>
              <a:rPr lang="en-US" sz="1400" dirty="0">
                <a:latin typeface="Myriad Pro" pitchFamily="34" charset="0"/>
              </a:rPr>
              <a:t> </a:t>
            </a:r>
            <a:r>
              <a:rPr lang="en-US" sz="1400" dirty="0" err="1">
                <a:latin typeface="Myriad Pro" pitchFamily="34" charset="0"/>
              </a:rPr>
              <a:t>untuk</a:t>
            </a:r>
            <a:r>
              <a:rPr lang="en-US" sz="1400" dirty="0">
                <a:latin typeface="Myriad Pro" pitchFamily="34" charset="0"/>
              </a:rPr>
              <a:t> </a:t>
            </a:r>
            <a:r>
              <a:rPr lang="en-US" sz="1400" dirty="0" err="1">
                <a:latin typeface="Myriad Pro" pitchFamily="34" charset="0"/>
              </a:rPr>
              <a:t>menandakan</a:t>
            </a:r>
            <a:r>
              <a:rPr lang="en-US" sz="1400" dirty="0">
                <a:latin typeface="Myriad Pro" pitchFamily="34" charset="0"/>
              </a:rPr>
              <a:t> </a:t>
            </a:r>
            <a:r>
              <a:rPr lang="en-US" sz="1400" dirty="0" err="1">
                <a:latin typeface="Myriad Pro" pitchFamily="34" charset="0"/>
              </a:rPr>
              <a:t>bahwa</a:t>
            </a:r>
            <a:r>
              <a:rPr lang="en-US" sz="1400" dirty="0">
                <a:latin typeface="Myriad Pro" pitchFamily="34" charset="0"/>
              </a:rPr>
              <a:t> </a:t>
            </a:r>
            <a:r>
              <a:rPr lang="en-US" sz="1400" dirty="0" err="1">
                <a:latin typeface="Myriad Pro" pitchFamily="34" charset="0"/>
              </a:rPr>
              <a:t>kurs</a:t>
            </a:r>
            <a:r>
              <a:rPr lang="en-US" sz="1400" dirty="0">
                <a:latin typeface="Myriad Pro" pitchFamily="34" charset="0"/>
              </a:rPr>
              <a:t> </a:t>
            </a:r>
            <a:r>
              <a:rPr lang="en-US" sz="1400" dirty="0" err="1">
                <a:latin typeface="Myriad Pro" pitchFamily="34" charset="0"/>
              </a:rPr>
              <a:t>tanggal</a:t>
            </a:r>
            <a:r>
              <a:rPr lang="en-US" sz="1400" dirty="0">
                <a:latin typeface="Myriad Pro" pitchFamily="34" charset="0"/>
              </a:rPr>
              <a:t> </a:t>
            </a:r>
            <a:r>
              <a:rPr lang="en-US" sz="1400" dirty="0" err="1">
                <a:latin typeface="Myriad Pro" pitchFamily="34" charset="0"/>
              </a:rPr>
              <a:t>akuisisi</a:t>
            </a:r>
            <a:r>
              <a:rPr lang="en-US" sz="1400" dirty="0">
                <a:latin typeface="Myriad Pro" pitchFamily="34" charset="0"/>
              </a:rPr>
              <a:t> </a:t>
            </a:r>
            <a:r>
              <a:rPr lang="en-US" sz="1400" dirty="0" err="1">
                <a:latin typeface="Myriad Pro" pitchFamily="34" charset="0"/>
              </a:rPr>
              <a:t>tersebut</a:t>
            </a:r>
            <a:r>
              <a:rPr lang="en-US" sz="1400" dirty="0">
                <a:latin typeface="Myriad Pro" pitchFamily="34" charset="0"/>
              </a:rPr>
              <a:t> </a:t>
            </a:r>
            <a:r>
              <a:rPr lang="en-US" sz="1400" dirty="0" err="1">
                <a:latin typeface="Myriad Pro" pitchFamily="34" charset="0"/>
              </a:rPr>
              <a:t>adalah</a:t>
            </a:r>
            <a:r>
              <a:rPr lang="en-US" sz="1400" dirty="0">
                <a:latin typeface="Myriad Pro" pitchFamily="34" charset="0"/>
              </a:rPr>
              <a:t> </a:t>
            </a:r>
            <a:r>
              <a:rPr lang="en-US" sz="1400" dirty="0" err="1">
                <a:latin typeface="Myriad Pro" pitchFamily="34" charset="0"/>
              </a:rPr>
              <a:t>kurs</a:t>
            </a:r>
            <a:r>
              <a:rPr lang="en-US" sz="1400" dirty="0">
                <a:latin typeface="Myriad Pro" pitchFamily="34" charset="0"/>
              </a:rPr>
              <a:t> </a:t>
            </a:r>
            <a:r>
              <a:rPr lang="en-US" sz="1400" dirty="0" err="1">
                <a:latin typeface="Myriad Pro" pitchFamily="34" charset="0"/>
              </a:rPr>
              <a:t>historis</a:t>
            </a:r>
            <a:r>
              <a:rPr lang="en-US" sz="1400" dirty="0">
                <a:latin typeface="Myriad Pro" pitchFamily="34" charset="0"/>
              </a:rPr>
              <a:t> </a:t>
            </a:r>
            <a:r>
              <a:rPr lang="en-US" sz="1400" dirty="0" err="1">
                <a:latin typeface="Myriad Pro" pitchFamily="34" charset="0"/>
              </a:rPr>
              <a:t>sehingga</a:t>
            </a:r>
            <a:r>
              <a:rPr lang="en-US" sz="1400" dirty="0">
                <a:latin typeface="Myriad Pro" pitchFamily="34" charset="0"/>
              </a:rPr>
              <a:t> </a:t>
            </a:r>
            <a:r>
              <a:rPr lang="en-US" sz="1400" dirty="0" err="1">
                <a:latin typeface="Myriad Pro" pitchFamily="34" charset="0"/>
              </a:rPr>
              <a:t>kurs</a:t>
            </a:r>
            <a:r>
              <a:rPr lang="en-US" sz="1400" dirty="0">
                <a:latin typeface="Myriad Pro" pitchFamily="34" charset="0"/>
              </a:rPr>
              <a:t> yang </a:t>
            </a:r>
            <a:r>
              <a:rPr lang="en-US" sz="1400" dirty="0" err="1">
                <a:latin typeface="Myriad Pro" pitchFamily="34" charset="0"/>
              </a:rPr>
              <a:t>relevan</a:t>
            </a:r>
            <a:r>
              <a:rPr lang="en-US" sz="1400" dirty="0">
                <a:latin typeface="Myriad Pro" pitchFamily="34" charset="0"/>
              </a:rPr>
              <a:t> </a:t>
            </a:r>
            <a:r>
              <a:rPr lang="en-US" sz="1400" dirty="0" err="1">
                <a:latin typeface="Myriad Pro" pitchFamily="34" charset="0"/>
              </a:rPr>
              <a:t>untuk</a:t>
            </a:r>
            <a:r>
              <a:rPr lang="en-US" sz="1400" dirty="0">
                <a:latin typeface="Myriad Pro" pitchFamily="34" charset="0"/>
              </a:rPr>
              <a:t> pos-pos </a:t>
            </a:r>
            <a:r>
              <a:rPr lang="en-US" sz="1400" dirty="0" err="1">
                <a:latin typeface="Myriad Pro" pitchFamily="34" charset="0"/>
              </a:rPr>
              <a:t>Laporan</a:t>
            </a:r>
            <a:r>
              <a:rPr lang="en-US" sz="1400" dirty="0">
                <a:latin typeface="Myriad Pro" pitchFamily="34" charset="0"/>
              </a:rPr>
              <a:t> </a:t>
            </a:r>
            <a:r>
              <a:rPr lang="en-US" sz="1400" dirty="0" err="1">
                <a:latin typeface="Myriad Pro" pitchFamily="34" charset="0"/>
              </a:rPr>
              <a:t>Posisi</a:t>
            </a:r>
            <a:r>
              <a:rPr lang="en-US" sz="1400" dirty="0">
                <a:latin typeface="Myriad Pro" pitchFamily="34" charset="0"/>
              </a:rPr>
              <a:t> </a:t>
            </a:r>
            <a:r>
              <a:rPr lang="en-US" sz="1400" dirty="0" err="1">
                <a:latin typeface="Myriad Pro" pitchFamily="34" charset="0"/>
              </a:rPr>
              <a:t>Keuangan</a:t>
            </a:r>
            <a:r>
              <a:rPr lang="en-US" sz="1400" dirty="0">
                <a:latin typeface="Myriad Pro" pitchFamily="34" charset="0"/>
              </a:rPr>
              <a:t> </a:t>
            </a:r>
            <a:r>
              <a:rPr lang="en-US" sz="1400" dirty="0" err="1">
                <a:latin typeface="Myriad Pro" pitchFamily="34" charset="0"/>
              </a:rPr>
              <a:t>sebelum</a:t>
            </a:r>
            <a:r>
              <a:rPr lang="en-US" sz="1400" dirty="0">
                <a:latin typeface="Myriad Pro" pitchFamily="34" charset="0"/>
              </a:rPr>
              <a:t> </a:t>
            </a:r>
            <a:r>
              <a:rPr lang="en-US" sz="1400" dirty="0" err="1">
                <a:latin typeface="Myriad Pro" pitchFamily="34" charset="0"/>
              </a:rPr>
              <a:t>tanggal</a:t>
            </a:r>
            <a:r>
              <a:rPr lang="en-US" sz="1400" dirty="0">
                <a:latin typeface="Myriad Pro" pitchFamily="34" charset="0"/>
              </a:rPr>
              <a:t> </a:t>
            </a:r>
            <a:r>
              <a:rPr lang="en-US" sz="1400" dirty="0" err="1">
                <a:latin typeface="Myriad Pro" pitchFamily="34" charset="0"/>
              </a:rPr>
              <a:t>akuisisi</a:t>
            </a:r>
            <a:r>
              <a:rPr lang="en-US" sz="1400" dirty="0">
                <a:latin typeface="Myriad Pro" pitchFamily="34" charset="0"/>
              </a:rPr>
              <a:t> </a:t>
            </a:r>
            <a:r>
              <a:rPr lang="en-US" sz="1400" dirty="0" err="1">
                <a:latin typeface="Myriad Pro" pitchFamily="34" charset="0"/>
              </a:rPr>
              <a:t>menjadi</a:t>
            </a:r>
            <a:r>
              <a:rPr lang="en-US" sz="1400" dirty="0">
                <a:latin typeface="Myriad Pro" pitchFamily="34" charset="0"/>
              </a:rPr>
              <a:t> </a:t>
            </a:r>
            <a:r>
              <a:rPr lang="en-US" sz="1400" dirty="0" err="1">
                <a:latin typeface="Myriad Pro" pitchFamily="34" charset="0"/>
              </a:rPr>
              <a:t>tidak</a:t>
            </a:r>
            <a:r>
              <a:rPr lang="en-US" sz="1400" dirty="0">
                <a:latin typeface="Myriad Pro" pitchFamily="34" charset="0"/>
              </a:rPr>
              <a:t> </a:t>
            </a:r>
            <a:r>
              <a:rPr lang="en-US" sz="1400" dirty="0" err="1">
                <a:latin typeface="Myriad Pro" pitchFamily="34" charset="0"/>
              </a:rPr>
              <a:t>berlaku</a:t>
            </a:r>
            <a:r>
              <a:rPr lang="en-US" sz="1400" dirty="0">
                <a:latin typeface="Myriad Pro" pitchFamily="34" charset="0"/>
              </a:rPr>
              <a:t> </a:t>
            </a:r>
            <a:r>
              <a:rPr lang="en-US" sz="1400" dirty="0" err="1">
                <a:latin typeface="Myriad Pro" pitchFamily="34" charset="0"/>
              </a:rPr>
              <a:t>lagi</a:t>
            </a:r>
            <a:r>
              <a:rPr lang="en-US" sz="1400" dirty="0">
                <a:latin typeface="Myriad Pro" pitchFamily="34" charset="0"/>
              </a:rPr>
              <a:t>. </a:t>
            </a:r>
            <a:r>
              <a:rPr lang="en-US" sz="1400" dirty="0" err="1">
                <a:latin typeface="Myriad Pro" pitchFamily="34" charset="0"/>
              </a:rPr>
              <a:t>Berikut</a:t>
            </a:r>
            <a:r>
              <a:rPr lang="en-US" sz="1400" dirty="0">
                <a:latin typeface="Myriad Pro" pitchFamily="34" charset="0"/>
              </a:rPr>
              <a:t> </a:t>
            </a:r>
            <a:r>
              <a:rPr lang="en-US" sz="1400" dirty="0" err="1">
                <a:latin typeface="Myriad Pro" pitchFamily="34" charset="0"/>
              </a:rPr>
              <a:t>proses</a:t>
            </a:r>
            <a:r>
              <a:rPr lang="en-US" sz="1400" dirty="0">
                <a:latin typeface="Myriad Pro" pitchFamily="34" charset="0"/>
              </a:rPr>
              <a:t> </a:t>
            </a:r>
            <a:r>
              <a:rPr lang="en-US" sz="1400" dirty="0" err="1">
                <a:latin typeface="Myriad Pro" pitchFamily="34" charset="0"/>
              </a:rPr>
              <a:t>penjabaran</a:t>
            </a:r>
            <a:r>
              <a:rPr lang="en-US" sz="1400" dirty="0">
                <a:latin typeface="Myriad Pro" pitchFamily="34" charset="0"/>
              </a:rPr>
              <a:t> </a:t>
            </a:r>
            <a:r>
              <a:rPr lang="en-US" sz="1400" dirty="0" err="1">
                <a:latin typeface="Myriad Pro" pitchFamily="34" charset="0"/>
              </a:rPr>
              <a:t>pada</a:t>
            </a:r>
            <a:r>
              <a:rPr lang="en-US" sz="1400" dirty="0">
                <a:latin typeface="Myriad Pro" pitchFamily="34" charset="0"/>
              </a:rPr>
              <a:t> </a:t>
            </a:r>
            <a:r>
              <a:rPr lang="en-US" sz="1400" dirty="0" err="1">
                <a:latin typeface="Myriad Pro" pitchFamily="34" charset="0"/>
              </a:rPr>
              <a:t>tanggal</a:t>
            </a:r>
            <a:r>
              <a:rPr lang="en-US" sz="1400" dirty="0">
                <a:latin typeface="Myriad Pro" pitchFamily="34" charset="0"/>
              </a:rPr>
              <a:t> </a:t>
            </a:r>
            <a:r>
              <a:rPr lang="en-US" sz="1400" dirty="0" err="1">
                <a:latin typeface="Myriad Pro" pitchFamily="34" charset="0"/>
              </a:rPr>
              <a:t>akuisisi</a:t>
            </a:r>
            <a:r>
              <a:rPr lang="en-US" sz="1400" dirty="0">
                <a:latin typeface="Myriad Pro" pitchFamily="34" charset="0"/>
              </a:rPr>
              <a:t>.</a:t>
            </a:r>
            <a:r>
              <a:rPr lang="en-US" sz="1400" i="1" dirty="0">
                <a:latin typeface="Myriad Pro" pitchFamily="34" charset="0"/>
              </a:rPr>
              <a:t> </a:t>
            </a:r>
            <a:endParaRPr lang="en-US" sz="1400" dirty="0">
              <a:latin typeface="Myriad Pro" pitchFamily="34" charset="0"/>
            </a:endParaRPr>
          </a:p>
        </p:txBody>
      </p:sp>
      <p:pic>
        <p:nvPicPr>
          <p:cNvPr id="8" name="Picture 7">
            <a:extLst>
              <a:ext uri="{FF2B5EF4-FFF2-40B4-BE49-F238E27FC236}">
                <a16:creationId xmlns:a16="http://schemas.microsoft.com/office/drawing/2014/main" id="{FD38D25D-7EEC-49AA-9212-99DEEF4E867D}"/>
              </a:ext>
            </a:extLst>
          </p:cNvPr>
          <p:cNvPicPr>
            <a:picLocks noChangeAspect="1"/>
          </p:cNvPicPr>
          <p:nvPr/>
        </p:nvPicPr>
        <p:blipFill>
          <a:blip r:embed="rId3"/>
          <a:stretch>
            <a:fillRect/>
          </a:stretch>
        </p:blipFill>
        <p:spPr>
          <a:xfrm>
            <a:off x="3124200" y="1864876"/>
            <a:ext cx="2286000" cy="97155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Rectangle 4"/>
          <p:cNvSpPr/>
          <p:nvPr/>
        </p:nvSpPr>
        <p:spPr>
          <a:xfrm>
            <a:off x="609600" y="5325070"/>
            <a:ext cx="8077200" cy="523220"/>
          </a:xfrm>
          <a:prstGeom prst="rect">
            <a:avLst/>
          </a:prstGeom>
        </p:spPr>
        <p:txBody>
          <a:bodyPr wrap="square">
            <a:spAutoFit/>
          </a:bodyPr>
          <a:lstStyle/>
          <a:p>
            <a:pPr marL="342900" algn="just"/>
            <a:r>
              <a:rPr lang="en-US" sz="1400" dirty="0" err="1">
                <a:latin typeface="Myriad Pro" pitchFamily="34" charset="0"/>
              </a:rPr>
              <a:t>Setelah</a:t>
            </a:r>
            <a:r>
              <a:rPr lang="en-US" sz="1400" dirty="0">
                <a:latin typeface="Myriad Pro" pitchFamily="34" charset="0"/>
              </a:rPr>
              <a:t> </a:t>
            </a:r>
            <a:r>
              <a:rPr lang="en-US" sz="1400" dirty="0" err="1">
                <a:latin typeface="Myriad Pro" pitchFamily="34" charset="0"/>
              </a:rPr>
              <a:t>tanggal</a:t>
            </a:r>
            <a:r>
              <a:rPr lang="en-US" sz="1400" dirty="0">
                <a:latin typeface="Myriad Pro" pitchFamily="34" charset="0"/>
              </a:rPr>
              <a:t> </a:t>
            </a:r>
            <a:r>
              <a:rPr lang="en-US" sz="1400" dirty="0" err="1">
                <a:latin typeface="Myriad Pro" pitchFamily="34" charset="0"/>
              </a:rPr>
              <a:t>akuisisi</a:t>
            </a:r>
            <a:r>
              <a:rPr lang="en-US" sz="1400" dirty="0">
                <a:latin typeface="Myriad Pro" pitchFamily="34" charset="0"/>
              </a:rPr>
              <a:t>, PT </a:t>
            </a:r>
            <a:r>
              <a:rPr lang="en-US" sz="1400" dirty="0" err="1">
                <a:latin typeface="Myriad Pro" pitchFamily="34" charset="0"/>
              </a:rPr>
              <a:t>Induk</a:t>
            </a:r>
            <a:r>
              <a:rPr lang="en-US" sz="1400" dirty="0">
                <a:latin typeface="Myriad Pro" pitchFamily="34" charset="0"/>
              </a:rPr>
              <a:t> </a:t>
            </a:r>
            <a:r>
              <a:rPr lang="en-US" sz="1400" dirty="0" err="1">
                <a:latin typeface="Myriad Pro" pitchFamily="34" charset="0"/>
              </a:rPr>
              <a:t>akan</a:t>
            </a:r>
            <a:r>
              <a:rPr lang="en-US" sz="1400" dirty="0">
                <a:latin typeface="Myriad Pro" pitchFamily="34" charset="0"/>
              </a:rPr>
              <a:t> </a:t>
            </a:r>
            <a:r>
              <a:rPr lang="en-US" sz="1400" dirty="0" err="1">
                <a:latin typeface="Myriad Pro" pitchFamily="34" charset="0"/>
              </a:rPr>
              <a:t>mencatat</a:t>
            </a:r>
            <a:r>
              <a:rPr lang="en-US" sz="1400" dirty="0">
                <a:latin typeface="Myriad Pro" pitchFamily="34" charset="0"/>
              </a:rPr>
              <a:t> </a:t>
            </a:r>
            <a:r>
              <a:rPr lang="en-US" sz="1400" dirty="0" err="1">
                <a:latin typeface="Myriad Pro" pitchFamily="34" charset="0"/>
              </a:rPr>
              <a:t>investasinya</a:t>
            </a:r>
            <a:r>
              <a:rPr lang="en-US" sz="1400" dirty="0">
                <a:latin typeface="Myriad Pro" pitchFamily="34" charset="0"/>
              </a:rPr>
              <a:t> </a:t>
            </a:r>
            <a:r>
              <a:rPr lang="en-US" sz="1400" dirty="0" err="1">
                <a:latin typeface="Myriad Pro" pitchFamily="34" charset="0"/>
              </a:rPr>
              <a:t>atas</a:t>
            </a:r>
            <a:r>
              <a:rPr lang="en-US" sz="1400" dirty="0">
                <a:latin typeface="Myriad Pro" pitchFamily="34" charset="0"/>
              </a:rPr>
              <a:t> PT </a:t>
            </a:r>
            <a:r>
              <a:rPr lang="en-US" sz="1400" dirty="0" err="1">
                <a:latin typeface="Myriad Pro" pitchFamily="34" charset="0"/>
              </a:rPr>
              <a:t>Anak</a:t>
            </a:r>
            <a:r>
              <a:rPr lang="en-US" sz="1400" dirty="0">
                <a:latin typeface="Myriad Pro" pitchFamily="34" charset="0"/>
              </a:rPr>
              <a:t>. Jika PT </a:t>
            </a:r>
            <a:r>
              <a:rPr lang="en-US" sz="1400" dirty="0" err="1">
                <a:latin typeface="Myriad Pro" pitchFamily="34" charset="0"/>
              </a:rPr>
              <a:t>Induk</a:t>
            </a:r>
            <a:r>
              <a:rPr lang="en-US" sz="1400" dirty="0">
                <a:latin typeface="Myriad Pro" pitchFamily="34" charset="0"/>
              </a:rPr>
              <a:t> </a:t>
            </a:r>
            <a:r>
              <a:rPr lang="en-US" sz="1400" dirty="0" err="1">
                <a:latin typeface="Myriad Pro" pitchFamily="34" charset="0"/>
              </a:rPr>
              <a:t>menggunakan</a:t>
            </a:r>
            <a:r>
              <a:rPr lang="en-US" sz="1400" dirty="0">
                <a:latin typeface="Myriad Pro" pitchFamily="34" charset="0"/>
              </a:rPr>
              <a:t> </a:t>
            </a:r>
            <a:r>
              <a:rPr lang="en-US" sz="1400" dirty="0" err="1">
                <a:latin typeface="Myriad Pro" pitchFamily="34" charset="0"/>
              </a:rPr>
              <a:t>metode</a:t>
            </a:r>
            <a:r>
              <a:rPr lang="en-US" sz="1400" dirty="0">
                <a:latin typeface="Myriad Pro" pitchFamily="34" charset="0"/>
              </a:rPr>
              <a:t> </a:t>
            </a:r>
            <a:r>
              <a:rPr lang="en-US" sz="1400" dirty="0" err="1">
                <a:latin typeface="Myriad Pro" pitchFamily="34" charset="0"/>
              </a:rPr>
              <a:t>ekuitas</a:t>
            </a:r>
            <a:r>
              <a:rPr lang="en-US" sz="1400" dirty="0">
                <a:latin typeface="Myriad Pro" pitchFamily="34" charset="0"/>
              </a:rPr>
              <a:t>, </a:t>
            </a:r>
            <a:r>
              <a:rPr lang="en-US" sz="1400" dirty="0" err="1">
                <a:latin typeface="Myriad Pro" pitchFamily="34" charset="0"/>
              </a:rPr>
              <a:t>maka</a:t>
            </a:r>
            <a:r>
              <a:rPr lang="en-US" sz="1400" dirty="0">
                <a:latin typeface="Myriad Pro" pitchFamily="34" charset="0"/>
              </a:rPr>
              <a:t> </a:t>
            </a:r>
            <a:r>
              <a:rPr lang="en-US" sz="1400" dirty="0" err="1">
                <a:latin typeface="Myriad Pro" pitchFamily="34" charset="0"/>
              </a:rPr>
              <a:t>jurnal</a:t>
            </a:r>
            <a:r>
              <a:rPr lang="en-US" sz="1400" dirty="0">
                <a:latin typeface="Myriad Pro" pitchFamily="34" charset="0"/>
              </a:rPr>
              <a:t> yang </a:t>
            </a:r>
            <a:r>
              <a:rPr lang="en-US" sz="1400" dirty="0" err="1">
                <a:latin typeface="Myriad Pro" pitchFamily="34" charset="0"/>
              </a:rPr>
              <a:t>dicatat</a:t>
            </a:r>
            <a:r>
              <a:rPr lang="en-US" sz="1400" dirty="0">
                <a:latin typeface="Myriad Pro" pitchFamily="34" charset="0"/>
              </a:rPr>
              <a:t> </a:t>
            </a:r>
            <a:r>
              <a:rPr lang="en-US" sz="1400" dirty="0" err="1">
                <a:latin typeface="Myriad Pro" pitchFamily="34" charset="0"/>
              </a:rPr>
              <a:t>selama</a:t>
            </a:r>
            <a:r>
              <a:rPr lang="en-US" sz="1400" dirty="0">
                <a:latin typeface="Myriad Pro" pitchFamily="34" charset="0"/>
              </a:rPr>
              <a:t> </a:t>
            </a:r>
            <a:r>
              <a:rPr lang="en-US" sz="1400" dirty="0" err="1">
                <a:latin typeface="Myriad Pro" pitchFamily="34" charset="0"/>
              </a:rPr>
              <a:t>tahun</a:t>
            </a:r>
            <a:r>
              <a:rPr lang="en-US" sz="1400" dirty="0">
                <a:latin typeface="Myriad Pro" pitchFamily="34" charset="0"/>
              </a:rPr>
              <a:t> 2020 </a:t>
            </a:r>
            <a:r>
              <a:rPr lang="en-US" sz="1400" dirty="0" err="1">
                <a:latin typeface="Myriad Pro" pitchFamily="34" charset="0"/>
              </a:rPr>
              <a:t>adalah</a:t>
            </a:r>
            <a:r>
              <a:rPr lang="en-US" sz="1400" dirty="0">
                <a:latin typeface="Myriad Pro" pitchFamily="34" charset="0"/>
              </a:rPr>
              <a:t> </a:t>
            </a:r>
            <a:r>
              <a:rPr lang="en-US" sz="1400" dirty="0" err="1">
                <a:latin typeface="Myriad Pro" pitchFamily="34" charset="0"/>
              </a:rPr>
              <a:t>sebagai</a:t>
            </a:r>
            <a:r>
              <a:rPr lang="en-US" sz="1400" dirty="0">
                <a:latin typeface="Myriad Pro" pitchFamily="34" charset="0"/>
              </a:rPr>
              <a:t> </a:t>
            </a:r>
            <a:r>
              <a:rPr lang="en-US" sz="1400" dirty="0" err="1">
                <a:latin typeface="Myriad Pro" pitchFamily="34" charset="0"/>
              </a:rPr>
              <a:t>berikut</a:t>
            </a:r>
            <a:r>
              <a:rPr lang="en-US" sz="1400" dirty="0">
                <a:latin typeface="Myriad Pro" pitchFamily="34" charset="0"/>
              </a:rPr>
              <a:t>.</a:t>
            </a:r>
          </a:p>
        </p:txBody>
      </p:sp>
      <p:pic>
        <p:nvPicPr>
          <p:cNvPr id="4" name="Picture 3">
            <a:extLst>
              <a:ext uri="{FF2B5EF4-FFF2-40B4-BE49-F238E27FC236}">
                <a16:creationId xmlns:a16="http://schemas.microsoft.com/office/drawing/2014/main" id="{804EF5E6-778A-454C-8C9B-FC3F09B0EA5B}"/>
              </a:ext>
            </a:extLst>
          </p:cNvPr>
          <p:cNvPicPr>
            <a:picLocks noChangeAspect="1"/>
          </p:cNvPicPr>
          <p:nvPr/>
        </p:nvPicPr>
        <p:blipFill>
          <a:blip r:embed="rId2"/>
          <a:stretch>
            <a:fillRect/>
          </a:stretch>
        </p:blipFill>
        <p:spPr>
          <a:xfrm>
            <a:off x="1371600" y="1752600"/>
            <a:ext cx="6400800" cy="32385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a:bodyPr>
          <a:lstStyle/>
          <a:p>
            <a:pPr marL="623888" indent="4763">
              <a:spcBef>
                <a:spcPts val="0"/>
              </a:spcBef>
              <a:buNone/>
            </a:pPr>
            <a:r>
              <a:rPr lang="en-US" sz="1400" u="sng" dirty="0"/>
              <a:t>2 </a:t>
            </a:r>
            <a:r>
              <a:rPr lang="en-US" sz="1400" u="sng" dirty="0" err="1"/>
              <a:t>Januari</a:t>
            </a:r>
            <a:r>
              <a:rPr lang="en-US" sz="1400" u="sng" dirty="0"/>
              <a:t> 2020</a:t>
            </a:r>
          </a:p>
          <a:p>
            <a:pPr marL="623888" indent="4763">
              <a:spcBef>
                <a:spcPts val="0"/>
              </a:spcBef>
              <a:buNone/>
            </a:pPr>
            <a:r>
              <a:rPr lang="en-US" sz="1400" dirty="0" err="1"/>
              <a:t>Investasi</a:t>
            </a:r>
            <a:r>
              <a:rPr lang="en-US" sz="1400" dirty="0"/>
              <a:t> 		Rp600.000.000 	</a:t>
            </a:r>
          </a:p>
          <a:p>
            <a:pPr marL="623888" indent="4763">
              <a:spcBef>
                <a:spcPts val="0"/>
              </a:spcBef>
              <a:buNone/>
            </a:pPr>
            <a:r>
              <a:rPr lang="en-US" sz="1400" dirty="0"/>
              <a:t>	</a:t>
            </a:r>
            <a:r>
              <a:rPr lang="en-US" sz="1400" dirty="0" err="1"/>
              <a:t>Kas</a:t>
            </a:r>
            <a:r>
              <a:rPr lang="en-US" sz="1400" dirty="0"/>
              <a:t> 			        Rp600.000.000 	</a:t>
            </a:r>
          </a:p>
          <a:p>
            <a:pPr marL="623888" indent="4763">
              <a:spcBef>
                <a:spcPts val="0"/>
              </a:spcBef>
              <a:buNone/>
            </a:pPr>
            <a:r>
              <a:rPr lang="en-US" sz="1400" i="1" dirty="0" err="1"/>
              <a:t>Mencatat</a:t>
            </a:r>
            <a:r>
              <a:rPr lang="en-US" sz="1400" i="1" dirty="0"/>
              <a:t> </a:t>
            </a:r>
            <a:r>
              <a:rPr lang="en-US" sz="1400" i="1" dirty="0" err="1"/>
              <a:t>investasi</a:t>
            </a:r>
            <a:r>
              <a:rPr lang="en-US" sz="1400" i="1" dirty="0"/>
              <a:t> </a:t>
            </a:r>
            <a:r>
              <a:rPr lang="en-US" sz="1400" i="1" dirty="0" err="1"/>
              <a:t>awal</a:t>
            </a:r>
            <a:r>
              <a:rPr lang="en-US" sz="1400" i="1" dirty="0"/>
              <a:t> (S$60.000 ×10.000)</a:t>
            </a:r>
          </a:p>
          <a:p>
            <a:pPr>
              <a:buNone/>
            </a:pPr>
            <a:endParaRPr lang="en-US" sz="600" dirty="0"/>
          </a:p>
          <a:p>
            <a:pPr marL="623888" indent="4763">
              <a:spcBef>
                <a:spcPts val="0"/>
              </a:spcBef>
              <a:buNone/>
            </a:pPr>
            <a:r>
              <a:rPr lang="en-US" sz="1400" u="sng" dirty="0"/>
              <a:t>1 April 2020</a:t>
            </a:r>
            <a:r>
              <a:rPr lang="en-US" sz="1400" dirty="0"/>
              <a:t>	</a:t>
            </a:r>
          </a:p>
          <a:p>
            <a:pPr marL="623888" indent="4763">
              <a:spcBef>
                <a:spcPts val="0"/>
              </a:spcBef>
              <a:buNone/>
            </a:pPr>
            <a:r>
              <a:rPr lang="en-US" sz="1400" dirty="0" err="1"/>
              <a:t>Kas</a:t>
            </a:r>
            <a:r>
              <a:rPr lang="en-US" sz="1400" dirty="0"/>
              <a:t> 		   Rp24.120.000 	</a:t>
            </a:r>
          </a:p>
          <a:p>
            <a:pPr marL="623888" indent="4763">
              <a:spcBef>
                <a:spcPts val="0"/>
              </a:spcBef>
              <a:buNone/>
            </a:pPr>
            <a:r>
              <a:rPr lang="en-US" sz="1400" dirty="0"/>
              <a:t>	</a:t>
            </a:r>
            <a:r>
              <a:rPr lang="en-US" sz="1400" dirty="0" err="1"/>
              <a:t>Investasi</a:t>
            </a:r>
            <a:r>
              <a:rPr lang="en-US" sz="1400" dirty="0"/>
              <a:t> 			          Rp24.120.000 	</a:t>
            </a:r>
          </a:p>
          <a:p>
            <a:pPr marL="623888" indent="4763">
              <a:spcBef>
                <a:spcPts val="0"/>
              </a:spcBef>
              <a:buNone/>
            </a:pPr>
            <a:r>
              <a:rPr lang="nl-NL" sz="1400" i="1" dirty="0"/>
              <a:t>Mencatat penerimaan dividen (80% × S$3.000 × 10.050)</a:t>
            </a:r>
          </a:p>
          <a:p>
            <a:pPr>
              <a:buNone/>
            </a:pPr>
            <a:endParaRPr lang="en-US" sz="600" dirty="0"/>
          </a:p>
          <a:p>
            <a:pPr marL="623888" indent="4763">
              <a:spcBef>
                <a:spcPts val="0"/>
              </a:spcBef>
              <a:buNone/>
            </a:pPr>
            <a:r>
              <a:rPr lang="en-US" sz="1400" u="sng" dirty="0"/>
              <a:t>31 </a:t>
            </a:r>
            <a:r>
              <a:rPr lang="en-US" sz="1400" u="sng" dirty="0" err="1"/>
              <a:t>Desember</a:t>
            </a:r>
            <a:r>
              <a:rPr lang="en-US" sz="1400" u="sng" dirty="0"/>
              <a:t> 2020</a:t>
            </a:r>
            <a:r>
              <a:rPr lang="en-US" sz="1400" dirty="0"/>
              <a:t>	</a:t>
            </a:r>
          </a:p>
          <a:p>
            <a:pPr marL="623888" indent="4763">
              <a:spcBef>
                <a:spcPts val="0"/>
              </a:spcBef>
              <a:buNone/>
            </a:pPr>
            <a:r>
              <a:rPr lang="en-US" sz="1400" dirty="0" err="1"/>
              <a:t>Investasi</a:t>
            </a:r>
            <a:r>
              <a:rPr lang="en-US" sz="1400" dirty="0"/>
              <a:t> 		  Rp40.400.000 	</a:t>
            </a:r>
          </a:p>
          <a:p>
            <a:pPr marL="623888" indent="4763">
              <a:spcBef>
                <a:spcPts val="0"/>
              </a:spcBef>
              <a:buNone/>
            </a:pPr>
            <a:r>
              <a:rPr lang="es-ES" sz="1400" dirty="0"/>
              <a:t>	</a:t>
            </a:r>
            <a:r>
              <a:rPr lang="es-ES" sz="1400" dirty="0" err="1"/>
              <a:t>Bagian</a:t>
            </a:r>
            <a:r>
              <a:rPr lang="es-ES" sz="1400" dirty="0"/>
              <a:t> </a:t>
            </a:r>
            <a:r>
              <a:rPr lang="es-ES" sz="1400" dirty="0" err="1"/>
              <a:t>Laba</a:t>
            </a:r>
            <a:r>
              <a:rPr lang="es-ES" sz="1400" dirty="0"/>
              <a:t> PT </a:t>
            </a:r>
            <a:r>
              <a:rPr lang="es-ES" sz="1400" dirty="0" err="1"/>
              <a:t>Anak</a:t>
            </a:r>
            <a:r>
              <a:rPr lang="es-ES" sz="1400" dirty="0"/>
              <a:t> 		          Rp40.400.000 	</a:t>
            </a:r>
          </a:p>
          <a:p>
            <a:pPr marL="623888" indent="4763">
              <a:spcBef>
                <a:spcPts val="0"/>
              </a:spcBef>
              <a:buNone/>
            </a:pPr>
            <a:r>
              <a:rPr lang="en-US" sz="1400" i="1" dirty="0" err="1"/>
              <a:t>Mencatat</a:t>
            </a:r>
            <a:r>
              <a:rPr lang="en-US" sz="1400" i="1" dirty="0"/>
              <a:t> </a:t>
            </a:r>
            <a:r>
              <a:rPr lang="en-US" sz="1400" i="1" dirty="0" err="1"/>
              <a:t>pengakuan</a:t>
            </a:r>
            <a:r>
              <a:rPr lang="en-US" sz="1400" i="1" dirty="0"/>
              <a:t> </a:t>
            </a:r>
            <a:r>
              <a:rPr lang="en-US" sz="1400" i="1" dirty="0" err="1"/>
              <a:t>bagian</a:t>
            </a:r>
            <a:r>
              <a:rPr lang="en-US" sz="1400" i="1" dirty="0"/>
              <a:t> </a:t>
            </a:r>
            <a:r>
              <a:rPr lang="en-US" sz="1400" i="1" dirty="0" err="1"/>
              <a:t>laba</a:t>
            </a:r>
            <a:r>
              <a:rPr lang="en-US" sz="1400" i="1" dirty="0"/>
              <a:t> </a:t>
            </a:r>
            <a:r>
              <a:rPr lang="en-US" sz="1400" i="1" dirty="0" err="1"/>
              <a:t>atas</a:t>
            </a:r>
            <a:r>
              <a:rPr lang="en-US" sz="1400" i="1" dirty="0"/>
              <a:t> PT </a:t>
            </a:r>
            <a:r>
              <a:rPr lang="en-US" sz="1400" i="1" dirty="0" err="1"/>
              <a:t>Anak</a:t>
            </a:r>
            <a:r>
              <a:rPr lang="en-US" sz="1400" i="1" dirty="0"/>
              <a:t> (80% × S$5.000 × 10.100)</a:t>
            </a:r>
          </a:p>
          <a:p>
            <a:pPr marL="623888" indent="4763">
              <a:spcBef>
                <a:spcPts val="0"/>
              </a:spcBef>
              <a:buNone/>
            </a:pPr>
            <a:endParaRPr lang="en-US" sz="600" i="1" dirty="0"/>
          </a:p>
          <a:p>
            <a:pPr marL="338138" indent="4763" algn="just">
              <a:spcBef>
                <a:spcPts val="0"/>
              </a:spcBef>
              <a:buNone/>
            </a:pPr>
            <a:r>
              <a:rPr lang="en-US" sz="1400" dirty="0" err="1"/>
              <a:t>Pada</a:t>
            </a:r>
            <a:r>
              <a:rPr lang="en-US" sz="1400" dirty="0"/>
              <a:t> </a:t>
            </a:r>
            <a:r>
              <a:rPr lang="en-US" sz="1400" dirty="0" err="1"/>
              <a:t>akhir</a:t>
            </a:r>
            <a:r>
              <a:rPr lang="en-US" sz="1400" dirty="0"/>
              <a:t> </a:t>
            </a:r>
            <a:r>
              <a:rPr lang="en-US" sz="1400" dirty="0" err="1"/>
              <a:t>tahun</a:t>
            </a:r>
            <a:r>
              <a:rPr lang="en-US" sz="1400" dirty="0"/>
              <a:t>, </a:t>
            </a:r>
            <a:r>
              <a:rPr lang="en-US" sz="1400" dirty="0" err="1"/>
              <a:t>laporan</a:t>
            </a:r>
            <a:r>
              <a:rPr lang="en-US" sz="1400" dirty="0"/>
              <a:t> </a:t>
            </a:r>
            <a:r>
              <a:rPr lang="en-US" sz="1400" dirty="0" err="1"/>
              <a:t>keuangan</a:t>
            </a:r>
            <a:r>
              <a:rPr lang="en-US" sz="1400" dirty="0"/>
              <a:t> PT </a:t>
            </a:r>
            <a:r>
              <a:rPr lang="en-US" sz="1400" dirty="0" err="1"/>
              <a:t>Anak</a:t>
            </a:r>
            <a:r>
              <a:rPr lang="en-US" sz="1400" dirty="0"/>
              <a:t> </a:t>
            </a:r>
            <a:r>
              <a:rPr lang="en-US" sz="1400" dirty="0" err="1"/>
              <a:t>kembali</a:t>
            </a:r>
            <a:r>
              <a:rPr lang="en-US" sz="1400" dirty="0"/>
              <a:t> </a:t>
            </a:r>
            <a:r>
              <a:rPr lang="en-US" sz="1400" dirty="0" err="1"/>
              <a:t>dijabarkan</a:t>
            </a:r>
            <a:r>
              <a:rPr lang="en-US" sz="1400" dirty="0"/>
              <a:t> </a:t>
            </a:r>
            <a:r>
              <a:rPr lang="en-US" sz="1400" dirty="0" err="1"/>
              <a:t>dari</a:t>
            </a:r>
            <a:r>
              <a:rPr lang="en-US" sz="1400" dirty="0"/>
              <a:t> </a:t>
            </a:r>
            <a:r>
              <a:rPr lang="en-US" sz="1400" dirty="0" err="1"/>
              <a:t>dolar</a:t>
            </a:r>
            <a:r>
              <a:rPr lang="en-US" sz="1400" dirty="0"/>
              <a:t> </a:t>
            </a:r>
            <a:r>
              <a:rPr lang="en-US" sz="1400" dirty="0" err="1"/>
              <a:t>Amerika</a:t>
            </a:r>
            <a:r>
              <a:rPr lang="en-US" sz="1400" dirty="0"/>
              <a:t> </a:t>
            </a:r>
            <a:r>
              <a:rPr lang="en-US" sz="1400" dirty="0" err="1"/>
              <a:t>Serikat</a:t>
            </a:r>
            <a:r>
              <a:rPr lang="en-US" sz="1400" dirty="0"/>
              <a:t> </a:t>
            </a:r>
            <a:r>
              <a:rPr lang="en-US" sz="1400" dirty="0" err="1"/>
              <a:t>ke</a:t>
            </a:r>
            <a:r>
              <a:rPr lang="en-US" sz="1400" dirty="0"/>
              <a:t> rupiah. </a:t>
            </a:r>
            <a:r>
              <a:rPr lang="en-US" sz="1400" dirty="0" err="1"/>
              <a:t>Penjabaran</a:t>
            </a:r>
            <a:r>
              <a:rPr lang="en-US" sz="1400" dirty="0"/>
              <a:t> yang </a:t>
            </a:r>
            <a:r>
              <a:rPr lang="en-US" sz="1400" dirty="0" err="1"/>
              <a:t>dilakukan</a:t>
            </a:r>
            <a:r>
              <a:rPr lang="en-US" sz="1400" dirty="0"/>
              <a:t> kali </a:t>
            </a:r>
            <a:r>
              <a:rPr lang="en-US" sz="1400" dirty="0" err="1"/>
              <a:t>ini</a:t>
            </a:r>
            <a:r>
              <a:rPr lang="en-US" sz="1400" dirty="0"/>
              <a:t> </a:t>
            </a:r>
            <a:r>
              <a:rPr lang="en-US" sz="1400" dirty="0" err="1"/>
              <a:t>sudah</a:t>
            </a:r>
            <a:r>
              <a:rPr lang="en-US" sz="1400" dirty="0"/>
              <a:t> </a:t>
            </a:r>
            <a:r>
              <a:rPr lang="en-US" sz="1400" dirty="0" err="1"/>
              <a:t>melibatkan</a:t>
            </a:r>
            <a:r>
              <a:rPr lang="en-US" sz="1400" dirty="0"/>
              <a:t> </a:t>
            </a:r>
            <a:r>
              <a:rPr lang="en-US" sz="1400" dirty="0" err="1"/>
              <a:t>hasil</a:t>
            </a:r>
            <a:r>
              <a:rPr lang="en-US" sz="1400" dirty="0"/>
              <a:t> </a:t>
            </a:r>
            <a:r>
              <a:rPr lang="en-US" sz="1400" dirty="0" err="1"/>
              <a:t>operasi</a:t>
            </a:r>
            <a:r>
              <a:rPr lang="en-US" sz="1400" dirty="0"/>
              <a:t> </a:t>
            </a:r>
            <a:r>
              <a:rPr lang="en-US" sz="1400" dirty="0" err="1"/>
              <a:t>dan</a:t>
            </a:r>
            <a:r>
              <a:rPr lang="en-US" sz="1400" dirty="0"/>
              <a:t> </a:t>
            </a:r>
            <a:r>
              <a:rPr lang="en-US" sz="1400" dirty="0" err="1"/>
              <a:t>dividen</a:t>
            </a:r>
            <a:r>
              <a:rPr lang="en-US" sz="1400" dirty="0"/>
              <a:t> PT </a:t>
            </a:r>
            <a:r>
              <a:rPr lang="en-US" sz="1400" dirty="0" err="1"/>
              <a:t>Anak</a:t>
            </a:r>
            <a:r>
              <a:rPr lang="en-US" sz="1400" dirty="0"/>
              <a:t>. </a:t>
            </a:r>
            <a:r>
              <a:rPr lang="en-US" sz="1400" dirty="0" err="1"/>
              <a:t>Berikut</a:t>
            </a:r>
            <a:r>
              <a:rPr lang="en-US" sz="1400" dirty="0"/>
              <a:t> </a:t>
            </a:r>
            <a:r>
              <a:rPr lang="en-US" sz="1400" dirty="0" err="1"/>
              <a:t>hasil</a:t>
            </a:r>
            <a:r>
              <a:rPr lang="en-US" sz="1400" dirty="0"/>
              <a:t> </a:t>
            </a:r>
            <a:r>
              <a:rPr lang="en-US" sz="1400" dirty="0" err="1"/>
              <a:t>penjabarannya</a:t>
            </a:r>
            <a:r>
              <a:rPr lang="en-US" sz="1400" dirty="0"/>
              <a:t>.</a:t>
            </a:r>
            <a:r>
              <a:rPr lang="en-US" sz="1400" i="1" dirty="0"/>
              <a:t>	</a:t>
            </a:r>
            <a:r>
              <a:rPr lang="nl-NL" sz="1400" i="1" dirty="0"/>
              <a:t>	</a:t>
            </a:r>
          </a:p>
          <a:p>
            <a:pPr marL="338138" indent="4763" algn="just">
              <a:spcBef>
                <a:spcPts val="0"/>
              </a:spcBef>
              <a:buNone/>
            </a:pPr>
            <a:r>
              <a:rPr lang="en-US" sz="1400" i="1" dirty="0"/>
              <a:t>	</a:t>
            </a:r>
          </a:p>
          <a:p>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E2DE89DA-9EB2-4F91-9048-1634D13728A7}"/>
              </a:ext>
            </a:extLst>
          </p:cNvPr>
          <p:cNvPicPr>
            <a:picLocks noChangeAspect="1"/>
          </p:cNvPicPr>
          <p:nvPr/>
        </p:nvPicPr>
        <p:blipFill>
          <a:blip r:embed="rId2"/>
          <a:stretch>
            <a:fillRect/>
          </a:stretch>
        </p:blipFill>
        <p:spPr>
          <a:xfrm>
            <a:off x="1066800" y="1819275"/>
            <a:ext cx="7123714" cy="450532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09600" y="1676400"/>
            <a:ext cx="8153400" cy="3352800"/>
          </a:xfrm>
        </p:spPr>
        <p:txBody>
          <a:bodyPr>
            <a:normAutofit/>
          </a:bodyPr>
          <a:lstStyle/>
          <a:p>
            <a:pPr algn="just">
              <a:buNone/>
            </a:pPr>
            <a:r>
              <a:rPr lang="en-US" sz="1400" dirty="0"/>
              <a:t>	</a:t>
            </a:r>
            <a:r>
              <a:rPr lang="en-US" sz="1400" dirty="0" err="1"/>
              <a:t>Pada</a:t>
            </a:r>
            <a:r>
              <a:rPr lang="en-US" sz="1400" dirty="0"/>
              <a:t> </a:t>
            </a:r>
            <a:r>
              <a:rPr lang="en-US" sz="1400" dirty="0" err="1"/>
              <a:t>Tabel</a:t>
            </a:r>
            <a:r>
              <a:rPr lang="en-US" sz="1400" dirty="0"/>
              <a:t> 10.4 </a:t>
            </a:r>
            <a:r>
              <a:rPr lang="en-US" sz="1400" dirty="0" err="1"/>
              <a:t>dapat</a:t>
            </a:r>
            <a:r>
              <a:rPr lang="en-US" sz="1400" dirty="0"/>
              <a:t> </a:t>
            </a:r>
            <a:r>
              <a:rPr lang="en-US" sz="1400" dirty="0" err="1"/>
              <a:t>dilihat</a:t>
            </a:r>
            <a:r>
              <a:rPr lang="en-US" sz="1400" dirty="0"/>
              <a:t> </a:t>
            </a:r>
            <a:r>
              <a:rPr lang="en-US" sz="1400" dirty="0" err="1"/>
              <a:t>bahwa</a:t>
            </a:r>
            <a:r>
              <a:rPr lang="en-US" sz="1400" dirty="0"/>
              <a:t> </a:t>
            </a:r>
            <a:r>
              <a:rPr lang="en-US" sz="1400" dirty="0" err="1"/>
              <a:t>translasi</a:t>
            </a:r>
            <a:r>
              <a:rPr lang="en-US" sz="1400" dirty="0"/>
              <a:t> </a:t>
            </a:r>
            <a:r>
              <a:rPr lang="en-US" sz="1400" dirty="0" err="1"/>
              <a:t>laporan</a:t>
            </a:r>
            <a:r>
              <a:rPr lang="en-US" sz="1400" dirty="0"/>
              <a:t> </a:t>
            </a:r>
            <a:r>
              <a:rPr lang="en-US" sz="1400" dirty="0" err="1"/>
              <a:t>keuangan</a:t>
            </a:r>
            <a:r>
              <a:rPr lang="en-US" sz="1400" dirty="0"/>
              <a:t> </a:t>
            </a:r>
            <a:r>
              <a:rPr lang="en-US" sz="1400" dirty="0" err="1"/>
              <a:t>menghasikan</a:t>
            </a:r>
            <a:r>
              <a:rPr lang="en-US" sz="1400" dirty="0"/>
              <a:t> </a:t>
            </a:r>
            <a:r>
              <a:rPr lang="en-US" sz="1400" dirty="0" err="1"/>
              <a:t>selisih</a:t>
            </a:r>
            <a:r>
              <a:rPr lang="en-US" sz="1400" dirty="0"/>
              <a:t> </a:t>
            </a:r>
            <a:r>
              <a:rPr lang="en-US" sz="1400" dirty="0" err="1"/>
              <a:t>di</a:t>
            </a:r>
            <a:r>
              <a:rPr lang="en-US" sz="1400" dirty="0"/>
              <a:t> </a:t>
            </a:r>
            <a:r>
              <a:rPr lang="en-US" sz="1400" dirty="0" err="1"/>
              <a:t>bagian</a:t>
            </a:r>
            <a:r>
              <a:rPr lang="en-US" sz="1400" dirty="0"/>
              <a:t> </a:t>
            </a:r>
            <a:r>
              <a:rPr lang="en-US" sz="1400" dirty="0" err="1"/>
              <a:t>kredit</a:t>
            </a:r>
            <a:r>
              <a:rPr lang="en-US" sz="1400" dirty="0"/>
              <a:t> </a:t>
            </a:r>
            <a:r>
              <a:rPr lang="en-US" sz="1400" dirty="0" err="1"/>
              <a:t>sebesar</a:t>
            </a:r>
            <a:r>
              <a:rPr lang="en-US" sz="1400" dirty="0"/>
              <a:t> Rp10.450.000. </a:t>
            </a:r>
            <a:r>
              <a:rPr lang="en-US" sz="1400" dirty="0" err="1"/>
              <a:t>Selisih</a:t>
            </a:r>
            <a:r>
              <a:rPr lang="en-US" sz="1400" dirty="0"/>
              <a:t> </a:t>
            </a:r>
            <a:r>
              <a:rPr lang="en-US" sz="1400" dirty="0" err="1"/>
              <a:t>tersebut</a:t>
            </a:r>
            <a:r>
              <a:rPr lang="en-US" sz="1400" dirty="0"/>
              <a:t> </a:t>
            </a:r>
            <a:r>
              <a:rPr lang="en-US" sz="1400" dirty="0" err="1"/>
              <a:t>akan</a:t>
            </a:r>
            <a:r>
              <a:rPr lang="en-US" sz="1400" dirty="0"/>
              <a:t> </a:t>
            </a:r>
            <a:r>
              <a:rPr lang="en-US" sz="1400" dirty="0" err="1"/>
              <a:t>diakui</a:t>
            </a:r>
            <a:r>
              <a:rPr lang="en-US" sz="1400" dirty="0"/>
              <a:t> </a:t>
            </a:r>
            <a:r>
              <a:rPr lang="en-US" sz="1400" dirty="0" err="1"/>
              <a:t>sebagai</a:t>
            </a:r>
            <a:r>
              <a:rPr lang="en-US" sz="1400" dirty="0"/>
              <a:t> </a:t>
            </a:r>
            <a:r>
              <a:rPr lang="en-US" sz="1400" dirty="0" err="1"/>
              <a:t>penghasilan</a:t>
            </a:r>
            <a:r>
              <a:rPr lang="en-US" sz="1400" dirty="0"/>
              <a:t> </a:t>
            </a:r>
            <a:r>
              <a:rPr lang="en-US" sz="1400" dirty="0" err="1"/>
              <a:t>komprehensif</a:t>
            </a:r>
            <a:r>
              <a:rPr lang="en-US" sz="1400" dirty="0"/>
              <a:t> lain di </a:t>
            </a:r>
            <a:r>
              <a:rPr lang="en-US" sz="1400" dirty="0" err="1"/>
              <a:t>ekuitas</a:t>
            </a:r>
            <a:r>
              <a:rPr lang="en-US" sz="1400" dirty="0"/>
              <a:t> pada </a:t>
            </a:r>
            <a:r>
              <a:rPr lang="en-US" sz="1400" dirty="0" err="1"/>
              <a:t>laporan</a:t>
            </a:r>
            <a:r>
              <a:rPr lang="en-US" sz="1400" dirty="0"/>
              <a:t> </a:t>
            </a:r>
            <a:r>
              <a:rPr lang="en-US" sz="1400" dirty="0" err="1"/>
              <a:t>keuangan</a:t>
            </a:r>
            <a:r>
              <a:rPr lang="en-US" sz="1400" dirty="0"/>
              <a:t> PT Anak </a:t>
            </a:r>
            <a:r>
              <a:rPr lang="en-US" sz="1400" dirty="0" err="1"/>
              <a:t>dalam</a:t>
            </a:r>
            <a:r>
              <a:rPr lang="en-US" sz="1400" dirty="0"/>
              <a:t> Rp. </a:t>
            </a:r>
            <a:r>
              <a:rPr lang="en-US" sz="1400" dirty="0" err="1"/>
              <a:t>Dengan</a:t>
            </a:r>
            <a:r>
              <a:rPr lang="en-US" sz="1400" dirty="0"/>
              <a:t> </a:t>
            </a:r>
            <a:r>
              <a:rPr lang="en-US" sz="1400" dirty="0" err="1"/>
              <a:t>demikian</a:t>
            </a:r>
            <a:r>
              <a:rPr lang="en-US" sz="1400" dirty="0"/>
              <a:t>, </a:t>
            </a:r>
            <a:r>
              <a:rPr lang="en-US" sz="1400" dirty="0" err="1"/>
              <a:t>maka</a:t>
            </a:r>
            <a:r>
              <a:rPr lang="en-US" sz="1400" dirty="0"/>
              <a:t> PT </a:t>
            </a:r>
            <a:r>
              <a:rPr lang="en-US" sz="1400" dirty="0" err="1"/>
              <a:t>Induk</a:t>
            </a:r>
            <a:r>
              <a:rPr lang="en-US" sz="1400" dirty="0"/>
              <a:t> </a:t>
            </a:r>
            <a:r>
              <a:rPr lang="en-US" sz="1400" dirty="0" err="1"/>
              <a:t>juga</a:t>
            </a:r>
            <a:r>
              <a:rPr lang="en-US" sz="1400" dirty="0"/>
              <a:t> </a:t>
            </a:r>
            <a:r>
              <a:rPr lang="en-US" sz="1400" dirty="0" err="1"/>
              <a:t>akan</a:t>
            </a:r>
            <a:r>
              <a:rPr lang="en-US" sz="1400" dirty="0"/>
              <a:t> </a:t>
            </a:r>
            <a:r>
              <a:rPr lang="en-US" sz="1400" dirty="0" err="1"/>
              <a:t>mengakui</a:t>
            </a:r>
            <a:r>
              <a:rPr lang="en-US" sz="1400" dirty="0"/>
              <a:t> 80% </a:t>
            </a:r>
            <a:r>
              <a:rPr lang="en-US" sz="1400" dirty="0" err="1"/>
              <a:t>atas</a:t>
            </a:r>
            <a:r>
              <a:rPr lang="en-US" sz="1400" dirty="0"/>
              <a:t> </a:t>
            </a:r>
            <a:r>
              <a:rPr lang="en-US" sz="1400" dirty="0" err="1"/>
              <a:t>selisih</a:t>
            </a:r>
            <a:r>
              <a:rPr lang="en-US" sz="1400" dirty="0"/>
              <a:t> </a:t>
            </a:r>
            <a:r>
              <a:rPr lang="en-US" sz="1400" dirty="0" err="1"/>
              <a:t>tersebut</a:t>
            </a:r>
            <a:r>
              <a:rPr lang="en-US" sz="1400" dirty="0"/>
              <a:t> </a:t>
            </a:r>
            <a:r>
              <a:rPr lang="en-US" sz="1400" dirty="0" err="1"/>
              <a:t>dengan</a:t>
            </a:r>
            <a:r>
              <a:rPr lang="en-US" sz="1400" dirty="0"/>
              <a:t> </a:t>
            </a:r>
            <a:r>
              <a:rPr lang="en-US" sz="1400" dirty="0" err="1"/>
              <a:t>jurnal</a:t>
            </a:r>
            <a:r>
              <a:rPr lang="en-US" sz="1400" dirty="0"/>
              <a:t> </a:t>
            </a:r>
            <a:r>
              <a:rPr lang="en-US" sz="1400" dirty="0" err="1"/>
              <a:t>sebagai</a:t>
            </a:r>
            <a:r>
              <a:rPr lang="en-US" sz="1400" dirty="0"/>
              <a:t> </a:t>
            </a:r>
            <a:r>
              <a:rPr lang="en-US" sz="1400" dirty="0" err="1"/>
              <a:t>berikut</a:t>
            </a:r>
            <a:r>
              <a:rPr lang="en-US" sz="1400" dirty="0"/>
              <a:t>.</a:t>
            </a:r>
          </a:p>
          <a:p>
            <a:pPr algn="just">
              <a:buNone/>
            </a:pPr>
            <a:endParaRPr lang="en-US" sz="600" dirty="0"/>
          </a:p>
          <a:p>
            <a:pPr marL="628650" indent="0">
              <a:spcBef>
                <a:spcPts val="0"/>
              </a:spcBef>
              <a:buNone/>
            </a:pPr>
            <a:r>
              <a:rPr lang="en-US" sz="1400" u="sng" dirty="0"/>
              <a:t>31 </a:t>
            </a:r>
            <a:r>
              <a:rPr lang="en-US" sz="1400" u="sng" dirty="0" err="1"/>
              <a:t>Desember</a:t>
            </a:r>
            <a:r>
              <a:rPr lang="en-US" sz="1400" u="sng" dirty="0"/>
              <a:t> 2020</a:t>
            </a:r>
          </a:p>
          <a:p>
            <a:pPr marL="628650" indent="0">
              <a:spcBef>
                <a:spcPts val="0"/>
              </a:spcBef>
              <a:buNone/>
            </a:pPr>
            <a:r>
              <a:rPr lang="en-US" sz="1400" dirty="0" err="1"/>
              <a:t>Investasi</a:t>
            </a:r>
            <a:r>
              <a:rPr lang="en-US" sz="1400" dirty="0"/>
              <a:t> </a:t>
            </a:r>
            <a:r>
              <a:rPr lang="en-US" sz="1400" dirty="0" err="1"/>
              <a:t>pada</a:t>
            </a:r>
            <a:r>
              <a:rPr lang="en-US" sz="1400" dirty="0"/>
              <a:t> PT </a:t>
            </a:r>
            <a:r>
              <a:rPr lang="en-US" sz="1400" dirty="0" err="1"/>
              <a:t>Anak</a:t>
            </a:r>
            <a:r>
              <a:rPr lang="en-US" sz="1400" dirty="0"/>
              <a:t>		Rp8.360.000 	</a:t>
            </a:r>
          </a:p>
          <a:p>
            <a:pPr marL="628650" indent="0">
              <a:spcBef>
                <a:spcPts val="0"/>
              </a:spcBef>
              <a:buNone/>
            </a:pPr>
            <a:r>
              <a:rPr lang="en-US" sz="1400" dirty="0"/>
              <a:t>	</a:t>
            </a:r>
            <a:r>
              <a:rPr lang="en-US" sz="1400" dirty="0" err="1"/>
              <a:t>Penghasilan</a:t>
            </a:r>
            <a:r>
              <a:rPr lang="en-US" sz="1400" dirty="0"/>
              <a:t> </a:t>
            </a:r>
            <a:r>
              <a:rPr lang="en-US" sz="1400" dirty="0" err="1"/>
              <a:t>Komprehensif</a:t>
            </a:r>
            <a:r>
              <a:rPr lang="en-US" sz="1400" dirty="0"/>
              <a:t> Lain		  Rp8.360.000	</a:t>
            </a:r>
          </a:p>
          <a:p>
            <a:pPr marL="628650" indent="0">
              <a:spcBef>
                <a:spcPts val="0"/>
              </a:spcBef>
              <a:buNone/>
            </a:pPr>
            <a:r>
              <a:rPr lang="en-US" sz="1400" i="1" dirty="0" err="1"/>
              <a:t>Mencatat</a:t>
            </a:r>
            <a:r>
              <a:rPr lang="en-US" sz="1400" i="1" dirty="0"/>
              <a:t> </a:t>
            </a:r>
            <a:r>
              <a:rPr lang="en-US" sz="1400" i="1" dirty="0" err="1"/>
              <a:t>pengakuan</a:t>
            </a:r>
            <a:r>
              <a:rPr lang="en-US" sz="1400" i="1" dirty="0"/>
              <a:t> </a:t>
            </a:r>
            <a:r>
              <a:rPr lang="en-US" sz="1400" i="1" dirty="0" err="1"/>
              <a:t>bagian</a:t>
            </a:r>
            <a:r>
              <a:rPr lang="en-US" sz="1400" i="1" dirty="0"/>
              <a:t> </a:t>
            </a:r>
            <a:r>
              <a:rPr lang="en-US" sz="1400" i="1" dirty="0" err="1"/>
              <a:t>penghasilan</a:t>
            </a:r>
            <a:r>
              <a:rPr lang="en-US" sz="1400" i="1" dirty="0"/>
              <a:t> </a:t>
            </a:r>
            <a:r>
              <a:rPr lang="en-US" sz="1400" i="1" dirty="0" err="1"/>
              <a:t>komprehensif</a:t>
            </a:r>
            <a:r>
              <a:rPr lang="en-US" sz="1400" i="1" dirty="0"/>
              <a:t> lain </a:t>
            </a:r>
            <a:r>
              <a:rPr lang="en-US" sz="1400" i="1" dirty="0" err="1"/>
              <a:t>atas</a:t>
            </a:r>
            <a:r>
              <a:rPr lang="en-US" sz="1400" i="1" dirty="0"/>
              <a:t> PT </a:t>
            </a:r>
            <a:r>
              <a:rPr lang="en-US" sz="1400" i="1" dirty="0" err="1"/>
              <a:t>Anak</a:t>
            </a:r>
            <a:r>
              <a:rPr lang="en-US" sz="1400" i="1" dirty="0"/>
              <a:t> (80% × </a:t>
            </a:r>
            <a:r>
              <a:rPr lang="en-US" sz="1400" i="1" dirty="0" err="1"/>
              <a:t>Rp</a:t>
            </a:r>
            <a:r>
              <a:rPr lang="en-US" sz="1400" i="1" dirty="0"/>
              <a:t> 10.450.000)</a:t>
            </a:r>
          </a:p>
          <a:p>
            <a:pPr marL="628650" indent="0">
              <a:spcBef>
                <a:spcPts val="0"/>
              </a:spcBef>
              <a:buNone/>
            </a:pPr>
            <a:endParaRPr lang="en-US" sz="600" i="1" dirty="0"/>
          </a:p>
          <a:p>
            <a:pPr marL="342900" indent="0" algn="just">
              <a:spcBef>
                <a:spcPts val="0"/>
              </a:spcBef>
              <a:buNone/>
            </a:pPr>
            <a:r>
              <a:rPr lang="en-US" sz="1400" dirty="0" err="1"/>
              <a:t>Menurut</a:t>
            </a:r>
            <a:r>
              <a:rPr lang="en-US" sz="1400" dirty="0"/>
              <a:t> PSAK 10, </a:t>
            </a:r>
            <a:r>
              <a:rPr lang="en-US" sz="1400" dirty="0" err="1"/>
              <a:t>setiap</a:t>
            </a:r>
            <a:r>
              <a:rPr lang="en-US" sz="1400" dirty="0"/>
              <a:t> </a:t>
            </a:r>
            <a:r>
              <a:rPr lang="en-US" sz="1400" i="1" dirty="0"/>
              <a:t>goodwill </a:t>
            </a:r>
            <a:r>
              <a:rPr lang="en-US" sz="1400" dirty="0"/>
              <a:t>yang </a:t>
            </a:r>
            <a:r>
              <a:rPr lang="en-US" sz="1400" dirty="0" err="1"/>
              <a:t>timbul</a:t>
            </a:r>
            <a:r>
              <a:rPr lang="en-US" sz="1400" dirty="0"/>
              <a:t> pada </a:t>
            </a:r>
            <a:r>
              <a:rPr lang="en-US" sz="1400" dirty="0" err="1"/>
              <a:t>akuisisi</a:t>
            </a:r>
            <a:r>
              <a:rPr lang="en-US" sz="1400" dirty="0"/>
              <a:t> </a:t>
            </a:r>
            <a:r>
              <a:rPr lang="en-US" sz="1400" dirty="0" err="1"/>
              <a:t>suatu</a:t>
            </a:r>
            <a:r>
              <a:rPr lang="en-US" sz="1400" dirty="0"/>
              <a:t> </a:t>
            </a:r>
            <a:r>
              <a:rPr lang="en-US" sz="1400" dirty="0" err="1"/>
              <a:t>kegiatan</a:t>
            </a:r>
            <a:r>
              <a:rPr lang="en-US" sz="1400" dirty="0"/>
              <a:t> </a:t>
            </a:r>
            <a:r>
              <a:rPr lang="en-US" sz="1400" dirty="0" err="1"/>
              <a:t>usaha</a:t>
            </a:r>
            <a:r>
              <a:rPr lang="en-US" sz="1400" dirty="0"/>
              <a:t> </a:t>
            </a:r>
            <a:r>
              <a:rPr lang="en-US" sz="1400" dirty="0" err="1"/>
              <a:t>luar</a:t>
            </a:r>
            <a:r>
              <a:rPr lang="en-US" sz="1400" dirty="0"/>
              <a:t> negeri dan </a:t>
            </a:r>
            <a:r>
              <a:rPr lang="en-US" sz="1400" dirty="0" err="1"/>
              <a:t>setiap</a:t>
            </a:r>
            <a:r>
              <a:rPr lang="en-US" sz="1400" dirty="0"/>
              <a:t> </a:t>
            </a:r>
            <a:r>
              <a:rPr lang="en-US" sz="1400" dirty="0" err="1"/>
              <a:t>penyesuaian</a:t>
            </a:r>
            <a:r>
              <a:rPr lang="en-US" sz="1400" dirty="0"/>
              <a:t> </a:t>
            </a:r>
            <a:r>
              <a:rPr lang="en-US" sz="1400" dirty="0" err="1"/>
              <a:t>nilai</a:t>
            </a:r>
            <a:r>
              <a:rPr lang="en-US" sz="1400" dirty="0"/>
              <a:t> </a:t>
            </a:r>
            <a:r>
              <a:rPr lang="en-US" sz="1400" dirty="0" err="1"/>
              <a:t>wajar</a:t>
            </a:r>
            <a:r>
              <a:rPr lang="en-US" sz="1400" dirty="0"/>
              <a:t> </a:t>
            </a:r>
            <a:r>
              <a:rPr lang="en-US" sz="1400" dirty="0" err="1"/>
              <a:t>jumlah</a:t>
            </a:r>
            <a:r>
              <a:rPr lang="en-US" sz="1400" dirty="0"/>
              <a:t> </a:t>
            </a:r>
            <a:r>
              <a:rPr lang="en-US" sz="1400" dirty="0" err="1"/>
              <a:t>tercatat</a:t>
            </a:r>
            <a:r>
              <a:rPr lang="en-US" sz="1400" dirty="0"/>
              <a:t> </a:t>
            </a:r>
            <a:r>
              <a:rPr lang="en-US" sz="1400" dirty="0" err="1"/>
              <a:t>suatu</a:t>
            </a:r>
            <a:r>
              <a:rPr lang="en-US" sz="1400" dirty="0"/>
              <a:t> </a:t>
            </a:r>
            <a:r>
              <a:rPr lang="en-US" sz="1400" dirty="0" err="1"/>
              <a:t>aset</a:t>
            </a:r>
            <a:r>
              <a:rPr lang="en-US" sz="1400" dirty="0"/>
              <a:t> dan </a:t>
            </a:r>
            <a:r>
              <a:rPr lang="en-US" sz="1400" dirty="0" err="1"/>
              <a:t>liabilitas</a:t>
            </a:r>
            <a:r>
              <a:rPr lang="en-US" sz="1400" dirty="0"/>
              <a:t> yang </a:t>
            </a:r>
            <a:r>
              <a:rPr lang="en-US" sz="1400" dirty="0" err="1"/>
              <a:t>timbul</a:t>
            </a:r>
            <a:r>
              <a:rPr lang="en-US" sz="1400" dirty="0"/>
              <a:t> </a:t>
            </a:r>
            <a:r>
              <a:rPr lang="en-US" sz="1400" dirty="0" err="1"/>
              <a:t>harus</a:t>
            </a:r>
            <a:r>
              <a:rPr lang="en-US" sz="1400" dirty="0"/>
              <a:t> </a:t>
            </a:r>
            <a:r>
              <a:rPr lang="en-US" sz="1400" dirty="0" err="1"/>
              <a:t>diperlakukan</a:t>
            </a:r>
            <a:r>
              <a:rPr lang="en-US" sz="1400" dirty="0"/>
              <a:t> </a:t>
            </a:r>
            <a:r>
              <a:rPr lang="en-US" sz="1400" dirty="0" err="1"/>
              <a:t>sebagai</a:t>
            </a:r>
            <a:r>
              <a:rPr lang="en-US" sz="1400" dirty="0"/>
              <a:t> </a:t>
            </a:r>
            <a:r>
              <a:rPr lang="en-US" sz="1400" dirty="0" err="1"/>
              <a:t>aset</a:t>
            </a:r>
            <a:r>
              <a:rPr lang="en-US" sz="1400" dirty="0"/>
              <a:t> dan </a:t>
            </a:r>
            <a:r>
              <a:rPr lang="en-US" sz="1400" dirty="0" err="1"/>
              <a:t>liabilitas</a:t>
            </a:r>
            <a:r>
              <a:rPr lang="en-US" sz="1400" dirty="0"/>
              <a:t> </a:t>
            </a:r>
            <a:r>
              <a:rPr lang="en-US" sz="1400" dirty="0" err="1"/>
              <a:t>dari</a:t>
            </a:r>
            <a:r>
              <a:rPr lang="en-US" sz="1400" dirty="0"/>
              <a:t> </a:t>
            </a:r>
            <a:r>
              <a:rPr lang="en-US" sz="1400" dirty="0" err="1"/>
              <a:t>kegiatan</a:t>
            </a:r>
            <a:r>
              <a:rPr lang="en-US" sz="1400" dirty="0"/>
              <a:t> </a:t>
            </a:r>
            <a:r>
              <a:rPr lang="en-US" sz="1400" dirty="0" err="1"/>
              <a:t>usaha</a:t>
            </a:r>
            <a:r>
              <a:rPr lang="en-US" sz="1400" dirty="0"/>
              <a:t> </a:t>
            </a:r>
            <a:r>
              <a:rPr lang="en-US" sz="1400" dirty="0" err="1"/>
              <a:t>luar</a:t>
            </a:r>
            <a:r>
              <a:rPr lang="en-US" sz="1400" dirty="0"/>
              <a:t> negeri </a:t>
            </a:r>
            <a:r>
              <a:rPr lang="en-US" sz="1400" dirty="0" err="1"/>
              <a:t>itu</a:t>
            </a:r>
            <a:r>
              <a:rPr lang="en-US" sz="1400" dirty="0"/>
              <a:t>. </a:t>
            </a:r>
            <a:r>
              <a:rPr lang="en-US" sz="1400" dirty="0" err="1"/>
              <a:t>Dengan</a:t>
            </a:r>
            <a:r>
              <a:rPr lang="en-US" sz="1400" dirty="0"/>
              <a:t> </a:t>
            </a:r>
            <a:r>
              <a:rPr lang="en-US" sz="1400" dirty="0" err="1"/>
              <a:t>demikian</a:t>
            </a:r>
            <a:r>
              <a:rPr lang="en-US" sz="1400" dirty="0"/>
              <a:t>, </a:t>
            </a:r>
            <a:r>
              <a:rPr lang="en-US" sz="1400" dirty="0" err="1"/>
              <a:t>aset</a:t>
            </a:r>
            <a:r>
              <a:rPr lang="en-US" sz="1400" dirty="0"/>
              <a:t> </a:t>
            </a:r>
            <a:r>
              <a:rPr lang="en-US" sz="1400" dirty="0" err="1"/>
              <a:t>dan</a:t>
            </a:r>
            <a:r>
              <a:rPr lang="en-US" sz="1400" dirty="0"/>
              <a:t> </a:t>
            </a:r>
            <a:r>
              <a:rPr lang="en-US" sz="1400" dirty="0" err="1"/>
              <a:t>liabilitas</a:t>
            </a:r>
            <a:r>
              <a:rPr lang="en-US" sz="1400" dirty="0"/>
              <a:t> </a:t>
            </a:r>
            <a:r>
              <a:rPr lang="en-US" sz="1400" dirty="0" err="1"/>
              <a:t>tersebut</a:t>
            </a:r>
            <a:r>
              <a:rPr lang="en-US" sz="1400" dirty="0"/>
              <a:t> </a:t>
            </a:r>
            <a:r>
              <a:rPr lang="en-US" sz="1400" dirty="0" err="1"/>
              <a:t>harus</a:t>
            </a:r>
            <a:r>
              <a:rPr lang="en-US" sz="1400" dirty="0"/>
              <a:t> </a:t>
            </a:r>
            <a:r>
              <a:rPr lang="en-US" sz="1400" dirty="0" err="1"/>
              <a:t>dinyatakan</a:t>
            </a:r>
            <a:r>
              <a:rPr lang="en-US" sz="1400" dirty="0"/>
              <a:t> </a:t>
            </a:r>
            <a:r>
              <a:rPr lang="en-US" sz="1400" dirty="0" err="1"/>
              <a:t>dalam</a:t>
            </a:r>
            <a:r>
              <a:rPr lang="en-US" sz="1400" dirty="0"/>
              <a:t> </a:t>
            </a:r>
            <a:r>
              <a:rPr lang="en-US" sz="1400" dirty="0" err="1"/>
              <a:t>mata</a:t>
            </a:r>
            <a:r>
              <a:rPr lang="en-US" sz="1400" dirty="0"/>
              <a:t> </a:t>
            </a:r>
            <a:r>
              <a:rPr lang="en-US" sz="1400" dirty="0" err="1"/>
              <a:t>uang</a:t>
            </a:r>
            <a:r>
              <a:rPr lang="en-US" sz="1400" dirty="0"/>
              <a:t> </a:t>
            </a:r>
            <a:r>
              <a:rPr lang="en-US" sz="1400" dirty="0" err="1"/>
              <a:t>fungsional</a:t>
            </a:r>
            <a:r>
              <a:rPr lang="en-US" sz="1400" dirty="0"/>
              <a:t> </a:t>
            </a:r>
            <a:r>
              <a:rPr lang="en-US" sz="1400" dirty="0" err="1"/>
              <a:t>dari</a:t>
            </a:r>
            <a:r>
              <a:rPr lang="en-US" sz="1400" dirty="0"/>
              <a:t> </a:t>
            </a:r>
            <a:r>
              <a:rPr lang="en-US" sz="1400" dirty="0" err="1"/>
              <a:t>kegiatan</a:t>
            </a:r>
            <a:r>
              <a:rPr lang="en-US" sz="1400" dirty="0"/>
              <a:t> </a:t>
            </a:r>
            <a:r>
              <a:rPr lang="en-US" sz="1400" dirty="0" err="1"/>
              <a:t>usaha</a:t>
            </a:r>
            <a:r>
              <a:rPr lang="en-US" sz="1400" dirty="0"/>
              <a:t> </a:t>
            </a:r>
            <a:r>
              <a:rPr lang="en-US" sz="1400" dirty="0" err="1"/>
              <a:t>luar</a:t>
            </a:r>
            <a:r>
              <a:rPr lang="en-US" sz="1400" dirty="0"/>
              <a:t> </a:t>
            </a:r>
            <a:r>
              <a:rPr lang="en-US" sz="1400" dirty="0" err="1"/>
              <a:t>negeri</a:t>
            </a:r>
            <a:r>
              <a:rPr lang="en-US" sz="1400" dirty="0"/>
              <a:t> </a:t>
            </a:r>
            <a:r>
              <a:rPr lang="en-US" sz="1400" dirty="0" err="1"/>
              <a:t>dan</a:t>
            </a:r>
            <a:r>
              <a:rPr lang="en-US" sz="1400" dirty="0"/>
              <a:t> </a:t>
            </a:r>
            <a:r>
              <a:rPr lang="en-US" sz="1400" dirty="0" err="1"/>
              <a:t>harus</a:t>
            </a:r>
            <a:r>
              <a:rPr lang="en-US" sz="1400" dirty="0"/>
              <a:t> </a:t>
            </a:r>
            <a:r>
              <a:rPr lang="en-US" sz="1400" dirty="0" err="1"/>
              <a:t>dijabarkan</a:t>
            </a:r>
            <a:r>
              <a:rPr lang="en-US" sz="1400" dirty="0"/>
              <a:t> </a:t>
            </a:r>
            <a:r>
              <a:rPr lang="en-US" sz="1400" dirty="0" err="1"/>
              <a:t>menggunakan</a:t>
            </a:r>
            <a:r>
              <a:rPr lang="en-US" sz="1400" dirty="0"/>
              <a:t> </a:t>
            </a:r>
            <a:r>
              <a:rPr lang="en-US" sz="1400" dirty="0" err="1"/>
              <a:t>kurs</a:t>
            </a:r>
            <a:r>
              <a:rPr lang="en-US" sz="1400" dirty="0"/>
              <a:t> </a:t>
            </a:r>
            <a:r>
              <a:rPr lang="en-US" sz="1400" dirty="0" err="1"/>
              <a:t>penutup</a:t>
            </a:r>
            <a:r>
              <a:rPr lang="en-US" sz="1400" dirty="0"/>
              <a:t>. </a:t>
            </a:r>
            <a:r>
              <a:rPr lang="en-US" sz="1400" dirty="0" err="1"/>
              <a:t>Penjabaran</a:t>
            </a:r>
            <a:r>
              <a:rPr lang="en-US" sz="1400" dirty="0"/>
              <a:t> </a:t>
            </a:r>
            <a:r>
              <a:rPr lang="en-US" sz="1400" dirty="0" err="1"/>
              <a:t>ini</a:t>
            </a:r>
            <a:r>
              <a:rPr lang="en-US" sz="1400" dirty="0"/>
              <a:t> </a:t>
            </a:r>
            <a:r>
              <a:rPr lang="en-US" sz="1400" dirty="0" err="1"/>
              <a:t>dapat</a:t>
            </a:r>
            <a:r>
              <a:rPr lang="en-US" sz="1400" dirty="0"/>
              <a:t> </a:t>
            </a:r>
            <a:r>
              <a:rPr lang="en-US" sz="1400" dirty="0" err="1"/>
              <a:t>menimbulkan</a:t>
            </a:r>
            <a:r>
              <a:rPr lang="en-US" sz="1400" dirty="0"/>
              <a:t> </a:t>
            </a:r>
            <a:r>
              <a:rPr lang="en-US" sz="1400" dirty="0" err="1"/>
              <a:t>selisih</a:t>
            </a:r>
            <a:r>
              <a:rPr lang="en-US" sz="1400" dirty="0"/>
              <a:t> </a:t>
            </a:r>
            <a:r>
              <a:rPr lang="en-US" sz="1400" dirty="0" err="1"/>
              <a:t>akibat</a:t>
            </a:r>
            <a:r>
              <a:rPr lang="en-US" sz="1400" dirty="0"/>
              <a:t> </a:t>
            </a:r>
            <a:r>
              <a:rPr lang="en-US" sz="1400" dirty="0" err="1"/>
              <a:t>perbedaan</a:t>
            </a:r>
            <a:r>
              <a:rPr lang="en-US" sz="1400" dirty="0"/>
              <a:t> </a:t>
            </a:r>
            <a:r>
              <a:rPr lang="en-US" sz="1400" dirty="0" err="1"/>
              <a:t>kurs</a:t>
            </a:r>
            <a:r>
              <a:rPr lang="en-US" sz="1400" dirty="0"/>
              <a:t> </a:t>
            </a:r>
            <a:r>
              <a:rPr lang="en-US" sz="1400" dirty="0" err="1"/>
              <a:t>penutup</a:t>
            </a:r>
            <a:r>
              <a:rPr lang="en-US" sz="1400" dirty="0"/>
              <a:t> </a:t>
            </a:r>
            <a:r>
              <a:rPr lang="en-US" sz="1400" dirty="0" err="1"/>
              <a:t>antarperiode</a:t>
            </a:r>
            <a:r>
              <a:rPr lang="en-US" sz="1400" dirty="0"/>
              <a:t>. </a:t>
            </a:r>
            <a:r>
              <a:rPr lang="en-US" sz="1400" dirty="0" err="1"/>
              <a:t>Penjabaran</a:t>
            </a:r>
            <a:r>
              <a:rPr lang="en-US" sz="1400" i="1" dirty="0"/>
              <a:t> goodwill </a:t>
            </a:r>
            <a:r>
              <a:rPr lang="en-US" sz="1400" dirty="0" err="1"/>
              <a:t>dalam</a:t>
            </a:r>
            <a:r>
              <a:rPr lang="en-US" sz="1400" dirty="0"/>
              <a:t> </a:t>
            </a:r>
            <a:r>
              <a:rPr lang="en-US" sz="1400" dirty="0" err="1"/>
              <a:t>kasus</a:t>
            </a:r>
            <a:r>
              <a:rPr lang="en-US" sz="1400" dirty="0"/>
              <a:t> </a:t>
            </a:r>
            <a:r>
              <a:rPr lang="en-US" sz="1400" dirty="0" err="1"/>
              <a:t>ini</a:t>
            </a:r>
            <a:r>
              <a:rPr lang="en-US" sz="1400" dirty="0"/>
              <a:t> </a:t>
            </a:r>
            <a:r>
              <a:rPr lang="en-US" sz="1400" dirty="0" err="1"/>
              <a:t>adalah</a:t>
            </a:r>
            <a:r>
              <a:rPr lang="en-US" sz="1400" dirty="0"/>
              <a:t> </a:t>
            </a:r>
            <a:r>
              <a:rPr lang="en-US" sz="1400" dirty="0" err="1"/>
              <a:t>sebagai</a:t>
            </a:r>
            <a:r>
              <a:rPr lang="en-US" sz="1400" dirty="0"/>
              <a:t> </a:t>
            </a:r>
            <a:r>
              <a:rPr lang="en-US" sz="1400" dirty="0" err="1"/>
              <a:t>berikut</a:t>
            </a:r>
            <a:r>
              <a:rPr lang="en-US" sz="1400" dirty="0"/>
              <a:t>. </a:t>
            </a:r>
            <a:r>
              <a:rPr lang="en-US" sz="1400" i="1" dirty="0"/>
              <a:t>	</a:t>
            </a:r>
          </a:p>
          <a:p>
            <a:pPr>
              <a:buNone/>
            </a:pPr>
            <a:endParaRPr lang="en-US" sz="1400" dirty="0"/>
          </a:p>
        </p:txBody>
      </p:sp>
      <p:pic>
        <p:nvPicPr>
          <p:cNvPr id="9219" name="Picture 3"/>
          <p:cNvPicPr>
            <a:picLocks noChangeAspect="1" noChangeArrowheads="1"/>
          </p:cNvPicPr>
          <p:nvPr/>
        </p:nvPicPr>
        <p:blipFill>
          <a:blip r:embed="rId2"/>
          <a:srcRect/>
          <a:stretch>
            <a:fillRect/>
          </a:stretch>
        </p:blipFill>
        <p:spPr bwMode="auto">
          <a:xfrm>
            <a:off x="2271713" y="5076825"/>
            <a:ext cx="4600575" cy="1019175"/>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09600" y="1676400"/>
            <a:ext cx="8153400" cy="2667000"/>
          </a:xfrm>
        </p:spPr>
        <p:txBody>
          <a:bodyPr>
            <a:normAutofit lnSpcReduction="10000"/>
          </a:bodyPr>
          <a:lstStyle/>
          <a:p>
            <a:pPr>
              <a:buNone/>
            </a:pPr>
            <a:r>
              <a:rPr lang="en-US" sz="1400" dirty="0"/>
              <a:t>	</a:t>
            </a:r>
            <a:r>
              <a:rPr lang="en-US" sz="1500" dirty="0" err="1"/>
              <a:t>Selisih</a:t>
            </a:r>
            <a:r>
              <a:rPr lang="en-US" sz="1500" dirty="0"/>
              <a:t> </a:t>
            </a:r>
            <a:r>
              <a:rPr lang="en-US" sz="1500" dirty="0" err="1"/>
              <a:t>penjabaran</a:t>
            </a:r>
            <a:r>
              <a:rPr lang="en-US" sz="1500" dirty="0"/>
              <a:t> Rp750.000 </a:t>
            </a:r>
            <a:r>
              <a:rPr lang="en-US" sz="1500" dirty="0" err="1"/>
              <a:t>diakui</a:t>
            </a:r>
            <a:r>
              <a:rPr lang="en-US" sz="1500" dirty="0"/>
              <a:t> </a:t>
            </a:r>
            <a:r>
              <a:rPr lang="en-US" sz="1500" dirty="0" err="1"/>
              <a:t>sebesar</a:t>
            </a:r>
            <a:r>
              <a:rPr lang="en-US" sz="1500" dirty="0"/>
              <a:t> 80% </a:t>
            </a:r>
            <a:r>
              <a:rPr lang="en-US" sz="1500" dirty="0" err="1"/>
              <a:t>oleh</a:t>
            </a:r>
            <a:r>
              <a:rPr lang="en-US" sz="1500" dirty="0"/>
              <a:t> PT </a:t>
            </a:r>
            <a:r>
              <a:rPr lang="en-US" sz="1500" dirty="0" err="1"/>
              <a:t>Induk</a:t>
            </a:r>
            <a:r>
              <a:rPr lang="en-US" sz="1500" dirty="0"/>
              <a:t> </a:t>
            </a:r>
            <a:r>
              <a:rPr lang="en-US" sz="1500" dirty="0" err="1"/>
              <a:t>dengan</a:t>
            </a:r>
            <a:r>
              <a:rPr lang="en-US" sz="1500" dirty="0"/>
              <a:t> </a:t>
            </a:r>
            <a:r>
              <a:rPr lang="en-US" sz="1500" dirty="0" err="1"/>
              <a:t>menjurnal</a:t>
            </a:r>
            <a:r>
              <a:rPr lang="en-US" sz="1500" dirty="0"/>
              <a:t> </a:t>
            </a:r>
            <a:r>
              <a:rPr lang="en-US" sz="1500" dirty="0" err="1"/>
              <a:t>sebagai</a:t>
            </a:r>
            <a:r>
              <a:rPr lang="en-US" sz="1500" dirty="0"/>
              <a:t> </a:t>
            </a:r>
            <a:r>
              <a:rPr lang="en-US" sz="1500" dirty="0" err="1"/>
              <a:t>berikut</a:t>
            </a:r>
            <a:r>
              <a:rPr lang="en-US" sz="1500" dirty="0"/>
              <a:t>.</a:t>
            </a:r>
          </a:p>
          <a:p>
            <a:pPr marL="628650" indent="0">
              <a:spcBef>
                <a:spcPts val="0"/>
              </a:spcBef>
              <a:buNone/>
            </a:pPr>
            <a:r>
              <a:rPr lang="en-US" sz="1500" u="sng" dirty="0"/>
              <a:t>31 </a:t>
            </a:r>
            <a:r>
              <a:rPr lang="en-US" sz="1500" u="sng" dirty="0" err="1"/>
              <a:t>Desember</a:t>
            </a:r>
            <a:r>
              <a:rPr lang="en-US" sz="1500" u="sng" dirty="0"/>
              <a:t> 2020</a:t>
            </a:r>
          </a:p>
          <a:p>
            <a:pPr marL="628650" indent="0">
              <a:spcBef>
                <a:spcPts val="0"/>
              </a:spcBef>
              <a:buNone/>
            </a:pPr>
            <a:r>
              <a:rPr lang="en-US" sz="1500" dirty="0" err="1"/>
              <a:t>Investasi</a:t>
            </a:r>
            <a:r>
              <a:rPr lang="en-US" sz="1500" dirty="0"/>
              <a:t> </a:t>
            </a:r>
            <a:r>
              <a:rPr lang="en-US" sz="1500" dirty="0" err="1"/>
              <a:t>pada</a:t>
            </a:r>
            <a:r>
              <a:rPr lang="en-US" sz="1500" dirty="0"/>
              <a:t> PT </a:t>
            </a:r>
            <a:r>
              <a:rPr lang="en-US" sz="1500" dirty="0" err="1"/>
              <a:t>Anak</a:t>
            </a:r>
            <a:r>
              <a:rPr lang="en-US" sz="1500" dirty="0"/>
              <a:t>		Rp600.000 	</a:t>
            </a:r>
          </a:p>
          <a:p>
            <a:pPr marL="628650" indent="0">
              <a:spcBef>
                <a:spcPts val="0"/>
              </a:spcBef>
              <a:buNone/>
            </a:pPr>
            <a:r>
              <a:rPr lang="en-US" sz="1500" dirty="0"/>
              <a:t>	</a:t>
            </a:r>
            <a:r>
              <a:rPr lang="en-US" sz="1500" dirty="0" err="1"/>
              <a:t>Penghasilan</a:t>
            </a:r>
            <a:r>
              <a:rPr lang="en-US" sz="1500" dirty="0"/>
              <a:t> </a:t>
            </a:r>
            <a:r>
              <a:rPr lang="en-US" sz="1500" dirty="0" err="1"/>
              <a:t>Komprehensif</a:t>
            </a:r>
            <a:r>
              <a:rPr lang="en-US" sz="1500" dirty="0"/>
              <a:t> Lain		Rp600.000	</a:t>
            </a:r>
          </a:p>
          <a:p>
            <a:pPr marL="628650" indent="0">
              <a:spcBef>
                <a:spcPts val="0"/>
              </a:spcBef>
              <a:buNone/>
            </a:pPr>
            <a:r>
              <a:rPr lang="sv-SE" sz="1500" i="1" dirty="0"/>
              <a:t>Mencatat pengakuan selisih penjabaran atas PT Anak (80% × Rp750.000)</a:t>
            </a:r>
          </a:p>
          <a:p>
            <a:pPr marL="628650" indent="0">
              <a:spcBef>
                <a:spcPts val="0"/>
              </a:spcBef>
              <a:buNone/>
            </a:pPr>
            <a:endParaRPr lang="sv-SE" sz="600" i="1" dirty="0"/>
          </a:p>
          <a:p>
            <a:pPr algn="just">
              <a:buNone/>
            </a:pPr>
            <a:r>
              <a:rPr lang="en-US" sz="1400" dirty="0"/>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Berdasarkan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serangkaian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jurnal</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yang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dicatat</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oleh PT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Induk</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di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atas</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maka</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diperoleh</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saldo</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Investasi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pada PT Anak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akhir</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tahun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2020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senilai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Rp625.240.000, Bagian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Laba</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atas</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PT Anak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senilai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Rp40.400.000, dan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Penghasilan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Komprehensif</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Lain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senilai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Rp8.960.000,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seperti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yang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dapat</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dilihat</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pada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kertas</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kerja</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konsolidasian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kolom</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Induk</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pada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Tabel</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10.7.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Ketiga</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nilai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tersebut</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akan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dieliminasi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pada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jurnal</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eliminasi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berikut</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ini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sv-SE" sz="1400" i="1" dirty="0"/>
              <a:t>	</a:t>
            </a:r>
          </a:p>
          <a:p>
            <a:endParaRPr lang="en-US" sz="1400" dirty="0"/>
          </a:p>
        </p:txBody>
      </p:sp>
      <p:pic>
        <p:nvPicPr>
          <p:cNvPr id="5" name="Picture 4">
            <a:extLst>
              <a:ext uri="{FF2B5EF4-FFF2-40B4-BE49-F238E27FC236}">
                <a16:creationId xmlns:a16="http://schemas.microsoft.com/office/drawing/2014/main" id="{7F6C0B1F-8AF3-4E5C-BB77-9A14C675E33F}"/>
              </a:ext>
            </a:extLst>
          </p:cNvPr>
          <p:cNvPicPr>
            <a:picLocks noChangeAspect="1"/>
          </p:cNvPicPr>
          <p:nvPr/>
        </p:nvPicPr>
        <p:blipFill>
          <a:blip r:embed="rId2"/>
          <a:stretch>
            <a:fillRect/>
          </a:stretch>
        </p:blipFill>
        <p:spPr>
          <a:xfrm>
            <a:off x="1600200" y="4381500"/>
            <a:ext cx="6477000" cy="17907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09600" y="1676400"/>
            <a:ext cx="8153400" cy="2209800"/>
          </a:xfrm>
        </p:spPr>
        <p:txBody>
          <a:bodyPr>
            <a:normAutofit/>
          </a:bodyPr>
          <a:lstStyle/>
          <a:p>
            <a:pPr>
              <a:buNone/>
            </a:pPr>
            <a:r>
              <a:rPr lang="en-US" sz="1400" dirty="0" err="1"/>
              <a:t>Berdasarkan</a:t>
            </a:r>
            <a:r>
              <a:rPr lang="en-US" sz="1400" dirty="0"/>
              <a:t> </a:t>
            </a:r>
            <a:r>
              <a:rPr lang="en-US" sz="1400" dirty="0" err="1"/>
              <a:t>Tabel</a:t>
            </a:r>
            <a:r>
              <a:rPr lang="en-US" sz="1400" dirty="0"/>
              <a:t> 10.5 </a:t>
            </a:r>
            <a:r>
              <a:rPr lang="en-US" sz="1400" dirty="0" err="1"/>
              <a:t>diperoleh</a:t>
            </a:r>
            <a:r>
              <a:rPr lang="en-US" sz="1400" dirty="0"/>
              <a:t> </a:t>
            </a:r>
            <a:r>
              <a:rPr lang="en-US" sz="1400" dirty="0" err="1"/>
              <a:t>jurnal</a:t>
            </a:r>
            <a:r>
              <a:rPr lang="en-US" sz="1400" dirty="0"/>
              <a:t> </a:t>
            </a:r>
            <a:r>
              <a:rPr lang="en-US" sz="1400" dirty="0" err="1"/>
              <a:t>eliminasi</a:t>
            </a:r>
            <a:r>
              <a:rPr lang="en-US" sz="1400" dirty="0"/>
              <a:t> </a:t>
            </a:r>
            <a:r>
              <a:rPr lang="en-US" sz="1400" dirty="0" err="1"/>
              <a:t>sebagai</a:t>
            </a:r>
            <a:r>
              <a:rPr lang="en-US" sz="1400" dirty="0"/>
              <a:t> </a:t>
            </a:r>
            <a:r>
              <a:rPr lang="en-US" sz="1400" dirty="0" err="1"/>
              <a:t>berikut</a:t>
            </a:r>
            <a:r>
              <a:rPr lang="en-US" sz="1400" dirty="0"/>
              <a:t>.</a:t>
            </a:r>
          </a:p>
          <a:p>
            <a:pPr marL="628650" indent="0">
              <a:spcBef>
                <a:spcPts val="0"/>
              </a:spcBef>
              <a:buNone/>
            </a:pPr>
            <a:r>
              <a:rPr lang="en-US" sz="1400" dirty="0" err="1"/>
              <a:t>Saham</a:t>
            </a:r>
            <a:r>
              <a:rPr lang="en-US" sz="1400" dirty="0"/>
              <a:t> </a:t>
            </a:r>
            <a:r>
              <a:rPr lang="en-US" sz="1400" dirty="0" err="1"/>
              <a:t>Biasa</a:t>
            </a:r>
            <a:r>
              <a:rPr lang="en-US" sz="1400" dirty="0"/>
              <a:t>				Rp500.000.000 	</a:t>
            </a:r>
          </a:p>
          <a:p>
            <a:pPr marL="628650" indent="0">
              <a:spcBef>
                <a:spcPts val="0"/>
              </a:spcBef>
              <a:buNone/>
            </a:pPr>
            <a:r>
              <a:rPr lang="en-US" sz="1400" dirty="0" err="1"/>
              <a:t>Saldo</a:t>
            </a:r>
            <a:r>
              <a:rPr lang="en-US" sz="1400" dirty="0"/>
              <a:t> </a:t>
            </a:r>
            <a:r>
              <a:rPr lang="en-US" sz="1400" dirty="0" err="1"/>
              <a:t>Laba</a:t>
            </a:r>
            <a:r>
              <a:rPr lang="en-US" sz="1400" dirty="0"/>
              <a:t>				     200.000.000 	</a:t>
            </a:r>
          </a:p>
          <a:p>
            <a:pPr marL="628650" indent="0">
              <a:spcBef>
                <a:spcPts val="0"/>
              </a:spcBef>
              <a:buNone/>
            </a:pPr>
            <a:r>
              <a:rPr lang="es-ES" sz="1400" dirty="0" err="1"/>
              <a:t>Bagian</a:t>
            </a:r>
            <a:r>
              <a:rPr lang="es-ES" sz="1400" dirty="0"/>
              <a:t> </a:t>
            </a:r>
            <a:r>
              <a:rPr lang="es-ES" sz="1400" dirty="0" err="1"/>
              <a:t>Laba</a:t>
            </a:r>
            <a:r>
              <a:rPr lang="es-ES" sz="1400" dirty="0"/>
              <a:t> atas PT </a:t>
            </a:r>
            <a:r>
              <a:rPr lang="es-ES" sz="1400" dirty="0" err="1"/>
              <a:t>Anak</a:t>
            </a:r>
            <a:r>
              <a:rPr lang="es-ES" sz="1400" dirty="0"/>
              <a:t>			       40.400.000 	</a:t>
            </a:r>
          </a:p>
          <a:p>
            <a:pPr marL="628650" indent="0">
              <a:spcBef>
                <a:spcPts val="0"/>
              </a:spcBef>
              <a:buNone/>
            </a:pPr>
            <a:r>
              <a:rPr lang="en-US" sz="1400" dirty="0" err="1"/>
              <a:t>Bagian</a:t>
            </a:r>
            <a:r>
              <a:rPr lang="en-US" sz="1400" dirty="0"/>
              <a:t> </a:t>
            </a:r>
            <a:r>
              <a:rPr lang="en-US" sz="1400" dirty="0" err="1"/>
              <a:t>Laba</a:t>
            </a:r>
            <a:r>
              <a:rPr lang="en-US" sz="1400" dirty="0"/>
              <a:t> </a:t>
            </a:r>
            <a:r>
              <a:rPr lang="en-US" sz="1400" dirty="0" err="1"/>
              <a:t>Kepentingan</a:t>
            </a:r>
            <a:r>
              <a:rPr lang="en-US" sz="1400" dirty="0"/>
              <a:t> </a:t>
            </a:r>
            <a:r>
              <a:rPr lang="en-US" sz="1400" dirty="0" err="1"/>
              <a:t>Nonpengendali</a:t>
            </a:r>
            <a:r>
              <a:rPr lang="en-US" sz="1400" dirty="0"/>
              <a:t>	       10.100.000 	</a:t>
            </a:r>
          </a:p>
          <a:p>
            <a:pPr marL="628650" indent="0">
              <a:spcBef>
                <a:spcPts val="0"/>
              </a:spcBef>
              <a:buNone/>
            </a:pPr>
            <a:r>
              <a:rPr lang="en-US" sz="1400" dirty="0"/>
              <a:t>	</a:t>
            </a:r>
            <a:r>
              <a:rPr lang="en-US" sz="1400" dirty="0" err="1"/>
              <a:t>Dividen</a:t>
            </a:r>
            <a:r>
              <a:rPr lang="en-US" sz="1400" dirty="0"/>
              <a:t> </a:t>
            </a:r>
            <a:r>
              <a:rPr lang="en-US" sz="1400" dirty="0" err="1"/>
              <a:t>Diumumkan</a:t>
            </a:r>
            <a:r>
              <a:rPr lang="en-US" sz="1400" dirty="0"/>
              <a:t> (</a:t>
            </a:r>
            <a:r>
              <a:rPr lang="en-US" sz="1400" dirty="0" err="1"/>
              <a:t>pasca</a:t>
            </a:r>
            <a:r>
              <a:rPr lang="en-US" sz="1400" dirty="0"/>
              <a:t>) 			        Rp30.150.000 	</a:t>
            </a:r>
          </a:p>
          <a:p>
            <a:pPr marL="628650" indent="0">
              <a:spcBef>
                <a:spcPts val="0"/>
              </a:spcBef>
              <a:buNone/>
            </a:pPr>
            <a:r>
              <a:rPr lang="en-US" sz="1400" dirty="0"/>
              <a:t>	</a:t>
            </a:r>
            <a:r>
              <a:rPr lang="en-US" sz="1400" dirty="0" err="1"/>
              <a:t>Investasi</a:t>
            </a:r>
            <a:r>
              <a:rPr lang="en-US" sz="1400" dirty="0"/>
              <a:t> </a:t>
            </a:r>
            <a:r>
              <a:rPr lang="en-US" sz="1400" dirty="0" err="1"/>
              <a:t>pada</a:t>
            </a:r>
            <a:r>
              <a:rPr lang="en-US" sz="1400" dirty="0"/>
              <a:t> PT </a:t>
            </a:r>
            <a:r>
              <a:rPr lang="en-US" sz="1400" dirty="0" err="1"/>
              <a:t>Anak</a:t>
            </a:r>
            <a:r>
              <a:rPr lang="en-US" sz="1400" dirty="0"/>
              <a:t> 				           576.280.000 	</a:t>
            </a:r>
          </a:p>
          <a:p>
            <a:pPr marL="628650" indent="0">
              <a:spcBef>
                <a:spcPts val="0"/>
              </a:spcBef>
              <a:buNone/>
            </a:pPr>
            <a:r>
              <a:rPr lang="en-US" sz="1400" dirty="0"/>
              <a:t>	</a:t>
            </a:r>
            <a:r>
              <a:rPr lang="en-US" sz="1400" dirty="0" err="1"/>
              <a:t>Kepentingan</a:t>
            </a:r>
            <a:r>
              <a:rPr lang="en-US" sz="1400" dirty="0"/>
              <a:t> </a:t>
            </a:r>
            <a:r>
              <a:rPr lang="en-US" sz="1400" dirty="0" err="1"/>
              <a:t>Nonpengendali</a:t>
            </a:r>
            <a:r>
              <a:rPr lang="en-US" sz="1400" dirty="0"/>
              <a:t> 			           144.070.000 	</a:t>
            </a:r>
          </a:p>
          <a:p>
            <a:pPr marL="628650" indent="0">
              <a:spcBef>
                <a:spcPts val="0"/>
              </a:spcBef>
              <a:buNone/>
            </a:pPr>
            <a:r>
              <a:rPr lang="en-US" sz="1400" i="1" dirty="0"/>
              <a:t>(</a:t>
            </a:r>
            <a:r>
              <a:rPr lang="en-US" sz="1400" i="1" dirty="0" err="1"/>
              <a:t>Mengeliminasi</a:t>
            </a:r>
            <a:r>
              <a:rPr lang="en-US" sz="1400" i="1" dirty="0"/>
              <a:t> </a:t>
            </a:r>
            <a:r>
              <a:rPr lang="en-US" sz="1400" i="1" dirty="0" err="1"/>
              <a:t>investasi</a:t>
            </a:r>
            <a:r>
              <a:rPr lang="en-US" sz="1400" i="1" dirty="0"/>
              <a:t> </a:t>
            </a:r>
            <a:r>
              <a:rPr lang="en-US" sz="1400" i="1" dirty="0" err="1"/>
              <a:t>dan</a:t>
            </a:r>
            <a:r>
              <a:rPr lang="en-US" sz="1400" i="1" dirty="0"/>
              <a:t> </a:t>
            </a:r>
            <a:r>
              <a:rPr lang="en-US" sz="1400" i="1" dirty="0" err="1"/>
              <a:t>ekuitas</a:t>
            </a:r>
            <a:r>
              <a:rPr lang="en-US" sz="1400" i="1" dirty="0"/>
              <a:t> </a:t>
            </a:r>
            <a:r>
              <a:rPr lang="en-US" sz="1400" i="1" dirty="0" err="1"/>
              <a:t>pada</a:t>
            </a:r>
            <a:r>
              <a:rPr lang="en-US" sz="1400" i="1" dirty="0"/>
              <a:t> PT </a:t>
            </a:r>
            <a:r>
              <a:rPr lang="en-US" sz="1400" i="1" dirty="0" err="1"/>
              <a:t>Anak</a:t>
            </a:r>
            <a:r>
              <a:rPr lang="en-US" sz="1400" i="1" dirty="0"/>
              <a:t>)	</a:t>
            </a:r>
          </a:p>
          <a:p>
            <a:endParaRPr lang="en-US" sz="1400" dirty="0"/>
          </a:p>
        </p:txBody>
      </p:sp>
      <p:sp>
        <p:nvSpPr>
          <p:cNvPr id="5" name="Rectangle 4"/>
          <p:cNvSpPr/>
          <p:nvPr/>
        </p:nvSpPr>
        <p:spPr>
          <a:xfrm>
            <a:off x="609600" y="5613737"/>
            <a:ext cx="8153400" cy="1015663"/>
          </a:xfrm>
          <a:prstGeom prst="rect">
            <a:avLst/>
          </a:prstGeom>
        </p:spPr>
        <p:txBody>
          <a:bodyPr wrap="square">
            <a:spAutoFit/>
          </a:bodyPr>
          <a:lstStyle/>
          <a:p>
            <a:pPr marL="628650"/>
            <a:r>
              <a:rPr lang="en-US" sz="1400" i="1" dirty="0">
                <a:latin typeface="Myriad Pro" pitchFamily="34" charset="0"/>
              </a:rPr>
              <a:t>Goodwill		</a:t>
            </a:r>
            <a:r>
              <a:rPr lang="en-US" sz="1400" dirty="0">
                <a:latin typeface="Myriad Pro" pitchFamily="34" charset="0"/>
              </a:rPr>
              <a:t>Rp50.000.000</a:t>
            </a:r>
            <a:r>
              <a:rPr lang="en-US" sz="1400" i="1" dirty="0">
                <a:latin typeface="Myriad Pro" pitchFamily="34" charset="0"/>
              </a:rPr>
              <a:t> 	</a:t>
            </a:r>
          </a:p>
          <a:p>
            <a:pPr marL="628650"/>
            <a:r>
              <a:rPr lang="en-US" sz="1400" dirty="0">
                <a:latin typeface="Myriad Pro" pitchFamily="34" charset="0"/>
              </a:rPr>
              <a:t>	</a:t>
            </a:r>
            <a:r>
              <a:rPr lang="en-US" sz="1400" dirty="0" err="1">
                <a:latin typeface="Myriad Pro" pitchFamily="34" charset="0"/>
              </a:rPr>
              <a:t>Investasi</a:t>
            </a:r>
            <a:r>
              <a:rPr lang="en-US" sz="1400" dirty="0">
                <a:latin typeface="Myriad Pro" pitchFamily="34" charset="0"/>
              </a:rPr>
              <a:t> </a:t>
            </a:r>
            <a:r>
              <a:rPr lang="en-US" sz="1400" dirty="0" err="1">
                <a:latin typeface="Myriad Pro" pitchFamily="34" charset="0"/>
              </a:rPr>
              <a:t>pada</a:t>
            </a:r>
            <a:r>
              <a:rPr lang="en-US" sz="1400" dirty="0">
                <a:latin typeface="Myriad Pro" pitchFamily="34" charset="0"/>
              </a:rPr>
              <a:t> PT </a:t>
            </a:r>
            <a:r>
              <a:rPr lang="en-US" sz="1400" dirty="0" err="1">
                <a:latin typeface="Myriad Pro" pitchFamily="34" charset="0"/>
              </a:rPr>
              <a:t>Anak</a:t>
            </a:r>
            <a:r>
              <a:rPr lang="en-US" sz="1400" dirty="0">
                <a:latin typeface="Myriad Pro" pitchFamily="34" charset="0"/>
              </a:rPr>
              <a:t> 		      Rp40.000.000 	</a:t>
            </a:r>
          </a:p>
          <a:p>
            <a:pPr marL="628650"/>
            <a:r>
              <a:rPr lang="en-US" sz="1400" dirty="0">
                <a:latin typeface="Myriad Pro" pitchFamily="34" charset="0"/>
              </a:rPr>
              <a:t>	</a:t>
            </a:r>
            <a:r>
              <a:rPr lang="en-US" sz="1400" dirty="0" err="1">
                <a:latin typeface="Myriad Pro" pitchFamily="34" charset="0"/>
              </a:rPr>
              <a:t>Kepentingan</a:t>
            </a:r>
            <a:r>
              <a:rPr lang="en-US" sz="1400" dirty="0">
                <a:latin typeface="Myriad Pro" pitchFamily="34" charset="0"/>
              </a:rPr>
              <a:t> </a:t>
            </a:r>
            <a:r>
              <a:rPr lang="en-US" sz="1400" dirty="0" err="1">
                <a:latin typeface="Myriad Pro" pitchFamily="34" charset="0"/>
              </a:rPr>
              <a:t>Nonpengendali</a:t>
            </a:r>
            <a:r>
              <a:rPr lang="en-US" sz="1400" dirty="0">
                <a:latin typeface="Myriad Pro" pitchFamily="34" charset="0"/>
              </a:rPr>
              <a:t> 	           10.000.000 	</a:t>
            </a:r>
          </a:p>
          <a:p>
            <a:pPr marL="628650"/>
            <a:r>
              <a:rPr lang="en-US" sz="1400" i="1" dirty="0">
                <a:latin typeface="Myriad Pro" pitchFamily="34" charset="0"/>
              </a:rPr>
              <a:t>(</a:t>
            </a:r>
            <a:r>
              <a:rPr lang="en-US" sz="1400" i="1" dirty="0" err="1">
                <a:latin typeface="Myriad Pro" pitchFamily="34" charset="0"/>
              </a:rPr>
              <a:t>Mengeliminasi</a:t>
            </a:r>
            <a:r>
              <a:rPr lang="en-US" sz="1400" i="1" dirty="0">
                <a:latin typeface="Myriad Pro" pitchFamily="34" charset="0"/>
              </a:rPr>
              <a:t> </a:t>
            </a:r>
            <a:r>
              <a:rPr lang="en-US" sz="1400" i="1" dirty="0" err="1">
                <a:latin typeface="Myriad Pro" pitchFamily="34" charset="0"/>
              </a:rPr>
              <a:t>investasi</a:t>
            </a:r>
            <a:r>
              <a:rPr lang="en-US" sz="1400" i="1" dirty="0">
                <a:latin typeface="Myriad Pro" pitchFamily="34" charset="0"/>
              </a:rPr>
              <a:t>  </a:t>
            </a:r>
            <a:r>
              <a:rPr lang="en-US" sz="1400" i="1" dirty="0" err="1">
                <a:latin typeface="Myriad Pro" pitchFamily="34" charset="0"/>
              </a:rPr>
              <a:t>dan</a:t>
            </a:r>
            <a:r>
              <a:rPr lang="en-US" sz="1400" i="1" dirty="0">
                <a:latin typeface="Myriad Pro" pitchFamily="34" charset="0"/>
              </a:rPr>
              <a:t> </a:t>
            </a:r>
            <a:r>
              <a:rPr lang="en-US" sz="1400" i="1" dirty="0" err="1">
                <a:latin typeface="Myriad Pro" pitchFamily="34" charset="0"/>
              </a:rPr>
              <a:t>pengakuan</a:t>
            </a:r>
            <a:r>
              <a:rPr lang="en-US" sz="1400" i="1" dirty="0">
                <a:latin typeface="Myriad Pro" pitchFamily="34" charset="0"/>
              </a:rPr>
              <a:t> goodwill) </a:t>
            </a:r>
            <a:r>
              <a:rPr lang="en-US" i="1" dirty="0"/>
              <a:t>	</a:t>
            </a:r>
          </a:p>
        </p:txBody>
      </p:sp>
      <p:pic>
        <p:nvPicPr>
          <p:cNvPr id="6" name="Picture 5">
            <a:extLst>
              <a:ext uri="{FF2B5EF4-FFF2-40B4-BE49-F238E27FC236}">
                <a16:creationId xmlns:a16="http://schemas.microsoft.com/office/drawing/2014/main" id="{7DB9E00F-F81D-4147-B0DD-0F16D3ABC25C}"/>
              </a:ext>
            </a:extLst>
          </p:cNvPr>
          <p:cNvPicPr>
            <a:picLocks noChangeAspect="1"/>
          </p:cNvPicPr>
          <p:nvPr/>
        </p:nvPicPr>
        <p:blipFill>
          <a:blip r:embed="rId2"/>
          <a:stretch>
            <a:fillRect/>
          </a:stretch>
        </p:blipFill>
        <p:spPr>
          <a:xfrm>
            <a:off x="1328737" y="3962400"/>
            <a:ext cx="6486525" cy="1524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09600" y="1676400"/>
            <a:ext cx="8153400" cy="2286000"/>
          </a:xfrm>
        </p:spPr>
        <p:txBody>
          <a:bodyPr>
            <a:normAutofit/>
          </a:bodyPr>
          <a:lstStyle/>
          <a:p>
            <a:pPr algn="just">
              <a:buNone/>
            </a:pPr>
            <a:r>
              <a:rPr lang="en-US" sz="1400" dirty="0"/>
              <a:t>	</a:t>
            </a:r>
            <a:r>
              <a:rPr lang="en-US" sz="1400" dirty="0" err="1"/>
              <a:t>Selain</a:t>
            </a:r>
            <a:r>
              <a:rPr lang="en-US" sz="1400" dirty="0"/>
              <a:t> </a:t>
            </a:r>
            <a:r>
              <a:rPr lang="en-US" sz="1400" dirty="0" err="1"/>
              <a:t>itu</a:t>
            </a:r>
            <a:r>
              <a:rPr lang="en-US" sz="1400" dirty="0"/>
              <a:t>, </a:t>
            </a:r>
            <a:r>
              <a:rPr lang="en-US" sz="1400" dirty="0" err="1"/>
              <a:t>penghasilan</a:t>
            </a:r>
            <a:r>
              <a:rPr lang="en-US" sz="1400" dirty="0"/>
              <a:t> </a:t>
            </a:r>
            <a:r>
              <a:rPr lang="en-US" sz="1400" dirty="0" err="1"/>
              <a:t>komprehensif</a:t>
            </a:r>
            <a:r>
              <a:rPr lang="en-US" sz="1400" dirty="0"/>
              <a:t> lain </a:t>
            </a:r>
            <a:r>
              <a:rPr lang="en-US" sz="1400" dirty="0" err="1"/>
              <a:t>dalam</a:t>
            </a:r>
            <a:r>
              <a:rPr lang="en-US" sz="1400" dirty="0"/>
              <a:t> </a:t>
            </a:r>
            <a:r>
              <a:rPr lang="en-US" sz="1400" dirty="0" err="1"/>
              <a:t>laporan</a:t>
            </a:r>
            <a:r>
              <a:rPr lang="en-US" sz="1400" dirty="0"/>
              <a:t> </a:t>
            </a:r>
            <a:r>
              <a:rPr lang="en-US" sz="1400" dirty="0" err="1"/>
              <a:t>keuangan</a:t>
            </a:r>
            <a:r>
              <a:rPr lang="en-US" sz="1400" dirty="0"/>
              <a:t> PT </a:t>
            </a:r>
            <a:r>
              <a:rPr lang="en-US" sz="1400" dirty="0" err="1"/>
              <a:t>Anak</a:t>
            </a:r>
            <a:r>
              <a:rPr lang="en-US" sz="1400" dirty="0"/>
              <a:t> </a:t>
            </a:r>
            <a:r>
              <a:rPr lang="en-US" sz="1400" dirty="0" err="1"/>
              <a:t>dieliminasi</a:t>
            </a:r>
            <a:r>
              <a:rPr lang="en-US" sz="1400" dirty="0"/>
              <a:t> </a:t>
            </a:r>
            <a:r>
              <a:rPr lang="en-US" sz="1400" dirty="0" err="1"/>
              <a:t>dan</a:t>
            </a:r>
            <a:r>
              <a:rPr lang="en-US" sz="1400" dirty="0"/>
              <a:t> </a:t>
            </a:r>
            <a:r>
              <a:rPr lang="en-US" sz="1400" dirty="0" err="1"/>
              <a:t>dialokasikan</a:t>
            </a:r>
            <a:r>
              <a:rPr lang="en-US" sz="1400" dirty="0"/>
              <a:t> </a:t>
            </a:r>
            <a:r>
              <a:rPr lang="en-US" sz="1400" dirty="0" err="1"/>
              <a:t>antara</a:t>
            </a:r>
            <a:r>
              <a:rPr lang="en-US" sz="1400" dirty="0"/>
              <a:t> PT </a:t>
            </a:r>
            <a:r>
              <a:rPr lang="en-US" sz="1400" dirty="0" err="1"/>
              <a:t>Induk</a:t>
            </a:r>
            <a:r>
              <a:rPr lang="en-US" sz="1400" dirty="0"/>
              <a:t> </a:t>
            </a:r>
            <a:r>
              <a:rPr lang="en-US" sz="1400" dirty="0" err="1"/>
              <a:t>dan</a:t>
            </a:r>
            <a:r>
              <a:rPr lang="en-US" sz="1400" dirty="0"/>
              <a:t> </a:t>
            </a:r>
            <a:r>
              <a:rPr lang="en-US" sz="1400" dirty="0" err="1"/>
              <a:t>kepentingan</a:t>
            </a:r>
            <a:r>
              <a:rPr lang="en-US" sz="1400" dirty="0"/>
              <a:t> </a:t>
            </a:r>
            <a:r>
              <a:rPr lang="en-US" sz="1400" dirty="0" err="1"/>
              <a:t>nonpengendali</a:t>
            </a:r>
            <a:r>
              <a:rPr lang="en-US" sz="1400" dirty="0"/>
              <a:t> </a:t>
            </a:r>
            <a:r>
              <a:rPr lang="en-US" sz="1400" dirty="0" err="1"/>
              <a:t>dengan</a:t>
            </a:r>
            <a:r>
              <a:rPr lang="en-US" sz="1400" dirty="0"/>
              <a:t> </a:t>
            </a:r>
            <a:r>
              <a:rPr lang="en-US" sz="1400" dirty="0" err="1"/>
              <a:t>jurnal</a:t>
            </a:r>
            <a:r>
              <a:rPr lang="en-US" sz="1400" dirty="0"/>
              <a:t> </a:t>
            </a:r>
            <a:r>
              <a:rPr lang="en-US" sz="1400" dirty="0" err="1"/>
              <a:t>sebagai</a:t>
            </a:r>
            <a:r>
              <a:rPr lang="en-US" sz="1400" dirty="0"/>
              <a:t> </a:t>
            </a:r>
            <a:r>
              <a:rPr lang="en-US" sz="1400" dirty="0" err="1"/>
              <a:t>berikut</a:t>
            </a:r>
            <a:r>
              <a:rPr lang="en-US" sz="1400" dirty="0"/>
              <a:t>.</a:t>
            </a:r>
          </a:p>
          <a:p>
            <a:pPr>
              <a:buNone/>
            </a:pPr>
            <a:endParaRPr lang="en-US" sz="600" dirty="0"/>
          </a:p>
          <a:p>
            <a:pPr marL="623888" indent="4763">
              <a:spcBef>
                <a:spcPts val="0"/>
              </a:spcBef>
              <a:buNone/>
            </a:pPr>
            <a:r>
              <a:rPr lang="fi-FI" sz="1400" dirty="0"/>
              <a:t>Penghasilan Komprehensif Lain	Rp10.450.000 	</a:t>
            </a:r>
          </a:p>
          <a:p>
            <a:pPr marL="623888" indent="4763">
              <a:spcBef>
                <a:spcPts val="0"/>
              </a:spcBef>
              <a:buNone/>
            </a:pPr>
            <a:r>
              <a:rPr lang="en-US" sz="1400" dirty="0"/>
              <a:t>	</a:t>
            </a:r>
            <a:r>
              <a:rPr lang="en-US" sz="1400" dirty="0" err="1"/>
              <a:t>Investasi</a:t>
            </a:r>
            <a:r>
              <a:rPr lang="en-US" sz="1400" dirty="0"/>
              <a:t> </a:t>
            </a:r>
            <a:r>
              <a:rPr lang="en-US" sz="1400" dirty="0" err="1"/>
              <a:t>pada</a:t>
            </a:r>
            <a:r>
              <a:rPr lang="en-US" sz="1400" dirty="0"/>
              <a:t> PT </a:t>
            </a:r>
            <a:r>
              <a:rPr lang="en-US" sz="1400" dirty="0" err="1"/>
              <a:t>Anak</a:t>
            </a:r>
            <a:r>
              <a:rPr lang="en-US" sz="1400" dirty="0"/>
              <a:t>			     Rp8.360.000 	</a:t>
            </a:r>
          </a:p>
          <a:p>
            <a:pPr marL="623888" indent="4763">
              <a:spcBef>
                <a:spcPts val="0"/>
              </a:spcBef>
              <a:buNone/>
            </a:pPr>
            <a:r>
              <a:rPr lang="en-US" sz="1400" dirty="0"/>
              <a:t>	</a:t>
            </a:r>
            <a:r>
              <a:rPr lang="en-US" sz="1400" dirty="0" err="1"/>
              <a:t>Kepentingan</a:t>
            </a:r>
            <a:r>
              <a:rPr lang="en-US" sz="1400" dirty="0"/>
              <a:t> </a:t>
            </a:r>
            <a:r>
              <a:rPr lang="en-US" sz="1400" dirty="0" err="1"/>
              <a:t>Nonpengendali</a:t>
            </a:r>
            <a:r>
              <a:rPr lang="en-US" sz="1400" dirty="0"/>
              <a:t>		          2.090.000	</a:t>
            </a:r>
          </a:p>
          <a:p>
            <a:pPr marL="623888" indent="4763">
              <a:spcBef>
                <a:spcPts val="0"/>
              </a:spcBef>
              <a:buNone/>
            </a:pPr>
            <a:r>
              <a:rPr lang="fi-FI" sz="1400" i="1" dirty="0"/>
              <a:t>(Mengeliminasi penghasilan komprehensif lain terkait translasi.)</a:t>
            </a:r>
          </a:p>
          <a:p>
            <a:pPr marL="623888" indent="4763">
              <a:spcBef>
                <a:spcPts val="0"/>
              </a:spcBef>
              <a:buNone/>
            </a:pPr>
            <a:endParaRPr lang="fi-FI" sz="600" i="1" dirty="0"/>
          </a:p>
          <a:p>
            <a:pPr marL="338138" indent="4763" algn="just">
              <a:spcBef>
                <a:spcPts val="0"/>
              </a:spcBef>
              <a:buNone/>
            </a:pPr>
            <a:r>
              <a:rPr lang="en-US" sz="1400" dirty="0" err="1"/>
              <a:t>Selisih</a:t>
            </a:r>
            <a:r>
              <a:rPr lang="en-US" sz="1400" dirty="0"/>
              <a:t> </a:t>
            </a:r>
            <a:r>
              <a:rPr lang="en-US" sz="1400" dirty="0" err="1"/>
              <a:t>penjabaran</a:t>
            </a:r>
            <a:r>
              <a:rPr lang="en-US" sz="1400" dirty="0"/>
              <a:t> Rp750.000 </a:t>
            </a:r>
            <a:r>
              <a:rPr lang="en-US" sz="1400" dirty="0" err="1"/>
              <a:t>disesuaikan</a:t>
            </a:r>
            <a:r>
              <a:rPr lang="en-US" sz="1400" dirty="0"/>
              <a:t> </a:t>
            </a:r>
            <a:r>
              <a:rPr lang="en-US" sz="1400" dirty="0" err="1"/>
              <a:t>pada</a:t>
            </a:r>
            <a:r>
              <a:rPr lang="en-US" sz="1400" dirty="0"/>
              <a:t> </a:t>
            </a:r>
            <a:r>
              <a:rPr lang="en-US" sz="1400" dirty="0" err="1"/>
              <a:t>saldo</a:t>
            </a:r>
            <a:r>
              <a:rPr lang="en-US" sz="1400" dirty="0"/>
              <a:t> </a:t>
            </a:r>
            <a:r>
              <a:rPr lang="en-US" sz="1400" i="1" dirty="0"/>
              <a:t>goodwill</a:t>
            </a:r>
            <a:r>
              <a:rPr lang="en-US" sz="1400" dirty="0"/>
              <a:t> </a:t>
            </a:r>
            <a:r>
              <a:rPr lang="en-US" sz="1400" dirty="0" err="1"/>
              <a:t>untuk</a:t>
            </a:r>
            <a:r>
              <a:rPr lang="en-US" sz="1400" dirty="0"/>
              <a:t> </a:t>
            </a:r>
            <a:r>
              <a:rPr lang="en-US" sz="1400" dirty="0" err="1"/>
              <a:t>mencerminkan</a:t>
            </a:r>
            <a:r>
              <a:rPr lang="en-US" sz="1400" dirty="0"/>
              <a:t> </a:t>
            </a:r>
            <a:r>
              <a:rPr lang="en-US" sz="1400" dirty="0" err="1"/>
              <a:t>saldo</a:t>
            </a:r>
            <a:r>
              <a:rPr lang="en-US" sz="1400" dirty="0"/>
              <a:t> </a:t>
            </a:r>
            <a:r>
              <a:rPr lang="en-US" sz="1400" dirty="0" err="1"/>
              <a:t>dengan</a:t>
            </a:r>
            <a:r>
              <a:rPr lang="en-US" sz="1400" dirty="0"/>
              <a:t> </a:t>
            </a:r>
            <a:r>
              <a:rPr lang="en-US" sz="1400" dirty="0" err="1"/>
              <a:t>kurs</a:t>
            </a:r>
            <a:r>
              <a:rPr lang="en-US" sz="1400" dirty="0"/>
              <a:t> </a:t>
            </a:r>
            <a:r>
              <a:rPr lang="en-US" sz="1400" dirty="0" err="1"/>
              <a:t>penutup</a:t>
            </a:r>
            <a:r>
              <a:rPr lang="en-US" sz="1400" dirty="0"/>
              <a:t>. </a:t>
            </a:r>
            <a:r>
              <a:rPr lang="en-US" sz="1400" dirty="0" err="1"/>
              <a:t>Jurnal</a:t>
            </a:r>
            <a:r>
              <a:rPr lang="en-US" sz="1400" dirty="0"/>
              <a:t> </a:t>
            </a:r>
            <a:r>
              <a:rPr lang="en-US" sz="1400" dirty="0" err="1"/>
              <a:t>eliminasi</a:t>
            </a:r>
            <a:r>
              <a:rPr lang="en-US" sz="1400" dirty="0"/>
              <a:t> yang </a:t>
            </a:r>
            <a:r>
              <a:rPr lang="en-US" sz="1400" dirty="0" err="1"/>
              <a:t>telah</a:t>
            </a:r>
            <a:r>
              <a:rPr lang="en-US" sz="1400" dirty="0"/>
              <a:t> </a:t>
            </a:r>
            <a:r>
              <a:rPr lang="en-US" sz="1400" dirty="0" err="1"/>
              <a:t>dibuat</a:t>
            </a:r>
            <a:r>
              <a:rPr lang="en-US" sz="1400" dirty="0"/>
              <a:t> </a:t>
            </a:r>
            <a:r>
              <a:rPr lang="en-US" sz="1400" dirty="0" err="1"/>
              <a:t>selanjutnya</a:t>
            </a:r>
            <a:r>
              <a:rPr lang="en-US" sz="1400" dirty="0"/>
              <a:t> </a:t>
            </a:r>
            <a:r>
              <a:rPr lang="en-US" sz="1400" dirty="0" err="1"/>
              <a:t>dimasukkan</a:t>
            </a:r>
            <a:r>
              <a:rPr lang="en-US" sz="1400" dirty="0"/>
              <a:t> </a:t>
            </a:r>
            <a:r>
              <a:rPr lang="en-US" sz="1400" dirty="0" err="1"/>
              <a:t>ke</a:t>
            </a:r>
            <a:r>
              <a:rPr lang="en-US" sz="1400" dirty="0"/>
              <a:t> </a:t>
            </a:r>
            <a:r>
              <a:rPr lang="en-US" sz="1400" dirty="0" err="1"/>
              <a:t>dalam</a:t>
            </a:r>
            <a:r>
              <a:rPr lang="en-US" sz="1400" dirty="0"/>
              <a:t> </a:t>
            </a:r>
            <a:r>
              <a:rPr lang="en-US" sz="1400" dirty="0" err="1"/>
              <a:t>kertas</a:t>
            </a:r>
            <a:r>
              <a:rPr lang="en-US" sz="1400" dirty="0"/>
              <a:t> </a:t>
            </a:r>
            <a:r>
              <a:rPr lang="en-US" sz="1400" dirty="0" err="1"/>
              <a:t>kerja</a:t>
            </a:r>
            <a:r>
              <a:rPr lang="en-US" sz="1400" dirty="0"/>
              <a:t> </a:t>
            </a:r>
            <a:r>
              <a:rPr lang="en-US" sz="1400" dirty="0" err="1"/>
              <a:t>konsolidasian</a:t>
            </a:r>
            <a:r>
              <a:rPr lang="en-US" sz="1400" dirty="0"/>
              <a:t> </a:t>
            </a:r>
            <a:r>
              <a:rPr lang="en-US" sz="1400" dirty="0" err="1"/>
              <a:t>sebagai</a:t>
            </a:r>
            <a:r>
              <a:rPr lang="en-US" sz="1400" dirty="0"/>
              <a:t> </a:t>
            </a:r>
            <a:r>
              <a:rPr lang="en-US" sz="1400" dirty="0" err="1"/>
              <a:t>berikut</a:t>
            </a:r>
            <a:r>
              <a:rPr lang="en-US" sz="1400" dirty="0"/>
              <a:t>. </a:t>
            </a:r>
            <a:r>
              <a:rPr lang="fi-FI" sz="1400" i="1" dirty="0"/>
              <a:t>	</a:t>
            </a:r>
          </a:p>
          <a:p>
            <a:pPr algn="just">
              <a:buNone/>
            </a:pPr>
            <a:endParaRPr lang="en-US" sz="1400" dirty="0"/>
          </a:p>
        </p:txBody>
      </p:sp>
      <p:cxnSp>
        <p:nvCxnSpPr>
          <p:cNvPr id="6" name="Straight Connector 5"/>
          <p:cNvCxnSpPr/>
          <p:nvPr/>
        </p:nvCxnSpPr>
        <p:spPr>
          <a:xfrm>
            <a:off x="1447800" y="6475412"/>
            <a:ext cx="6019800" cy="1588"/>
          </a:xfrm>
          <a:prstGeom prst="line">
            <a:avLst/>
          </a:prstGeom>
          <a:ln w="3175"/>
        </p:spPr>
        <p:style>
          <a:lnRef idx="1">
            <a:schemeClr val="dk1"/>
          </a:lnRef>
          <a:fillRef idx="0">
            <a:schemeClr val="dk1"/>
          </a:fillRef>
          <a:effectRef idx="0">
            <a:schemeClr val="dk1"/>
          </a:effectRef>
          <a:fontRef idx="minor">
            <a:schemeClr val="tx1"/>
          </a:fontRef>
        </p:style>
      </p:cxnSp>
      <p:sp>
        <p:nvSpPr>
          <p:cNvPr id="7" name="Rectangle 6"/>
          <p:cNvSpPr/>
          <p:nvPr/>
        </p:nvSpPr>
        <p:spPr>
          <a:xfrm>
            <a:off x="6858000" y="6535579"/>
            <a:ext cx="762000" cy="246221"/>
          </a:xfrm>
          <a:prstGeom prst="rect">
            <a:avLst/>
          </a:prstGeom>
        </p:spPr>
        <p:txBody>
          <a:bodyPr wrap="square">
            <a:spAutoFit/>
          </a:bodyPr>
          <a:lstStyle/>
          <a:p>
            <a:r>
              <a:rPr lang="en-US" sz="1000" i="1" dirty="0">
                <a:latin typeface="Agency FB" pitchFamily="34" charset="0"/>
              </a:rPr>
              <a:t>(</a:t>
            </a:r>
            <a:r>
              <a:rPr lang="en-US" sz="1000" i="1" dirty="0" err="1">
                <a:latin typeface="Agency FB" pitchFamily="34" charset="0"/>
              </a:rPr>
              <a:t>bersambung</a:t>
            </a:r>
            <a:r>
              <a:rPr lang="en-US" sz="1000" i="1" dirty="0">
                <a:latin typeface="Agency FB" pitchFamily="34" charset="0"/>
              </a:rPr>
              <a:t>)</a:t>
            </a:r>
          </a:p>
        </p:txBody>
      </p:sp>
      <p:pic>
        <p:nvPicPr>
          <p:cNvPr id="5" name="Picture 4">
            <a:extLst>
              <a:ext uri="{FF2B5EF4-FFF2-40B4-BE49-F238E27FC236}">
                <a16:creationId xmlns:a16="http://schemas.microsoft.com/office/drawing/2014/main" id="{16B45189-3E86-4179-9CA0-DF41D072677D}"/>
              </a:ext>
            </a:extLst>
          </p:cNvPr>
          <p:cNvPicPr>
            <a:picLocks noChangeAspect="1"/>
          </p:cNvPicPr>
          <p:nvPr/>
        </p:nvPicPr>
        <p:blipFill>
          <a:blip r:embed="rId2"/>
          <a:stretch>
            <a:fillRect/>
          </a:stretch>
        </p:blipFill>
        <p:spPr>
          <a:xfrm>
            <a:off x="1352550" y="3990975"/>
            <a:ext cx="6438900" cy="248602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a:extLst>
              <a:ext uri="{FF2B5EF4-FFF2-40B4-BE49-F238E27FC236}">
                <a16:creationId xmlns:a16="http://schemas.microsoft.com/office/drawing/2014/main" id="{7B65B3AE-E2A7-4277-8FE7-DA6D7F3A31EA}"/>
              </a:ext>
            </a:extLst>
          </p:cNvPr>
          <p:cNvPicPr>
            <a:picLocks noGrp="1" noChangeAspect="1"/>
          </p:cNvPicPr>
          <p:nvPr>
            <p:ph sz="quarter" idx="1"/>
          </p:nvPr>
        </p:nvPicPr>
        <p:blipFill>
          <a:blip r:embed="rId2"/>
          <a:stretch>
            <a:fillRect/>
          </a:stretch>
        </p:blipFill>
        <p:spPr>
          <a:xfrm>
            <a:off x="2924175" y="1581150"/>
            <a:ext cx="3295650" cy="476250"/>
          </a:xfrm>
        </p:spPr>
      </p:pic>
      <p:pic>
        <p:nvPicPr>
          <p:cNvPr id="9" name="Picture 8">
            <a:extLst>
              <a:ext uri="{FF2B5EF4-FFF2-40B4-BE49-F238E27FC236}">
                <a16:creationId xmlns:a16="http://schemas.microsoft.com/office/drawing/2014/main" id="{CEA6A58C-A30C-4E03-85BB-58D4EC56A125}"/>
              </a:ext>
            </a:extLst>
          </p:cNvPr>
          <p:cNvPicPr>
            <a:picLocks noChangeAspect="1"/>
          </p:cNvPicPr>
          <p:nvPr/>
        </p:nvPicPr>
        <p:blipFill>
          <a:blip r:embed="rId3"/>
          <a:stretch>
            <a:fillRect/>
          </a:stretch>
        </p:blipFill>
        <p:spPr>
          <a:xfrm>
            <a:off x="1362075" y="2343150"/>
            <a:ext cx="6419850" cy="3829050"/>
          </a:xfrm>
          <a:prstGeom prst="rect">
            <a:avLst/>
          </a:prstGeom>
        </p:spPr>
      </p:pic>
      <p:cxnSp>
        <p:nvCxnSpPr>
          <p:cNvPr id="12" name="Straight Connector 11">
            <a:extLst>
              <a:ext uri="{FF2B5EF4-FFF2-40B4-BE49-F238E27FC236}">
                <a16:creationId xmlns:a16="http://schemas.microsoft.com/office/drawing/2014/main" id="{3534855B-4753-4E35-A14C-DC9500939B91}"/>
              </a:ext>
            </a:extLst>
          </p:cNvPr>
          <p:cNvCxnSpPr/>
          <p:nvPr/>
        </p:nvCxnSpPr>
        <p:spPr>
          <a:xfrm>
            <a:off x="1447800" y="2333625"/>
            <a:ext cx="6019800" cy="1588"/>
          </a:xfrm>
          <a:prstGeom prst="line">
            <a:avLst/>
          </a:prstGeom>
          <a:ln w="3175"/>
        </p:spPr>
        <p:style>
          <a:lnRef idx="1">
            <a:schemeClr val="dk1"/>
          </a:lnRef>
          <a:fillRef idx="0">
            <a:schemeClr val="dk1"/>
          </a:fillRef>
          <a:effectRef idx="0">
            <a:schemeClr val="dk1"/>
          </a:effectRef>
          <a:fontRef idx="minor">
            <a:schemeClr val="tx1"/>
          </a:fontRef>
        </p:style>
      </p:cxnSp>
      <p:sp>
        <p:nvSpPr>
          <p:cNvPr id="13" name="Rectangle 12">
            <a:extLst>
              <a:ext uri="{FF2B5EF4-FFF2-40B4-BE49-F238E27FC236}">
                <a16:creationId xmlns:a16="http://schemas.microsoft.com/office/drawing/2014/main" id="{CB9F5A48-D7DD-4BC2-813D-1D4A0951DCDD}"/>
              </a:ext>
            </a:extLst>
          </p:cNvPr>
          <p:cNvSpPr/>
          <p:nvPr/>
        </p:nvSpPr>
        <p:spPr>
          <a:xfrm>
            <a:off x="1371600" y="2038350"/>
            <a:ext cx="762000" cy="246221"/>
          </a:xfrm>
          <a:prstGeom prst="rect">
            <a:avLst/>
          </a:prstGeom>
        </p:spPr>
        <p:txBody>
          <a:bodyPr wrap="square">
            <a:spAutoFit/>
          </a:bodyPr>
          <a:lstStyle/>
          <a:p>
            <a:r>
              <a:rPr lang="en-US" sz="1000" i="1" dirty="0">
                <a:latin typeface="Agency FB" pitchFamily="34" charset="0"/>
              </a:rPr>
              <a:t>(</a:t>
            </a:r>
            <a:r>
              <a:rPr lang="en-US" sz="1000" i="1" dirty="0" err="1">
                <a:latin typeface="Agency FB" pitchFamily="34" charset="0"/>
              </a:rPr>
              <a:t>lanjutan</a:t>
            </a:r>
            <a:r>
              <a:rPr lang="en-US" sz="1000" i="1" dirty="0">
                <a:latin typeface="Agency FB" pitchFamily="34" charset="0"/>
              </a:rPr>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2050" name="Picture 2"/>
          <p:cNvPicPr>
            <a:picLocks noChangeAspect="1" noChangeArrowheads="1"/>
          </p:cNvPicPr>
          <p:nvPr/>
        </p:nvPicPr>
        <p:blipFill>
          <a:blip r:embed="rId2"/>
          <a:srcRect/>
          <a:stretch>
            <a:fillRect/>
          </a:stretch>
        </p:blipFill>
        <p:spPr bwMode="auto">
          <a:xfrm>
            <a:off x="609600" y="457200"/>
            <a:ext cx="6734175" cy="533400"/>
          </a:xfrm>
          <a:prstGeom prst="rect">
            <a:avLst/>
          </a:prstGeom>
          <a:noFill/>
          <a:ln w="9525">
            <a:noFill/>
            <a:miter lim="800000"/>
            <a:headEnd/>
            <a:tailEnd/>
          </a:ln>
          <a:effectLst/>
        </p:spPr>
      </p:pic>
      <p:pic>
        <p:nvPicPr>
          <p:cNvPr id="6" name="Picture 5">
            <a:extLst>
              <a:ext uri="{FF2B5EF4-FFF2-40B4-BE49-F238E27FC236}">
                <a16:creationId xmlns:a16="http://schemas.microsoft.com/office/drawing/2014/main" id="{EB9BD84B-B084-4ACF-A536-0A65AC186D41}"/>
              </a:ext>
            </a:extLst>
          </p:cNvPr>
          <p:cNvPicPr>
            <a:picLocks noChangeAspect="1"/>
          </p:cNvPicPr>
          <p:nvPr/>
        </p:nvPicPr>
        <p:blipFill>
          <a:blip r:embed="rId3"/>
          <a:stretch>
            <a:fillRect/>
          </a:stretch>
        </p:blipFill>
        <p:spPr>
          <a:xfrm>
            <a:off x="838200" y="1795462"/>
            <a:ext cx="7199508" cy="45291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09600" y="1676400"/>
            <a:ext cx="8153400" cy="1066800"/>
          </a:xfrm>
        </p:spPr>
        <p:txBody>
          <a:bodyPr>
            <a:normAutofit/>
          </a:bodyPr>
          <a:lstStyle/>
          <a:p>
            <a:r>
              <a:rPr lang="en-US" sz="1400" b="1" dirty="0" err="1"/>
              <a:t>Kertas</a:t>
            </a:r>
            <a:r>
              <a:rPr lang="en-US" sz="1400" b="1" dirty="0"/>
              <a:t> </a:t>
            </a:r>
            <a:r>
              <a:rPr lang="en-US" sz="1400" b="1" dirty="0" err="1"/>
              <a:t>Kerja</a:t>
            </a:r>
            <a:r>
              <a:rPr lang="en-US" sz="1400" b="1" dirty="0"/>
              <a:t> </a:t>
            </a:r>
            <a:r>
              <a:rPr lang="en-US" sz="1400" b="1" dirty="0" err="1"/>
              <a:t>Tahun</a:t>
            </a:r>
            <a:r>
              <a:rPr lang="en-US" sz="1400" b="1" dirty="0"/>
              <a:t> </a:t>
            </a:r>
            <a:r>
              <a:rPr lang="en-US" sz="1400" b="1" dirty="0" err="1"/>
              <a:t>Berikutnya</a:t>
            </a:r>
            <a:endParaRPr lang="en-US" sz="1400" b="1" dirty="0"/>
          </a:p>
          <a:p>
            <a:pPr algn="just">
              <a:buNone/>
            </a:pPr>
            <a:r>
              <a:rPr lang="en-US" sz="1400" dirty="0"/>
              <a:t>	Pada </a:t>
            </a:r>
            <a:r>
              <a:rPr lang="en-US" sz="1400" dirty="0" err="1"/>
              <a:t>tahun</a:t>
            </a:r>
            <a:r>
              <a:rPr lang="en-US" sz="1400" dirty="0"/>
              <a:t> 2021, PT Anak </a:t>
            </a:r>
            <a:r>
              <a:rPr lang="en-US" sz="1400" dirty="0" err="1"/>
              <a:t>melaporkan</a:t>
            </a:r>
            <a:r>
              <a:rPr lang="en-US" sz="1400" dirty="0"/>
              <a:t> </a:t>
            </a:r>
            <a:r>
              <a:rPr lang="en-US" sz="1400" dirty="0" err="1"/>
              <a:t>laba</a:t>
            </a:r>
            <a:r>
              <a:rPr lang="en-US" sz="1400" dirty="0"/>
              <a:t> </a:t>
            </a:r>
            <a:r>
              <a:rPr lang="en-US" sz="1400" dirty="0" err="1"/>
              <a:t>sebesar</a:t>
            </a:r>
            <a:r>
              <a:rPr lang="en-US" sz="1400" dirty="0"/>
              <a:t> S$8.000 dan </a:t>
            </a:r>
            <a:r>
              <a:rPr lang="en-US" sz="1400" dirty="0" err="1"/>
              <a:t>mengumumkan</a:t>
            </a:r>
            <a:r>
              <a:rPr lang="en-US" sz="1400" dirty="0"/>
              <a:t> </a:t>
            </a:r>
            <a:r>
              <a:rPr lang="en-US" sz="1400" dirty="0" err="1"/>
              <a:t>dividen</a:t>
            </a:r>
            <a:r>
              <a:rPr lang="en-US" sz="1400" dirty="0"/>
              <a:t> </a:t>
            </a:r>
            <a:r>
              <a:rPr lang="en-US" sz="1400" dirty="0" err="1"/>
              <a:t>sebesar</a:t>
            </a:r>
            <a:r>
              <a:rPr lang="en-US" sz="1400" dirty="0"/>
              <a:t> S$5.000 pada </a:t>
            </a:r>
            <a:r>
              <a:rPr lang="en-US" sz="1400" dirty="0" err="1"/>
              <a:t>tanggal</a:t>
            </a:r>
            <a:r>
              <a:rPr lang="en-US" sz="1400" dirty="0"/>
              <a:t> 1 Mei 2021. </a:t>
            </a:r>
            <a:r>
              <a:rPr lang="en-US" sz="1400" dirty="0" err="1"/>
              <a:t>Selain</a:t>
            </a:r>
            <a:r>
              <a:rPr lang="en-US" sz="1400" dirty="0"/>
              <a:t> </a:t>
            </a:r>
            <a:r>
              <a:rPr lang="en-US" sz="1400" dirty="0" err="1"/>
              <a:t>itu</a:t>
            </a:r>
            <a:r>
              <a:rPr lang="en-US" sz="1400" dirty="0"/>
              <a:t>, </a:t>
            </a:r>
            <a:r>
              <a:rPr lang="en-US" sz="1400" i="1" dirty="0"/>
              <a:t>goodwill </a:t>
            </a:r>
            <a:r>
              <a:rPr lang="en-US" sz="1400" dirty="0" err="1"/>
              <a:t>mengalami</a:t>
            </a:r>
            <a:r>
              <a:rPr lang="en-US" sz="1400" dirty="0"/>
              <a:t> </a:t>
            </a:r>
            <a:r>
              <a:rPr lang="en-US" sz="1400" dirty="0" err="1"/>
              <a:t>penurunan</a:t>
            </a:r>
            <a:r>
              <a:rPr lang="en-US" sz="1400" dirty="0"/>
              <a:t> </a:t>
            </a:r>
            <a:r>
              <a:rPr lang="en-US" sz="1400" dirty="0" err="1"/>
              <a:t>nilai</a:t>
            </a:r>
            <a:r>
              <a:rPr lang="en-US" sz="1400" dirty="0"/>
              <a:t> </a:t>
            </a:r>
            <a:r>
              <a:rPr lang="en-US" sz="1400" dirty="0" err="1"/>
              <a:t>sebesar</a:t>
            </a:r>
            <a:r>
              <a:rPr lang="en-US" sz="1400" dirty="0"/>
              <a:t> S$1.000. </a:t>
            </a:r>
            <a:r>
              <a:rPr lang="en-US" sz="1400" dirty="0" err="1"/>
              <a:t>Berikut</a:t>
            </a:r>
            <a:r>
              <a:rPr lang="en-US" sz="1400" dirty="0"/>
              <a:t> </a:t>
            </a:r>
            <a:r>
              <a:rPr lang="en-US" sz="1400" dirty="0" err="1"/>
              <a:t>kurs</a:t>
            </a:r>
            <a:r>
              <a:rPr lang="en-US" sz="1400" dirty="0"/>
              <a:t> yang </a:t>
            </a:r>
            <a:r>
              <a:rPr lang="en-US" sz="1400" dirty="0" err="1"/>
              <a:t>relevan</a:t>
            </a:r>
            <a:r>
              <a:rPr lang="en-US" sz="1400" dirty="0"/>
              <a:t> </a:t>
            </a:r>
            <a:r>
              <a:rPr lang="en-US" sz="1400" dirty="0" err="1"/>
              <a:t>untuk</a:t>
            </a:r>
            <a:r>
              <a:rPr lang="en-US" sz="1400" dirty="0"/>
              <a:t> </a:t>
            </a:r>
            <a:r>
              <a:rPr lang="en-US" sz="1400" dirty="0" err="1"/>
              <a:t>tahun</a:t>
            </a:r>
            <a:r>
              <a:rPr lang="en-US" sz="1400" dirty="0"/>
              <a:t> 2020 dan 2021.</a:t>
            </a:r>
          </a:p>
        </p:txBody>
      </p:sp>
      <p:sp>
        <p:nvSpPr>
          <p:cNvPr id="5" name="Rectangle 4"/>
          <p:cNvSpPr/>
          <p:nvPr/>
        </p:nvSpPr>
        <p:spPr>
          <a:xfrm>
            <a:off x="609600" y="4495800"/>
            <a:ext cx="8153400" cy="2123658"/>
          </a:xfrm>
          <a:prstGeom prst="rect">
            <a:avLst/>
          </a:prstGeom>
        </p:spPr>
        <p:txBody>
          <a:bodyPr wrap="square">
            <a:spAutoFit/>
          </a:bodyPr>
          <a:lstStyle/>
          <a:p>
            <a:pPr marL="342900" algn="just"/>
            <a:r>
              <a:rPr lang="en-US" sz="1400" dirty="0" err="1">
                <a:latin typeface="Myriad Pro" pitchFamily="34" charset="0"/>
              </a:rPr>
              <a:t>Selama</a:t>
            </a:r>
            <a:r>
              <a:rPr lang="en-US" sz="1400" dirty="0">
                <a:latin typeface="Myriad Pro" pitchFamily="34" charset="0"/>
              </a:rPr>
              <a:t> </a:t>
            </a:r>
            <a:r>
              <a:rPr lang="en-US" sz="1400" dirty="0" err="1">
                <a:latin typeface="Myriad Pro" pitchFamily="34" charset="0"/>
              </a:rPr>
              <a:t>tahun</a:t>
            </a:r>
            <a:r>
              <a:rPr lang="en-US" sz="1400" dirty="0">
                <a:latin typeface="Myriad Pro" pitchFamily="34" charset="0"/>
              </a:rPr>
              <a:t> 2021, PT </a:t>
            </a:r>
            <a:r>
              <a:rPr lang="en-US" sz="1400" dirty="0" err="1">
                <a:latin typeface="Myriad Pro" pitchFamily="34" charset="0"/>
              </a:rPr>
              <a:t>Induk</a:t>
            </a:r>
            <a:r>
              <a:rPr lang="en-US" sz="1400" dirty="0">
                <a:latin typeface="Myriad Pro" pitchFamily="34" charset="0"/>
              </a:rPr>
              <a:t> </a:t>
            </a:r>
            <a:r>
              <a:rPr lang="en-US" sz="1400" dirty="0" err="1">
                <a:latin typeface="Myriad Pro" pitchFamily="34" charset="0"/>
              </a:rPr>
              <a:t>akan</a:t>
            </a:r>
            <a:r>
              <a:rPr lang="en-US" sz="1400" dirty="0">
                <a:latin typeface="Myriad Pro" pitchFamily="34" charset="0"/>
              </a:rPr>
              <a:t> </a:t>
            </a:r>
            <a:r>
              <a:rPr lang="en-US" sz="1400" dirty="0" err="1">
                <a:latin typeface="Myriad Pro" pitchFamily="34" charset="0"/>
              </a:rPr>
              <a:t>mencatat</a:t>
            </a:r>
            <a:r>
              <a:rPr lang="en-US" sz="1400" dirty="0">
                <a:latin typeface="Myriad Pro" pitchFamily="34" charset="0"/>
              </a:rPr>
              <a:t> </a:t>
            </a:r>
            <a:r>
              <a:rPr lang="en-US" sz="1400" dirty="0" err="1">
                <a:latin typeface="Myriad Pro" pitchFamily="34" charset="0"/>
              </a:rPr>
              <a:t>investasinya</a:t>
            </a:r>
            <a:r>
              <a:rPr lang="en-US" sz="1400" dirty="0">
                <a:latin typeface="Myriad Pro" pitchFamily="34" charset="0"/>
              </a:rPr>
              <a:t> </a:t>
            </a:r>
            <a:r>
              <a:rPr lang="en-US" sz="1400" dirty="0" err="1">
                <a:latin typeface="Myriad Pro" pitchFamily="34" charset="0"/>
              </a:rPr>
              <a:t>atas</a:t>
            </a:r>
            <a:r>
              <a:rPr lang="en-US" sz="1400" dirty="0">
                <a:latin typeface="Myriad Pro" pitchFamily="34" charset="0"/>
              </a:rPr>
              <a:t> PT Anak </a:t>
            </a:r>
            <a:r>
              <a:rPr lang="en-US" sz="1400" dirty="0" err="1">
                <a:latin typeface="Myriad Pro" pitchFamily="34" charset="0"/>
              </a:rPr>
              <a:t>sebagai</a:t>
            </a:r>
            <a:r>
              <a:rPr lang="en-US" sz="1400" dirty="0">
                <a:latin typeface="Myriad Pro" pitchFamily="34" charset="0"/>
              </a:rPr>
              <a:t> </a:t>
            </a:r>
            <a:r>
              <a:rPr lang="en-US" sz="1400" dirty="0" err="1">
                <a:latin typeface="Myriad Pro" pitchFamily="34" charset="0"/>
              </a:rPr>
              <a:t>berikut</a:t>
            </a:r>
            <a:r>
              <a:rPr lang="en-US" sz="1400" dirty="0">
                <a:latin typeface="Myriad Pro" pitchFamily="34" charset="0"/>
              </a:rPr>
              <a:t>.</a:t>
            </a:r>
          </a:p>
          <a:p>
            <a:pPr marL="628650" algn="just"/>
            <a:r>
              <a:rPr lang="en-US" sz="1400" u="sng" dirty="0">
                <a:latin typeface="Myriad Pro" pitchFamily="34" charset="0"/>
              </a:rPr>
              <a:t>1 Mei 2021</a:t>
            </a:r>
            <a:r>
              <a:rPr lang="en-US" sz="1400" dirty="0">
                <a:latin typeface="Myriad Pro" pitchFamily="34" charset="0"/>
              </a:rPr>
              <a:t>	</a:t>
            </a:r>
          </a:p>
          <a:p>
            <a:pPr marL="628650" algn="just"/>
            <a:r>
              <a:rPr lang="en-US" sz="1400" dirty="0" err="1">
                <a:latin typeface="Myriad Pro" pitchFamily="34" charset="0"/>
              </a:rPr>
              <a:t>Kas</a:t>
            </a:r>
            <a:r>
              <a:rPr lang="en-US" sz="1400" dirty="0">
                <a:latin typeface="Myriad Pro" pitchFamily="34" charset="0"/>
              </a:rPr>
              <a:t>			Rp40.280.000 	</a:t>
            </a:r>
          </a:p>
          <a:p>
            <a:pPr marL="628650" algn="just"/>
            <a:r>
              <a:rPr lang="en-US" sz="1400" dirty="0">
                <a:latin typeface="Myriad Pro" pitchFamily="34" charset="0"/>
              </a:rPr>
              <a:t>	</a:t>
            </a:r>
            <a:r>
              <a:rPr lang="en-US" sz="1400" dirty="0" err="1">
                <a:latin typeface="Myriad Pro" pitchFamily="34" charset="0"/>
              </a:rPr>
              <a:t>Investasi</a:t>
            </a:r>
            <a:r>
              <a:rPr lang="en-US" sz="1400" dirty="0">
                <a:latin typeface="Myriad Pro" pitchFamily="34" charset="0"/>
              </a:rPr>
              <a:t> </a:t>
            </a:r>
            <a:r>
              <a:rPr lang="en-US" sz="1400" dirty="0" err="1">
                <a:latin typeface="Myriad Pro" pitchFamily="34" charset="0"/>
              </a:rPr>
              <a:t>pada</a:t>
            </a:r>
            <a:r>
              <a:rPr lang="en-US" sz="1400" dirty="0">
                <a:latin typeface="Myriad Pro" pitchFamily="34" charset="0"/>
              </a:rPr>
              <a:t> PT </a:t>
            </a:r>
            <a:r>
              <a:rPr lang="en-US" sz="1400" dirty="0" err="1">
                <a:latin typeface="Myriad Pro" pitchFamily="34" charset="0"/>
              </a:rPr>
              <a:t>Anak</a:t>
            </a:r>
            <a:r>
              <a:rPr lang="en-US" sz="1400" dirty="0">
                <a:latin typeface="Myriad Pro" pitchFamily="34" charset="0"/>
              </a:rPr>
              <a:t>		     Rp40.280.000	</a:t>
            </a:r>
          </a:p>
          <a:p>
            <a:pPr marL="628650" algn="just"/>
            <a:r>
              <a:rPr lang="nl-NL" sz="1400" i="1" dirty="0">
                <a:latin typeface="Myriad Pro" pitchFamily="34" charset="0"/>
              </a:rPr>
              <a:t>Mencatat penerimaan dividen (80% × S$5.000 × 10.070)</a:t>
            </a:r>
          </a:p>
          <a:p>
            <a:endParaRPr lang="en-US" sz="600" dirty="0"/>
          </a:p>
          <a:p>
            <a:pPr marL="628650"/>
            <a:r>
              <a:rPr lang="en-US" sz="1400" dirty="0">
                <a:latin typeface="Myriad Pro" pitchFamily="34" charset="0"/>
              </a:rPr>
              <a:t>31 </a:t>
            </a:r>
            <a:r>
              <a:rPr lang="en-US" sz="1400" dirty="0" err="1">
                <a:latin typeface="Myriad Pro" pitchFamily="34" charset="0"/>
              </a:rPr>
              <a:t>Desember</a:t>
            </a:r>
            <a:r>
              <a:rPr lang="en-US" sz="1400" dirty="0">
                <a:latin typeface="Myriad Pro" pitchFamily="34" charset="0"/>
              </a:rPr>
              <a:t> 2021	</a:t>
            </a:r>
          </a:p>
          <a:p>
            <a:pPr marL="628650"/>
            <a:r>
              <a:rPr lang="en-US" sz="1400" dirty="0" err="1">
                <a:latin typeface="Myriad Pro" pitchFamily="34" charset="0"/>
              </a:rPr>
              <a:t>Investasi</a:t>
            </a:r>
            <a:r>
              <a:rPr lang="en-US" sz="1400" dirty="0">
                <a:latin typeface="Myriad Pro" pitchFamily="34" charset="0"/>
              </a:rPr>
              <a:t> </a:t>
            </a:r>
            <a:r>
              <a:rPr lang="en-US" sz="1400" dirty="0" err="1">
                <a:latin typeface="Myriad Pro" pitchFamily="34" charset="0"/>
              </a:rPr>
              <a:t>pada</a:t>
            </a:r>
            <a:r>
              <a:rPr lang="en-US" sz="1400" dirty="0">
                <a:latin typeface="Myriad Pro" pitchFamily="34" charset="0"/>
              </a:rPr>
              <a:t> PT </a:t>
            </a:r>
            <a:r>
              <a:rPr lang="en-US" sz="1400" dirty="0" err="1">
                <a:latin typeface="Myriad Pro" pitchFamily="34" charset="0"/>
              </a:rPr>
              <a:t>Anak</a:t>
            </a:r>
            <a:r>
              <a:rPr lang="en-US" sz="1400" dirty="0">
                <a:latin typeface="Myriad Pro" pitchFamily="34" charset="0"/>
              </a:rPr>
              <a:t>	Rp64.768.000 	</a:t>
            </a:r>
          </a:p>
          <a:p>
            <a:pPr marL="628650"/>
            <a:r>
              <a:rPr lang="es-ES" sz="1400" dirty="0">
                <a:latin typeface="Myriad Pro" pitchFamily="34" charset="0"/>
              </a:rPr>
              <a:t>	</a:t>
            </a:r>
            <a:r>
              <a:rPr lang="es-ES" sz="1400" dirty="0" err="1">
                <a:latin typeface="Myriad Pro" pitchFamily="34" charset="0"/>
              </a:rPr>
              <a:t>Bagian</a:t>
            </a:r>
            <a:r>
              <a:rPr lang="es-ES" sz="1400" dirty="0">
                <a:latin typeface="Myriad Pro" pitchFamily="34" charset="0"/>
              </a:rPr>
              <a:t> </a:t>
            </a:r>
            <a:r>
              <a:rPr lang="es-ES" sz="1400" dirty="0" err="1">
                <a:latin typeface="Myriad Pro" pitchFamily="34" charset="0"/>
              </a:rPr>
              <a:t>laba</a:t>
            </a:r>
            <a:r>
              <a:rPr lang="es-ES" sz="1400" dirty="0">
                <a:latin typeface="Myriad Pro" pitchFamily="34" charset="0"/>
              </a:rPr>
              <a:t> PT </a:t>
            </a:r>
            <a:r>
              <a:rPr lang="es-ES" sz="1400" dirty="0" err="1">
                <a:latin typeface="Myriad Pro" pitchFamily="34" charset="0"/>
              </a:rPr>
              <a:t>Anak</a:t>
            </a:r>
            <a:r>
              <a:rPr lang="es-ES" sz="1400" dirty="0">
                <a:latin typeface="Myriad Pro" pitchFamily="34" charset="0"/>
              </a:rPr>
              <a:t>		    Rp64.768.000	</a:t>
            </a:r>
          </a:p>
          <a:p>
            <a:pPr marL="628650"/>
            <a:r>
              <a:rPr lang="en-US" sz="1400" i="1" dirty="0" err="1">
                <a:latin typeface="Myriad Pro" pitchFamily="34" charset="0"/>
              </a:rPr>
              <a:t>Mencatat</a:t>
            </a:r>
            <a:r>
              <a:rPr lang="en-US" sz="1400" i="1" dirty="0">
                <a:latin typeface="Myriad Pro" pitchFamily="34" charset="0"/>
              </a:rPr>
              <a:t> </a:t>
            </a:r>
            <a:r>
              <a:rPr lang="en-US" sz="1400" i="1" dirty="0" err="1">
                <a:latin typeface="Myriad Pro" pitchFamily="34" charset="0"/>
              </a:rPr>
              <a:t>pengakuan</a:t>
            </a:r>
            <a:r>
              <a:rPr lang="en-US" sz="1400" i="1" dirty="0">
                <a:latin typeface="Myriad Pro" pitchFamily="34" charset="0"/>
              </a:rPr>
              <a:t> </a:t>
            </a:r>
            <a:r>
              <a:rPr lang="en-US" sz="1400" i="1" dirty="0" err="1">
                <a:latin typeface="Myriad Pro" pitchFamily="34" charset="0"/>
              </a:rPr>
              <a:t>bagian</a:t>
            </a:r>
            <a:r>
              <a:rPr lang="en-US" sz="1400" i="1" dirty="0">
                <a:latin typeface="Myriad Pro" pitchFamily="34" charset="0"/>
              </a:rPr>
              <a:t> </a:t>
            </a:r>
            <a:r>
              <a:rPr lang="en-US" sz="1400" i="1" dirty="0" err="1">
                <a:latin typeface="Myriad Pro" pitchFamily="34" charset="0"/>
              </a:rPr>
              <a:t>laba</a:t>
            </a:r>
            <a:r>
              <a:rPr lang="en-US" sz="1400" i="1" dirty="0">
                <a:latin typeface="Myriad Pro" pitchFamily="34" charset="0"/>
              </a:rPr>
              <a:t> (80% × S$ 8.000 × 10.120)</a:t>
            </a:r>
            <a:endParaRPr lang="nl-NL" sz="1400" i="1" dirty="0">
              <a:latin typeface="Myriad Pro" pitchFamily="34" charset="0"/>
            </a:endParaRPr>
          </a:p>
        </p:txBody>
      </p:sp>
      <p:pic>
        <p:nvPicPr>
          <p:cNvPr id="6" name="Picture 5">
            <a:extLst>
              <a:ext uri="{FF2B5EF4-FFF2-40B4-BE49-F238E27FC236}">
                <a16:creationId xmlns:a16="http://schemas.microsoft.com/office/drawing/2014/main" id="{A40ACE1E-33BE-420E-8075-147F2F25FFE5}"/>
              </a:ext>
            </a:extLst>
          </p:cNvPr>
          <p:cNvPicPr>
            <a:picLocks noChangeAspect="1"/>
          </p:cNvPicPr>
          <p:nvPr/>
        </p:nvPicPr>
        <p:blipFill>
          <a:blip r:embed="rId2"/>
          <a:stretch>
            <a:fillRect/>
          </a:stretch>
        </p:blipFill>
        <p:spPr>
          <a:xfrm>
            <a:off x="3409950" y="2809875"/>
            <a:ext cx="2324100" cy="1609725"/>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09600" y="1676400"/>
            <a:ext cx="8153400" cy="533400"/>
          </a:xfrm>
        </p:spPr>
        <p:txBody>
          <a:bodyPr>
            <a:normAutofit/>
          </a:bodyPr>
          <a:lstStyle/>
          <a:p>
            <a:pPr>
              <a:buNone/>
            </a:pPr>
            <a:r>
              <a:rPr lang="en-US" sz="1400" dirty="0"/>
              <a:t>	Pada </a:t>
            </a:r>
            <a:r>
              <a:rPr lang="en-US" sz="1400" dirty="0" err="1"/>
              <a:t>akhir</a:t>
            </a:r>
            <a:r>
              <a:rPr lang="en-US" sz="1400" dirty="0"/>
              <a:t> </a:t>
            </a:r>
            <a:r>
              <a:rPr lang="en-US" sz="1400" dirty="0" err="1"/>
              <a:t>tahun</a:t>
            </a:r>
            <a:r>
              <a:rPr lang="en-US" sz="1400" dirty="0"/>
              <a:t> 2021, </a:t>
            </a:r>
            <a:r>
              <a:rPr lang="en-US" sz="1400" dirty="0" err="1"/>
              <a:t>laporan</a:t>
            </a:r>
            <a:r>
              <a:rPr lang="en-US" sz="1400" dirty="0"/>
              <a:t> </a:t>
            </a:r>
            <a:r>
              <a:rPr lang="en-US" sz="1400" dirty="0" err="1"/>
              <a:t>keuangan</a:t>
            </a:r>
            <a:r>
              <a:rPr lang="en-US" sz="1400" dirty="0"/>
              <a:t> PT Anak </a:t>
            </a:r>
            <a:r>
              <a:rPr lang="en-US" sz="1400" dirty="0" err="1"/>
              <a:t>kembali</a:t>
            </a:r>
            <a:r>
              <a:rPr lang="en-US" sz="1400" dirty="0"/>
              <a:t> </a:t>
            </a:r>
            <a:r>
              <a:rPr lang="en-US" sz="1400" dirty="0" err="1"/>
              <a:t>dijabarkan</a:t>
            </a:r>
            <a:r>
              <a:rPr lang="en-US" sz="1400" dirty="0"/>
              <a:t> </a:t>
            </a:r>
            <a:r>
              <a:rPr lang="en-US" sz="1400" dirty="0" err="1"/>
              <a:t>dari</a:t>
            </a:r>
            <a:r>
              <a:rPr lang="en-US" sz="1400" dirty="0"/>
              <a:t> </a:t>
            </a:r>
            <a:r>
              <a:rPr lang="en-US" sz="1400" dirty="0" err="1"/>
              <a:t>dolar</a:t>
            </a:r>
            <a:r>
              <a:rPr lang="en-US" sz="1400" dirty="0"/>
              <a:t> Singapura </a:t>
            </a:r>
            <a:r>
              <a:rPr lang="en-US" sz="1400" dirty="0" err="1"/>
              <a:t>ke</a:t>
            </a:r>
            <a:r>
              <a:rPr lang="en-US" sz="1400" dirty="0"/>
              <a:t> Rupiah. </a:t>
            </a:r>
            <a:r>
              <a:rPr lang="en-US" sz="1400" dirty="0" err="1"/>
              <a:t>Penjabaran</a:t>
            </a:r>
            <a:r>
              <a:rPr lang="en-US" sz="1400" dirty="0"/>
              <a:t> kali </a:t>
            </a:r>
            <a:r>
              <a:rPr lang="en-US" sz="1400" dirty="0" err="1"/>
              <a:t>ini</a:t>
            </a:r>
            <a:r>
              <a:rPr lang="en-US" sz="1400" dirty="0"/>
              <a:t> </a:t>
            </a:r>
            <a:r>
              <a:rPr lang="en-US" sz="1400" dirty="0" err="1"/>
              <a:t>sudah</a:t>
            </a:r>
            <a:r>
              <a:rPr lang="en-US" sz="1400" dirty="0"/>
              <a:t> </a:t>
            </a:r>
            <a:r>
              <a:rPr lang="en-US" sz="1400" dirty="0" err="1"/>
              <a:t>melibatkan</a:t>
            </a:r>
            <a:r>
              <a:rPr lang="en-US" sz="1400" dirty="0"/>
              <a:t> </a:t>
            </a:r>
            <a:r>
              <a:rPr lang="en-US" sz="1400" dirty="0" err="1"/>
              <a:t>hasil</a:t>
            </a:r>
            <a:r>
              <a:rPr lang="en-US" sz="1400" dirty="0"/>
              <a:t> </a:t>
            </a:r>
            <a:r>
              <a:rPr lang="en-US" sz="1400" dirty="0" err="1"/>
              <a:t>operasi</a:t>
            </a:r>
            <a:r>
              <a:rPr lang="en-US" sz="1400" dirty="0"/>
              <a:t> </a:t>
            </a:r>
            <a:r>
              <a:rPr lang="en-US" sz="1400" dirty="0" err="1"/>
              <a:t>dan</a:t>
            </a:r>
            <a:r>
              <a:rPr lang="en-US" sz="1400" dirty="0"/>
              <a:t> </a:t>
            </a:r>
            <a:r>
              <a:rPr lang="en-US" sz="1400" dirty="0" err="1"/>
              <a:t>dividen</a:t>
            </a:r>
            <a:r>
              <a:rPr lang="en-US" sz="1400" dirty="0"/>
              <a:t> PT </a:t>
            </a:r>
            <a:r>
              <a:rPr lang="en-US" sz="1400" dirty="0" err="1"/>
              <a:t>Anak</a:t>
            </a:r>
            <a:r>
              <a:rPr lang="en-US" sz="1400" dirty="0"/>
              <a:t>. </a:t>
            </a:r>
            <a:r>
              <a:rPr lang="en-US" sz="1400" dirty="0" err="1"/>
              <a:t>Berikut</a:t>
            </a:r>
            <a:r>
              <a:rPr lang="en-US" sz="1400" dirty="0"/>
              <a:t> </a:t>
            </a:r>
            <a:r>
              <a:rPr lang="en-US" sz="1400" dirty="0" err="1"/>
              <a:t>hasil</a:t>
            </a:r>
            <a:r>
              <a:rPr lang="en-US" sz="1400" dirty="0"/>
              <a:t> </a:t>
            </a:r>
            <a:r>
              <a:rPr lang="en-US" sz="1400" dirty="0" err="1"/>
              <a:t>penjabarannya</a:t>
            </a:r>
            <a:r>
              <a:rPr lang="en-US" sz="1400" dirty="0"/>
              <a:t>.</a:t>
            </a:r>
          </a:p>
          <a:p>
            <a:pPr>
              <a:buNone/>
            </a:pPr>
            <a:endParaRPr lang="en-US" sz="1400" dirty="0"/>
          </a:p>
        </p:txBody>
      </p:sp>
      <p:pic>
        <p:nvPicPr>
          <p:cNvPr id="5" name="Picture 4">
            <a:extLst>
              <a:ext uri="{FF2B5EF4-FFF2-40B4-BE49-F238E27FC236}">
                <a16:creationId xmlns:a16="http://schemas.microsoft.com/office/drawing/2014/main" id="{9FA196B8-E8C8-4F5A-A0BF-385D737EC25B}"/>
              </a:ext>
            </a:extLst>
          </p:cNvPr>
          <p:cNvPicPr>
            <a:picLocks noChangeAspect="1"/>
          </p:cNvPicPr>
          <p:nvPr/>
        </p:nvPicPr>
        <p:blipFill>
          <a:blip r:embed="rId2"/>
          <a:stretch>
            <a:fillRect/>
          </a:stretch>
        </p:blipFill>
        <p:spPr>
          <a:xfrm>
            <a:off x="1376362" y="2419350"/>
            <a:ext cx="6391275" cy="405765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09600" y="1676400"/>
            <a:ext cx="8153400" cy="3276600"/>
          </a:xfrm>
        </p:spPr>
        <p:txBody>
          <a:bodyPr>
            <a:normAutofit lnSpcReduction="10000"/>
          </a:bodyPr>
          <a:lstStyle/>
          <a:p>
            <a:pPr algn="just">
              <a:buNone/>
            </a:pPr>
            <a:r>
              <a:rPr lang="en-US" sz="1400" dirty="0"/>
              <a:t>	</a:t>
            </a:r>
            <a:r>
              <a:rPr lang="en-US" sz="1400" dirty="0" err="1"/>
              <a:t>Berdasarkan</a:t>
            </a:r>
            <a:r>
              <a:rPr lang="en-US" sz="1400" dirty="0"/>
              <a:t> </a:t>
            </a:r>
            <a:r>
              <a:rPr lang="en-US" sz="1400" dirty="0" err="1"/>
              <a:t>Tabel</a:t>
            </a:r>
            <a:r>
              <a:rPr lang="en-US" sz="1400" dirty="0"/>
              <a:t> 10.8, </a:t>
            </a:r>
            <a:r>
              <a:rPr lang="en-US" sz="1400" dirty="0" err="1"/>
              <a:t>translasi</a:t>
            </a:r>
            <a:r>
              <a:rPr lang="en-US" sz="1400" dirty="0"/>
              <a:t> </a:t>
            </a:r>
            <a:r>
              <a:rPr lang="en-US" sz="1400" dirty="0" err="1"/>
              <a:t>laporan</a:t>
            </a:r>
            <a:r>
              <a:rPr lang="en-US" sz="1400" dirty="0"/>
              <a:t> </a:t>
            </a:r>
            <a:r>
              <a:rPr lang="en-US" sz="1400" dirty="0" err="1"/>
              <a:t>keuangan</a:t>
            </a:r>
            <a:r>
              <a:rPr lang="en-US" sz="1400" dirty="0"/>
              <a:t> </a:t>
            </a:r>
            <a:r>
              <a:rPr lang="en-US" sz="1400" dirty="0" err="1"/>
              <a:t>menghasikan</a:t>
            </a:r>
            <a:r>
              <a:rPr lang="en-US" sz="1400" dirty="0"/>
              <a:t> </a:t>
            </a:r>
            <a:r>
              <a:rPr lang="en-US" sz="1400" dirty="0" err="1"/>
              <a:t>selisih</a:t>
            </a:r>
            <a:r>
              <a:rPr lang="en-US" sz="1400" dirty="0"/>
              <a:t> </a:t>
            </a:r>
            <a:r>
              <a:rPr lang="en-US" sz="1400" dirty="0" err="1"/>
              <a:t>di</a:t>
            </a:r>
            <a:r>
              <a:rPr lang="en-US" sz="1400" dirty="0"/>
              <a:t> </a:t>
            </a:r>
            <a:r>
              <a:rPr lang="en-US" sz="1400" dirty="0" err="1"/>
              <a:t>bagian</a:t>
            </a:r>
            <a:r>
              <a:rPr lang="en-US" sz="1400" dirty="0"/>
              <a:t> </a:t>
            </a:r>
            <a:r>
              <a:rPr lang="en-US" sz="1400" dirty="0" err="1"/>
              <a:t>kredit</a:t>
            </a:r>
            <a:r>
              <a:rPr lang="en-US" sz="1400" dirty="0"/>
              <a:t> </a:t>
            </a:r>
            <a:r>
              <a:rPr lang="en-US" sz="1400" dirty="0" err="1"/>
              <a:t>sebesar</a:t>
            </a:r>
            <a:r>
              <a:rPr lang="en-US" sz="1400" dirty="0"/>
              <a:t> Rp14.040.000. </a:t>
            </a:r>
            <a:r>
              <a:rPr lang="en-US" sz="1400" dirty="0" err="1"/>
              <a:t>Pada</a:t>
            </a:r>
            <a:r>
              <a:rPr lang="en-US" sz="1400" dirty="0"/>
              <a:t> </a:t>
            </a:r>
            <a:r>
              <a:rPr lang="en-US" sz="1400" dirty="0" err="1"/>
              <a:t>laporan</a:t>
            </a:r>
            <a:r>
              <a:rPr lang="en-US" sz="1400" dirty="0"/>
              <a:t> </a:t>
            </a:r>
            <a:r>
              <a:rPr lang="en-US" sz="1400" dirty="0" err="1"/>
              <a:t>keuangan</a:t>
            </a:r>
            <a:r>
              <a:rPr lang="en-US" sz="1400" dirty="0"/>
              <a:t> PT </a:t>
            </a:r>
            <a:r>
              <a:rPr lang="en-US" sz="1400" dirty="0" err="1"/>
              <a:t>Anak</a:t>
            </a:r>
            <a:r>
              <a:rPr lang="en-US" sz="1400" dirty="0"/>
              <a:t> yang </a:t>
            </a:r>
            <a:r>
              <a:rPr lang="en-US" sz="1400" dirty="0" err="1"/>
              <a:t>telah</a:t>
            </a:r>
            <a:r>
              <a:rPr lang="en-US" sz="1400" dirty="0"/>
              <a:t> </a:t>
            </a:r>
            <a:r>
              <a:rPr lang="en-US" sz="1400" dirty="0" err="1"/>
              <a:t>dijabarkan</a:t>
            </a:r>
            <a:r>
              <a:rPr lang="en-US" sz="1400" dirty="0"/>
              <a:t> </a:t>
            </a:r>
            <a:r>
              <a:rPr lang="en-US" sz="1400" dirty="0" err="1"/>
              <a:t>ke</a:t>
            </a:r>
            <a:r>
              <a:rPr lang="en-US" sz="1400" dirty="0"/>
              <a:t> </a:t>
            </a:r>
            <a:r>
              <a:rPr lang="en-US" sz="1400" dirty="0" err="1"/>
              <a:t>dalam</a:t>
            </a:r>
            <a:r>
              <a:rPr lang="en-US" sz="1400" dirty="0"/>
              <a:t> rupiah, </a:t>
            </a:r>
            <a:r>
              <a:rPr lang="en-US" sz="1400" dirty="0" err="1"/>
              <a:t>nilai</a:t>
            </a:r>
            <a:r>
              <a:rPr lang="en-US" sz="1400" dirty="0"/>
              <a:t> </a:t>
            </a:r>
            <a:r>
              <a:rPr lang="en-US" sz="1400" dirty="0" err="1"/>
              <a:t>tersebut</a:t>
            </a:r>
            <a:r>
              <a:rPr lang="en-US" sz="1400" dirty="0"/>
              <a:t> </a:t>
            </a:r>
            <a:r>
              <a:rPr lang="en-US" sz="1400" dirty="0" err="1"/>
              <a:t>akan</a:t>
            </a:r>
            <a:r>
              <a:rPr lang="en-US" sz="1400" dirty="0"/>
              <a:t> </a:t>
            </a:r>
            <a:r>
              <a:rPr lang="en-US" sz="1400" dirty="0" err="1"/>
              <a:t>disajikan</a:t>
            </a:r>
            <a:r>
              <a:rPr lang="en-US" sz="1400" dirty="0"/>
              <a:t> </a:t>
            </a:r>
            <a:r>
              <a:rPr lang="en-US" sz="1400" dirty="0" err="1"/>
              <a:t>sebagai</a:t>
            </a:r>
            <a:r>
              <a:rPr lang="en-US" sz="1400" dirty="0"/>
              <a:t> </a:t>
            </a:r>
            <a:r>
              <a:rPr lang="en-US" sz="1400" dirty="0" err="1"/>
              <a:t>saldo</a:t>
            </a:r>
            <a:r>
              <a:rPr lang="en-US" sz="1400" dirty="0"/>
              <a:t> </a:t>
            </a:r>
            <a:r>
              <a:rPr lang="en-US" sz="1400" dirty="0" err="1"/>
              <a:t>akhir</a:t>
            </a:r>
            <a:r>
              <a:rPr lang="en-US" sz="1400" dirty="0"/>
              <a:t> </a:t>
            </a:r>
            <a:r>
              <a:rPr lang="en-US" sz="1400" dirty="0" err="1"/>
              <a:t>penghasilan</a:t>
            </a:r>
            <a:r>
              <a:rPr lang="en-US" sz="1400" dirty="0"/>
              <a:t> </a:t>
            </a:r>
            <a:r>
              <a:rPr lang="en-US" sz="1400" dirty="0" err="1"/>
              <a:t>komprehentif</a:t>
            </a:r>
            <a:r>
              <a:rPr lang="en-US" sz="1400" dirty="0"/>
              <a:t> lain </a:t>
            </a:r>
            <a:r>
              <a:rPr lang="en-US" sz="1400" dirty="0" err="1"/>
              <a:t>pada</a:t>
            </a:r>
            <a:r>
              <a:rPr lang="en-US" sz="1400" dirty="0"/>
              <a:t> </a:t>
            </a:r>
            <a:r>
              <a:rPr lang="en-US" sz="1400" dirty="0" err="1"/>
              <a:t>kelompok</a:t>
            </a:r>
            <a:r>
              <a:rPr lang="en-US" sz="1400" dirty="0"/>
              <a:t> </a:t>
            </a:r>
            <a:r>
              <a:rPr lang="en-US" sz="1400" dirty="0" err="1"/>
              <a:t>ekuitas</a:t>
            </a:r>
            <a:r>
              <a:rPr lang="en-US" sz="1400" dirty="0"/>
              <a:t>. </a:t>
            </a:r>
            <a:r>
              <a:rPr lang="en-US" sz="1400" dirty="0" err="1"/>
              <a:t>Jumlah</a:t>
            </a:r>
            <a:r>
              <a:rPr lang="en-US" sz="1400" dirty="0"/>
              <a:t> yang </a:t>
            </a:r>
            <a:r>
              <a:rPr lang="en-US" sz="1400" dirty="0" err="1"/>
              <a:t>diakui</a:t>
            </a:r>
            <a:r>
              <a:rPr lang="en-US" sz="1400" dirty="0"/>
              <a:t> </a:t>
            </a:r>
            <a:r>
              <a:rPr lang="en-US" sz="1400" dirty="0" err="1"/>
              <a:t>oleh</a:t>
            </a:r>
            <a:r>
              <a:rPr lang="en-US" sz="1400" dirty="0"/>
              <a:t> PT </a:t>
            </a:r>
            <a:r>
              <a:rPr lang="en-US" sz="1400" dirty="0" err="1"/>
              <a:t>Induk</a:t>
            </a:r>
            <a:r>
              <a:rPr lang="en-US" sz="1400" dirty="0"/>
              <a:t> </a:t>
            </a:r>
            <a:r>
              <a:rPr lang="en-US" sz="1400" dirty="0" err="1"/>
              <a:t>adalah</a:t>
            </a:r>
            <a:r>
              <a:rPr lang="en-US" sz="1400" dirty="0"/>
              <a:t> 80% </a:t>
            </a:r>
            <a:r>
              <a:rPr lang="en-US" sz="1400" dirty="0" err="1"/>
              <a:t>atas</a:t>
            </a:r>
            <a:r>
              <a:rPr lang="en-US" sz="1400" dirty="0"/>
              <a:t> </a:t>
            </a:r>
            <a:r>
              <a:rPr lang="en-US" sz="1400" dirty="0" err="1"/>
              <a:t>kenaikan</a:t>
            </a:r>
            <a:r>
              <a:rPr lang="en-US" sz="1400" dirty="0"/>
              <a:t>/</a:t>
            </a:r>
            <a:r>
              <a:rPr lang="en-US" sz="1400" dirty="0" err="1"/>
              <a:t>penurunan</a:t>
            </a:r>
            <a:r>
              <a:rPr lang="en-US" sz="1400" dirty="0"/>
              <a:t> </a:t>
            </a:r>
            <a:r>
              <a:rPr lang="en-US" sz="1400" dirty="0" err="1"/>
              <a:t>saldo</a:t>
            </a:r>
            <a:r>
              <a:rPr lang="en-US" sz="1400" dirty="0"/>
              <a:t> </a:t>
            </a:r>
            <a:r>
              <a:rPr lang="en-US" sz="1400" dirty="0" err="1"/>
              <a:t>penghasilan</a:t>
            </a:r>
            <a:r>
              <a:rPr lang="en-US" sz="1400" dirty="0"/>
              <a:t> </a:t>
            </a:r>
            <a:r>
              <a:rPr lang="en-US" sz="1400" dirty="0" err="1"/>
              <a:t>komprehensif</a:t>
            </a:r>
            <a:r>
              <a:rPr lang="en-US" sz="1400" dirty="0"/>
              <a:t> lain </a:t>
            </a:r>
            <a:r>
              <a:rPr lang="en-US" sz="1400" dirty="0" err="1"/>
              <a:t>tersebut</a:t>
            </a:r>
            <a:r>
              <a:rPr lang="en-US" sz="1400" dirty="0"/>
              <a:t> </a:t>
            </a:r>
            <a:r>
              <a:rPr lang="en-US" sz="1400" dirty="0" err="1"/>
              <a:t>dibandingkan</a:t>
            </a:r>
            <a:r>
              <a:rPr lang="en-US" sz="1400" dirty="0"/>
              <a:t> </a:t>
            </a:r>
            <a:r>
              <a:rPr lang="en-US" sz="1400" dirty="0" err="1"/>
              <a:t>dengan</a:t>
            </a:r>
            <a:r>
              <a:rPr lang="en-US" sz="1400" dirty="0"/>
              <a:t> </a:t>
            </a:r>
            <a:r>
              <a:rPr lang="en-US" sz="1400" dirty="0" err="1"/>
              <a:t>periode</a:t>
            </a:r>
            <a:r>
              <a:rPr lang="en-US" sz="1400" dirty="0"/>
              <a:t> </a:t>
            </a:r>
            <a:r>
              <a:rPr lang="en-US" sz="1400" dirty="0" err="1"/>
              <a:t>sebelumnya</a:t>
            </a:r>
            <a:r>
              <a:rPr lang="en-US" sz="1400" dirty="0"/>
              <a:t>, </a:t>
            </a:r>
            <a:r>
              <a:rPr lang="en-US" sz="1400" dirty="0" err="1"/>
              <a:t>yaitu</a:t>
            </a:r>
            <a:r>
              <a:rPr lang="en-US" sz="1400" dirty="0"/>
              <a:t> Rp2.872.000 (80% × [14.040.000 - 10.450.000]). Nilai </a:t>
            </a:r>
            <a:r>
              <a:rPr lang="en-US" sz="1400" dirty="0" err="1"/>
              <a:t>tersebut</a:t>
            </a:r>
            <a:r>
              <a:rPr lang="en-US" sz="1400" dirty="0"/>
              <a:t> </a:t>
            </a:r>
            <a:r>
              <a:rPr lang="en-US" sz="1400" dirty="0" err="1"/>
              <a:t>meningkat</a:t>
            </a:r>
            <a:r>
              <a:rPr lang="en-US" sz="1400" dirty="0"/>
              <a:t> pada </a:t>
            </a:r>
            <a:r>
              <a:rPr lang="en-US" sz="1400" dirty="0" err="1"/>
              <a:t>tahun</a:t>
            </a:r>
            <a:r>
              <a:rPr lang="en-US" sz="1400" dirty="0"/>
              <a:t> 2021 </a:t>
            </a:r>
            <a:r>
              <a:rPr lang="en-US" sz="1400" dirty="0" err="1"/>
              <a:t>sehingga</a:t>
            </a:r>
            <a:r>
              <a:rPr lang="en-US" sz="1400" dirty="0"/>
              <a:t> PT </a:t>
            </a:r>
            <a:r>
              <a:rPr lang="en-US" sz="1400" dirty="0" err="1"/>
              <a:t>Induk</a:t>
            </a:r>
            <a:r>
              <a:rPr lang="en-US" sz="1400" dirty="0"/>
              <a:t> juga </a:t>
            </a:r>
            <a:r>
              <a:rPr lang="en-US" sz="1400" dirty="0" err="1"/>
              <a:t>akan</a:t>
            </a:r>
            <a:r>
              <a:rPr lang="en-US" sz="1400" dirty="0"/>
              <a:t> </a:t>
            </a:r>
            <a:r>
              <a:rPr lang="en-US" sz="1400" dirty="0" err="1"/>
              <a:t>mengakui</a:t>
            </a:r>
            <a:r>
              <a:rPr lang="en-US" sz="1400" dirty="0"/>
              <a:t> </a:t>
            </a:r>
            <a:r>
              <a:rPr lang="en-US" sz="1400" dirty="0" err="1"/>
              <a:t>dengan</a:t>
            </a:r>
            <a:r>
              <a:rPr lang="en-US" sz="1400" dirty="0"/>
              <a:t> </a:t>
            </a:r>
            <a:r>
              <a:rPr lang="en-US" sz="1400" dirty="0" err="1"/>
              <a:t>jurnal</a:t>
            </a:r>
            <a:r>
              <a:rPr lang="en-US" sz="1400" dirty="0"/>
              <a:t> </a:t>
            </a:r>
            <a:r>
              <a:rPr lang="en-US" sz="1400" dirty="0" err="1"/>
              <a:t>sebagai</a:t>
            </a:r>
            <a:r>
              <a:rPr lang="en-US" sz="1400" dirty="0"/>
              <a:t> </a:t>
            </a:r>
            <a:r>
              <a:rPr lang="en-US" sz="1400" dirty="0" err="1"/>
              <a:t>berikut</a:t>
            </a:r>
            <a:r>
              <a:rPr lang="en-US" sz="1400" dirty="0"/>
              <a:t>.</a:t>
            </a:r>
          </a:p>
          <a:p>
            <a:endParaRPr lang="en-US" sz="600" dirty="0"/>
          </a:p>
          <a:p>
            <a:pPr marL="623888" indent="4763">
              <a:spcBef>
                <a:spcPts val="0"/>
              </a:spcBef>
              <a:buNone/>
            </a:pPr>
            <a:r>
              <a:rPr lang="en-US" sz="1300" u="sng" dirty="0"/>
              <a:t>31 </a:t>
            </a:r>
            <a:r>
              <a:rPr lang="en-US" sz="1300" u="sng" dirty="0" err="1"/>
              <a:t>Desember</a:t>
            </a:r>
            <a:r>
              <a:rPr lang="en-US" sz="1300" u="sng" dirty="0"/>
              <a:t> 2021</a:t>
            </a:r>
            <a:r>
              <a:rPr lang="en-US" sz="1300" dirty="0"/>
              <a:t>	</a:t>
            </a:r>
          </a:p>
          <a:p>
            <a:pPr marL="623888" indent="4763">
              <a:spcBef>
                <a:spcPts val="0"/>
              </a:spcBef>
              <a:buNone/>
            </a:pPr>
            <a:r>
              <a:rPr lang="en-US" sz="1300" dirty="0" err="1"/>
              <a:t>Investasi</a:t>
            </a:r>
            <a:r>
              <a:rPr lang="en-US" sz="1300" dirty="0"/>
              <a:t> </a:t>
            </a:r>
            <a:r>
              <a:rPr lang="en-US" sz="1300" dirty="0" err="1"/>
              <a:t>pada</a:t>
            </a:r>
            <a:r>
              <a:rPr lang="en-US" sz="1300" dirty="0"/>
              <a:t> PT </a:t>
            </a:r>
            <a:r>
              <a:rPr lang="en-US" sz="1300" dirty="0" err="1"/>
              <a:t>Anak</a:t>
            </a:r>
            <a:r>
              <a:rPr lang="en-US" sz="1300" dirty="0"/>
              <a:t>		Rp2.872.000 	</a:t>
            </a:r>
          </a:p>
          <a:p>
            <a:pPr marL="623888" indent="4763">
              <a:spcBef>
                <a:spcPts val="0"/>
              </a:spcBef>
              <a:buNone/>
            </a:pPr>
            <a:r>
              <a:rPr lang="en-US" sz="1300" dirty="0"/>
              <a:t>	</a:t>
            </a:r>
            <a:r>
              <a:rPr lang="en-US" sz="1300" dirty="0" err="1"/>
              <a:t>Penghasilan</a:t>
            </a:r>
            <a:r>
              <a:rPr lang="en-US" sz="1300" dirty="0"/>
              <a:t> </a:t>
            </a:r>
            <a:r>
              <a:rPr lang="en-US" sz="1300" dirty="0" err="1"/>
              <a:t>Komprehensif</a:t>
            </a:r>
            <a:r>
              <a:rPr lang="en-US" sz="1300" dirty="0"/>
              <a:t> Lain		    Rp2.872.000	</a:t>
            </a:r>
          </a:p>
          <a:p>
            <a:pPr marL="623888" indent="4763">
              <a:spcBef>
                <a:spcPts val="0"/>
              </a:spcBef>
              <a:buNone/>
            </a:pPr>
            <a:r>
              <a:rPr lang="en-US" sz="1300" i="1" dirty="0" err="1"/>
              <a:t>Mencatat</a:t>
            </a:r>
            <a:r>
              <a:rPr lang="en-US" sz="1300" i="1" dirty="0"/>
              <a:t> </a:t>
            </a:r>
            <a:r>
              <a:rPr lang="en-US" sz="1300" i="1" dirty="0" err="1"/>
              <a:t>pengakuan</a:t>
            </a:r>
            <a:r>
              <a:rPr lang="en-US" sz="1300" i="1" dirty="0"/>
              <a:t> </a:t>
            </a:r>
            <a:r>
              <a:rPr lang="en-US" sz="1300" i="1" dirty="0" err="1"/>
              <a:t>bagian</a:t>
            </a:r>
            <a:r>
              <a:rPr lang="en-US" sz="1300" i="1" dirty="0"/>
              <a:t> </a:t>
            </a:r>
            <a:r>
              <a:rPr lang="en-US" sz="1300" i="1" dirty="0" err="1"/>
              <a:t>komprehensif</a:t>
            </a:r>
            <a:r>
              <a:rPr lang="en-US" sz="1300" i="1" dirty="0"/>
              <a:t> lain </a:t>
            </a:r>
            <a:r>
              <a:rPr lang="en-US" sz="1300" i="1" dirty="0" err="1"/>
              <a:t>atas</a:t>
            </a:r>
            <a:r>
              <a:rPr lang="en-US" sz="1300" i="1" dirty="0"/>
              <a:t> PT </a:t>
            </a:r>
            <a:r>
              <a:rPr lang="en-US" sz="1300" i="1" dirty="0" err="1"/>
              <a:t>Anak</a:t>
            </a:r>
            <a:r>
              <a:rPr lang="en-US" sz="1300" i="1" dirty="0"/>
              <a:t> (80% ×[14.040.000-10.450.000])</a:t>
            </a:r>
          </a:p>
          <a:p>
            <a:pPr marL="623888" indent="4763">
              <a:spcBef>
                <a:spcPts val="0"/>
              </a:spcBef>
              <a:buNone/>
            </a:pPr>
            <a:endParaRPr lang="en-US" sz="600" i="1" dirty="0"/>
          </a:p>
          <a:p>
            <a:pPr marL="338138" indent="4763" algn="just">
              <a:spcBef>
                <a:spcPts val="0"/>
              </a:spcBef>
              <a:buNone/>
            </a:pPr>
            <a:r>
              <a:rPr lang="en-US" sz="1400" dirty="0"/>
              <a:t>Pada </a:t>
            </a:r>
            <a:r>
              <a:rPr lang="en-US" sz="1400" dirty="0" err="1"/>
              <a:t>tahun</a:t>
            </a:r>
            <a:r>
              <a:rPr lang="en-US" sz="1400" dirty="0"/>
              <a:t> 2021, </a:t>
            </a:r>
            <a:r>
              <a:rPr lang="en-US" sz="1400" dirty="0" err="1"/>
              <a:t>penjabaran</a:t>
            </a:r>
            <a:r>
              <a:rPr lang="en-US" sz="1400" dirty="0"/>
              <a:t> </a:t>
            </a:r>
            <a:r>
              <a:rPr lang="en-US" sz="1400" dirty="0" err="1"/>
              <a:t>dilakukan</a:t>
            </a:r>
            <a:r>
              <a:rPr lang="en-US" sz="1400" dirty="0"/>
              <a:t> </a:t>
            </a:r>
            <a:r>
              <a:rPr lang="en-US" sz="1400" dirty="0" err="1"/>
              <a:t>dengan</a:t>
            </a:r>
            <a:r>
              <a:rPr lang="en-US" sz="1400" dirty="0"/>
              <a:t> </a:t>
            </a:r>
            <a:r>
              <a:rPr lang="en-US" sz="1400" dirty="0" err="1"/>
              <a:t>cara</a:t>
            </a:r>
            <a:r>
              <a:rPr lang="en-US" sz="1400" dirty="0"/>
              <a:t> yang </a:t>
            </a:r>
            <a:r>
              <a:rPr lang="en-US" sz="1400" dirty="0" err="1"/>
              <a:t>sama</a:t>
            </a:r>
            <a:r>
              <a:rPr lang="en-US" sz="1400" dirty="0"/>
              <a:t> </a:t>
            </a:r>
            <a:r>
              <a:rPr lang="en-US" sz="1400" dirty="0" err="1"/>
              <a:t>menggunakan</a:t>
            </a:r>
            <a:r>
              <a:rPr lang="en-US" sz="1400" dirty="0"/>
              <a:t> </a:t>
            </a:r>
            <a:r>
              <a:rPr lang="en-US" sz="1400" dirty="0" err="1"/>
              <a:t>kurs</a:t>
            </a:r>
            <a:r>
              <a:rPr lang="en-US" sz="1400" dirty="0"/>
              <a:t> yang </a:t>
            </a:r>
            <a:r>
              <a:rPr lang="en-US" sz="1400" dirty="0" err="1"/>
              <a:t>relevan</a:t>
            </a:r>
            <a:r>
              <a:rPr lang="en-US" sz="1400" dirty="0"/>
              <a:t> </a:t>
            </a:r>
            <a:r>
              <a:rPr lang="en-US" sz="1400" dirty="0" err="1"/>
              <a:t>untuk</a:t>
            </a:r>
            <a:r>
              <a:rPr lang="en-US" sz="1400" dirty="0"/>
              <a:t> </a:t>
            </a:r>
            <a:r>
              <a:rPr lang="en-US" sz="1400" dirty="0" err="1"/>
              <a:t>tahun</a:t>
            </a:r>
            <a:r>
              <a:rPr lang="en-US" sz="1400" dirty="0"/>
              <a:t> 2021. </a:t>
            </a:r>
            <a:r>
              <a:rPr lang="en-US" sz="1400" dirty="0" err="1"/>
              <a:t>Perbedaan</a:t>
            </a:r>
            <a:r>
              <a:rPr lang="en-US" sz="1400" dirty="0"/>
              <a:t> </a:t>
            </a:r>
            <a:r>
              <a:rPr lang="en-US" sz="1400" dirty="0" err="1"/>
              <a:t>hanya</a:t>
            </a:r>
            <a:r>
              <a:rPr lang="en-US" sz="1400" dirty="0"/>
              <a:t> </a:t>
            </a:r>
            <a:r>
              <a:rPr lang="en-US" sz="1400" dirty="0" err="1"/>
              <a:t>terdapat</a:t>
            </a:r>
            <a:r>
              <a:rPr lang="en-US" sz="1400" dirty="0"/>
              <a:t> pada </a:t>
            </a:r>
            <a:r>
              <a:rPr lang="en-US" sz="1400" dirty="0" err="1"/>
              <a:t>penjabaran</a:t>
            </a:r>
            <a:r>
              <a:rPr lang="en-US" sz="1400" dirty="0"/>
              <a:t> </a:t>
            </a:r>
            <a:r>
              <a:rPr lang="en-US" sz="1400" dirty="0" err="1"/>
              <a:t>saldo</a:t>
            </a:r>
            <a:r>
              <a:rPr lang="en-US" sz="1400" dirty="0"/>
              <a:t> </a:t>
            </a:r>
            <a:r>
              <a:rPr lang="en-US" sz="1400" dirty="0" err="1"/>
              <a:t>laba</a:t>
            </a:r>
            <a:r>
              <a:rPr lang="en-US" sz="1400" dirty="0"/>
              <a:t> 2021 yang </a:t>
            </a:r>
            <a:r>
              <a:rPr lang="en-US" sz="1400" dirty="0" err="1"/>
              <a:t>harus</a:t>
            </a:r>
            <a:r>
              <a:rPr lang="en-US" sz="1400" dirty="0"/>
              <a:t> </a:t>
            </a:r>
            <a:r>
              <a:rPr lang="en-US" sz="1400" dirty="0" err="1"/>
              <a:t>dihitung</a:t>
            </a:r>
            <a:r>
              <a:rPr lang="en-US" sz="1400" dirty="0"/>
              <a:t> </a:t>
            </a:r>
            <a:r>
              <a:rPr lang="en-US" sz="1400" dirty="0" err="1"/>
              <a:t>sebagai</a:t>
            </a:r>
            <a:r>
              <a:rPr lang="en-US" sz="1400" dirty="0"/>
              <a:t> </a:t>
            </a:r>
            <a:r>
              <a:rPr lang="en-US" sz="1400" dirty="0" err="1"/>
              <a:t>berikut</a:t>
            </a:r>
            <a:r>
              <a:rPr lang="en-US" sz="1400" dirty="0"/>
              <a:t>.</a:t>
            </a:r>
            <a:r>
              <a:rPr lang="en-US" sz="1400" i="1" dirty="0"/>
              <a:t>	</a:t>
            </a:r>
          </a:p>
          <a:p>
            <a:pPr>
              <a:buNone/>
            </a:pPr>
            <a:endParaRPr lang="en-US" sz="1400" dirty="0"/>
          </a:p>
        </p:txBody>
      </p:sp>
      <p:pic>
        <p:nvPicPr>
          <p:cNvPr id="5" name="Picture 4">
            <a:extLst>
              <a:ext uri="{FF2B5EF4-FFF2-40B4-BE49-F238E27FC236}">
                <a16:creationId xmlns:a16="http://schemas.microsoft.com/office/drawing/2014/main" id="{7321C7FF-59EC-4A4C-BF2F-0D29CBB4633C}"/>
              </a:ext>
            </a:extLst>
          </p:cNvPr>
          <p:cNvPicPr>
            <a:picLocks noChangeAspect="1"/>
          </p:cNvPicPr>
          <p:nvPr/>
        </p:nvPicPr>
        <p:blipFill>
          <a:blip r:embed="rId2"/>
          <a:stretch>
            <a:fillRect/>
          </a:stretch>
        </p:blipFill>
        <p:spPr>
          <a:xfrm>
            <a:off x="1490662" y="4953000"/>
            <a:ext cx="6391275" cy="108585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09600" y="1676400"/>
            <a:ext cx="8153400" cy="2286000"/>
          </a:xfrm>
        </p:spPr>
        <p:txBody>
          <a:bodyPr>
            <a:normAutofit lnSpcReduction="10000"/>
          </a:bodyPr>
          <a:lstStyle/>
          <a:p>
            <a:pPr algn="just">
              <a:buNone/>
            </a:pPr>
            <a:r>
              <a:rPr lang="en-US" sz="1400" dirty="0"/>
              <a:t>	</a:t>
            </a:r>
            <a:r>
              <a:rPr lang="en-US" sz="1400" dirty="0" err="1"/>
              <a:t>Perhitungan</a:t>
            </a:r>
            <a:r>
              <a:rPr lang="en-US" sz="1400" dirty="0"/>
              <a:t> di </a:t>
            </a:r>
            <a:r>
              <a:rPr lang="en-US" sz="1400" dirty="0" err="1"/>
              <a:t>atas</a:t>
            </a:r>
            <a:r>
              <a:rPr lang="en-US" sz="1400" dirty="0"/>
              <a:t> </a:t>
            </a:r>
            <a:r>
              <a:rPr lang="en-US" sz="1400" dirty="0" err="1"/>
              <a:t>masih</a:t>
            </a:r>
            <a:r>
              <a:rPr lang="en-US" sz="1400" dirty="0"/>
              <a:t> </a:t>
            </a:r>
            <a:r>
              <a:rPr lang="en-US" sz="1400" dirty="0" err="1"/>
              <a:t>menggunakan</a:t>
            </a:r>
            <a:r>
              <a:rPr lang="en-US" sz="1400" dirty="0"/>
              <a:t> </a:t>
            </a:r>
            <a:r>
              <a:rPr lang="en-US" sz="1400" dirty="0" err="1"/>
              <a:t>laba</a:t>
            </a:r>
            <a:r>
              <a:rPr lang="en-US" sz="1400" dirty="0"/>
              <a:t> </a:t>
            </a:r>
            <a:r>
              <a:rPr lang="en-US" sz="1400" dirty="0" err="1"/>
              <a:t>neto</a:t>
            </a:r>
            <a:r>
              <a:rPr lang="en-US" sz="1400" dirty="0"/>
              <a:t> dan </a:t>
            </a:r>
            <a:r>
              <a:rPr lang="en-US" sz="1400" dirty="0" err="1"/>
              <a:t>dividen</a:t>
            </a:r>
            <a:r>
              <a:rPr lang="en-US" sz="1400" dirty="0"/>
              <a:t> </a:t>
            </a:r>
            <a:r>
              <a:rPr lang="en-US" sz="1400" dirty="0" err="1"/>
              <a:t>tahun</a:t>
            </a:r>
            <a:r>
              <a:rPr lang="en-US" sz="1400" dirty="0"/>
              <a:t> 2020. </a:t>
            </a:r>
            <a:r>
              <a:rPr lang="en-US" sz="1400" dirty="0" err="1"/>
              <a:t>Perlu</a:t>
            </a:r>
            <a:r>
              <a:rPr lang="en-US" sz="1400" dirty="0"/>
              <a:t> </a:t>
            </a:r>
            <a:r>
              <a:rPr lang="en-US" sz="1400" dirty="0" err="1"/>
              <a:t>diperhatikan</a:t>
            </a:r>
            <a:r>
              <a:rPr lang="en-US" sz="1400" dirty="0"/>
              <a:t> </a:t>
            </a:r>
            <a:r>
              <a:rPr lang="en-US" sz="1400" dirty="0" err="1"/>
              <a:t>bahwa</a:t>
            </a:r>
            <a:r>
              <a:rPr lang="en-US" sz="1400" dirty="0"/>
              <a:t> </a:t>
            </a:r>
            <a:r>
              <a:rPr lang="en-US" sz="1400" dirty="0" err="1"/>
              <a:t>kertas</a:t>
            </a:r>
            <a:r>
              <a:rPr lang="en-US" sz="1400" dirty="0"/>
              <a:t> </a:t>
            </a:r>
            <a:r>
              <a:rPr lang="en-US" sz="1400" dirty="0" err="1"/>
              <a:t>kerja</a:t>
            </a:r>
            <a:r>
              <a:rPr lang="en-US" sz="1400" dirty="0"/>
              <a:t> </a:t>
            </a:r>
            <a:r>
              <a:rPr lang="en-US" sz="1400" dirty="0" err="1"/>
              <a:t>penjabaran</a:t>
            </a:r>
            <a:r>
              <a:rPr lang="en-US" sz="1400" dirty="0"/>
              <a:t> </a:t>
            </a:r>
            <a:r>
              <a:rPr lang="en-US" sz="1400" dirty="0" err="1"/>
              <a:t>menggunakan</a:t>
            </a:r>
            <a:r>
              <a:rPr lang="en-US" sz="1400" dirty="0"/>
              <a:t> format </a:t>
            </a:r>
            <a:r>
              <a:rPr lang="en-US" sz="1400" dirty="0" err="1"/>
              <a:t>neraca</a:t>
            </a:r>
            <a:r>
              <a:rPr lang="en-US" sz="1400" dirty="0"/>
              <a:t> </a:t>
            </a:r>
            <a:r>
              <a:rPr lang="en-US" sz="1400" dirty="0" err="1"/>
              <a:t>saldo</a:t>
            </a:r>
            <a:r>
              <a:rPr lang="en-US" sz="1400" dirty="0"/>
              <a:t> </a:t>
            </a:r>
            <a:r>
              <a:rPr lang="en-US" sz="1400" dirty="0" err="1"/>
              <a:t>sehingga</a:t>
            </a:r>
            <a:r>
              <a:rPr lang="en-US" sz="1400" dirty="0"/>
              <a:t> </a:t>
            </a:r>
            <a:r>
              <a:rPr lang="en-US" sz="1400" dirty="0" err="1"/>
              <a:t>saldo</a:t>
            </a:r>
            <a:r>
              <a:rPr lang="en-US" sz="1400" dirty="0"/>
              <a:t> </a:t>
            </a:r>
            <a:r>
              <a:rPr lang="en-US" sz="1400" dirty="0" err="1"/>
              <a:t>laba</a:t>
            </a:r>
            <a:r>
              <a:rPr lang="en-US" sz="1400" dirty="0"/>
              <a:t> </a:t>
            </a:r>
            <a:r>
              <a:rPr lang="en-US" sz="1400" dirty="0" err="1"/>
              <a:t>masih</a:t>
            </a:r>
            <a:r>
              <a:rPr lang="en-US" sz="1400" dirty="0"/>
              <a:t> </a:t>
            </a:r>
            <a:r>
              <a:rPr lang="en-US" sz="1400" dirty="0" err="1"/>
              <a:t>posisi</a:t>
            </a:r>
            <a:r>
              <a:rPr lang="en-US" sz="1400" dirty="0"/>
              <a:t> </a:t>
            </a:r>
            <a:r>
              <a:rPr lang="en-US" sz="1400" dirty="0" err="1"/>
              <a:t>awal</a:t>
            </a:r>
            <a:r>
              <a:rPr lang="en-US" sz="1400" dirty="0"/>
              <a:t> </a:t>
            </a:r>
            <a:r>
              <a:rPr lang="en-US" sz="1400" dirty="0" err="1"/>
              <a:t>periode</a:t>
            </a:r>
            <a:r>
              <a:rPr lang="en-US" sz="1400" dirty="0"/>
              <a:t>. Pada </a:t>
            </a:r>
            <a:r>
              <a:rPr lang="en-US" sz="1400" dirty="0" err="1"/>
              <a:t>kertas</a:t>
            </a:r>
            <a:r>
              <a:rPr lang="en-US" sz="1400" dirty="0"/>
              <a:t> </a:t>
            </a:r>
            <a:r>
              <a:rPr lang="en-US" sz="1400" dirty="0" err="1"/>
              <a:t>kerja</a:t>
            </a:r>
            <a:r>
              <a:rPr lang="en-US" sz="1400" dirty="0"/>
              <a:t> 2021, </a:t>
            </a:r>
            <a:r>
              <a:rPr lang="en-US" sz="1400" dirty="0" err="1"/>
              <a:t>maka</a:t>
            </a:r>
            <a:r>
              <a:rPr lang="en-US" sz="1400" dirty="0"/>
              <a:t> </a:t>
            </a:r>
            <a:r>
              <a:rPr lang="en-US" sz="1400" dirty="0" err="1"/>
              <a:t>saldo</a:t>
            </a:r>
            <a:r>
              <a:rPr lang="en-US" sz="1400" dirty="0"/>
              <a:t> </a:t>
            </a:r>
            <a:r>
              <a:rPr lang="en-US" sz="1400" dirty="0" err="1"/>
              <a:t>laba</a:t>
            </a:r>
            <a:r>
              <a:rPr lang="en-US" sz="1400" dirty="0"/>
              <a:t> </a:t>
            </a:r>
            <a:r>
              <a:rPr lang="en-US" sz="1400" dirty="0" err="1"/>
              <a:t>masih</a:t>
            </a:r>
            <a:r>
              <a:rPr lang="en-US" sz="1400" dirty="0"/>
              <a:t> </a:t>
            </a:r>
            <a:r>
              <a:rPr lang="en-US" sz="1400" dirty="0" err="1"/>
              <a:t>posisi</a:t>
            </a:r>
            <a:r>
              <a:rPr lang="en-US" sz="1400" dirty="0"/>
              <a:t> </a:t>
            </a:r>
            <a:r>
              <a:rPr lang="en-US" sz="1400" dirty="0" err="1"/>
              <a:t>awal</a:t>
            </a:r>
            <a:r>
              <a:rPr lang="en-US" sz="1400" dirty="0"/>
              <a:t> </a:t>
            </a:r>
            <a:r>
              <a:rPr lang="en-US" sz="1400" dirty="0" err="1"/>
              <a:t>tahun</a:t>
            </a:r>
            <a:r>
              <a:rPr lang="en-US" sz="1400" dirty="0"/>
              <a:t> 2021 (</a:t>
            </a:r>
            <a:r>
              <a:rPr lang="en-US" sz="1400" dirty="0" err="1"/>
              <a:t>akhir</a:t>
            </a:r>
            <a:r>
              <a:rPr lang="en-US" sz="1400" dirty="0"/>
              <a:t> </a:t>
            </a:r>
            <a:r>
              <a:rPr lang="en-US" sz="1400" dirty="0" err="1"/>
              <a:t>tahun</a:t>
            </a:r>
            <a:r>
              <a:rPr lang="en-US" sz="1400" dirty="0"/>
              <a:t> 2020) </a:t>
            </a:r>
            <a:r>
              <a:rPr lang="en-US" sz="1400" dirty="0" err="1"/>
              <a:t>sehingga</a:t>
            </a:r>
            <a:r>
              <a:rPr lang="en-US" sz="1400" dirty="0"/>
              <a:t> </a:t>
            </a:r>
            <a:r>
              <a:rPr lang="en-US" sz="1400" dirty="0" err="1"/>
              <a:t>perhitungannya</a:t>
            </a:r>
            <a:r>
              <a:rPr lang="en-US" sz="1400" dirty="0"/>
              <a:t> </a:t>
            </a:r>
            <a:r>
              <a:rPr lang="en-US" sz="1400" dirty="0" err="1"/>
              <a:t>masih</a:t>
            </a:r>
            <a:r>
              <a:rPr lang="en-US" sz="1400" dirty="0"/>
              <a:t> </a:t>
            </a:r>
            <a:r>
              <a:rPr lang="en-US" sz="1400" dirty="0" err="1"/>
              <a:t>menggunakan</a:t>
            </a:r>
            <a:r>
              <a:rPr lang="en-US" sz="1400" dirty="0"/>
              <a:t> </a:t>
            </a:r>
            <a:r>
              <a:rPr lang="en-US" sz="1400" dirty="0" err="1"/>
              <a:t>saldo</a:t>
            </a:r>
            <a:r>
              <a:rPr lang="en-US" sz="1400" dirty="0"/>
              <a:t> dan </a:t>
            </a:r>
            <a:r>
              <a:rPr lang="en-US" sz="1400" dirty="0" err="1"/>
              <a:t>kurs</a:t>
            </a:r>
            <a:r>
              <a:rPr lang="en-US" sz="1400" dirty="0"/>
              <a:t> </a:t>
            </a:r>
            <a:r>
              <a:rPr lang="en-US" sz="1400" dirty="0" err="1"/>
              <a:t>selama</a:t>
            </a:r>
            <a:r>
              <a:rPr lang="en-US" sz="1400" dirty="0"/>
              <a:t> </a:t>
            </a:r>
            <a:r>
              <a:rPr lang="en-US" sz="1400" dirty="0" err="1"/>
              <a:t>tahun</a:t>
            </a:r>
            <a:r>
              <a:rPr lang="en-US" sz="1400" dirty="0"/>
              <a:t> 2020. </a:t>
            </a:r>
            <a:r>
              <a:rPr lang="en-US" sz="1400" dirty="0" err="1"/>
              <a:t>Perhitungan</a:t>
            </a:r>
            <a:r>
              <a:rPr lang="en-US" sz="1400" dirty="0"/>
              <a:t> pada </a:t>
            </a:r>
            <a:r>
              <a:rPr lang="en-US" sz="1400" dirty="0" err="1"/>
              <a:t>tabel</a:t>
            </a:r>
            <a:r>
              <a:rPr lang="en-US" sz="1400" dirty="0"/>
              <a:t> di </a:t>
            </a:r>
            <a:r>
              <a:rPr lang="en-US" sz="1400" dirty="0" err="1"/>
              <a:t>atas</a:t>
            </a:r>
            <a:r>
              <a:rPr lang="en-US" sz="1400" dirty="0"/>
              <a:t> </a:t>
            </a:r>
            <a:r>
              <a:rPr lang="en-US" sz="1400" dirty="0" err="1"/>
              <a:t>dapat</a:t>
            </a:r>
            <a:r>
              <a:rPr lang="en-US" sz="1400" dirty="0"/>
              <a:t> juga </a:t>
            </a:r>
            <a:r>
              <a:rPr lang="en-US" sz="1400" dirty="0" err="1"/>
              <a:t>diperoleh</a:t>
            </a:r>
            <a:r>
              <a:rPr lang="en-US" sz="1400" dirty="0"/>
              <a:t> </a:t>
            </a:r>
            <a:r>
              <a:rPr lang="en-US" sz="1400" dirty="0" err="1"/>
              <a:t>dari</a:t>
            </a:r>
            <a:r>
              <a:rPr lang="en-US" sz="1400" dirty="0"/>
              <a:t> </a:t>
            </a:r>
            <a:r>
              <a:rPr lang="en-US" sz="1400" dirty="0" err="1"/>
              <a:t>kertas</a:t>
            </a:r>
            <a:r>
              <a:rPr lang="en-US" sz="1400" dirty="0"/>
              <a:t> </a:t>
            </a:r>
            <a:r>
              <a:rPr lang="en-US" sz="1400" dirty="0" err="1"/>
              <a:t>kerja</a:t>
            </a:r>
            <a:r>
              <a:rPr lang="en-US" sz="1400" dirty="0"/>
              <a:t> </a:t>
            </a:r>
            <a:r>
              <a:rPr lang="en-US" sz="1400" dirty="0" err="1"/>
              <a:t>konsolidasian</a:t>
            </a:r>
            <a:r>
              <a:rPr lang="en-US" sz="1400" dirty="0"/>
              <a:t> </a:t>
            </a:r>
            <a:r>
              <a:rPr lang="en-US" sz="1400" dirty="0" err="1"/>
              <a:t>tahun</a:t>
            </a:r>
            <a:r>
              <a:rPr lang="en-US" sz="1400" dirty="0"/>
              <a:t> 2020 pada </a:t>
            </a:r>
            <a:r>
              <a:rPr lang="en-US" sz="1400" dirty="0" err="1"/>
              <a:t>bagian</a:t>
            </a:r>
            <a:r>
              <a:rPr lang="en-US" sz="1400" dirty="0"/>
              <a:t> </a:t>
            </a:r>
            <a:r>
              <a:rPr lang="en-US" sz="1400" dirty="0" err="1"/>
              <a:t>perhitungan</a:t>
            </a:r>
            <a:r>
              <a:rPr lang="en-US" sz="1400" dirty="0"/>
              <a:t> </a:t>
            </a:r>
            <a:r>
              <a:rPr lang="en-US" sz="1400" dirty="0" err="1"/>
              <a:t>saldo</a:t>
            </a:r>
            <a:r>
              <a:rPr lang="en-US" sz="1400" dirty="0"/>
              <a:t> </a:t>
            </a:r>
            <a:r>
              <a:rPr lang="en-US" sz="1400" dirty="0" err="1"/>
              <a:t>laba</a:t>
            </a:r>
            <a:r>
              <a:rPr lang="en-US" sz="1400" dirty="0"/>
              <a:t> PT Anak.</a:t>
            </a:r>
          </a:p>
          <a:p>
            <a:pPr algn="just">
              <a:buNone/>
            </a:pPr>
            <a:r>
              <a:rPr lang="en-US" sz="1400" dirty="0"/>
              <a:t>	Sama </a:t>
            </a:r>
            <a:r>
              <a:rPr lang="en-US" sz="1400" dirty="0" err="1"/>
              <a:t>halnya</a:t>
            </a:r>
            <a:r>
              <a:rPr lang="en-US" sz="1400" dirty="0"/>
              <a:t> </a:t>
            </a:r>
            <a:r>
              <a:rPr lang="en-US" sz="1400" dirty="0" err="1"/>
              <a:t>dengan</a:t>
            </a:r>
            <a:r>
              <a:rPr lang="en-US" sz="1400" dirty="0"/>
              <a:t> </a:t>
            </a:r>
            <a:r>
              <a:rPr lang="en-US" sz="1400" dirty="0" err="1"/>
              <a:t>tahun</a:t>
            </a:r>
            <a:r>
              <a:rPr lang="en-US" sz="1400" dirty="0"/>
              <a:t> 2020, pada </a:t>
            </a:r>
            <a:r>
              <a:rPr lang="en-US" sz="1400" dirty="0" err="1"/>
              <a:t>tahun</a:t>
            </a:r>
            <a:r>
              <a:rPr lang="en-US" sz="1400" dirty="0"/>
              <a:t> 2021 </a:t>
            </a:r>
            <a:r>
              <a:rPr lang="en-US" sz="1400" dirty="0" err="1"/>
              <a:t>saldo</a:t>
            </a:r>
            <a:r>
              <a:rPr lang="en-US" sz="1400" dirty="0"/>
              <a:t> </a:t>
            </a:r>
            <a:r>
              <a:rPr lang="en-US" sz="1400" i="1" dirty="0"/>
              <a:t>goodwill </a:t>
            </a:r>
            <a:r>
              <a:rPr lang="en-US" sz="1400" dirty="0" err="1"/>
              <a:t>kembali</a:t>
            </a:r>
            <a:r>
              <a:rPr lang="en-US" sz="1400" dirty="0"/>
              <a:t> </a:t>
            </a:r>
            <a:r>
              <a:rPr lang="en-US" sz="1400" dirty="0" err="1"/>
              <a:t>dijabarkan</a:t>
            </a:r>
            <a:r>
              <a:rPr lang="en-US" sz="1400" dirty="0"/>
              <a:t> pada </a:t>
            </a:r>
            <a:r>
              <a:rPr lang="en-US" sz="1400" dirty="0" err="1"/>
              <a:t>kurs</a:t>
            </a:r>
            <a:r>
              <a:rPr lang="en-US" sz="1400" dirty="0"/>
              <a:t> </a:t>
            </a:r>
            <a:r>
              <a:rPr lang="en-US" sz="1400" dirty="0" err="1"/>
              <a:t>penutup</a:t>
            </a:r>
            <a:r>
              <a:rPr lang="en-US" sz="1400" dirty="0"/>
              <a:t> </a:t>
            </a:r>
            <a:r>
              <a:rPr lang="en-US" sz="1400" dirty="0" err="1"/>
              <a:t>tahun</a:t>
            </a:r>
            <a:r>
              <a:rPr lang="en-US" sz="1400" dirty="0"/>
              <a:t> 2021 </a:t>
            </a:r>
            <a:r>
              <a:rPr lang="en-US" sz="1400" dirty="0" err="1"/>
              <a:t>sehingga</a:t>
            </a:r>
            <a:r>
              <a:rPr lang="en-US" sz="1400" dirty="0"/>
              <a:t> </a:t>
            </a:r>
            <a:r>
              <a:rPr lang="en-US" sz="1400" dirty="0" err="1"/>
              <a:t>memungkinkan</a:t>
            </a:r>
            <a:r>
              <a:rPr lang="en-US" sz="1400" dirty="0"/>
              <a:t> </a:t>
            </a:r>
            <a:r>
              <a:rPr lang="en-US" sz="1400" dirty="0" err="1"/>
              <a:t>timbulnya</a:t>
            </a:r>
            <a:r>
              <a:rPr lang="en-US" sz="1400" dirty="0"/>
              <a:t> </a:t>
            </a:r>
            <a:r>
              <a:rPr lang="en-US" sz="1400" dirty="0" err="1"/>
              <a:t>selisih</a:t>
            </a:r>
            <a:r>
              <a:rPr lang="en-US" sz="1400" dirty="0"/>
              <a:t> </a:t>
            </a:r>
            <a:r>
              <a:rPr lang="en-US" sz="1400" dirty="0" err="1"/>
              <a:t>penjabaran</a:t>
            </a:r>
            <a:r>
              <a:rPr lang="en-US" sz="1400" dirty="0"/>
              <a:t>. </a:t>
            </a:r>
            <a:r>
              <a:rPr lang="en-US" sz="1400" dirty="0" err="1"/>
              <a:t>Selain</a:t>
            </a:r>
            <a:r>
              <a:rPr lang="en-US" sz="1400" dirty="0"/>
              <a:t> </a:t>
            </a:r>
            <a:r>
              <a:rPr lang="en-US" sz="1400" dirty="0" err="1"/>
              <a:t>itu</a:t>
            </a:r>
            <a:r>
              <a:rPr lang="en-US" sz="1400" dirty="0"/>
              <a:t>, pada </a:t>
            </a:r>
            <a:r>
              <a:rPr lang="en-US" sz="1400" dirty="0" err="1"/>
              <a:t>tahun</a:t>
            </a:r>
            <a:r>
              <a:rPr lang="en-US" sz="1400" dirty="0"/>
              <a:t> 2021 </a:t>
            </a:r>
            <a:r>
              <a:rPr lang="en-US" sz="1400" i="1" dirty="0"/>
              <a:t>goodwill </a:t>
            </a:r>
            <a:r>
              <a:rPr lang="en-US" sz="1400" dirty="0" err="1"/>
              <a:t>mengalami</a:t>
            </a:r>
            <a:r>
              <a:rPr lang="en-US" sz="1400" dirty="0"/>
              <a:t> </a:t>
            </a:r>
            <a:r>
              <a:rPr lang="en-US" sz="1400" dirty="0" err="1"/>
              <a:t>penurunan</a:t>
            </a:r>
            <a:r>
              <a:rPr lang="en-US" sz="1400" dirty="0"/>
              <a:t> </a:t>
            </a:r>
            <a:r>
              <a:rPr lang="en-US" sz="1400" dirty="0" err="1"/>
              <a:t>nilai</a:t>
            </a:r>
            <a:r>
              <a:rPr lang="en-US" sz="1400" dirty="0"/>
              <a:t> </a:t>
            </a:r>
            <a:r>
              <a:rPr lang="en-US" sz="1400" dirty="0" err="1"/>
              <a:t>sebesar</a:t>
            </a:r>
            <a:r>
              <a:rPr lang="en-US" sz="1400" dirty="0"/>
              <a:t> S$1.000 </a:t>
            </a:r>
            <a:r>
              <a:rPr lang="en-US" sz="1400" dirty="0" err="1"/>
              <a:t>sehingga</a:t>
            </a:r>
            <a:r>
              <a:rPr lang="en-US" sz="1400" dirty="0"/>
              <a:t> </a:t>
            </a:r>
            <a:r>
              <a:rPr lang="en-US" sz="1400" dirty="0" err="1"/>
              <a:t>perhitungannya</a:t>
            </a:r>
            <a:r>
              <a:rPr lang="en-US" sz="1400" dirty="0"/>
              <a:t> </a:t>
            </a:r>
            <a:r>
              <a:rPr lang="en-US" sz="1400" dirty="0" err="1"/>
              <a:t>dapat</a:t>
            </a:r>
            <a:r>
              <a:rPr lang="en-US" sz="1400" dirty="0"/>
              <a:t> </a:t>
            </a:r>
            <a:r>
              <a:rPr lang="en-US" sz="1400" dirty="0" err="1"/>
              <a:t>digabung</a:t>
            </a:r>
            <a:r>
              <a:rPr lang="en-US" sz="1400" dirty="0"/>
              <a:t> </a:t>
            </a:r>
            <a:r>
              <a:rPr lang="en-US" sz="1400" dirty="0" err="1"/>
              <a:t>menjadi</a:t>
            </a:r>
            <a:r>
              <a:rPr lang="en-US" sz="1400" dirty="0"/>
              <a:t>:</a:t>
            </a:r>
          </a:p>
        </p:txBody>
      </p:sp>
      <p:sp>
        <p:nvSpPr>
          <p:cNvPr id="5" name="Rectangle 4"/>
          <p:cNvSpPr/>
          <p:nvPr/>
        </p:nvSpPr>
        <p:spPr>
          <a:xfrm>
            <a:off x="609600" y="5305961"/>
            <a:ext cx="8153400" cy="1323439"/>
          </a:xfrm>
          <a:prstGeom prst="rect">
            <a:avLst/>
          </a:prstGeom>
        </p:spPr>
        <p:txBody>
          <a:bodyPr wrap="square">
            <a:spAutoFit/>
          </a:bodyPr>
          <a:lstStyle/>
          <a:p>
            <a:r>
              <a:rPr lang="en-US" sz="1400" dirty="0" err="1">
                <a:latin typeface="Myriad Pro" pitchFamily="34" charset="0"/>
              </a:rPr>
              <a:t>Selisih</a:t>
            </a:r>
            <a:r>
              <a:rPr lang="en-US" sz="1400" dirty="0">
                <a:latin typeface="Myriad Pro" pitchFamily="34" charset="0"/>
              </a:rPr>
              <a:t> Rp170.000 </a:t>
            </a:r>
            <a:r>
              <a:rPr lang="en-US" sz="1400" dirty="0" err="1">
                <a:latin typeface="Myriad Pro" pitchFamily="34" charset="0"/>
              </a:rPr>
              <a:t>diakui</a:t>
            </a:r>
            <a:r>
              <a:rPr lang="en-US" sz="1400" dirty="0">
                <a:latin typeface="Myriad Pro" pitchFamily="34" charset="0"/>
              </a:rPr>
              <a:t> </a:t>
            </a:r>
            <a:r>
              <a:rPr lang="en-US" sz="1400" dirty="0" err="1">
                <a:latin typeface="Myriad Pro" pitchFamily="34" charset="0"/>
              </a:rPr>
              <a:t>sebesar</a:t>
            </a:r>
            <a:r>
              <a:rPr lang="en-US" sz="1400" dirty="0">
                <a:latin typeface="Myriad Pro" pitchFamily="34" charset="0"/>
              </a:rPr>
              <a:t> 80% </a:t>
            </a:r>
            <a:r>
              <a:rPr lang="en-US" sz="1400" dirty="0" err="1">
                <a:latin typeface="Myriad Pro" pitchFamily="34" charset="0"/>
              </a:rPr>
              <a:t>oleh</a:t>
            </a:r>
            <a:r>
              <a:rPr lang="en-US" sz="1400" dirty="0">
                <a:latin typeface="Myriad Pro" pitchFamily="34" charset="0"/>
              </a:rPr>
              <a:t> PT </a:t>
            </a:r>
            <a:r>
              <a:rPr lang="en-US" sz="1400" dirty="0" err="1">
                <a:latin typeface="Myriad Pro" pitchFamily="34" charset="0"/>
              </a:rPr>
              <a:t>Induk</a:t>
            </a:r>
            <a:r>
              <a:rPr lang="en-US" sz="1400" dirty="0">
                <a:latin typeface="Myriad Pro" pitchFamily="34" charset="0"/>
              </a:rPr>
              <a:t> </a:t>
            </a:r>
            <a:r>
              <a:rPr lang="en-US" sz="1400" dirty="0" err="1">
                <a:latin typeface="Myriad Pro" pitchFamily="34" charset="0"/>
              </a:rPr>
              <a:t>dengan</a:t>
            </a:r>
            <a:r>
              <a:rPr lang="en-US" sz="1400" dirty="0">
                <a:latin typeface="Myriad Pro" pitchFamily="34" charset="0"/>
              </a:rPr>
              <a:t> </a:t>
            </a:r>
            <a:r>
              <a:rPr lang="en-US" sz="1400" dirty="0" err="1">
                <a:latin typeface="Myriad Pro" pitchFamily="34" charset="0"/>
              </a:rPr>
              <a:t>membuat</a:t>
            </a:r>
            <a:r>
              <a:rPr lang="en-US" sz="1400" dirty="0">
                <a:latin typeface="Myriad Pro" pitchFamily="34" charset="0"/>
              </a:rPr>
              <a:t> </a:t>
            </a:r>
            <a:r>
              <a:rPr lang="en-US" sz="1400" dirty="0" err="1">
                <a:latin typeface="Myriad Pro" pitchFamily="34" charset="0"/>
              </a:rPr>
              <a:t>jurnal</a:t>
            </a:r>
            <a:r>
              <a:rPr lang="en-US" sz="1400" dirty="0">
                <a:latin typeface="Myriad Pro" pitchFamily="34" charset="0"/>
              </a:rPr>
              <a:t> </a:t>
            </a:r>
            <a:r>
              <a:rPr lang="en-US" sz="1400" dirty="0" err="1">
                <a:latin typeface="Myriad Pro" pitchFamily="34" charset="0"/>
              </a:rPr>
              <a:t>sebagai</a:t>
            </a:r>
            <a:r>
              <a:rPr lang="en-US" sz="1400" dirty="0">
                <a:latin typeface="Myriad Pro" pitchFamily="34" charset="0"/>
              </a:rPr>
              <a:t> </a:t>
            </a:r>
            <a:r>
              <a:rPr lang="en-US" sz="1400" dirty="0" err="1">
                <a:latin typeface="Myriad Pro" pitchFamily="34" charset="0"/>
              </a:rPr>
              <a:t>berikut</a:t>
            </a:r>
            <a:r>
              <a:rPr lang="en-US" sz="1400" dirty="0">
                <a:latin typeface="Myriad Pro" pitchFamily="34" charset="0"/>
              </a:rPr>
              <a:t>.</a:t>
            </a:r>
          </a:p>
          <a:p>
            <a:endParaRPr lang="en-US" sz="600" dirty="0">
              <a:latin typeface="Myriad Pro" pitchFamily="34" charset="0"/>
            </a:endParaRPr>
          </a:p>
          <a:p>
            <a:pPr marL="628650"/>
            <a:r>
              <a:rPr lang="en-US" sz="1400" u="sng" dirty="0">
                <a:latin typeface="Myriad Pro" pitchFamily="34" charset="0"/>
              </a:rPr>
              <a:t>31 </a:t>
            </a:r>
            <a:r>
              <a:rPr lang="en-US" sz="1400" u="sng" dirty="0" err="1">
                <a:latin typeface="Myriad Pro" pitchFamily="34" charset="0"/>
              </a:rPr>
              <a:t>Desember</a:t>
            </a:r>
            <a:r>
              <a:rPr lang="en-US" sz="1400" u="sng" dirty="0">
                <a:latin typeface="Myriad Pro" pitchFamily="34" charset="0"/>
              </a:rPr>
              <a:t> 2021</a:t>
            </a:r>
            <a:r>
              <a:rPr lang="en-US" sz="1400" dirty="0">
                <a:latin typeface="Myriad Pro" pitchFamily="34" charset="0"/>
              </a:rPr>
              <a:t>	</a:t>
            </a:r>
          </a:p>
          <a:p>
            <a:pPr marL="628650"/>
            <a:r>
              <a:rPr lang="en-US" sz="1400" dirty="0" err="1">
                <a:latin typeface="Myriad Pro" pitchFamily="34" charset="0"/>
              </a:rPr>
              <a:t>Investasi</a:t>
            </a:r>
            <a:r>
              <a:rPr lang="en-US" sz="1400" dirty="0">
                <a:latin typeface="Myriad Pro" pitchFamily="34" charset="0"/>
              </a:rPr>
              <a:t> </a:t>
            </a:r>
            <a:r>
              <a:rPr lang="en-US" sz="1400" dirty="0" err="1">
                <a:latin typeface="Myriad Pro" pitchFamily="34" charset="0"/>
              </a:rPr>
              <a:t>pada</a:t>
            </a:r>
            <a:r>
              <a:rPr lang="en-US" sz="1400" dirty="0">
                <a:latin typeface="Myriad Pro" pitchFamily="34" charset="0"/>
              </a:rPr>
              <a:t> PT </a:t>
            </a:r>
            <a:r>
              <a:rPr lang="en-US" sz="1400" dirty="0" err="1">
                <a:latin typeface="Myriad Pro" pitchFamily="34" charset="0"/>
              </a:rPr>
              <a:t>Anak</a:t>
            </a:r>
            <a:r>
              <a:rPr lang="en-US" sz="1400" dirty="0">
                <a:latin typeface="Myriad Pro" pitchFamily="34" charset="0"/>
              </a:rPr>
              <a:t>		Rp136.000 	</a:t>
            </a:r>
          </a:p>
          <a:p>
            <a:pPr marL="628650"/>
            <a:r>
              <a:rPr lang="en-US" sz="1400" dirty="0">
                <a:latin typeface="Myriad Pro" pitchFamily="34" charset="0"/>
              </a:rPr>
              <a:t>	</a:t>
            </a:r>
            <a:r>
              <a:rPr lang="en-US" sz="1400" dirty="0" err="1">
                <a:latin typeface="Myriad Pro" pitchFamily="34" charset="0"/>
              </a:rPr>
              <a:t>Penghasilan</a:t>
            </a:r>
            <a:r>
              <a:rPr lang="en-US" sz="1400" dirty="0">
                <a:latin typeface="Myriad Pro" pitchFamily="34" charset="0"/>
              </a:rPr>
              <a:t> </a:t>
            </a:r>
            <a:r>
              <a:rPr lang="en-US" sz="1400" dirty="0" err="1">
                <a:latin typeface="Myriad Pro" pitchFamily="34" charset="0"/>
              </a:rPr>
              <a:t>Komprehensif</a:t>
            </a:r>
            <a:r>
              <a:rPr lang="en-US" sz="1400" dirty="0">
                <a:latin typeface="Myriad Pro" pitchFamily="34" charset="0"/>
              </a:rPr>
              <a:t> Lain		Rp136.000	</a:t>
            </a:r>
          </a:p>
          <a:p>
            <a:pPr marL="628650"/>
            <a:r>
              <a:rPr lang="sv-SE" sz="1400" i="1" dirty="0">
                <a:latin typeface="Myriad Pro" pitchFamily="34" charset="0"/>
              </a:rPr>
              <a:t>Mencatat pengakuan selisih penjabaran atas PT Anak (80% × Rp170.000)</a:t>
            </a:r>
            <a:r>
              <a:rPr lang="sv-SE" i="1" dirty="0"/>
              <a:t>	</a:t>
            </a:r>
          </a:p>
        </p:txBody>
      </p:sp>
      <p:pic>
        <p:nvPicPr>
          <p:cNvPr id="6" name="Picture 5">
            <a:extLst>
              <a:ext uri="{FF2B5EF4-FFF2-40B4-BE49-F238E27FC236}">
                <a16:creationId xmlns:a16="http://schemas.microsoft.com/office/drawing/2014/main" id="{07EDC675-42A0-4DDA-B6AD-F241891BA140}"/>
              </a:ext>
            </a:extLst>
          </p:cNvPr>
          <p:cNvPicPr>
            <a:picLocks noChangeAspect="1"/>
          </p:cNvPicPr>
          <p:nvPr/>
        </p:nvPicPr>
        <p:blipFill>
          <a:blip r:embed="rId2"/>
          <a:stretch>
            <a:fillRect/>
          </a:stretch>
        </p:blipFill>
        <p:spPr>
          <a:xfrm>
            <a:off x="1371600" y="3876675"/>
            <a:ext cx="6400800" cy="1076325"/>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09600" y="1676400"/>
            <a:ext cx="8153400" cy="3352800"/>
          </a:xfrm>
        </p:spPr>
        <p:txBody>
          <a:bodyPr>
            <a:normAutofit fontScale="92500" lnSpcReduction="20000"/>
          </a:bodyPr>
          <a:lstStyle/>
          <a:p>
            <a:pPr algn="just">
              <a:buNone/>
            </a:pPr>
            <a:r>
              <a:rPr lang="en-US" sz="1400" dirty="0"/>
              <a:t>	</a:t>
            </a:r>
            <a:r>
              <a:rPr lang="en-US" sz="1500" dirty="0"/>
              <a:t>Nilai yang </a:t>
            </a:r>
            <a:r>
              <a:rPr lang="en-US" sz="1500" dirty="0" err="1"/>
              <a:t>diakui</a:t>
            </a:r>
            <a:r>
              <a:rPr lang="en-US" sz="1500" dirty="0"/>
              <a:t> </a:t>
            </a:r>
            <a:r>
              <a:rPr lang="en-US" sz="1500" dirty="0" err="1"/>
              <a:t>bukan</a:t>
            </a:r>
            <a:r>
              <a:rPr lang="en-US" sz="1500" dirty="0"/>
              <a:t> 80% </a:t>
            </a:r>
            <a:r>
              <a:rPr lang="en-US" sz="1500" dirty="0" err="1"/>
              <a:t>dari</a:t>
            </a:r>
            <a:r>
              <a:rPr lang="en-US" sz="1500" dirty="0"/>
              <a:t> </a:t>
            </a:r>
            <a:r>
              <a:rPr lang="en-US" sz="1500" dirty="0" err="1"/>
              <a:t>kenaikan</a:t>
            </a:r>
            <a:r>
              <a:rPr lang="en-US" sz="1500" dirty="0"/>
              <a:t>/</a:t>
            </a:r>
            <a:r>
              <a:rPr lang="en-US" sz="1500" dirty="0" err="1"/>
              <a:t>penurunan</a:t>
            </a:r>
            <a:r>
              <a:rPr lang="en-US" sz="1500" dirty="0"/>
              <a:t> </a:t>
            </a:r>
            <a:r>
              <a:rPr lang="en-US" sz="1500" dirty="0" err="1"/>
              <a:t>selisih</a:t>
            </a:r>
            <a:r>
              <a:rPr lang="en-US" sz="1500" dirty="0"/>
              <a:t> </a:t>
            </a:r>
            <a:r>
              <a:rPr lang="en-US" sz="1500" dirty="0" err="1"/>
              <a:t>penjabaran</a:t>
            </a:r>
            <a:r>
              <a:rPr lang="en-US" sz="1500" dirty="0"/>
              <a:t> </a:t>
            </a:r>
            <a:r>
              <a:rPr lang="en-US" sz="1500" dirty="0" err="1"/>
              <a:t>dari</a:t>
            </a:r>
            <a:r>
              <a:rPr lang="en-US" sz="1500" dirty="0"/>
              <a:t> </a:t>
            </a:r>
            <a:r>
              <a:rPr lang="en-US" sz="1500" dirty="0" err="1"/>
              <a:t>periode</a:t>
            </a:r>
            <a:r>
              <a:rPr lang="en-US" sz="1500" dirty="0"/>
              <a:t> </a:t>
            </a:r>
            <a:r>
              <a:rPr lang="en-US" sz="1500" dirty="0" err="1"/>
              <a:t>sebelumnya</a:t>
            </a:r>
            <a:r>
              <a:rPr lang="en-US" sz="1500" dirty="0"/>
              <a:t> </a:t>
            </a:r>
            <a:r>
              <a:rPr lang="en-US" sz="1500" dirty="0" err="1"/>
              <a:t>karena</a:t>
            </a:r>
            <a:r>
              <a:rPr lang="en-US" sz="1500" dirty="0"/>
              <a:t> </a:t>
            </a:r>
            <a:r>
              <a:rPr lang="en-US" sz="1500" dirty="0" err="1"/>
              <a:t>perhitungan</a:t>
            </a:r>
            <a:r>
              <a:rPr lang="en-US" sz="1500" dirty="0"/>
              <a:t> di </a:t>
            </a:r>
            <a:r>
              <a:rPr lang="en-US" sz="1500" dirty="0" err="1"/>
              <a:t>atas</a:t>
            </a:r>
            <a:r>
              <a:rPr lang="en-US" sz="1500" dirty="0"/>
              <a:t> </a:t>
            </a:r>
            <a:r>
              <a:rPr lang="en-US" sz="1500" dirty="0" err="1"/>
              <a:t>sudah</a:t>
            </a:r>
            <a:r>
              <a:rPr lang="en-US" sz="1500" dirty="0"/>
              <a:t> </a:t>
            </a:r>
            <a:r>
              <a:rPr lang="en-US" sz="1500" dirty="0" err="1"/>
              <a:t>dimulai</a:t>
            </a:r>
            <a:r>
              <a:rPr lang="en-US" sz="1500" dirty="0"/>
              <a:t> </a:t>
            </a:r>
            <a:r>
              <a:rPr lang="en-US" sz="1500" dirty="0" err="1"/>
              <a:t>dari</a:t>
            </a:r>
            <a:r>
              <a:rPr lang="en-US" sz="1500" dirty="0"/>
              <a:t> </a:t>
            </a:r>
            <a:r>
              <a:rPr lang="en-US" sz="1500" dirty="0" err="1"/>
              <a:t>kurs</a:t>
            </a:r>
            <a:r>
              <a:rPr lang="en-US" sz="1500" dirty="0"/>
              <a:t> </a:t>
            </a:r>
            <a:r>
              <a:rPr lang="en-US" sz="1500" dirty="0" err="1"/>
              <a:t>penutup</a:t>
            </a:r>
            <a:r>
              <a:rPr lang="en-US" sz="1500" dirty="0"/>
              <a:t> 2020 yang </a:t>
            </a:r>
            <a:r>
              <a:rPr lang="en-US" sz="1500" dirty="0" err="1"/>
              <a:t>menjadi</a:t>
            </a:r>
            <a:r>
              <a:rPr lang="en-US" sz="1500" dirty="0"/>
              <a:t> </a:t>
            </a:r>
            <a:r>
              <a:rPr lang="en-US" sz="1500" dirty="0" err="1"/>
              <a:t>kurs</a:t>
            </a:r>
            <a:r>
              <a:rPr lang="en-US" sz="1500" dirty="0"/>
              <a:t> </a:t>
            </a:r>
            <a:r>
              <a:rPr lang="en-US" sz="1500" dirty="0" err="1"/>
              <a:t>awal</a:t>
            </a:r>
            <a:r>
              <a:rPr lang="en-US" sz="1500" dirty="0"/>
              <a:t> 2021. Jika pada </a:t>
            </a:r>
            <a:r>
              <a:rPr lang="en-US" sz="1500" dirty="0" err="1"/>
              <a:t>perhitungan</a:t>
            </a:r>
            <a:r>
              <a:rPr lang="en-US" sz="1500" dirty="0"/>
              <a:t> di </a:t>
            </a:r>
            <a:r>
              <a:rPr lang="en-US" sz="1500" dirty="0" err="1"/>
              <a:t>atas</a:t>
            </a:r>
            <a:r>
              <a:rPr lang="en-US" sz="1500" dirty="0"/>
              <a:t> </a:t>
            </a:r>
            <a:r>
              <a:rPr lang="en-US" sz="1500" dirty="0" err="1"/>
              <a:t>kurs</a:t>
            </a:r>
            <a:r>
              <a:rPr lang="en-US" sz="1500" dirty="0"/>
              <a:t> </a:t>
            </a:r>
            <a:r>
              <a:rPr lang="en-US" sz="1500" dirty="0" err="1"/>
              <a:t>awal</a:t>
            </a:r>
            <a:r>
              <a:rPr lang="en-US" sz="1500" dirty="0"/>
              <a:t> </a:t>
            </a:r>
            <a:r>
              <a:rPr lang="en-US" sz="1500" dirty="0" err="1"/>
              <a:t>tahun</a:t>
            </a:r>
            <a:r>
              <a:rPr lang="en-US" sz="1500" dirty="0"/>
              <a:t> 2021 </a:t>
            </a:r>
            <a:r>
              <a:rPr lang="en-US" sz="1500" dirty="0" err="1"/>
              <a:t>masih</a:t>
            </a:r>
            <a:r>
              <a:rPr lang="en-US" sz="1500" dirty="0"/>
              <a:t> </a:t>
            </a:r>
            <a:r>
              <a:rPr lang="en-US" sz="1500" dirty="0" err="1"/>
              <a:t>menggunakan</a:t>
            </a:r>
            <a:r>
              <a:rPr lang="en-US" sz="1500" dirty="0"/>
              <a:t> </a:t>
            </a:r>
            <a:r>
              <a:rPr lang="en-US" sz="1500" dirty="0" err="1"/>
              <a:t>kurs</a:t>
            </a:r>
            <a:r>
              <a:rPr lang="en-US" sz="1500" dirty="0"/>
              <a:t> </a:t>
            </a:r>
            <a:r>
              <a:rPr lang="en-US" sz="1500" dirty="0" err="1"/>
              <a:t>akuisisi</a:t>
            </a:r>
            <a:r>
              <a:rPr lang="en-US" sz="1500" dirty="0"/>
              <a:t> (2 </a:t>
            </a:r>
            <a:r>
              <a:rPr lang="en-US" sz="1500" dirty="0" err="1"/>
              <a:t>Januari</a:t>
            </a:r>
            <a:r>
              <a:rPr lang="en-US" sz="1500" dirty="0"/>
              <a:t> 2020), </a:t>
            </a:r>
            <a:r>
              <a:rPr lang="en-US" sz="1500" dirty="0" err="1"/>
              <a:t>maka</a:t>
            </a:r>
            <a:r>
              <a:rPr lang="en-US" sz="1500" dirty="0"/>
              <a:t> yang </a:t>
            </a:r>
            <a:r>
              <a:rPr lang="en-US" sz="1500" dirty="0" err="1"/>
              <a:t>diakui</a:t>
            </a:r>
            <a:r>
              <a:rPr lang="en-US" sz="1500" dirty="0"/>
              <a:t> oleh PT </a:t>
            </a:r>
            <a:r>
              <a:rPr lang="en-US" sz="1500" dirty="0" err="1"/>
              <a:t>Induk</a:t>
            </a:r>
            <a:r>
              <a:rPr lang="en-US" sz="1500" dirty="0"/>
              <a:t> </a:t>
            </a:r>
            <a:r>
              <a:rPr lang="en-US" sz="1500" dirty="0" err="1"/>
              <a:t>adalah</a:t>
            </a:r>
            <a:r>
              <a:rPr lang="en-US" sz="1500" dirty="0"/>
              <a:t> 80% </a:t>
            </a:r>
            <a:r>
              <a:rPr lang="en-US" sz="1500" dirty="0" err="1"/>
              <a:t>dari</a:t>
            </a:r>
            <a:r>
              <a:rPr lang="en-US" sz="1500" dirty="0"/>
              <a:t> </a:t>
            </a:r>
            <a:r>
              <a:rPr lang="en-US" sz="1500" dirty="0" err="1"/>
              <a:t>kenaikan</a:t>
            </a:r>
            <a:r>
              <a:rPr lang="en-US" sz="1500" dirty="0"/>
              <a:t>/</a:t>
            </a:r>
            <a:r>
              <a:rPr lang="en-US" sz="1500" dirty="0" err="1"/>
              <a:t>penurunan</a:t>
            </a:r>
            <a:r>
              <a:rPr lang="en-US" sz="1500" dirty="0"/>
              <a:t> </a:t>
            </a:r>
            <a:r>
              <a:rPr lang="en-US" sz="1500" dirty="0" err="1"/>
              <a:t>selisih</a:t>
            </a:r>
            <a:r>
              <a:rPr lang="en-US" sz="1500" dirty="0"/>
              <a:t> </a:t>
            </a:r>
            <a:r>
              <a:rPr lang="en-US" sz="1500" dirty="0" err="1"/>
              <a:t>penjabaran</a:t>
            </a:r>
            <a:r>
              <a:rPr lang="en-US" sz="1500" dirty="0"/>
              <a:t> </a:t>
            </a:r>
            <a:r>
              <a:rPr lang="en-US" sz="1500" dirty="0" err="1"/>
              <a:t>dari</a:t>
            </a:r>
            <a:r>
              <a:rPr lang="en-US" sz="1500" dirty="0"/>
              <a:t> </a:t>
            </a:r>
            <a:r>
              <a:rPr lang="en-US" sz="1500" dirty="0" err="1"/>
              <a:t>periode</a:t>
            </a:r>
            <a:r>
              <a:rPr lang="en-US" sz="1500" dirty="0"/>
              <a:t> </a:t>
            </a:r>
            <a:r>
              <a:rPr lang="en-US" sz="1500" dirty="0" err="1"/>
              <a:t>sebelumnya</a:t>
            </a:r>
            <a:r>
              <a:rPr lang="en-US" sz="1500" dirty="0"/>
              <a:t>.</a:t>
            </a:r>
          </a:p>
          <a:p>
            <a:pPr algn="just">
              <a:buNone/>
            </a:pPr>
            <a:r>
              <a:rPr lang="en-US" sz="1500" dirty="0"/>
              <a:t>	</a:t>
            </a:r>
            <a:r>
              <a:rPr lang="en-US" sz="1500" dirty="0" err="1"/>
              <a:t>Penurunan</a:t>
            </a:r>
            <a:r>
              <a:rPr lang="en-US" sz="1500" dirty="0"/>
              <a:t> </a:t>
            </a:r>
            <a:r>
              <a:rPr lang="en-US" sz="1500" dirty="0" err="1"/>
              <a:t>nilai</a:t>
            </a:r>
            <a:r>
              <a:rPr lang="en-US" sz="1500" dirty="0"/>
              <a:t> </a:t>
            </a:r>
            <a:r>
              <a:rPr lang="en-US" sz="1500" dirty="0" err="1"/>
              <a:t>atas</a:t>
            </a:r>
            <a:r>
              <a:rPr lang="en-US" sz="1500" dirty="0"/>
              <a:t> </a:t>
            </a:r>
            <a:r>
              <a:rPr lang="en-US" sz="1500" i="1" dirty="0"/>
              <a:t>goodwill </a:t>
            </a:r>
            <a:r>
              <a:rPr lang="en-US" sz="1500" dirty="0" err="1"/>
              <a:t>pada</a:t>
            </a:r>
            <a:r>
              <a:rPr lang="en-US" sz="1500" dirty="0"/>
              <a:t> </a:t>
            </a:r>
            <a:r>
              <a:rPr lang="en-US" sz="1500" dirty="0" err="1"/>
              <a:t>perhitungan</a:t>
            </a:r>
            <a:r>
              <a:rPr lang="en-US" sz="1500" dirty="0"/>
              <a:t> </a:t>
            </a:r>
            <a:r>
              <a:rPr lang="en-US" sz="1500" dirty="0" err="1"/>
              <a:t>di</a:t>
            </a:r>
            <a:r>
              <a:rPr lang="en-US" sz="1500" dirty="0"/>
              <a:t> </a:t>
            </a:r>
            <a:r>
              <a:rPr lang="en-US" sz="1500" dirty="0" err="1"/>
              <a:t>atas</a:t>
            </a:r>
            <a:r>
              <a:rPr lang="en-US" sz="1500" dirty="0"/>
              <a:t> </a:t>
            </a:r>
            <a:r>
              <a:rPr lang="en-US" sz="1500" dirty="0" err="1"/>
              <a:t>menggunakan</a:t>
            </a:r>
            <a:r>
              <a:rPr lang="en-US" sz="1500" dirty="0"/>
              <a:t> </a:t>
            </a:r>
            <a:r>
              <a:rPr lang="en-US" sz="1500" dirty="0" err="1"/>
              <a:t>kurs</a:t>
            </a:r>
            <a:r>
              <a:rPr lang="en-US" sz="1500" dirty="0"/>
              <a:t> rata-rata </a:t>
            </a:r>
            <a:r>
              <a:rPr lang="en-US" sz="1500" dirty="0" err="1"/>
              <a:t>karena</a:t>
            </a:r>
            <a:r>
              <a:rPr lang="en-US" sz="1500" dirty="0"/>
              <a:t> </a:t>
            </a:r>
            <a:r>
              <a:rPr lang="en-US" sz="1500" dirty="0" err="1"/>
              <a:t>diakui</a:t>
            </a:r>
            <a:r>
              <a:rPr lang="en-US" sz="1500" dirty="0"/>
              <a:t> </a:t>
            </a:r>
            <a:r>
              <a:rPr lang="en-US" sz="1500" dirty="0" err="1"/>
              <a:t>di</a:t>
            </a:r>
            <a:r>
              <a:rPr lang="en-US" sz="1500" dirty="0"/>
              <a:t> </a:t>
            </a:r>
            <a:r>
              <a:rPr lang="en-US" sz="1500" dirty="0" err="1"/>
              <a:t>laba</a:t>
            </a:r>
            <a:r>
              <a:rPr lang="en-US" sz="1500" dirty="0"/>
              <a:t> </a:t>
            </a:r>
            <a:r>
              <a:rPr lang="en-US" sz="1500" dirty="0" err="1"/>
              <a:t>rugi</a:t>
            </a:r>
            <a:r>
              <a:rPr lang="en-US" sz="1500" dirty="0"/>
              <a:t>. </a:t>
            </a:r>
            <a:r>
              <a:rPr lang="en-US" sz="1500" dirty="0" err="1"/>
              <a:t>Penurunan</a:t>
            </a:r>
            <a:r>
              <a:rPr lang="en-US" sz="1500" dirty="0"/>
              <a:t> </a:t>
            </a:r>
            <a:r>
              <a:rPr lang="en-US" sz="1500" dirty="0" err="1"/>
              <a:t>nilai</a:t>
            </a:r>
            <a:r>
              <a:rPr lang="en-US" sz="1500" dirty="0"/>
              <a:t> </a:t>
            </a:r>
            <a:r>
              <a:rPr lang="en-US" sz="1500" dirty="0" err="1"/>
              <a:t>tersebut</a:t>
            </a:r>
            <a:r>
              <a:rPr lang="en-US" sz="1500" dirty="0"/>
              <a:t> </a:t>
            </a:r>
            <a:r>
              <a:rPr lang="en-US" sz="1500" dirty="0" err="1"/>
              <a:t>diakui</a:t>
            </a:r>
            <a:r>
              <a:rPr lang="en-US" sz="1500" dirty="0"/>
              <a:t> </a:t>
            </a:r>
            <a:r>
              <a:rPr lang="en-US" sz="1500" dirty="0" err="1"/>
              <a:t>oleh</a:t>
            </a:r>
            <a:r>
              <a:rPr lang="en-US" sz="1500" dirty="0"/>
              <a:t> PT </a:t>
            </a:r>
            <a:r>
              <a:rPr lang="en-US" sz="1500" dirty="0" err="1"/>
              <a:t>Induk</a:t>
            </a:r>
            <a:r>
              <a:rPr lang="en-US" sz="1500" dirty="0"/>
              <a:t> </a:t>
            </a:r>
            <a:r>
              <a:rPr lang="en-US" sz="1500" dirty="0" err="1"/>
              <a:t>dengan</a:t>
            </a:r>
            <a:r>
              <a:rPr lang="en-US" sz="1500" dirty="0"/>
              <a:t> </a:t>
            </a:r>
            <a:r>
              <a:rPr lang="en-US" sz="1500" dirty="0" err="1"/>
              <a:t>menjurnal</a:t>
            </a:r>
            <a:r>
              <a:rPr lang="en-US" sz="1500" dirty="0"/>
              <a:t> </a:t>
            </a:r>
            <a:r>
              <a:rPr lang="en-US" sz="1500" dirty="0" err="1"/>
              <a:t>sebagai</a:t>
            </a:r>
            <a:r>
              <a:rPr lang="en-US" sz="1500" dirty="0"/>
              <a:t> </a:t>
            </a:r>
            <a:r>
              <a:rPr lang="en-US" sz="1500" dirty="0" err="1"/>
              <a:t>berikut</a:t>
            </a:r>
            <a:r>
              <a:rPr lang="en-US" sz="1500" dirty="0"/>
              <a:t>.</a:t>
            </a:r>
          </a:p>
          <a:p>
            <a:pPr>
              <a:buNone/>
            </a:pPr>
            <a:endParaRPr lang="en-US" sz="1500" dirty="0"/>
          </a:p>
          <a:p>
            <a:pPr marL="623888" indent="4763">
              <a:spcBef>
                <a:spcPts val="0"/>
              </a:spcBef>
              <a:buNone/>
            </a:pPr>
            <a:r>
              <a:rPr lang="en-US" sz="1500" u="sng" dirty="0"/>
              <a:t>31 </a:t>
            </a:r>
            <a:r>
              <a:rPr lang="en-US" sz="1500" u="sng" dirty="0" err="1"/>
              <a:t>Desember</a:t>
            </a:r>
            <a:r>
              <a:rPr lang="en-US" sz="1500" u="sng" dirty="0"/>
              <a:t> 2021</a:t>
            </a:r>
            <a:r>
              <a:rPr lang="en-US" sz="1500" dirty="0"/>
              <a:t>	</a:t>
            </a:r>
          </a:p>
          <a:p>
            <a:pPr marL="623888" indent="4763">
              <a:spcBef>
                <a:spcPts val="0"/>
              </a:spcBef>
              <a:buNone/>
            </a:pPr>
            <a:r>
              <a:rPr lang="es-ES" sz="1500" dirty="0" err="1"/>
              <a:t>Bagian</a:t>
            </a:r>
            <a:r>
              <a:rPr lang="es-ES" sz="1500" dirty="0"/>
              <a:t> </a:t>
            </a:r>
            <a:r>
              <a:rPr lang="es-ES" sz="1500" dirty="0" err="1"/>
              <a:t>Laba</a:t>
            </a:r>
            <a:r>
              <a:rPr lang="es-ES" sz="1500" dirty="0"/>
              <a:t> atas PT </a:t>
            </a:r>
            <a:r>
              <a:rPr lang="es-ES" sz="1500" dirty="0" err="1"/>
              <a:t>Anak</a:t>
            </a:r>
            <a:r>
              <a:rPr lang="es-ES" sz="1500" dirty="0"/>
              <a:t>		Rp8.096.000 	</a:t>
            </a:r>
          </a:p>
          <a:p>
            <a:pPr marL="623888" indent="4763">
              <a:spcBef>
                <a:spcPts val="0"/>
              </a:spcBef>
              <a:buNone/>
            </a:pPr>
            <a:r>
              <a:rPr lang="en-US" sz="1500" dirty="0"/>
              <a:t>	</a:t>
            </a:r>
            <a:r>
              <a:rPr lang="en-US" sz="1500" dirty="0" err="1"/>
              <a:t>Investasi</a:t>
            </a:r>
            <a:r>
              <a:rPr lang="en-US" sz="1500" dirty="0"/>
              <a:t> </a:t>
            </a:r>
            <a:r>
              <a:rPr lang="en-US" sz="1500" dirty="0" err="1"/>
              <a:t>pada</a:t>
            </a:r>
            <a:r>
              <a:rPr lang="en-US" sz="1500" dirty="0"/>
              <a:t> PT </a:t>
            </a:r>
            <a:r>
              <a:rPr lang="en-US" sz="1500" dirty="0" err="1"/>
              <a:t>Anak</a:t>
            </a:r>
            <a:r>
              <a:rPr lang="en-US" sz="1500" dirty="0"/>
              <a:t>			    Rp8.096.000	</a:t>
            </a:r>
          </a:p>
          <a:p>
            <a:pPr marL="623888" indent="4763">
              <a:spcBef>
                <a:spcPts val="0"/>
              </a:spcBef>
              <a:buNone/>
            </a:pPr>
            <a:r>
              <a:rPr lang="en-US" sz="1500" i="1" dirty="0" err="1"/>
              <a:t>Mencatat</a:t>
            </a:r>
            <a:r>
              <a:rPr lang="en-US" sz="1500" i="1" dirty="0"/>
              <a:t> </a:t>
            </a:r>
            <a:r>
              <a:rPr lang="en-US" sz="1500" i="1" dirty="0" err="1"/>
              <a:t>pengakuan</a:t>
            </a:r>
            <a:r>
              <a:rPr lang="en-US" sz="1500" i="1" dirty="0"/>
              <a:t> </a:t>
            </a:r>
            <a:r>
              <a:rPr lang="en-US" sz="1500" i="1" dirty="0" err="1"/>
              <a:t>penurunan</a:t>
            </a:r>
            <a:r>
              <a:rPr lang="en-US" sz="1500" i="1" dirty="0"/>
              <a:t> </a:t>
            </a:r>
            <a:r>
              <a:rPr lang="en-US" sz="1500" i="1" dirty="0" err="1"/>
              <a:t>nilai</a:t>
            </a:r>
            <a:r>
              <a:rPr lang="en-US" sz="1500" i="1" dirty="0"/>
              <a:t>  goodwill (80% × Rp10.120.000)</a:t>
            </a:r>
          </a:p>
          <a:p>
            <a:pPr marL="623888" indent="4763">
              <a:spcBef>
                <a:spcPts val="0"/>
              </a:spcBef>
              <a:buNone/>
            </a:pPr>
            <a:endParaRPr lang="en-US" sz="600" i="1" dirty="0"/>
          </a:p>
          <a:p>
            <a:pPr marL="338138" indent="4763" algn="just">
              <a:spcBef>
                <a:spcPts val="0"/>
              </a:spcBef>
              <a:buNone/>
            </a:pP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Berdasarkan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serangkaian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jurnal</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yang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dicatat</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oleh PT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Induk</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di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atas</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maka</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diperoleh</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saldo</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Investasi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pada PT Anak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akhir</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tahun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2021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senilai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Rp644.640.000, Bagian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Laba</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atas</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PT Anak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senilai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Rp56.672.000, dan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Penghasilan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Komprehensif</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Lain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senilai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Rp11.368.000,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seperti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yang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dapat</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dilihat</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pada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kertas</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kerja</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konsolidasian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kolom</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Induk</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pada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Tabel</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10.11.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Ketiga</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nilai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tersebut</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akan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dieliminasi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pada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jurnal</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eliminasi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berikut</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ini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US" sz="1300" i="1" dirty="0"/>
              <a:t>	</a:t>
            </a:r>
          </a:p>
          <a:p>
            <a:pPr algn="just">
              <a:buNone/>
            </a:pPr>
            <a:endParaRPr lang="en-US" sz="1400" dirty="0"/>
          </a:p>
        </p:txBody>
      </p:sp>
      <p:pic>
        <p:nvPicPr>
          <p:cNvPr id="5" name="Picture 4">
            <a:extLst>
              <a:ext uri="{FF2B5EF4-FFF2-40B4-BE49-F238E27FC236}">
                <a16:creationId xmlns:a16="http://schemas.microsoft.com/office/drawing/2014/main" id="{92B18B70-B99F-4B5C-95F8-859660CBC21D}"/>
              </a:ext>
            </a:extLst>
          </p:cNvPr>
          <p:cNvPicPr>
            <a:picLocks noChangeAspect="1"/>
          </p:cNvPicPr>
          <p:nvPr/>
        </p:nvPicPr>
        <p:blipFill>
          <a:blip r:embed="rId2"/>
          <a:stretch>
            <a:fillRect/>
          </a:stretch>
        </p:blipFill>
        <p:spPr>
          <a:xfrm>
            <a:off x="1366837" y="5067300"/>
            <a:ext cx="6410325" cy="171450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09600" y="1676400"/>
            <a:ext cx="8153400" cy="2209800"/>
          </a:xfrm>
        </p:spPr>
        <p:txBody>
          <a:bodyPr>
            <a:normAutofit/>
          </a:bodyPr>
          <a:lstStyle/>
          <a:p>
            <a:pPr>
              <a:buNone/>
            </a:pPr>
            <a:r>
              <a:rPr lang="en-US" sz="1400" dirty="0"/>
              <a:t>	</a:t>
            </a:r>
            <a:r>
              <a:rPr lang="en-US" sz="1400" dirty="0" err="1"/>
              <a:t>Berdasarkan</a:t>
            </a:r>
            <a:r>
              <a:rPr lang="en-US" sz="1400" dirty="0"/>
              <a:t> </a:t>
            </a:r>
            <a:r>
              <a:rPr lang="en-US" sz="1400" dirty="0" err="1"/>
              <a:t>Tabel</a:t>
            </a:r>
            <a:r>
              <a:rPr lang="en-US" sz="1400" dirty="0"/>
              <a:t> 10.9 </a:t>
            </a:r>
            <a:r>
              <a:rPr lang="en-US" sz="1400" dirty="0" err="1"/>
              <a:t>diperoleh</a:t>
            </a:r>
            <a:r>
              <a:rPr lang="en-US" sz="1400" dirty="0"/>
              <a:t> </a:t>
            </a:r>
            <a:r>
              <a:rPr lang="en-US" sz="1400" dirty="0" err="1"/>
              <a:t>jurnal</a:t>
            </a:r>
            <a:r>
              <a:rPr lang="en-US" sz="1400" dirty="0"/>
              <a:t> </a:t>
            </a:r>
            <a:r>
              <a:rPr lang="en-US" sz="1400" dirty="0" err="1"/>
              <a:t>eliminasi</a:t>
            </a:r>
            <a:r>
              <a:rPr lang="en-US" sz="1400" dirty="0"/>
              <a:t> </a:t>
            </a:r>
            <a:r>
              <a:rPr lang="en-US" sz="1400" dirty="0" err="1"/>
              <a:t>sebagai</a:t>
            </a:r>
            <a:r>
              <a:rPr lang="en-US" sz="1400" dirty="0"/>
              <a:t> </a:t>
            </a:r>
            <a:r>
              <a:rPr lang="en-US" sz="1400" dirty="0" err="1"/>
              <a:t>berikut</a:t>
            </a:r>
            <a:r>
              <a:rPr lang="en-US" sz="1400" dirty="0"/>
              <a:t>.</a:t>
            </a:r>
          </a:p>
          <a:p>
            <a:pPr>
              <a:buNone/>
            </a:pPr>
            <a:endParaRPr lang="en-US" sz="600" dirty="0"/>
          </a:p>
          <a:p>
            <a:pPr marL="623888" indent="4763">
              <a:spcBef>
                <a:spcPts val="0"/>
              </a:spcBef>
              <a:buNone/>
            </a:pPr>
            <a:r>
              <a:rPr lang="en-US" sz="1400" dirty="0" err="1"/>
              <a:t>Saham</a:t>
            </a:r>
            <a:r>
              <a:rPr lang="en-US" sz="1400" dirty="0"/>
              <a:t> </a:t>
            </a:r>
            <a:r>
              <a:rPr lang="en-US" sz="1400" dirty="0" err="1"/>
              <a:t>Biasa</a:t>
            </a:r>
            <a:r>
              <a:rPr lang="en-US" sz="1400" dirty="0"/>
              <a:t> 			Rp500.000.000 	</a:t>
            </a:r>
          </a:p>
          <a:p>
            <a:pPr marL="623888" indent="4763">
              <a:spcBef>
                <a:spcPts val="0"/>
              </a:spcBef>
              <a:buNone/>
            </a:pPr>
            <a:r>
              <a:rPr lang="en-US" sz="1400" dirty="0" err="1"/>
              <a:t>Saldo</a:t>
            </a:r>
            <a:r>
              <a:rPr lang="en-US" sz="1400" dirty="0"/>
              <a:t> </a:t>
            </a:r>
            <a:r>
              <a:rPr lang="en-US" sz="1400" dirty="0" err="1"/>
              <a:t>Laba</a:t>
            </a:r>
            <a:r>
              <a:rPr lang="en-US" sz="1400" dirty="0"/>
              <a:t> 			     220.350.000 	</a:t>
            </a:r>
          </a:p>
          <a:p>
            <a:pPr marL="623888" indent="4763">
              <a:spcBef>
                <a:spcPts val="0"/>
              </a:spcBef>
              <a:buNone/>
            </a:pPr>
            <a:r>
              <a:rPr lang="es-ES" sz="1400" dirty="0" err="1"/>
              <a:t>Bagian</a:t>
            </a:r>
            <a:r>
              <a:rPr lang="es-ES" sz="1400" dirty="0"/>
              <a:t> </a:t>
            </a:r>
            <a:r>
              <a:rPr lang="es-ES" sz="1400" dirty="0" err="1"/>
              <a:t>Laba</a:t>
            </a:r>
            <a:r>
              <a:rPr lang="es-ES" sz="1400" dirty="0"/>
              <a:t> atas PT </a:t>
            </a:r>
            <a:r>
              <a:rPr lang="es-ES" sz="1400" dirty="0" err="1"/>
              <a:t>Anak</a:t>
            </a:r>
            <a:r>
              <a:rPr lang="es-ES" sz="1400" dirty="0"/>
              <a:t> 		       64.768.000 	</a:t>
            </a:r>
          </a:p>
          <a:p>
            <a:pPr marL="623888" indent="4763">
              <a:spcBef>
                <a:spcPts val="0"/>
              </a:spcBef>
              <a:buNone/>
            </a:pPr>
            <a:r>
              <a:rPr lang="en-US" sz="1400" dirty="0" err="1"/>
              <a:t>Bagian</a:t>
            </a:r>
            <a:r>
              <a:rPr lang="en-US" sz="1400" dirty="0"/>
              <a:t> </a:t>
            </a:r>
            <a:r>
              <a:rPr lang="en-US" sz="1400" dirty="0" err="1"/>
              <a:t>Laba</a:t>
            </a:r>
            <a:r>
              <a:rPr lang="en-US" sz="1400" dirty="0"/>
              <a:t> </a:t>
            </a:r>
            <a:r>
              <a:rPr lang="en-US" sz="1400" dirty="0" err="1"/>
              <a:t>Kepentingan</a:t>
            </a:r>
            <a:r>
              <a:rPr lang="en-US" sz="1400" dirty="0"/>
              <a:t> </a:t>
            </a:r>
            <a:r>
              <a:rPr lang="en-US" sz="1400" dirty="0" err="1"/>
              <a:t>Nonpengendali</a:t>
            </a:r>
            <a:r>
              <a:rPr lang="en-US" sz="1400" dirty="0"/>
              <a:t> 	         Rp16.192.000 	</a:t>
            </a:r>
          </a:p>
          <a:p>
            <a:pPr marL="623888" indent="4763">
              <a:spcBef>
                <a:spcPts val="0"/>
              </a:spcBef>
              <a:buNone/>
            </a:pPr>
            <a:r>
              <a:rPr lang="en-US" sz="1400" dirty="0"/>
              <a:t>	</a:t>
            </a:r>
            <a:r>
              <a:rPr lang="en-US" sz="1400" dirty="0" err="1"/>
              <a:t>Dividen</a:t>
            </a:r>
            <a:r>
              <a:rPr lang="en-US" sz="1400" dirty="0"/>
              <a:t> </a:t>
            </a:r>
            <a:r>
              <a:rPr lang="en-US" sz="1400" dirty="0" err="1"/>
              <a:t>Diumumkan</a:t>
            </a:r>
            <a:r>
              <a:rPr lang="en-US" sz="1400" dirty="0"/>
              <a:t> (</a:t>
            </a:r>
            <a:r>
              <a:rPr lang="en-US" sz="1400" dirty="0" err="1"/>
              <a:t>pasca</a:t>
            </a:r>
            <a:r>
              <a:rPr lang="en-US" sz="1400" dirty="0"/>
              <a:t>) 		               50.350.000 	</a:t>
            </a:r>
          </a:p>
          <a:p>
            <a:pPr marL="623888" indent="4763">
              <a:spcBef>
                <a:spcPts val="0"/>
              </a:spcBef>
              <a:buNone/>
            </a:pPr>
            <a:r>
              <a:rPr lang="en-US" sz="1400" dirty="0"/>
              <a:t>	</a:t>
            </a:r>
            <a:r>
              <a:rPr lang="en-US" sz="1400" dirty="0" err="1"/>
              <a:t>Investasi</a:t>
            </a:r>
            <a:r>
              <a:rPr lang="en-US" sz="1400" dirty="0"/>
              <a:t> </a:t>
            </a:r>
            <a:r>
              <a:rPr lang="en-US" sz="1400" dirty="0" err="1"/>
              <a:t>pada</a:t>
            </a:r>
            <a:r>
              <a:rPr lang="en-US" sz="1400" dirty="0"/>
              <a:t> PT </a:t>
            </a:r>
            <a:r>
              <a:rPr lang="en-US" sz="1400" dirty="0" err="1"/>
              <a:t>Anak</a:t>
            </a:r>
            <a:r>
              <a:rPr lang="en-US" sz="1400" dirty="0"/>
              <a:t> 			            600.768.000 	</a:t>
            </a:r>
          </a:p>
          <a:p>
            <a:pPr marL="623888" indent="4763">
              <a:spcBef>
                <a:spcPts val="0"/>
              </a:spcBef>
              <a:buNone/>
            </a:pPr>
            <a:r>
              <a:rPr lang="en-US" sz="1400" dirty="0"/>
              <a:t>	</a:t>
            </a:r>
            <a:r>
              <a:rPr lang="en-US" sz="1400" dirty="0" err="1"/>
              <a:t>Kepentingan</a:t>
            </a:r>
            <a:r>
              <a:rPr lang="en-US" sz="1400" dirty="0"/>
              <a:t> </a:t>
            </a:r>
            <a:r>
              <a:rPr lang="en-US" sz="1400" dirty="0" err="1"/>
              <a:t>Nonpengendali</a:t>
            </a:r>
            <a:r>
              <a:rPr lang="en-US" sz="1400" dirty="0"/>
              <a:t> 		            150.192.000 	</a:t>
            </a:r>
          </a:p>
          <a:p>
            <a:pPr marL="623888" indent="4763">
              <a:spcBef>
                <a:spcPts val="0"/>
              </a:spcBef>
              <a:buNone/>
            </a:pPr>
            <a:r>
              <a:rPr lang="en-US" sz="1400" i="1" dirty="0"/>
              <a:t>(</a:t>
            </a:r>
            <a:r>
              <a:rPr lang="en-US" sz="1400" i="1" dirty="0" err="1"/>
              <a:t>Mengeliminasi</a:t>
            </a:r>
            <a:r>
              <a:rPr lang="en-US" sz="1400" i="1" dirty="0"/>
              <a:t> </a:t>
            </a:r>
            <a:r>
              <a:rPr lang="en-US" sz="1400" i="1" dirty="0" err="1"/>
              <a:t>investasi</a:t>
            </a:r>
            <a:r>
              <a:rPr lang="en-US" sz="1400" i="1" dirty="0"/>
              <a:t>  </a:t>
            </a:r>
            <a:r>
              <a:rPr lang="en-US" sz="1400" i="1" dirty="0" err="1"/>
              <a:t>dan</a:t>
            </a:r>
            <a:r>
              <a:rPr lang="en-US" sz="1400" i="1" dirty="0"/>
              <a:t> </a:t>
            </a:r>
            <a:r>
              <a:rPr lang="en-US" sz="1400" i="1" dirty="0" err="1"/>
              <a:t>ekuitas</a:t>
            </a:r>
            <a:r>
              <a:rPr lang="en-US" sz="1400" i="1" dirty="0"/>
              <a:t> </a:t>
            </a:r>
            <a:r>
              <a:rPr lang="en-US" sz="1400" i="1" dirty="0" err="1"/>
              <a:t>pada</a:t>
            </a:r>
            <a:r>
              <a:rPr lang="en-US" sz="1400" i="1" dirty="0"/>
              <a:t> PT </a:t>
            </a:r>
            <a:r>
              <a:rPr lang="en-US" sz="1400" i="1" dirty="0" err="1"/>
              <a:t>Anak</a:t>
            </a:r>
            <a:r>
              <a:rPr lang="en-US" sz="1400" i="1" dirty="0"/>
              <a:t>.)	</a:t>
            </a:r>
          </a:p>
          <a:p>
            <a:endParaRPr lang="en-US" sz="1400" dirty="0"/>
          </a:p>
        </p:txBody>
      </p:sp>
      <p:pic>
        <p:nvPicPr>
          <p:cNvPr id="5" name="Picture 4">
            <a:extLst>
              <a:ext uri="{FF2B5EF4-FFF2-40B4-BE49-F238E27FC236}">
                <a16:creationId xmlns:a16="http://schemas.microsoft.com/office/drawing/2014/main" id="{48AF89B8-E662-4CD9-8F00-E635A4861FE8}"/>
              </a:ext>
            </a:extLst>
          </p:cNvPr>
          <p:cNvPicPr>
            <a:picLocks noChangeAspect="1"/>
          </p:cNvPicPr>
          <p:nvPr/>
        </p:nvPicPr>
        <p:blipFill>
          <a:blip r:embed="rId2"/>
          <a:stretch>
            <a:fillRect/>
          </a:stretch>
        </p:blipFill>
        <p:spPr>
          <a:xfrm>
            <a:off x="1143000" y="4191000"/>
            <a:ext cx="6496050" cy="161925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92500" lnSpcReduction="10000"/>
          </a:bodyPr>
          <a:lstStyle/>
          <a:p>
            <a:pPr marL="628650" indent="0">
              <a:spcBef>
                <a:spcPts val="0"/>
              </a:spcBef>
              <a:buNone/>
            </a:pPr>
            <a:r>
              <a:rPr lang="en-US" sz="1400" i="1" dirty="0"/>
              <a:t>Goodwill			</a:t>
            </a:r>
            <a:r>
              <a:rPr lang="en-US" sz="1400" dirty="0"/>
              <a:t>Rp40.630.000	</a:t>
            </a:r>
          </a:p>
          <a:p>
            <a:pPr marL="628650" indent="0">
              <a:spcBef>
                <a:spcPts val="0"/>
              </a:spcBef>
              <a:buNone/>
            </a:pPr>
            <a:r>
              <a:rPr lang="en-US" sz="1400" dirty="0" err="1"/>
              <a:t>Beban</a:t>
            </a:r>
            <a:r>
              <a:rPr lang="en-US" sz="1400" dirty="0"/>
              <a:t> </a:t>
            </a:r>
            <a:r>
              <a:rPr lang="en-US" sz="1400" dirty="0" err="1"/>
              <a:t>Operasi</a:t>
            </a:r>
            <a:r>
              <a:rPr lang="en-US" sz="1400" dirty="0"/>
              <a:t>			     10.120.000 	</a:t>
            </a:r>
          </a:p>
          <a:p>
            <a:pPr marL="628650" indent="0">
              <a:spcBef>
                <a:spcPts val="0"/>
              </a:spcBef>
              <a:buNone/>
            </a:pPr>
            <a:r>
              <a:rPr lang="es-ES" sz="1400" dirty="0"/>
              <a:t>	</a:t>
            </a:r>
            <a:r>
              <a:rPr lang="es-ES" sz="1400" dirty="0" err="1"/>
              <a:t>Bagian</a:t>
            </a:r>
            <a:r>
              <a:rPr lang="es-ES" sz="1400" dirty="0"/>
              <a:t> </a:t>
            </a:r>
            <a:r>
              <a:rPr lang="es-ES" sz="1400" dirty="0" err="1"/>
              <a:t>Laba</a:t>
            </a:r>
            <a:r>
              <a:rPr lang="es-ES" sz="1400" dirty="0"/>
              <a:t> atas PT </a:t>
            </a:r>
            <a:r>
              <a:rPr lang="es-ES" sz="1400" dirty="0" err="1"/>
              <a:t>Anak</a:t>
            </a:r>
            <a:r>
              <a:rPr lang="es-ES" sz="1400" dirty="0"/>
              <a:t>		     Rp8.096.000 	</a:t>
            </a:r>
          </a:p>
          <a:p>
            <a:pPr marL="628650" indent="0">
              <a:spcBef>
                <a:spcPts val="0"/>
              </a:spcBef>
              <a:buNone/>
            </a:pPr>
            <a:r>
              <a:rPr lang="en-US" sz="1400" dirty="0"/>
              <a:t>	</a:t>
            </a:r>
            <a:r>
              <a:rPr lang="en-US" sz="1400" dirty="0" err="1"/>
              <a:t>Bagian</a:t>
            </a:r>
            <a:r>
              <a:rPr lang="en-US" sz="1400" dirty="0"/>
              <a:t> </a:t>
            </a:r>
            <a:r>
              <a:rPr lang="en-US" sz="1400" dirty="0" err="1"/>
              <a:t>Laba</a:t>
            </a:r>
            <a:r>
              <a:rPr lang="en-US" sz="1400" dirty="0"/>
              <a:t> </a:t>
            </a:r>
            <a:r>
              <a:rPr lang="en-US" sz="1400" dirty="0" err="1"/>
              <a:t>Kepentingan</a:t>
            </a:r>
            <a:r>
              <a:rPr lang="en-US" sz="1400" dirty="0"/>
              <a:t> </a:t>
            </a:r>
            <a:r>
              <a:rPr lang="en-US" sz="1400" dirty="0" err="1"/>
              <a:t>Nonpengendali</a:t>
            </a:r>
            <a:r>
              <a:rPr lang="en-US" sz="1400" dirty="0"/>
              <a:t>	          2.024.000 	</a:t>
            </a:r>
          </a:p>
          <a:p>
            <a:pPr marL="628650" indent="0">
              <a:spcBef>
                <a:spcPts val="0"/>
              </a:spcBef>
              <a:buNone/>
            </a:pPr>
            <a:r>
              <a:rPr lang="en-US" sz="1400" dirty="0"/>
              <a:t>	</a:t>
            </a:r>
            <a:r>
              <a:rPr lang="en-US" sz="1400" dirty="0" err="1"/>
              <a:t>Investasi</a:t>
            </a:r>
            <a:r>
              <a:rPr lang="en-US" sz="1400" dirty="0"/>
              <a:t> </a:t>
            </a:r>
            <a:r>
              <a:rPr lang="en-US" sz="1400" dirty="0" err="1"/>
              <a:t>pada</a:t>
            </a:r>
            <a:r>
              <a:rPr lang="en-US" sz="1400" dirty="0"/>
              <a:t> PT </a:t>
            </a:r>
            <a:r>
              <a:rPr lang="en-US" sz="1400" dirty="0" err="1"/>
              <a:t>Anak</a:t>
            </a:r>
            <a:r>
              <a:rPr lang="en-US" sz="1400" dirty="0"/>
              <a:t>			        32.504.000 	</a:t>
            </a:r>
          </a:p>
          <a:p>
            <a:pPr marL="628650" indent="0">
              <a:spcBef>
                <a:spcPts val="0"/>
              </a:spcBef>
              <a:buNone/>
            </a:pPr>
            <a:r>
              <a:rPr lang="en-US" sz="1400" dirty="0"/>
              <a:t>	</a:t>
            </a:r>
            <a:r>
              <a:rPr lang="en-US" sz="1400" dirty="0" err="1"/>
              <a:t>Kepentingan</a:t>
            </a:r>
            <a:r>
              <a:rPr lang="en-US" sz="1400" dirty="0"/>
              <a:t> </a:t>
            </a:r>
            <a:r>
              <a:rPr lang="en-US" sz="1400" dirty="0" err="1"/>
              <a:t>Nonpengendali</a:t>
            </a:r>
            <a:r>
              <a:rPr lang="en-US" sz="1400" dirty="0"/>
              <a:t>		          8.126.000	</a:t>
            </a:r>
          </a:p>
          <a:p>
            <a:pPr marL="628650" indent="0">
              <a:spcBef>
                <a:spcPts val="0"/>
              </a:spcBef>
              <a:buNone/>
            </a:pPr>
            <a:r>
              <a:rPr lang="en-US" sz="1400" i="1" dirty="0"/>
              <a:t>(</a:t>
            </a:r>
            <a:r>
              <a:rPr lang="en-US" sz="1400" i="1" dirty="0" err="1"/>
              <a:t>Mengeliminasi</a:t>
            </a:r>
            <a:r>
              <a:rPr lang="en-US" sz="1400" i="1" dirty="0"/>
              <a:t> </a:t>
            </a:r>
            <a:r>
              <a:rPr lang="en-US" sz="1400" i="1" dirty="0" err="1"/>
              <a:t>investasi</a:t>
            </a:r>
            <a:r>
              <a:rPr lang="en-US" sz="1400" i="1" dirty="0"/>
              <a:t> </a:t>
            </a:r>
            <a:r>
              <a:rPr lang="en-US" sz="1400" i="1" dirty="0" err="1"/>
              <a:t>dan</a:t>
            </a:r>
            <a:r>
              <a:rPr lang="en-US" sz="1400" i="1" dirty="0"/>
              <a:t> </a:t>
            </a:r>
            <a:r>
              <a:rPr lang="en-US" sz="1400" i="1" dirty="0" err="1"/>
              <a:t>pengakuan</a:t>
            </a:r>
            <a:r>
              <a:rPr lang="en-US" sz="1400" i="1" dirty="0"/>
              <a:t> goodwill </a:t>
            </a:r>
            <a:r>
              <a:rPr lang="en-US" sz="1400" i="1" dirty="0" err="1"/>
              <a:t>berikut</a:t>
            </a:r>
            <a:r>
              <a:rPr lang="en-US" sz="1400" i="1" dirty="0"/>
              <a:t> </a:t>
            </a:r>
            <a:r>
              <a:rPr lang="en-US" sz="1400" i="1" dirty="0" err="1"/>
              <a:t>penurunan</a:t>
            </a:r>
            <a:r>
              <a:rPr lang="en-US" sz="1400" i="1" dirty="0"/>
              <a:t> </a:t>
            </a:r>
            <a:r>
              <a:rPr lang="en-US" sz="1400" i="1" dirty="0" err="1"/>
              <a:t>nilainya</a:t>
            </a:r>
            <a:r>
              <a:rPr lang="en-US" sz="1400" i="1" dirty="0"/>
              <a:t>.)</a:t>
            </a:r>
          </a:p>
          <a:p>
            <a:pPr algn="just">
              <a:buNone/>
            </a:pPr>
            <a:r>
              <a:rPr lang="en-US" sz="1400" dirty="0"/>
              <a:t>	</a:t>
            </a:r>
            <a:r>
              <a:rPr lang="en-US" sz="1400" dirty="0" err="1"/>
              <a:t>Selain</a:t>
            </a:r>
            <a:r>
              <a:rPr lang="en-US" sz="1400" dirty="0"/>
              <a:t> </a:t>
            </a:r>
            <a:r>
              <a:rPr lang="en-US" sz="1400" dirty="0" err="1"/>
              <a:t>itu</a:t>
            </a:r>
            <a:r>
              <a:rPr lang="en-US" sz="1400" dirty="0"/>
              <a:t>, </a:t>
            </a:r>
            <a:r>
              <a:rPr lang="en-US" sz="1400" dirty="0" err="1"/>
              <a:t>penghasilan</a:t>
            </a:r>
            <a:r>
              <a:rPr lang="en-US" sz="1400" dirty="0"/>
              <a:t> </a:t>
            </a:r>
            <a:r>
              <a:rPr lang="en-US" sz="1400" dirty="0" err="1"/>
              <a:t>komprehensif</a:t>
            </a:r>
            <a:r>
              <a:rPr lang="en-US" sz="1400" dirty="0"/>
              <a:t> lain yang </a:t>
            </a:r>
            <a:r>
              <a:rPr lang="en-US" sz="1400" dirty="0" err="1"/>
              <a:t>dalam</a:t>
            </a:r>
            <a:r>
              <a:rPr lang="en-US" sz="1400" dirty="0"/>
              <a:t> </a:t>
            </a:r>
            <a:r>
              <a:rPr lang="en-US" sz="1400" dirty="0" err="1"/>
              <a:t>laporan</a:t>
            </a:r>
            <a:r>
              <a:rPr lang="en-US" sz="1400" dirty="0"/>
              <a:t> </a:t>
            </a:r>
            <a:r>
              <a:rPr lang="en-US" sz="1400" dirty="0" err="1"/>
              <a:t>keuangan</a:t>
            </a:r>
            <a:r>
              <a:rPr lang="en-US" sz="1400" dirty="0"/>
              <a:t> PT </a:t>
            </a:r>
            <a:r>
              <a:rPr lang="en-US" sz="1400" dirty="0" err="1"/>
              <a:t>Anak</a:t>
            </a:r>
            <a:r>
              <a:rPr lang="en-US" sz="1400" dirty="0"/>
              <a:t> </a:t>
            </a:r>
            <a:r>
              <a:rPr lang="en-US" sz="1400" dirty="0" err="1"/>
              <a:t>dieliminasi</a:t>
            </a:r>
            <a:r>
              <a:rPr lang="en-US" sz="1400" dirty="0"/>
              <a:t> </a:t>
            </a:r>
            <a:r>
              <a:rPr lang="en-US" sz="1400" dirty="0" err="1"/>
              <a:t>dan</a:t>
            </a:r>
            <a:r>
              <a:rPr lang="en-US" sz="1400" dirty="0"/>
              <a:t> </a:t>
            </a:r>
            <a:r>
              <a:rPr lang="en-US" sz="1400" dirty="0" err="1"/>
              <a:t>dialokasikan</a:t>
            </a:r>
            <a:r>
              <a:rPr lang="en-US" sz="1400" dirty="0"/>
              <a:t> </a:t>
            </a:r>
            <a:r>
              <a:rPr lang="en-US" sz="1400" dirty="0" err="1"/>
              <a:t>antara</a:t>
            </a:r>
            <a:r>
              <a:rPr lang="en-US" sz="1400" dirty="0"/>
              <a:t> PT </a:t>
            </a:r>
            <a:r>
              <a:rPr lang="en-US" sz="1400" dirty="0" err="1"/>
              <a:t>Induk</a:t>
            </a:r>
            <a:r>
              <a:rPr lang="en-US" sz="1400" dirty="0"/>
              <a:t> </a:t>
            </a:r>
            <a:r>
              <a:rPr lang="en-US" sz="1400" dirty="0" err="1"/>
              <a:t>dan</a:t>
            </a:r>
            <a:r>
              <a:rPr lang="en-US" sz="1400" dirty="0"/>
              <a:t> </a:t>
            </a:r>
            <a:r>
              <a:rPr lang="en-US" sz="1400" dirty="0" err="1"/>
              <a:t>kepentingan</a:t>
            </a:r>
            <a:r>
              <a:rPr lang="en-US" sz="1400" dirty="0"/>
              <a:t> </a:t>
            </a:r>
            <a:r>
              <a:rPr lang="en-US" sz="1400" dirty="0" err="1"/>
              <a:t>nonpengendali</a:t>
            </a:r>
            <a:r>
              <a:rPr lang="en-US" sz="1400" dirty="0"/>
              <a:t> </a:t>
            </a:r>
            <a:r>
              <a:rPr lang="en-US" sz="1400" dirty="0" err="1"/>
              <a:t>dengan</a:t>
            </a:r>
            <a:r>
              <a:rPr lang="en-US" sz="1400" dirty="0"/>
              <a:t> </a:t>
            </a:r>
            <a:r>
              <a:rPr lang="en-US" sz="1400" dirty="0" err="1"/>
              <a:t>jurnal</a:t>
            </a:r>
            <a:r>
              <a:rPr lang="en-US" sz="1400" dirty="0"/>
              <a:t>:</a:t>
            </a:r>
          </a:p>
          <a:p>
            <a:pPr>
              <a:buNone/>
            </a:pPr>
            <a:endParaRPr lang="en-US" sz="600" dirty="0"/>
          </a:p>
          <a:p>
            <a:pPr marL="623888" indent="4763">
              <a:spcBef>
                <a:spcPts val="0"/>
              </a:spcBef>
              <a:buNone/>
            </a:pPr>
            <a:r>
              <a:rPr lang="fi-FI" sz="1400" dirty="0"/>
              <a:t>Penghasilan Komprehensif Lain 	Rp14.040.000 	</a:t>
            </a:r>
          </a:p>
          <a:p>
            <a:pPr marL="623888" indent="4763">
              <a:spcBef>
                <a:spcPts val="0"/>
              </a:spcBef>
              <a:buNone/>
            </a:pPr>
            <a:r>
              <a:rPr lang="en-US" sz="1400" dirty="0"/>
              <a:t>	</a:t>
            </a:r>
            <a:r>
              <a:rPr lang="en-US" sz="1400" dirty="0" err="1"/>
              <a:t>Investasi</a:t>
            </a:r>
            <a:r>
              <a:rPr lang="en-US" sz="1400" dirty="0"/>
              <a:t> </a:t>
            </a:r>
            <a:r>
              <a:rPr lang="en-US" sz="1400" dirty="0" err="1"/>
              <a:t>pada</a:t>
            </a:r>
            <a:r>
              <a:rPr lang="en-US" sz="1400" dirty="0"/>
              <a:t> PT </a:t>
            </a:r>
            <a:r>
              <a:rPr lang="en-US" sz="1400" dirty="0" err="1"/>
              <a:t>Anak</a:t>
            </a:r>
            <a:r>
              <a:rPr lang="en-US" sz="1400" dirty="0"/>
              <a:t> 			     Rp11.232.000 	</a:t>
            </a:r>
          </a:p>
          <a:p>
            <a:pPr marL="623888" indent="4763">
              <a:spcBef>
                <a:spcPts val="0"/>
              </a:spcBef>
              <a:buNone/>
            </a:pPr>
            <a:r>
              <a:rPr lang="en-US" sz="1400" dirty="0"/>
              <a:t>	</a:t>
            </a:r>
            <a:r>
              <a:rPr lang="en-US" sz="1400" dirty="0" err="1"/>
              <a:t>Kepentingan</a:t>
            </a:r>
            <a:r>
              <a:rPr lang="en-US" sz="1400" dirty="0"/>
              <a:t> </a:t>
            </a:r>
            <a:r>
              <a:rPr lang="en-US" sz="1400" dirty="0" err="1"/>
              <a:t>Nonpengendali</a:t>
            </a:r>
            <a:r>
              <a:rPr lang="en-US" sz="1400" dirty="0"/>
              <a:t> 		            2.808.000 	</a:t>
            </a:r>
          </a:p>
          <a:p>
            <a:pPr marL="623888" indent="4763">
              <a:spcBef>
                <a:spcPts val="0"/>
              </a:spcBef>
              <a:buNone/>
            </a:pPr>
            <a:r>
              <a:rPr lang="fi-FI" sz="1400" i="1" dirty="0"/>
              <a:t>(Mengeliminasi penghasilan komprehensif lain terkait translasi.)</a:t>
            </a:r>
          </a:p>
          <a:p>
            <a:pPr>
              <a:buNone/>
            </a:pPr>
            <a:endParaRPr lang="en-US" sz="600" dirty="0"/>
          </a:p>
          <a:p>
            <a:pPr marL="623888" indent="4763">
              <a:spcBef>
                <a:spcPts val="0"/>
              </a:spcBef>
              <a:buNone/>
            </a:pPr>
            <a:r>
              <a:rPr lang="en-US" sz="1400" i="1" dirty="0"/>
              <a:t>Goodwill 			</a:t>
            </a:r>
            <a:r>
              <a:rPr lang="en-US" sz="1400" dirty="0"/>
              <a:t>Rp170.000 </a:t>
            </a:r>
            <a:r>
              <a:rPr lang="en-US" sz="1400" i="1" dirty="0"/>
              <a:t>	</a:t>
            </a:r>
          </a:p>
          <a:p>
            <a:pPr marL="623888" indent="4763">
              <a:spcBef>
                <a:spcPts val="0"/>
              </a:spcBef>
              <a:buNone/>
            </a:pPr>
            <a:r>
              <a:rPr lang="en-US" sz="1400" dirty="0"/>
              <a:t>	</a:t>
            </a:r>
            <a:r>
              <a:rPr lang="en-US" sz="1400" dirty="0" err="1"/>
              <a:t>Investasi</a:t>
            </a:r>
            <a:r>
              <a:rPr lang="en-US" sz="1400" dirty="0"/>
              <a:t> </a:t>
            </a:r>
            <a:r>
              <a:rPr lang="en-US" sz="1400" dirty="0" err="1"/>
              <a:t>pada</a:t>
            </a:r>
            <a:r>
              <a:rPr lang="en-US" sz="1400" dirty="0"/>
              <a:t> PT </a:t>
            </a:r>
            <a:r>
              <a:rPr lang="en-US" sz="1400" dirty="0" err="1"/>
              <a:t>Anak</a:t>
            </a:r>
            <a:r>
              <a:rPr lang="en-US" sz="1400" dirty="0"/>
              <a:t> 			     Rp136.000 	</a:t>
            </a:r>
          </a:p>
          <a:p>
            <a:pPr marL="623888" indent="4763">
              <a:spcBef>
                <a:spcPts val="0"/>
              </a:spcBef>
              <a:buNone/>
            </a:pPr>
            <a:r>
              <a:rPr lang="en-US" sz="1400" dirty="0"/>
              <a:t>	</a:t>
            </a:r>
            <a:r>
              <a:rPr lang="en-US" sz="1400" dirty="0" err="1"/>
              <a:t>Kepentingan</a:t>
            </a:r>
            <a:r>
              <a:rPr lang="en-US" sz="1400" dirty="0"/>
              <a:t> </a:t>
            </a:r>
            <a:r>
              <a:rPr lang="en-US" sz="1400" dirty="0" err="1"/>
              <a:t>Nonpengendali</a:t>
            </a:r>
            <a:r>
              <a:rPr lang="en-US" sz="1400" dirty="0"/>
              <a:t> 		            34.000 	</a:t>
            </a:r>
          </a:p>
          <a:p>
            <a:pPr marL="623888" indent="4763">
              <a:spcBef>
                <a:spcPts val="0"/>
              </a:spcBef>
              <a:buNone/>
            </a:pPr>
            <a:r>
              <a:rPr lang="sv-SE" sz="1400" i="1" dirty="0"/>
              <a:t>(Mengeliminasi investasi  dan pengakuan goodwill terkait translasi.)</a:t>
            </a:r>
          </a:p>
          <a:p>
            <a:pPr marL="623888" indent="4763">
              <a:spcBef>
                <a:spcPts val="0"/>
              </a:spcBef>
              <a:buNone/>
            </a:pPr>
            <a:endParaRPr lang="sv-SE" sz="600" i="1" dirty="0"/>
          </a:p>
          <a:p>
            <a:pPr marL="342900" indent="0" algn="just">
              <a:spcBef>
                <a:spcPts val="0"/>
              </a:spcBef>
              <a:buNone/>
            </a:pPr>
            <a:r>
              <a:rPr lang="en-US" sz="1400" dirty="0" err="1"/>
              <a:t>Selisih</a:t>
            </a:r>
            <a:r>
              <a:rPr lang="en-US" sz="1400" dirty="0"/>
              <a:t> </a:t>
            </a:r>
            <a:r>
              <a:rPr lang="en-US" sz="1400" dirty="0" err="1"/>
              <a:t>penjabaran</a:t>
            </a:r>
            <a:r>
              <a:rPr lang="en-US" sz="1400" dirty="0"/>
              <a:t> Rp170.000 </a:t>
            </a:r>
            <a:r>
              <a:rPr lang="en-US" sz="1400" dirty="0" err="1"/>
              <a:t>disesuaikan</a:t>
            </a:r>
            <a:r>
              <a:rPr lang="en-US" sz="1400" dirty="0"/>
              <a:t> </a:t>
            </a:r>
            <a:r>
              <a:rPr lang="en-US" sz="1400" dirty="0" err="1"/>
              <a:t>pada</a:t>
            </a:r>
            <a:r>
              <a:rPr lang="en-US" sz="1400" dirty="0"/>
              <a:t> </a:t>
            </a:r>
            <a:r>
              <a:rPr lang="en-US" sz="1400" dirty="0" err="1"/>
              <a:t>saldo</a:t>
            </a:r>
            <a:r>
              <a:rPr lang="en-US" sz="1400" dirty="0"/>
              <a:t> </a:t>
            </a:r>
            <a:r>
              <a:rPr lang="en-US" sz="1400" i="1" dirty="0"/>
              <a:t>goodwill </a:t>
            </a:r>
            <a:r>
              <a:rPr lang="en-US" sz="1400" dirty="0" err="1"/>
              <a:t>untuk</a:t>
            </a:r>
            <a:r>
              <a:rPr lang="en-US" sz="1400" dirty="0"/>
              <a:t> </a:t>
            </a:r>
            <a:r>
              <a:rPr lang="en-US" sz="1400" dirty="0" err="1"/>
              <a:t>mencerminkan</a:t>
            </a:r>
            <a:r>
              <a:rPr lang="en-US" sz="1400" dirty="0"/>
              <a:t> </a:t>
            </a:r>
            <a:r>
              <a:rPr lang="en-US" sz="1400" dirty="0" err="1"/>
              <a:t>saldo</a:t>
            </a:r>
            <a:r>
              <a:rPr lang="en-US" sz="1400" dirty="0"/>
              <a:t> </a:t>
            </a:r>
            <a:r>
              <a:rPr lang="en-US" sz="1400" dirty="0" err="1"/>
              <a:t>dengan</a:t>
            </a:r>
            <a:r>
              <a:rPr lang="en-US" sz="1400" dirty="0"/>
              <a:t> </a:t>
            </a:r>
            <a:r>
              <a:rPr lang="en-US" sz="1400" dirty="0" err="1"/>
              <a:t>kurs</a:t>
            </a:r>
            <a:r>
              <a:rPr lang="en-US" sz="1400" dirty="0"/>
              <a:t> </a:t>
            </a:r>
            <a:r>
              <a:rPr lang="en-US" sz="1400" dirty="0" err="1"/>
              <a:t>penutup</a:t>
            </a:r>
            <a:r>
              <a:rPr lang="en-US" sz="1400" dirty="0"/>
              <a:t>. </a:t>
            </a:r>
            <a:r>
              <a:rPr lang="en-US" sz="1400" dirty="0" err="1"/>
              <a:t>Berdasarkan</a:t>
            </a:r>
            <a:r>
              <a:rPr lang="en-US" sz="1400" dirty="0"/>
              <a:t> </a:t>
            </a:r>
            <a:r>
              <a:rPr lang="en-US" sz="1400" dirty="0" err="1"/>
              <a:t>jurnal</a:t>
            </a:r>
            <a:r>
              <a:rPr lang="en-US" sz="1400" dirty="0"/>
              <a:t> </a:t>
            </a:r>
            <a:r>
              <a:rPr lang="en-US" sz="1400" dirty="0" err="1"/>
              <a:t>eliminasi</a:t>
            </a:r>
            <a:r>
              <a:rPr lang="en-US" sz="1400" dirty="0"/>
              <a:t> yang </a:t>
            </a:r>
            <a:r>
              <a:rPr lang="en-US" sz="1400" dirty="0" err="1"/>
              <a:t>ada</a:t>
            </a:r>
            <a:r>
              <a:rPr lang="en-US" sz="1400" dirty="0"/>
              <a:t>, </a:t>
            </a:r>
            <a:r>
              <a:rPr lang="en-US" sz="1400" dirty="0" err="1"/>
              <a:t>selanjutnya</a:t>
            </a:r>
            <a:r>
              <a:rPr lang="en-US" sz="1400" dirty="0"/>
              <a:t> </a:t>
            </a:r>
            <a:r>
              <a:rPr lang="en-US" sz="1400" dirty="0" err="1"/>
              <a:t>dimasukkan</a:t>
            </a:r>
            <a:r>
              <a:rPr lang="en-US" sz="1400" dirty="0"/>
              <a:t> </a:t>
            </a:r>
            <a:r>
              <a:rPr lang="en-US" sz="1400" dirty="0" err="1"/>
              <a:t>ke</a:t>
            </a:r>
            <a:r>
              <a:rPr lang="en-US" sz="1400" dirty="0"/>
              <a:t> </a:t>
            </a:r>
            <a:r>
              <a:rPr lang="en-US" sz="1400" dirty="0" err="1"/>
              <a:t>dalam</a:t>
            </a:r>
            <a:r>
              <a:rPr lang="en-US" sz="1400" dirty="0"/>
              <a:t> </a:t>
            </a:r>
            <a:r>
              <a:rPr lang="en-US" sz="1400" dirty="0" err="1"/>
              <a:t>kertas</a:t>
            </a:r>
            <a:r>
              <a:rPr lang="en-US" sz="1400" dirty="0"/>
              <a:t> </a:t>
            </a:r>
            <a:r>
              <a:rPr lang="en-US" sz="1400" dirty="0" err="1"/>
              <a:t>kerja</a:t>
            </a:r>
            <a:r>
              <a:rPr lang="en-US" sz="1400" dirty="0"/>
              <a:t> </a:t>
            </a:r>
            <a:r>
              <a:rPr lang="en-US" sz="1400" dirty="0" err="1"/>
              <a:t>konsolidasian</a:t>
            </a:r>
            <a:r>
              <a:rPr lang="en-US" sz="1400" dirty="0"/>
              <a:t> </a:t>
            </a:r>
            <a:r>
              <a:rPr lang="en-US" sz="1400" dirty="0" err="1"/>
              <a:t>sebagai</a:t>
            </a:r>
            <a:r>
              <a:rPr lang="en-US" sz="1400" dirty="0"/>
              <a:t> </a:t>
            </a:r>
            <a:r>
              <a:rPr lang="en-US" sz="1400" dirty="0" err="1"/>
              <a:t>berikut</a:t>
            </a:r>
            <a:r>
              <a:rPr lang="en-US" sz="1400" dirty="0"/>
              <a:t>.</a:t>
            </a:r>
            <a:endParaRPr lang="fi-FI" sz="1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Picture 5">
            <a:extLst>
              <a:ext uri="{FF2B5EF4-FFF2-40B4-BE49-F238E27FC236}">
                <a16:creationId xmlns:a16="http://schemas.microsoft.com/office/drawing/2014/main" id="{4E032326-028E-44C3-8ADE-7F07C7D35592}"/>
              </a:ext>
            </a:extLst>
          </p:cNvPr>
          <p:cNvPicPr>
            <a:picLocks noChangeAspect="1"/>
          </p:cNvPicPr>
          <p:nvPr/>
        </p:nvPicPr>
        <p:blipFill>
          <a:blip r:embed="rId2"/>
          <a:stretch>
            <a:fillRect/>
          </a:stretch>
        </p:blipFill>
        <p:spPr>
          <a:xfrm>
            <a:off x="1355635" y="1524000"/>
            <a:ext cx="4968966" cy="2005413"/>
          </a:xfrm>
          <a:prstGeom prst="rect">
            <a:avLst/>
          </a:prstGeom>
        </p:spPr>
      </p:pic>
      <p:pic>
        <p:nvPicPr>
          <p:cNvPr id="8" name="Picture 7">
            <a:extLst>
              <a:ext uri="{FF2B5EF4-FFF2-40B4-BE49-F238E27FC236}">
                <a16:creationId xmlns:a16="http://schemas.microsoft.com/office/drawing/2014/main" id="{8775BA51-F838-46FF-85D3-D18769200AF4}"/>
              </a:ext>
            </a:extLst>
          </p:cNvPr>
          <p:cNvPicPr>
            <a:picLocks noChangeAspect="1"/>
          </p:cNvPicPr>
          <p:nvPr/>
        </p:nvPicPr>
        <p:blipFill>
          <a:blip r:embed="rId3"/>
          <a:stretch>
            <a:fillRect/>
          </a:stretch>
        </p:blipFill>
        <p:spPr>
          <a:xfrm>
            <a:off x="1355634" y="3505200"/>
            <a:ext cx="4968966" cy="31242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a:bodyPr>
          <a:lstStyle/>
          <a:p>
            <a:pPr>
              <a:buFont typeface="Wingdings" pitchFamily="2" charset="2"/>
              <a:buChar char="q"/>
            </a:pPr>
            <a:r>
              <a:rPr lang="en-US" sz="1900" b="1" dirty="0" err="1"/>
              <a:t>Penyajian</a:t>
            </a:r>
            <a:r>
              <a:rPr lang="en-US" sz="1900" b="1" dirty="0"/>
              <a:t> </a:t>
            </a:r>
            <a:r>
              <a:rPr lang="en-US" sz="1900" b="1" dirty="0" err="1"/>
              <a:t>dan</a:t>
            </a:r>
            <a:r>
              <a:rPr lang="en-US" sz="1900" b="1" dirty="0"/>
              <a:t> </a:t>
            </a:r>
            <a:r>
              <a:rPr lang="en-US" sz="1900" b="1" dirty="0" err="1"/>
              <a:t>Pengungkapan</a:t>
            </a:r>
            <a:endParaRPr lang="en-US" sz="1900" b="1" dirty="0"/>
          </a:p>
          <a:p>
            <a:pPr algn="just">
              <a:buNone/>
            </a:pPr>
            <a:r>
              <a:rPr lang="en-US" sz="1400" dirty="0"/>
              <a:t>	</a:t>
            </a:r>
            <a:r>
              <a:rPr lang="en-US" sz="1400" dirty="0" err="1"/>
              <a:t>Penyajian</a:t>
            </a:r>
            <a:r>
              <a:rPr lang="en-US" sz="1400" dirty="0"/>
              <a:t> </a:t>
            </a:r>
            <a:r>
              <a:rPr lang="en-US" sz="1400" dirty="0" err="1"/>
              <a:t>laporan</a:t>
            </a:r>
            <a:r>
              <a:rPr lang="en-US" sz="1400" dirty="0"/>
              <a:t> </a:t>
            </a:r>
            <a:r>
              <a:rPr lang="en-US" sz="1400" dirty="0" err="1"/>
              <a:t>keuangan</a:t>
            </a:r>
            <a:r>
              <a:rPr lang="en-US" sz="1400" dirty="0"/>
              <a:t> </a:t>
            </a:r>
            <a:r>
              <a:rPr lang="en-US" sz="1400" dirty="0" err="1"/>
              <a:t>atas</a:t>
            </a:r>
            <a:r>
              <a:rPr lang="en-US" sz="1400" dirty="0"/>
              <a:t> </a:t>
            </a:r>
            <a:r>
              <a:rPr lang="en-US" sz="1400" dirty="0" err="1"/>
              <a:t>penjabaran</a:t>
            </a:r>
            <a:r>
              <a:rPr lang="en-US" sz="1400" dirty="0"/>
              <a:t> </a:t>
            </a:r>
            <a:r>
              <a:rPr lang="en-US" sz="1400" dirty="0" err="1"/>
              <a:t>laporan</a:t>
            </a:r>
            <a:r>
              <a:rPr lang="en-US" sz="1400" dirty="0"/>
              <a:t> </a:t>
            </a:r>
            <a:r>
              <a:rPr lang="en-US" sz="1400" dirty="0" err="1"/>
              <a:t>keuangan</a:t>
            </a:r>
            <a:r>
              <a:rPr lang="en-US" sz="1400" dirty="0"/>
              <a:t> </a:t>
            </a:r>
            <a:r>
              <a:rPr lang="en-US" sz="1400" dirty="0" err="1"/>
              <a:t>pada</a:t>
            </a:r>
            <a:r>
              <a:rPr lang="en-US" sz="1400" dirty="0"/>
              <a:t> </a:t>
            </a:r>
            <a:r>
              <a:rPr lang="en-US" sz="1400" dirty="0" err="1"/>
              <a:t>dasarnya</a:t>
            </a:r>
            <a:r>
              <a:rPr lang="en-US" sz="1400" dirty="0"/>
              <a:t> </a:t>
            </a:r>
            <a:r>
              <a:rPr lang="en-US" sz="1400" dirty="0" err="1"/>
              <a:t>sama</a:t>
            </a:r>
            <a:r>
              <a:rPr lang="en-US" sz="1400" dirty="0"/>
              <a:t> </a:t>
            </a:r>
            <a:r>
              <a:rPr lang="en-US" sz="1400" dirty="0" err="1"/>
              <a:t>dengan</a:t>
            </a:r>
            <a:r>
              <a:rPr lang="en-US" sz="1400" dirty="0"/>
              <a:t> </a:t>
            </a:r>
            <a:r>
              <a:rPr lang="en-US" sz="1400" dirty="0" err="1"/>
              <a:t>penyajian</a:t>
            </a:r>
            <a:r>
              <a:rPr lang="en-US" sz="1400" dirty="0"/>
              <a:t> </a:t>
            </a:r>
            <a:r>
              <a:rPr lang="en-US" sz="1400" dirty="0" err="1"/>
              <a:t>laporan</a:t>
            </a:r>
            <a:r>
              <a:rPr lang="en-US" sz="1400" dirty="0"/>
              <a:t> </a:t>
            </a:r>
            <a:r>
              <a:rPr lang="en-US" sz="1400" dirty="0" err="1"/>
              <a:t>keuangan</a:t>
            </a:r>
            <a:r>
              <a:rPr lang="en-US" sz="1400" dirty="0"/>
              <a:t> </a:t>
            </a:r>
            <a:r>
              <a:rPr lang="en-US" sz="1400" dirty="0" err="1"/>
              <a:t>pada</a:t>
            </a:r>
            <a:r>
              <a:rPr lang="en-US" sz="1400" dirty="0"/>
              <a:t> </a:t>
            </a:r>
            <a:r>
              <a:rPr lang="en-US" sz="1400" dirty="0" err="1"/>
              <a:t>umumnya</a:t>
            </a:r>
            <a:r>
              <a:rPr lang="en-US" sz="1400" dirty="0"/>
              <a:t>. </a:t>
            </a:r>
            <a:r>
              <a:rPr lang="en-US" sz="1400" dirty="0" err="1"/>
              <a:t>Perbedaan</a:t>
            </a:r>
            <a:r>
              <a:rPr lang="en-US" sz="1400" dirty="0"/>
              <a:t> </a:t>
            </a:r>
            <a:r>
              <a:rPr lang="en-US" sz="1400" dirty="0" err="1"/>
              <a:t>hanya</a:t>
            </a:r>
            <a:r>
              <a:rPr lang="en-US" sz="1400" dirty="0"/>
              <a:t> </a:t>
            </a:r>
            <a:r>
              <a:rPr lang="en-US" sz="1400" dirty="0" err="1"/>
              <a:t>pada</a:t>
            </a:r>
            <a:r>
              <a:rPr lang="en-US" sz="1400" dirty="0"/>
              <a:t> pos </a:t>
            </a:r>
            <a:r>
              <a:rPr lang="en-US" sz="1400" dirty="0" err="1"/>
              <a:t>penghasilan</a:t>
            </a:r>
            <a:r>
              <a:rPr lang="en-US" sz="1400" dirty="0"/>
              <a:t> </a:t>
            </a:r>
            <a:r>
              <a:rPr lang="en-US" sz="1400" dirty="0" err="1"/>
              <a:t>komprehensif</a:t>
            </a:r>
            <a:r>
              <a:rPr lang="en-US" sz="1400" dirty="0"/>
              <a:t> lain yang </a:t>
            </a:r>
            <a:r>
              <a:rPr lang="en-US" sz="1400" dirty="0" err="1"/>
              <a:t>dihasilkan</a:t>
            </a:r>
            <a:r>
              <a:rPr lang="en-US" sz="1400" dirty="0"/>
              <a:t> </a:t>
            </a:r>
            <a:r>
              <a:rPr lang="en-US" sz="1400" dirty="0" err="1"/>
              <a:t>dari</a:t>
            </a:r>
            <a:r>
              <a:rPr lang="en-US" sz="1400" dirty="0"/>
              <a:t> </a:t>
            </a:r>
            <a:r>
              <a:rPr lang="en-US" sz="1400" dirty="0" err="1"/>
              <a:t>translasi</a:t>
            </a:r>
            <a:r>
              <a:rPr lang="en-US" sz="1400" dirty="0"/>
              <a:t>. </a:t>
            </a:r>
            <a:r>
              <a:rPr lang="en-US" sz="1400" dirty="0" err="1"/>
              <a:t>Penghasilan</a:t>
            </a:r>
            <a:r>
              <a:rPr lang="en-US" sz="1400" dirty="0"/>
              <a:t> </a:t>
            </a:r>
            <a:r>
              <a:rPr lang="en-US" sz="1400" dirty="0" err="1"/>
              <a:t>komprehensif</a:t>
            </a:r>
            <a:r>
              <a:rPr lang="en-US" sz="1400" dirty="0"/>
              <a:t> lain </a:t>
            </a:r>
            <a:r>
              <a:rPr lang="en-US" sz="1400" dirty="0" err="1"/>
              <a:t>tersebut</a:t>
            </a:r>
            <a:r>
              <a:rPr lang="en-US" sz="1400" dirty="0"/>
              <a:t> </a:t>
            </a:r>
            <a:r>
              <a:rPr lang="en-US" sz="1400" dirty="0" err="1"/>
              <a:t>disajikan</a:t>
            </a:r>
            <a:r>
              <a:rPr lang="en-US" sz="1400" dirty="0"/>
              <a:t> </a:t>
            </a:r>
            <a:r>
              <a:rPr lang="en-US" sz="1400" dirty="0" err="1"/>
              <a:t>sebagai</a:t>
            </a:r>
            <a:r>
              <a:rPr lang="en-US" sz="1400" dirty="0"/>
              <a:t> </a:t>
            </a:r>
            <a:r>
              <a:rPr lang="en-US" sz="1400" dirty="0" err="1"/>
              <a:t>komponen</a:t>
            </a:r>
            <a:r>
              <a:rPr lang="en-US" sz="1400" dirty="0"/>
              <a:t> </a:t>
            </a:r>
            <a:r>
              <a:rPr lang="en-US" sz="1400" dirty="0" err="1"/>
              <a:t>ekuitas</a:t>
            </a:r>
            <a:r>
              <a:rPr lang="en-US" sz="1400" dirty="0"/>
              <a:t> </a:t>
            </a:r>
            <a:r>
              <a:rPr lang="en-US" sz="1400" dirty="0" err="1"/>
              <a:t>seperti</a:t>
            </a:r>
            <a:r>
              <a:rPr lang="en-US" sz="1400" dirty="0"/>
              <a:t> </a:t>
            </a:r>
            <a:r>
              <a:rPr lang="en-US" sz="1400" dirty="0" err="1"/>
              <a:t>halnya</a:t>
            </a:r>
            <a:r>
              <a:rPr lang="en-US" sz="1400" dirty="0"/>
              <a:t> </a:t>
            </a:r>
            <a:r>
              <a:rPr lang="en-US" sz="1400" dirty="0" err="1"/>
              <a:t>penghasilan</a:t>
            </a:r>
            <a:r>
              <a:rPr lang="en-US" sz="1400" dirty="0"/>
              <a:t> </a:t>
            </a:r>
            <a:r>
              <a:rPr lang="en-US" sz="1400" dirty="0" err="1"/>
              <a:t>komprehensif</a:t>
            </a:r>
            <a:r>
              <a:rPr lang="en-US" sz="1400" dirty="0"/>
              <a:t> </a:t>
            </a:r>
            <a:r>
              <a:rPr lang="en-US" sz="1400" dirty="0" err="1"/>
              <a:t>lainnya</a:t>
            </a:r>
            <a:r>
              <a:rPr lang="en-US" sz="1400" dirty="0"/>
              <a:t>.</a:t>
            </a:r>
          </a:p>
          <a:p>
            <a:pPr>
              <a:buNone/>
            </a:pPr>
            <a:r>
              <a:rPr lang="en-US" sz="1400" dirty="0"/>
              <a:t>	</a:t>
            </a:r>
            <a:r>
              <a:rPr lang="en-US" sz="1400" dirty="0" err="1"/>
              <a:t>Pengungkapan</a:t>
            </a:r>
            <a:r>
              <a:rPr lang="en-US" sz="1400" dirty="0"/>
              <a:t> yang </a:t>
            </a:r>
            <a:r>
              <a:rPr lang="en-US" sz="1400" dirty="0" err="1"/>
              <a:t>diperlukan</a:t>
            </a:r>
            <a:r>
              <a:rPr lang="en-US" sz="1400" dirty="0"/>
              <a:t> </a:t>
            </a:r>
            <a:r>
              <a:rPr lang="en-US" sz="1400" dirty="0" err="1"/>
              <a:t>mencakup</a:t>
            </a:r>
            <a:r>
              <a:rPr lang="en-US" sz="1400" dirty="0"/>
              <a:t>:</a:t>
            </a:r>
          </a:p>
          <a:p>
            <a:pPr marL="571500" indent="-228600" algn="just">
              <a:spcBef>
                <a:spcPts val="0"/>
              </a:spcBef>
              <a:buNone/>
            </a:pPr>
            <a:r>
              <a:rPr lang="en-US" sz="1400" dirty="0"/>
              <a:t>1.	</a:t>
            </a:r>
            <a:r>
              <a:rPr lang="en-US" sz="1400" dirty="0" err="1"/>
              <a:t>Kebijakan</a:t>
            </a:r>
            <a:r>
              <a:rPr lang="en-US" sz="1400" dirty="0"/>
              <a:t> </a:t>
            </a:r>
            <a:r>
              <a:rPr lang="en-US" sz="1400" dirty="0" err="1"/>
              <a:t>akuntansi</a:t>
            </a:r>
            <a:r>
              <a:rPr lang="en-US" sz="1400" dirty="0"/>
              <a:t> </a:t>
            </a:r>
            <a:r>
              <a:rPr lang="en-US" sz="1400" dirty="0" err="1"/>
              <a:t>atas</a:t>
            </a:r>
            <a:r>
              <a:rPr lang="en-US" sz="1400" dirty="0"/>
              <a:t> </a:t>
            </a:r>
            <a:r>
              <a:rPr lang="en-US" sz="1400" dirty="0" err="1"/>
              <a:t>penjabaran</a:t>
            </a:r>
            <a:r>
              <a:rPr lang="en-US" sz="1400" dirty="0"/>
              <a:t> </a:t>
            </a:r>
            <a:r>
              <a:rPr lang="en-US" sz="1400" dirty="0" err="1"/>
              <a:t>laporan</a:t>
            </a:r>
            <a:r>
              <a:rPr lang="en-US" sz="1400" dirty="0"/>
              <a:t> </a:t>
            </a:r>
            <a:r>
              <a:rPr lang="en-US" sz="1400" dirty="0" err="1"/>
              <a:t>keuangan</a:t>
            </a:r>
            <a:r>
              <a:rPr lang="en-US" sz="1400" dirty="0"/>
              <a:t> </a:t>
            </a:r>
            <a:r>
              <a:rPr lang="en-US" sz="1400" dirty="0" err="1"/>
              <a:t>dalam</a:t>
            </a:r>
            <a:r>
              <a:rPr lang="en-US" sz="1400" dirty="0"/>
              <a:t> </a:t>
            </a:r>
            <a:r>
              <a:rPr lang="en-US" sz="1400" dirty="0" err="1"/>
              <a:t>mata</a:t>
            </a:r>
            <a:r>
              <a:rPr lang="en-US" sz="1400" dirty="0"/>
              <a:t> </a:t>
            </a:r>
            <a:r>
              <a:rPr lang="en-US" sz="1400" dirty="0" err="1"/>
              <a:t>uang</a:t>
            </a:r>
            <a:r>
              <a:rPr lang="en-US" sz="1400" dirty="0"/>
              <a:t> </a:t>
            </a:r>
            <a:r>
              <a:rPr lang="en-US" sz="1400" dirty="0" err="1"/>
              <a:t>asing</a:t>
            </a:r>
            <a:r>
              <a:rPr lang="en-US" sz="1400" dirty="0"/>
              <a:t>.</a:t>
            </a:r>
          </a:p>
          <a:p>
            <a:pPr marL="571500" indent="-228600" algn="just">
              <a:spcBef>
                <a:spcPts val="0"/>
              </a:spcBef>
              <a:buNone/>
            </a:pPr>
            <a:r>
              <a:rPr lang="en-US" sz="1400" dirty="0"/>
              <a:t>2.	</a:t>
            </a:r>
            <a:r>
              <a:rPr lang="en-US" sz="1400" dirty="0" err="1"/>
              <a:t>Selisih</a:t>
            </a:r>
            <a:r>
              <a:rPr lang="en-US" sz="1400" dirty="0"/>
              <a:t> </a:t>
            </a:r>
            <a:r>
              <a:rPr lang="en-US" sz="1400" dirty="0" err="1"/>
              <a:t>nilai</a:t>
            </a:r>
            <a:r>
              <a:rPr lang="en-US" sz="1400" dirty="0"/>
              <a:t> </a:t>
            </a:r>
            <a:r>
              <a:rPr lang="en-US" sz="1400" dirty="0" err="1"/>
              <a:t>tukar</a:t>
            </a:r>
            <a:r>
              <a:rPr lang="en-US" sz="1400" dirty="0"/>
              <a:t> </a:t>
            </a:r>
            <a:r>
              <a:rPr lang="en-US" sz="1400" dirty="0" err="1"/>
              <a:t>neto</a:t>
            </a:r>
            <a:r>
              <a:rPr lang="en-US" sz="1400" dirty="0"/>
              <a:t> </a:t>
            </a:r>
            <a:r>
              <a:rPr lang="en-US" sz="1400" dirty="0" err="1"/>
              <a:t>diakui</a:t>
            </a:r>
            <a:r>
              <a:rPr lang="en-US" sz="1400" dirty="0"/>
              <a:t> </a:t>
            </a:r>
            <a:r>
              <a:rPr lang="en-US" sz="1400" dirty="0" err="1"/>
              <a:t>dalam</a:t>
            </a:r>
            <a:r>
              <a:rPr lang="en-US" sz="1400" dirty="0"/>
              <a:t> </a:t>
            </a:r>
            <a:r>
              <a:rPr lang="en-US" sz="1400" dirty="0" err="1"/>
              <a:t>penghasilan</a:t>
            </a:r>
            <a:r>
              <a:rPr lang="en-US" sz="1400" dirty="0"/>
              <a:t> </a:t>
            </a:r>
            <a:r>
              <a:rPr lang="en-US" sz="1400" dirty="0" err="1"/>
              <a:t>komprehensif</a:t>
            </a:r>
            <a:r>
              <a:rPr lang="en-US" sz="1400" dirty="0"/>
              <a:t> lain </a:t>
            </a:r>
            <a:r>
              <a:rPr lang="en-US" sz="1400" dirty="0" err="1"/>
              <a:t>dan</a:t>
            </a:r>
            <a:r>
              <a:rPr lang="en-US" sz="1400" dirty="0"/>
              <a:t> </a:t>
            </a:r>
            <a:r>
              <a:rPr lang="en-US" sz="1400" dirty="0" err="1"/>
              <a:t>diakumulasikan</a:t>
            </a:r>
            <a:r>
              <a:rPr lang="en-US" sz="1400" dirty="0"/>
              <a:t> </a:t>
            </a:r>
            <a:r>
              <a:rPr lang="en-US" sz="1400" dirty="0" err="1"/>
              <a:t>dalam</a:t>
            </a:r>
            <a:r>
              <a:rPr lang="en-US" sz="1400" dirty="0"/>
              <a:t> </a:t>
            </a:r>
            <a:r>
              <a:rPr lang="en-US" sz="1400" dirty="0" err="1"/>
              <a:t>komponen</a:t>
            </a:r>
            <a:r>
              <a:rPr lang="en-US" sz="1400" dirty="0"/>
              <a:t> </a:t>
            </a:r>
            <a:r>
              <a:rPr lang="en-US" sz="1400" dirty="0" err="1"/>
              <a:t>ekuitas</a:t>
            </a:r>
            <a:r>
              <a:rPr lang="en-US" sz="1400" dirty="0"/>
              <a:t> </a:t>
            </a:r>
            <a:r>
              <a:rPr lang="en-US" sz="1400" dirty="0" err="1"/>
              <a:t>terpisah</a:t>
            </a:r>
            <a:r>
              <a:rPr lang="en-US" sz="1400" dirty="0"/>
              <a:t>, </a:t>
            </a:r>
            <a:r>
              <a:rPr lang="en-US" sz="1400" dirty="0" err="1"/>
              <a:t>dan</a:t>
            </a:r>
            <a:r>
              <a:rPr lang="en-US" sz="1400" dirty="0"/>
              <a:t> </a:t>
            </a:r>
            <a:r>
              <a:rPr lang="en-US" sz="1400" dirty="0" err="1"/>
              <a:t>juga</a:t>
            </a:r>
            <a:r>
              <a:rPr lang="en-US" sz="1400" dirty="0"/>
              <a:t> </a:t>
            </a:r>
            <a:r>
              <a:rPr lang="en-US" sz="1400" dirty="0" err="1"/>
              <a:t>harus</a:t>
            </a:r>
            <a:r>
              <a:rPr lang="en-US" sz="1400" dirty="0"/>
              <a:t> </a:t>
            </a:r>
            <a:r>
              <a:rPr lang="en-US" sz="1400" dirty="0" err="1"/>
              <a:t>mengungkapkan</a:t>
            </a:r>
            <a:r>
              <a:rPr lang="en-US" sz="1400" dirty="0"/>
              <a:t> </a:t>
            </a:r>
            <a:r>
              <a:rPr lang="en-US" sz="1400" dirty="0" err="1"/>
              <a:t>rekonsiliasi</a:t>
            </a:r>
            <a:r>
              <a:rPr lang="en-US" sz="1400" dirty="0"/>
              <a:t> </a:t>
            </a:r>
            <a:r>
              <a:rPr lang="en-US" sz="1400" dirty="0" err="1"/>
              <a:t>dari</a:t>
            </a:r>
            <a:r>
              <a:rPr lang="en-US" sz="1400" dirty="0"/>
              <a:t> </a:t>
            </a:r>
            <a:r>
              <a:rPr lang="en-US" sz="1400" dirty="0" err="1"/>
              <a:t>selisih</a:t>
            </a:r>
            <a:r>
              <a:rPr lang="en-US" sz="1400" dirty="0"/>
              <a:t> </a:t>
            </a:r>
            <a:r>
              <a:rPr lang="en-US" sz="1400" dirty="0" err="1"/>
              <a:t>nilai</a:t>
            </a:r>
            <a:r>
              <a:rPr lang="en-US" sz="1400" dirty="0"/>
              <a:t> </a:t>
            </a:r>
            <a:r>
              <a:rPr lang="en-US" sz="1400" dirty="0" err="1"/>
              <a:t>tukar</a:t>
            </a:r>
            <a:r>
              <a:rPr lang="en-US" sz="1400" dirty="0"/>
              <a:t> </a:t>
            </a:r>
            <a:r>
              <a:rPr lang="en-US" sz="1400" dirty="0" err="1"/>
              <a:t>tersebut</a:t>
            </a:r>
            <a:r>
              <a:rPr lang="en-US" sz="1400" dirty="0"/>
              <a:t> </a:t>
            </a:r>
            <a:r>
              <a:rPr lang="en-US" sz="1400" dirty="0" err="1"/>
              <a:t>pada</a:t>
            </a:r>
            <a:r>
              <a:rPr lang="en-US" sz="1400" dirty="0"/>
              <a:t> </a:t>
            </a:r>
            <a:r>
              <a:rPr lang="en-US" sz="1400" dirty="0" err="1"/>
              <a:t>awal</a:t>
            </a:r>
            <a:r>
              <a:rPr lang="en-US" sz="1400" dirty="0"/>
              <a:t> </a:t>
            </a:r>
            <a:r>
              <a:rPr lang="en-US" sz="1400" dirty="0" err="1"/>
              <a:t>dan</a:t>
            </a:r>
            <a:r>
              <a:rPr lang="en-US" sz="1400" dirty="0"/>
              <a:t> </a:t>
            </a:r>
            <a:r>
              <a:rPr lang="en-US" sz="1400" dirty="0" err="1"/>
              <a:t>akhir</a:t>
            </a:r>
            <a:r>
              <a:rPr lang="en-US" sz="1400" dirty="0"/>
              <a:t> </a:t>
            </a:r>
            <a:r>
              <a:rPr lang="en-US" sz="1400" dirty="0" err="1"/>
              <a:t>periode</a:t>
            </a:r>
            <a:r>
              <a:rPr lang="en-US" sz="1400" dirty="0"/>
              <a:t>.</a:t>
            </a:r>
          </a:p>
          <a:p>
            <a:pPr marL="571500" indent="-228600" algn="just">
              <a:spcBef>
                <a:spcPts val="0"/>
              </a:spcBef>
              <a:buNone/>
            </a:pPr>
            <a:r>
              <a:rPr lang="en-US" sz="1400" dirty="0"/>
              <a:t>3.	</a:t>
            </a:r>
            <a:r>
              <a:rPr lang="en-US" sz="1400" dirty="0" err="1"/>
              <a:t>Ketika</a:t>
            </a:r>
            <a:r>
              <a:rPr lang="en-US" sz="1400" dirty="0"/>
              <a:t> </a:t>
            </a:r>
            <a:r>
              <a:rPr lang="en-US" sz="1400" dirty="0" err="1"/>
              <a:t>mata</a:t>
            </a:r>
            <a:r>
              <a:rPr lang="en-US" sz="1400" dirty="0"/>
              <a:t> </a:t>
            </a:r>
            <a:r>
              <a:rPr lang="en-US" sz="1400" dirty="0" err="1"/>
              <a:t>uang</a:t>
            </a:r>
            <a:r>
              <a:rPr lang="en-US" sz="1400" dirty="0"/>
              <a:t> </a:t>
            </a:r>
            <a:r>
              <a:rPr lang="en-US" sz="1400" dirty="0" err="1"/>
              <a:t>pelaporan</a:t>
            </a:r>
            <a:r>
              <a:rPr lang="en-US" sz="1400" dirty="0"/>
              <a:t> </a:t>
            </a:r>
            <a:r>
              <a:rPr lang="en-US" sz="1400" dirty="0" err="1"/>
              <a:t>berbeda</a:t>
            </a:r>
            <a:r>
              <a:rPr lang="en-US" sz="1400" dirty="0"/>
              <a:t> </a:t>
            </a:r>
            <a:r>
              <a:rPr lang="en-US" sz="1400" dirty="0" err="1"/>
              <a:t>dari</a:t>
            </a:r>
            <a:r>
              <a:rPr lang="en-US" sz="1400" dirty="0"/>
              <a:t> </a:t>
            </a:r>
            <a:r>
              <a:rPr lang="en-US" sz="1400" dirty="0" err="1"/>
              <a:t>mata</a:t>
            </a:r>
            <a:r>
              <a:rPr lang="en-US" sz="1400" dirty="0"/>
              <a:t> </a:t>
            </a:r>
            <a:r>
              <a:rPr lang="en-US" sz="1400" dirty="0" err="1"/>
              <a:t>uang</a:t>
            </a:r>
            <a:r>
              <a:rPr lang="en-US" sz="1400" dirty="0"/>
              <a:t> </a:t>
            </a:r>
            <a:r>
              <a:rPr lang="en-US" sz="1400" dirty="0" err="1"/>
              <a:t>fungsional</a:t>
            </a:r>
            <a:r>
              <a:rPr lang="en-US" sz="1400" dirty="0"/>
              <a:t>, </a:t>
            </a:r>
            <a:r>
              <a:rPr lang="en-US" sz="1400" dirty="0" err="1"/>
              <a:t>fakta</a:t>
            </a:r>
            <a:r>
              <a:rPr lang="en-US" sz="1400" dirty="0"/>
              <a:t> </a:t>
            </a:r>
            <a:r>
              <a:rPr lang="en-US" sz="1400" dirty="0" err="1"/>
              <a:t>tersebut</a:t>
            </a:r>
            <a:r>
              <a:rPr lang="en-US" sz="1400" dirty="0"/>
              <a:t> </a:t>
            </a:r>
            <a:r>
              <a:rPr lang="en-US" sz="1400" dirty="0" err="1"/>
              <a:t>harus</a:t>
            </a:r>
            <a:r>
              <a:rPr lang="en-US" sz="1400" dirty="0"/>
              <a:t> </a:t>
            </a:r>
            <a:r>
              <a:rPr lang="en-US" sz="1400" dirty="0" err="1"/>
              <a:t>dinyatakan</a:t>
            </a:r>
            <a:r>
              <a:rPr lang="en-US" sz="1400" dirty="0"/>
              <a:t>, </a:t>
            </a:r>
            <a:r>
              <a:rPr lang="en-US" sz="1400" dirty="0" err="1"/>
              <a:t>bersama</a:t>
            </a:r>
            <a:r>
              <a:rPr lang="en-US" sz="1400" dirty="0"/>
              <a:t> </a:t>
            </a:r>
            <a:r>
              <a:rPr lang="en-US" sz="1400" dirty="0" err="1"/>
              <a:t>dengan</a:t>
            </a:r>
            <a:r>
              <a:rPr lang="en-US" sz="1400" dirty="0"/>
              <a:t> </a:t>
            </a:r>
            <a:r>
              <a:rPr lang="en-US" sz="1400" dirty="0" err="1"/>
              <a:t>pengungkapan</a:t>
            </a:r>
            <a:r>
              <a:rPr lang="en-US" sz="1400" dirty="0"/>
              <a:t> </a:t>
            </a:r>
            <a:r>
              <a:rPr lang="en-US" sz="1400" dirty="0" err="1"/>
              <a:t>mata</a:t>
            </a:r>
            <a:r>
              <a:rPr lang="en-US" sz="1400" dirty="0"/>
              <a:t> </a:t>
            </a:r>
            <a:r>
              <a:rPr lang="en-US" sz="1400" dirty="0" err="1"/>
              <a:t>uang</a:t>
            </a:r>
            <a:r>
              <a:rPr lang="en-US" sz="1400" dirty="0"/>
              <a:t> </a:t>
            </a:r>
            <a:r>
              <a:rPr lang="en-US" sz="1400" dirty="0" err="1"/>
              <a:t>fungsional</a:t>
            </a:r>
            <a:r>
              <a:rPr lang="en-US" sz="1400" dirty="0"/>
              <a:t> </a:t>
            </a:r>
            <a:r>
              <a:rPr lang="en-US" sz="1400" dirty="0" err="1"/>
              <a:t>dan</a:t>
            </a:r>
            <a:r>
              <a:rPr lang="en-US" sz="1400" dirty="0"/>
              <a:t> </a:t>
            </a:r>
            <a:r>
              <a:rPr lang="en-US" sz="1400" dirty="0" err="1"/>
              <a:t>alasan</a:t>
            </a:r>
            <a:r>
              <a:rPr lang="en-US" sz="1400" dirty="0"/>
              <a:t> </a:t>
            </a:r>
            <a:r>
              <a:rPr lang="en-US" sz="1400" dirty="0" err="1"/>
              <a:t>untuk</a:t>
            </a:r>
            <a:r>
              <a:rPr lang="en-US" sz="1400" dirty="0"/>
              <a:t> </a:t>
            </a:r>
            <a:r>
              <a:rPr lang="en-US" sz="1400" dirty="0" err="1"/>
              <a:t>menggunakan</a:t>
            </a:r>
            <a:r>
              <a:rPr lang="en-US" sz="1400" dirty="0"/>
              <a:t> </a:t>
            </a:r>
            <a:r>
              <a:rPr lang="en-US" sz="1400" dirty="0" err="1"/>
              <a:t>suatu</a:t>
            </a:r>
            <a:r>
              <a:rPr lang="en-US" sz="1400" dirty="0"/>
              <a:t> </a:t>
            </a:r>
            <a:r>
              <a:rPr lang="en-US" sz="1400" dirty="0" err="1"/>
              <a:t>mata</a:t>
            </a:r>
            <a:r>
              <a:rPr lang="en-US" sz="1400" dirty="0"/>
              <a:t> </a:t>
            </a:r>
            <a:r>
              <a:rPr lang="en-US" sz="1400" dirty="0" err="1"/>
              <a:t>uang</a:t>
            </a:r>
            <a:r>
              <a:rPr lang="en-US" sz="1400" dirty="0"/>
              <a:t> </a:t>
            </a:r>
            <a:r>
              <a:rPr lang="en-US" sz="1400" dirty="0" err="1"/>
              <a:t>pelaporan</a:t>
            </a:r>
            <a:r>
              <a:rPr lang="en-US" sz="1400" dirty="0"/>
              <a:t> yang </a:t>
            </a:r>
            <a:r>
              <a:rPr lang="en-US" sz="1400" dirty="0" err="1"/>
              <a:t>berbeda</a:t>
            </a:r>
            <a:r>
              <a:rPr lang="en-US" sz="1400" dirty="0"/>
              <a: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METODE PENGUKURAN KEMBALI</a:t>
            </a:r>
          </a:p>
        </p:txBody>
      </p:sp>
      <p:sp>
        <p:nvSpPr>
          <p:cNvPr id="3" name="Content Placeholder 2"/>
          <p:cNvSpPr>
            <a:spLocks noGrp="1"/>
          </p:cNvSpPr>
          <p:nvPr>
            <p:ph sz="quarter" idx="1"/>
          </p:nvPr>
        </p:nvSpPr>
        <p:spPr/>
        <p:txBody>
          <a:bodyPr>
            <a:normAutofit fontScale="92500" lnSpcReduction="10000"/>
          </a:bodyPr>
          <a:lstStyle/>
          <a:p>
            <a:pPr>
              <a:buFont typeface="Wingdings" pitchFamily="2" charset="2"/>
              <a:buChar char="q"/>
            </a:pPr>
            <a:r>
              <a:rPr lang="en-US" sz="1900" b="1" dirty="0" err="1"/>
              <a:t>Perlakuan</a:t>
            </a:r>
            <a:r>
              <a:rPr lang="en-US" sz="1900" b="1" dirty="0"/>
              <a:t> </a:t>
            </a:r>
            <a:r>
              <a:rPr lang="en-US" sz="1900" b="1" dirty="0" err="1"/>
              <a:t>Akuntansi</a:t>
            </a:r>
            <a:endParaRPr lang="en-US" sz="1900" b="1" dirty="0"/>
          </a:p>
          <a:p>
            <a:pPr algn="just">
              <a:buNone/>
            </a:pPr>
            <a:r>
              <a:rPr lang="en-US" sz="1400" dirty="0"/>
              <a:t>	</a:t>
            </a:r>
            <a:r>
              <a:rPr lang="en-US" sz="1400" dirty="0" err="1"/>
              <a:t>Metode</a:t>
            </a:r>
            <a:r>
              <a:rPr lang="en-US" sz="1400" dirty="0"/>
              <a:t> </a:t>
            </a:r>
            <a:r>
              <a:rPr lang="en-US" sz="1400" dirty="0" err="1"/>
              <a:t>pengukuran</a:t>
            </a:r>
            <a:r>
              <a:rPr lang="en-US" sz="1400" dirty="0"/>
              <a:t> </a:t>
            </a:r>
            <a:r>
              <a:rPr lang="en-US" sz="1400" dirty="0" err="1"/>
              <a:t>kembali</a:t>
            </a:r>
            <a:r>
              <a:rPr lang="en-US" sz="1400" dirty="0"/>
              <a:t> (</a:t>
            </a:r>
            <a:r>
              <a:rPr lang="en-US" sz="1400" i="1" dirty="0" err="1"/>
              <a:t>remeasurement</a:t>
            </a:r>
            <a:r>
              <a:rPr lang="en-US" sz="1400" i="1" dirty="0"/>
              <a:t>) </a:t>
            </a:r>
            <a:r>
              <a:rPr lang="en-US" sz="1400" dirty="0" err="1"/>
              <a:t>digunakan</a:t>
            </a:r>
            <a:r>
              <a:rPr lang="en-US" sz="1400" dirty="0"/>
              <a:t> </a:t>
            </a:r>
            <a:r>
              <a:rPr lang="en-US" sz="1400" dirty="0" err="1"/>
              <a:t>jika</a:t>
            </a:r>
            <a:r>
              <a:rPr lang="en-US" sz="1400" dirty="0"/>
              <a:t> </a:t>
            </a:r>
            <a:r>
              <a:rPr lang="en-US" sz="1400" dirty="0" err="1"/>
              <a:t>penjabaran</a:t>
            </a:r>
            <a:r>
              <a:rPr lang="en-US" sz="1400" dirty="0"/>
              <a:t> </a:t>
            </a:r>
            <a:r>
              <a:rPr lang="en-US" sz="1400" dirty="0" err="1"/>
              <a:t>laporan</a:t>
            </a:r>
            <a:r>
              <a:rPr lang="en-US" sz="1400" dirty="0"/>
              <a:t> </a:t>
            </a:r>
            <a:r>
              <a:rPr lang="en-US" sz="1400" dirty="0" err="1"/>
              <a:t>keuangan</a:t>
            </a:r>
            <a:r>
              <a:rPr lang="en-US" sz="1400" dirty="0"/>
              <a:t> </a:t>
            </a:r>
            <a:r>
              <a:rPr lang="en-US" sz="1400" dirty="0" err="1"/>
              <a:t>dilakukan</a:t>
            </a:r>
            <a:r>
              <a:rPr lang="en-US" sz="1400" dirty="0"/>
              <a:t> </a:t>
            </a:r>
            <a:r>
              <a:rPr lang="en-US" sz="1400" dirty="0" err="1"/>
              <a:t>dari</a:t>
            </a:r>
            <a:r>
              <a:rPr lang="en-US" sz="1400" dirty="0"/>
              <a:t> </a:t>
            </a:r>
            <a:r>
              <a:rPr lang="en-US" sz="1400" dirty="0" err="1"/>
              <a:t>mata</a:t>
            </a:r>
            <a:r>
              <a:rPr lang="en-US" sz="1400" dirty="0"/>
              <a:t> </a:t>
            </a:r>
            <a:r>
              <a:rPr lang="en-US" sz="1400" dirty="0" err="1"/>
              <a:t>uang</a:t>
            </a:r>
            <a:r>
              <a:rPr lang="en-US" sz="1400" dirty="0"/>
              <a:t> </a:t>
            </a:r>
            <a:r>
              <a:rPr lang="en-US" sz="1400" dirty="0" err="1"/>
              <a:t>asing</a:t>
            </a:r>
            <a:r>
              <a:rPr lang="en-US" sz="1400" dirty="0"/>
              <a:t> </a:t>
            </a:r>
            <a:r>
              <a:rPr lang="en-US" sz="1400" dirty="0" err="1"/>
              <a:t>ke</a:t>
            </a:r>
            <a:r>
              <a:rPr lang="en-US" sz="1400" dirty="0"/>
              <a:t> </a:t>
            </a:r>
            <a:r>
              <a:rPr lang="en-US" sz="1400" dirty="0" err="1"/>
              <a:t>mata</a:t>
            </a:r>
            <a:r>
              <a:rPr lang="en-US" sz="1400" dirty="0"/>
              <a:t> </a:t>
            </a:r>
            <a:r>
              <a:rPr lang="en-US" sz="1400" dirty="0" err="1"/>
              <a:t>uang</a:t>
            </a:r>
            <a:r>
              <a:rPr lang="en-US" sz="1400" dirty="0"/>
              <a:t> </a:t>
            </a:r>
            <a:r>
              <a:rPr lang="en-US" sz="1400" dirty="0" err="1"/>
              <a:t>fungsional</a:t>
            </a:r>
            <a:r>
              <a:rPr lang="en-US" sz="1400" dirty="0"/>
              <a:t>. </a:t>
            </a:r>
            <a:r>
              <a:rPr lang="en-US" sz="1400" dirty="0" err="1"/>
              <a:t>Ketika</a:t>
            </a:r>
            <a:r>
              <a:rPr lang="en-US" sz="1400" dirty="0"/>
              <a:t> </a:t>
            </a:r>
            <a:r>
              <a:rPr lang="en-US" sz="1400" dirty="0" err="1"/>
              <a:t>dijabarkan</a:t>
            </a:r>
            <a:r>
              <a:rPr lang="en-US" sz="1400" dirty="0"/>
              <a:t> </a:t>
            </a:r>
            <a:r>
              <a:rPr lang="en-US" sz="1400" dirty="0" err="1"/>
              <a:t>dari</a:t>
            </a:r>
            <a:r>
              <a:rPr lang="en-US" sz="1400" dirty="0"/>
              <a:t> </a:t>
            </a:r>
            <a:r>
              <a:rPr lang="en-US" sz="1400" dirty="0" err="1"/>
              <a:t>mata</a:t>
            </a:r>
            <a:r>
              <a:rPr lang="en-US" sz="1400" dirty="0"/>
              <a:t> </a:t>
            </a:r>
            <a:r>
              <a:rPr lang="en-US" sz="1400" dirty="0" err="1"/>
              <a:t>uang</a:t>
            </a:r>
            <a:r>
              <a:rPr lang="en-US" sz="1400" dirty="0"/>
              <a:t> </a:t>
            </a:r>
            <a:r>
              <a:rPr lang="en-US" sz="1400" dirty="0" err="1"/>
              <a:t>asing</a:t>
            </a:r>
            <a:r>
              <a:rPr lang="en-US" sz="1400" dirty="0"/>
              <a:t> </a:t>
            </a:r>
            <a:r>
              <a:rPr lang="en-US" sz="1400" dirty="0" err="1"/>
              <a:t>ke</a:t>
            </a:r>
            <a:r>
              <a:rPr lang="en-US" sz="1400" dirty="0"/>
              <a:t> </a:t>
            </a:r>
            <a:r>
              <a:rPr lang="en-US" sz="1400" dirty="0" err="1"/>
              <a:t>mata</a:t>
            </a:r>
            <a:r>
              <a:rPr lang="en-US" sz="1400" dirty="0"/>
              <a:t> </a:t>
            </a:r>
            <a:r>
              <a:rPr lang="en-US" sz="1400" dirty="0" err="1"/>
              <a:t>uang</a:t>
            </a:r>
            <a:r>
              <a:rPr lang="en-US" sz="1400" dirty="0"/>
              <a:t> </a:t>
            </a:r>
            <a:r>
              <a:rPr lang="en-US" sz="1400" dirty="0" err="1"/>
              <a:t>fungsional</a:t>
            </a:r>
            <a:r>
              <a:rPr lang="en-US" sz="1400" dirty="0"/>
              <a:t>, </a:t>
            </a:r>
            <a:r>
              <a:rPr lang="en-US" sz="1400" dirty="0" err="1"/>
              <a:t>kurs</a:t>
            </a:r>
            <a:r>
              <a:rPr lang="en-US" sz="1400" dirty="0"/>
              <a:t> yang </a:t>
            </a:r>
            <a:r>
              <a:rPr lang="en-US" sz="1400" dirty="0" err="1"/>
              <a:t>digunakan</a:t>
            </a:r>
            <a:r>
              <a:rPr lang="en-US" sz="1400" dirty="0"/>
              <a:t> </a:t>
            </a:r>
            <a:r>
              <a:rPr lang="en-US" sz="1400" dirty="0" err="1"/>
              <a:t>tidak</a:t>
            </a:r>
            <a:r>
              <a:rPr lang="en-US" sz="1400" dirty="0"/>
              <a:t> </a:t>
            </a:r>
            <a:r>
              <a:rPr lang="en-US" sz="1400" dirty="0" err="1"/>
              <a:t>sama</a:t>
            </a:r>
            <a:r>
              <a:rPr lang="en-US" sz="1400" dirty="0"/>
              <a:t> </a:t>
            </a:r>
            <a:r>
              <a:rPr lang="en-US" sz="1400" dirty="0" err="1"/>
              <a:t>untuk</a:t>
            </a:r>
            <a:r>
              <a:rPr lang="en-US" sz="1400" dirty="0"/>
              <a:t> </a:t>
            </a:r>
            <a:r>
              <a:rPr lang="en-US" sz="1400" dirty="0" err="1"/>
              <a:t>masing-masing</a:t>
            </a:r>
            <a:r>
              <a:rPr lang="en-US" sz="1400" dirty="0"/>
              <a:t> pos </a:t>
            </a:r>
            <a:r>
              <a:rPr lang="en-US" sz="1400" dirty="0" err="1"/>
              <a:t>sehingga</a:t>
            </a:r>
            <a:r>
              <a:rPr lang="en-US" sz="1400" dirty="0"/>
              <a:t> </a:t>
            </a:r>
            <a:r>
              <a:rPr lang="en-US" sz="1400" dirty="0" err="1"/>
              <a:t>juga</a:t>
            </a:r>
            <a:r>
              <a:rPr lang="en-US" sz="1400" dirty="0"/>
              <a:t> </a:t>
            </a:r>
            <a:r>
              <a:rPr lang="en-US" sz="1400" dirty="0" err="1"/>
              <a:t>menimbulkan</a:t>
            </a:r>
            <a:r>
              <a:rPr lang="en-US" sz="1400" dirty="0"/>
              <a:t> </a:t>
            </a:r>
            <a:r>
              <a:rPr lang="en-US" sz="1400" dirty="0" err="1"/>
              <a:t>selisih</a:t>
            </a:r>
            <a:r>
              <a:rPr lang="en-US" sz="1400" dirty="0"/>
              <a:t> </a:t>
            </a:r>
            <a:r>
              <a:rPr lang="en-US" sz="1400" dirty="0" err="1"/>
              <a:t>atas</a:t>
            </a:r>
            <a:r>
              <a:rPr lang="en-US" sz="1400" dirty="0"/>
              <a:t> </a:t>
            </a:r>
            <a:r>
              <a:rPr lang="en-US" sz="1400" dirty="0" err="1"/>
              <a:t>laporan</a:t>
            </a:r>
            <a:r>
              <a:rPr lang="en-US" sz="1400" dirty="0"/>
              <a:t> </a:t>
            </a:r>
            <a:r>
              <a:rPr lang="en-US" sz="1400" dirty="0" err="1"/>
              <a:t>keuangan</a:t>
            </a:r>
            <a:r>
              <a:rPr lang="en-US" sz="1400" dirty="0"/>
              <a:t> </a:t>
            </a:r>
            <a:r>
              <a:rPr lang="en-US" sz="1400" dirty="0" err="1"/>
              <a:t>hasil</a:t>
            </a:r>
            <a:r>
              <a:rPr lang="en-US" sz="1400" dirty="0"/>
              <a:t> </a:t>
            </a:r>
            <a:r>
              <a:rPr lang="en-US" sz="1400" dirty="0" err="1"/>
              <a:t>translasi</a:t>
            </a:r>
            <a:r>
              <a:rPr lang="en-US" sz="1400" dirty="0"/>
              <a:t>. </a:t>
            </a:r>
            <a:r>
              <a:rPr lang="en-US" sz="1400" dirty="0" err="1"/>
              <a:t>Selisih</a:t>
            </a:r>
            <a:r>
              <a:rPr lang="en-US" sz="1400" dirty="0"/>
              <a:t> </a:t>
            </a:r>
            <a:r>
              <a:rPr lang="en-US" sz="1400" dirty="0" err="1"/>
              <a:t>ini</a:t>
            </a:r>
            <a:r>
              <a:rPr lang="en-US" sz="1400" dirty="0"/>
              <a:t> </a:t>
            </a:r>
            <a:r>
              <a:rPr lang="en-US" sz="1400" dirty="0" err="1"/>
              <a:t>diakui</a:t>
            </a:r>
            <a:r>
              <a:rPr lang="en-US" sz="1400" dirty="0"/>
              <a:t> </a:t>
            </a:r>
            <a:r>
              <a:rPr lang="en-US" sz="1400" dirty="0" err="1"/>
              <a:t>sebagai</a:t>
            </a:r>
            <a:r>
              <a:rPr lang="en-US" sz="1400" dirty="0"/>
              <a:t> </a:t>
            </a:r>
            <a:r>
              <a:rPr lang="en-US" sz="1400" dirty="0" err="1"/>
              <a:t>keuntungan</a:t>
            </a:r>
            <a:r>
              <a:rPr lang="en-US" sz="1400" dirty="0"/>
              <a:t> </a:t>
            </a:r>
            <a:r>
              <a:rPr lang="en-US" sz="1400" dirty="0" err="1"/>
              <a:t>atau</a:t>
            </a:r>
            <a:r>
              <a:rPr lang="en-US" sz="1400" dirty="0"/>
              <a:t> </a:t>
            </a:r>
            <a:r>
              <a:rPr lang="en-US" sz="1400" dirty="0" err="1"/>
              <a:t>kerugian</a:t>
            </a:r>
            <a:r>
              <a:rPr lang="en-US" sz="1400" dirty="0"/>
              <a:t> </a:t>
            </a:r>
            <a:r>
              <a:rPr lang="en-US" sz="1400" dirty="0" err="1"/>
              <a:t>di</a:t>
            </a:r>
            <a:r>
              <a:rPr lang="en-US" sz="1400" dirty="0"/>
              <a:t> </a:t>
            </a:r>
            <a:r>
              <a:rPr lang="en-US" sz="1400" dirty="0" err="1"/>
              <a:t>laporan</a:t>
            </a:r>
            <a:r>
              <a:rPr lang="en-US" sz="1400" dirty="0"/>
              <a:t> </a:t>
            </a:r>
            <a:r>
              <a:rPr lang="en-US" sz="1400" dirty="0" err="1"/>
              <a:t>laba</a:t>
            </a:r>
            <a:r>
              <a:rPr lang="en-US" sz="1400" dirty="0"/>
              <a:t> </a:t>
            </a:r>
            <a:r>
              <a:rPr lang="en-US" sz="1400" dirty="0" err="1"/>
              <a:t>rugi</a:t>
            </a:r>
            <a:r>
              <a:rPr lang="en-US" sz="1400" dirty="0"/>
              <a:t> </a:t>
            </a:r>
            <a:r>
              <a:rPr lang="en-US" sz="1400" dirty="0" err="1"/>
              <a:t>hasil</a:t>
            </a:r>
            <a:r>
              <a:rPr lang="en-US" sz="1400" dirty="0"/>
              <a:t> </a:t>
            </a:r>
            <a:r>
              <a:rPr lang="en-US" sz="1400" dirty="0" err="1"/>
              <a:t>penjabaran</a:t>
            </a:r>
            <a:r>
              <a:rPr lang="en-US" sz="1400" dirty="0"/>
              <a:t>. </a:t>
            </a:r>
            <a:r>
              <a:rPr lang="en-US" sz="1400" dirty="0" err="1"/>
              <a:t>Kurs</a:t>
            </a:r>
            <a:r>
              <a:rPr lang="en-US" sz="1400" dirty="0"/>
              <a:t> yang </a:t>
            </a:r>
            <a:r>
              <a:rPr lang="en-US" sz="1400" dirty="0" err="1"/>
              <a:t>digunakan</a:t>
            </a:r>
            <a:r>
              <a:rPr lang="en-US" sz="1400" dirty="0"/>
              <a:t> </a:t>
            </a:r>
            <a:r>
              <a:rPr lang="en-US" sz="1400" dirty="0" err="1"/>
              <a:t>dalam</a:t>
            </a:r>
            <a:r>
              <a:rPr lang="en-US" sz="1400" dirty="0"/>
              <a:t> </a:t>
            </a:r>
            <a:r>
              <a:rPr lang="en-US" sz="1400" dirty="0" err="1"/>
              <a:t>metode</a:t>
            </a:r>
            <a:r>
              <a:rPr lang="en-US" sz="1400" dirty="0"/>
              <a:t> </a:t>
            </a:r>
            <a:r>
              <a:rPr lang="en-US" sz="1400" dirty="0" err="1"/>
              <a:t>pengukuran</a:t>
            </a:r>
            <a:r>
              <a:rPr lang="en-US" sz="1400" dirty="0"/>
              <a:t> </a:t>
            </a:r>
            <a:r>
              <a:rPr lang="en-US" sz="1400" dirty="0" err="1"/>
              <a:t>kembali</a:t>
            </a:r>
            <a:r>
              <a:rPr lang="en-US" sz="1400" dirty="0"/>
              <a:t> </a:t>
            </a:r>
            <a:r>
              <a:rPr lang="en-US" sz="1400" dirty="0" err="1"/>
              <a:t>dapat</a:t>
            </a:r>
            <a:r>
              <a:rPr lang="en-US" sz="1400" dirty="0"/>
              <a:t> </a:t>
            </a:r>
            <a:r>
              <a:rPr lang="en-US" sz="1400" dirty="0" err="1"/>
              <a:t>dilihat</a:t>
            </a:r>
            <a:r>
              <a:rPr lang="en-US" sz="1400" dirty="0"/>
              <a:t> </a:t>
            </a:r>
            <a:r>
              <a:rPr lang="en-US" sz="1400" dirty="0" err="1"/>
              <a:t>pada</a:t>
            </a:r>
            <a:r>
              <a:rPr lang="en-US" sz="1400" dirty="0"/>
              <a:t> </a:t>
            </a:r>
            <a:r>
              <a:rPr lang="en-US" sz="1400" dirty="0" err="1"/>
              <a:t>Tabel</a:t>
            </a:r>
            <a:r>
              <a:rPr lang="en-US" sz="1400" dirty="0"/>
              <a:t> 10.1 </a:t>
            </a:r>
            <a:r>
              <a:rPr lang="en-US" sz="1400" dirty="0" err="1"/>
              <a:t>untuk</a:t>
            </a:r>
            <a:r>
              <a:rPr lang="en-US" sz="1400" dirty="0"/>
              <a:t> pos </a:t>
            </a:r>
            <a:r>
              <a:rPr lang="en-US" sz="1400" dirty="0" err="1"/>
              <a:t>Laporan</a:t>
            </a:r>
            <a:r>
              <a:rPr lang="en-US" sz="1400" dirty="0"/>
              <a:t> </a:t>
            </a:r>
            <a:r>
              <a:rPr lang="en-US" sz="1400" dirty="0" err="1"/>
              <a:t>Posisi</a:t>
            </a:r>
            <a:r>
              <a:rPr lang="en-US" sz="1400" dirty="0"/>
              <a:t> </a:t>
            </a:r>
            <a:r>
              <a:rPr lang="en-US" sz="1400" dirty="0" err="1"/>
              <a:t>Keuangan</a:t>
            </a:r>
            <a:r>
              <a:rPr lang="en-US" sz="1400" dirty="0"/>
              <a:t> </a:t>
            </a:r>
            <a:r>
              <a:rPr lang="en-US" sz="1400" dirty="0" err="1"/>
              <a:t>dan</a:t>
            </a:r>
            <a:r>
              <a:rPr lang="en-US" sz="1400" dirty="0"/>
              <a:t> </a:t>
            </a:r>
            <a:r>
              <a:rPr lang="en-US" sz="1400" dirty="0" err="1"/>
              <a:t>Tabel</a:t>
            </a:r>
            <a:r>
              <a:rPr lang="en-US" sz="1400" dirty="0"/>
              <a:t> 10.2 </a:t>
            </a:r>
            <a:r>
              <a:rPr lang="en-US" sz="1400" dirty="0" err="1"/>
              <a:t>untuk</a:t>
            </a:r>
            <a:r>
              <a:rPr lang="en-US" sz="1400" dirty="0"/>
              <a:t> pos </a:t>
            </a:r>
            <a:r>
              <a:rPr lang="en-US" sz="1400" dirty="0" err="1"/>
              <a:t>di</a:t>
            </a:r>
            <a:r>
              <a:rPr lang="en-US" sz="1400" dirty="0"/>
              <a:t> </a:t>
            </a:r>
            <a:r>
              <a:rPr lang="en-US" sz="1400" dirty="0" err="1"/>
              <a:t>Laporan</a:t>
            </a:r>
            <a:r>
              <a:rPr lang="en-US" sz="1400" dirty="0"/>
              <a:t> </a:t>
            </a:r>
            <a:r>
              <a:rPr lang="en-US" sz="1400" dirty="0" err="1"/>
              <a:t>Laba</a:t>
            </a:r>
            <a:r>
              <a:rPr lang="en-US" sz="1400" dirty="0"/>
              <a:t> </a:t>
            </a:r>
            <a:r>
              <a:rPr lang="en-US" sz="1400" dirty="0" err="1"/>
              <a:t>Rugi</a:t>
            </a:r>
            <a:r>
              <a:rPr lang="en-US" sz="1400" dirty="0"/>
              <a:t>.</a:t>
            </a:r>
          </a:p>
          <a:p>
            <a:pPr algn="just">
              <a:buNone/>
            </a:pPr>
            <a:r>
              <a:rPr lang="en-US" sz="1400" dirty="0"/>
              <a:t>	</a:t>
            </a:r>
            <a:r>
              <a:rPr lang="en-US" sz="1400" dirty="0" err="1"/>
              <a:t>Berdasarkan</a:t>
            </a:r>
            <a:r>
              <a:rPr lang="en-US" sz="1400" dirty="0"/>
              <a:t> </a:t>
            </a:r>
            <a:r>
              <a:rPr lang="en-US" sz="1400" b="1" dirty="0" err="1"/>
              <a:t>Tabel</a:t>
            </a:r>
            <a:r>
              <a:rPr lang="en-US" sz="1400" b="1" dirty="0"/>
              <a:t> 10.1</a:t>
            </a:r>
            <a:r>
              <a:rPr lang="en-US" sz="1400" dirty="0"/>
              <a:t>, </a:t>
            </a:r>
            <a:r>
              <a:rPr lang="en-US" sz="1400" dirty="0" err="1"/>
              <a:t>kurs</a:t>
            </a:r>
            <a:r>
              <a:rPr lang="en-US" sz="1400" dirty="0"/>
              <a:t> yang </a:t>
            </a:r>
            <a:r>
              <a:rPr lang="en-US" sz="1400" dirty="0" err="1"/>
              <a:t>digunakan</a:t>
            </a:r>
            <a:r>
              <a:rPr lang="en-US" sz="1400" dirty="0"/>
              <a:t> </a:t>
            </a:r>
            <a:r>
              <a:rPr lang="en-US" sz="1400" dirty="0" err="1"/>
              <a:t>untuk</a:t>
            </a:r>
            <a:r>
              <a:rPr lang="en-US" sz="1400" dirty="0"/>
              <a:t> </a:t>
            </a:r>
            <a:r>
              <a:rPr lang="en-US" sz="1400" dirty="0" err="1"/>
              <a:t>metode</a:t>
            </a:r>
            <a:r>
              <a:rPr lang="en-US" sz="1400" dirty="0"/>
              <a:t> </a:t>
            </a:r>
            <a:r>
              <a:rPr lang="en-US" sz="1400" dirty="0" err="1"/>
              <a:t>pengukuran</a:t>
            </a:r>
            <a:r>
              <a:rPr lang="en-US" sz="1400" dirty="0"/>
              <a:t> </a:t>
            </a:r>
            <a:r>
              <a:rPr lang="en-US" sz="1400" dirty="0" err="1"/>
              <a:t>kembali</a:t>
            </a:r>
            <a:r>
              <a:rPr lang="en-US" sz="1400" dirty="0"/>
              <a:t> </a:t>
            </a:r>
            <a:r>
              <a:rPr lang="en-US" sz="1400" dirty="0" err="1"/>
              <a:t>berbeda-beda</a:t>
            </a:r>
            <a:r>
              <a:rPr lang="en-US" sz="1400" dirty="0"/>
              <a:t> </a:t>
            </a:r>
            <a:r>
              <a:rPr lang="en-US" sz="1400" dirty="0" err="1"/>
              <a:t>untuk</a:t>
            </a:r>
            <a:r>
              <a:rPr lang="en-US" sz="1400" dirty="0"/>
              <a:t> pos-pos </a:t>
            </a:r>
            <a:r>
              <a:rPr lang="en-US" sz="1400" dirty="0" err="1"/>
              <a:t>Laporan</a:t>
            </a:r>
            <a:r>
              <a:rPr lang="en-US" sz="1400" dirty="0"/>
              <a:t> </a:t>
            </a:r>
            <a:r>
              <a:rPr lang="en-US" sz="1400" dirty="0" err="1"/>
              <a:t>Posisi</a:t>
            </a:r>
            <a:r>
              <a:rPr lang="en-US" sz="1400" dirty="0"/>
              <a:t> </a:t>
            </a:r>
            <a:r>
              <a:rPr lang="en-US" sz="1400" dirty="0" err="1"/>
              <a:t>Keuangan</a:t>
            </a:r>
            <a:r>
              <a:rPr lang="en-US" sz="1400" dirty="0"/>
              <a:t> (</a:t>
            </a:r>
            <a:r>
              <a:rPr lang="en-US" sz="1400" dirty="0" err="1"/>
              <a:t>Neraca</a:t>
            </a:r>
            <a:r>
              <a:rPr lang="en-US" sz="1400" dirty="0"/>
              <a:t>). </a:t>
            </a:r>
            <a:r>
              <a:rPr lang="en-US" sz="1400" dirty="0" err="1"/>
              <a:t>Untuk</a:t>
            </a:r>
            <a:r>
              <a:rPr lang="en-US" sz="1400" dirty="0"/>
              <a:t> </a:t>
            </a:r>
            <a:r>
              <a:rPr lang="en-US" sz="1400" dirty="0" err="1"/>
              <a:t>aset</a:t>
            </a:r>
            <a:r>
              <a:rPr lang="en-US" sz="1400" dirty="0"/>
              <a:t> </a:t>
            </a:r>
            <a:r>
              <a:rPr lang="en-US" sz="1400" dirty="0" err="1"/>
              <a:t>dan</a:t>
            </a:r>
            <a:r>
              <a:rPr lang="en-US" sz="1400" dirty="0"/>
              <a:t> </a:t>
            </a:r>
            <a:r>
              <a:rPr lang="en-US" sz="1400" dirty="0" err="1"/>
              <a:t>liabilitas</a:t>
            </a:r>
            <a:r>
              <a:rPr lang="en-US" sz="1400" dirty="0"/>
              <a:t> </a:t>
            </a:r>
            <a:r>
              <a:rPr lang="en-US" sz="1400" dirty="0" err="1"/>
              <a:t>moneter</a:t>
            </a:r>
            <a:r>
              <a:rPr lang="en-US" sz="1400" dirty="0"/>
              <a:t> </a:t>
            </a:r>
            <a:r>
              <a:rPr lang="en-US" sz="1400" dirty="0" err="1"/>
              <a:t>menggunakan</a:t>
            </a:r>
            <a:r>
              <a:rPr lang="en-US" sz="1400" dirty="0"/>
              <a:t> </a:t>
            </a:r>
            <a:r>
              <a:rPr lang="en-US" sz="1400" dirty="0" err="1"/>
              <a:t>kurs</a:t>
            </a:r>
            <a:r>
              <a:rPr lang="en-US" sz="1400" dirty="0"/>
              <a:t> </a:t>
            </a:r>
            <a:r>
              <a:rPr lang="en-US" sz="1400" dirty="0" err="1"/>
              <a:t>penutup</a:t>
            </a:r>
            <a:r>
              <a:rPr lang="en-US" sz="1400" dirty="0"/>
              <a:t> </a:t>
            </a:r>
            <a:r>
              <a:rPr lang="en-US" sz="1400" dirty="0" err="1"/>
              <a:t>sedangkan</a:t>
            </a:r>
            <a:r>
              <a:rPr lang="en-US" sz="1400" dirty="0"/>
              <a:t> </a:t>
            </a:r>
            <a:r>
              <a:rPr lang="en-US" sz="1400" dirty="0" err="1"/>
              <a:t>aset</a:t>
            </a:r>
            <a:r>
              <a:rPr lang="en-US" sz="1400" dirty="0"/>
              <a:t> </a:t>
            </a:r>
            <a:r>
              <a:rPr lang="en-US" sz="1400" dirty="0" err="1"/>
              <a:t>dan</a:t>
            </a:r>
            <a:r>
              <a:rPr lang="en-US" sz="1400" dirty="0"/>
              <a:t> </a:t>
            </a:r>
            <a:r>
              <a:rPr lang="en-US" sz="1400" dirty="0" err="1"/>
              <a:t>liabilitas</a:t>
            </a:r>
            <a:r>
              <a:rPr lang="en-US" sz="1400" dirty="0"/>
              <a:t> </a:t>
            </a:r>
            <a:r>
              <a:rPr lang="en-US" sz="1400" dirty="0" err="1"/>
              <a:t>nonmoneter</a:t>
            </a:r>
            <a:r>
              <a:rPr lang="en-US" sz="1400" dirty="0"/>
              <a:t> </a:t>
            </a:r>
            <a:r>
              <a:rPr lang="en-US" sz="1400" dirty="0" err="1"/>
              <a:t>menggunakan</a:t>
            </a:r>
            <a:r>
              <a:rPr lang="en-US" sz="1400" dirty="0"/>
              <a:t> </a:t>
            </a:r>
            <a:r>
              <a:rPr lang="en-US" sz="1400" dirty="0" err="1"/>
              <a:t>kurs</a:t>
            </a:r>
            <a:r>
              <a:rPr lang="en-US" sz="1400" dirty="0"/>
              <a:t> </a:t>
            </a:r>
            <a:r>
              <a:rPr lang="en-US" sz="1400" dirty="0" err="1"/>
              <a:t>pada</a:t>
            </a:r>
            <a:r>
              <a:rPr lang="en-US" sz="1400" dirty="0"/>
              <a:t> </a:t>
            </a:r>
            <a:r>
              <a:rPr lang="en-US" sz="1400" dirty="0" err="1"/>
              <a:t>tanggal</a:t>
            </a:r>
            <a:r>
              <a:rPr lang="en-US" sz="1400" dirty="0"/>
              <a:t> </a:t>
            </a:r>
            <a:r>
              <a:rPr lang="en-US" sz="1400" dirty="0" err="1"/>
              <a:t>transaksi</a:t>
            </a:r>
            <a:r>
              <a:rPr lang="en-US" sz="1400" dirty="0"/>
              <a:t>. </a:t>
            </a:r>
            <a:r>
              <a:rPr lang="en-US" sz="1400" dirty="0" err="1"/>
              <a:t>Jika</a:t>
            </a:r>
            <a:r>
              <a:rPr lang="en-US" sz="1400" dirty="0"/>
              <a:t> </a:t>
            </a:r>
            <a:r>
              <a:rPr lang="en-US" sz="1400" dirty="0" err="1"/>
              <a:t>aset</a:t>
            </a:r>
            <a:r>
              <a:rPr lang="en-US" sz="1400" dirty="0"/>
              <a:t> </a:t>
            </a:r>
            <a:r>
              <a:rPr lang="en-US" sz="1400" dirty="0" err="1"/>
              <a:t>dan</a:t>
            </a:r>
            <a:r>
              <a:rPr lang="en-US" sz="1400" dirty="0"/>
              <a:t> </a:t>
            </a:r>
            <a:r>
              <a:rPr lang="en-US" sz="1400" dirty="0" err="1"/>
              <a:t>liabilitas</a:t>
            </a:r>
            <a:r>
              <a:rPr lang="en-US" sz="1400" dirty="0"/>
              <a:t> </a:t>
            </a:r>
            <a:r>
              <a:rPr lang="en-US" sz="1400" dirty="0" err="1"/>
              <a:t>nonmoneter</a:t>
            </a:r>
            <a:r>
              <a:rPr lang="en-US" sz="1400" dirty="0"/>
              <a:t> </a:t>
            </a:r>
            <a:r>
              <a:rPr lang="en-US" sz="1400" dirty="0" err="1"/>
              <a:t>diperoleh</a:t>
            </a:r>
            <a:r>
              <a:rPr lang="en-US" sz="1400" dirty="0"/>
              <a:t> </a:t>
            </a:r>
            <a:r>
              <a:rPr lang="en-US" sz="1400" dirty="0" err="1"/>
              <a:t>sebelum</a:t>
            </a:r>
            <a:r>
              <a:rPr lang="en-US" sz="1400" dirty="0"/>
              <a:t> </a:t>
            </a:r>
            <a:r>
              <a:rPr lang="en-US" sz="1400" dirty="0" err="1"/>
              <a:t>akuisisi</a:t>
            </a:r>
            <a:r>
              <a:rPr lang="en-US" sz="1400" dirty="0"/>
              <a:t>, </a:t>
            </a:r>
            <a:r>
              <a:rPr lang="en-US" sz="1400" dirty="0" err="1"/>
              <a:t>maka</a:t>
            </a:r>
            <a:r>
              <a:rPr lang="en-US" sz="1400" dirty="0"/>
              <a:t> </a:t>
            </a:r>
            <a:r>
              <a:rPr lang="en-US" sz="1400" dirty="0" err="1"/>
              <a:t>digunakan</a:t>
            </a:r>
            <a:r>
              <a:rPr lang="en-US" sz="1400" dirty="0"/>
              <a:t> </a:t>
            </a:r>
            <a:r>
              <a:rPr lang="en-US" sz="1400" dirty="0" err="1"/>
              <a:t>kurs</a:t>
            </a:r>
            <a:r>
              <a:rPr lang="en-US" sz="1400" dirty="0"/>
              <a:t> </a:t>
            </a:r>
            <a:r>
              <a:rPr lang="en-US" sz="1400" dirty="0" err="1"/>
              <a:t>akuisisi</a:t>
            </a:r>
            <a:r>
              <a:rPr lang="en-US" sz="1400" dirty="0"/>
              <a:t>. </a:t>
            </a:r>
            <a:r>
              <a:rPr lang="en-US" sz="1400" dirty="0" err="1"/>
              <a:t>Jika</a:t>
            </a:r>
            <a:r>
              <a:rPr lang="en-US" sz="1400" dirty="0"/>
              <a:t> </a:t>
            </a:r>
            <a:r>
              <a:rPr lang="en-US" sz="1400" dirty="0" err="1"/>
              <a:t>aset</a:t>
            </a:r>
            <a:r>
              <a:rPr lang="en-US" sz="1400" dirty="0"/>
              <a:t> </a:t>
            </a:r>
            <a:r>
              <a:rPr lang="en-US" sz="1400" dirty="0" err="1"/>
              <a:t>dan</a:t>
            </a:r>
            <a:r>
              <a:rPr lang="en-US" sz="1400" dirty="0"/>
              <a:t> </a:t>
            </a:r>
            <a:r>
              <a:rPr lang="en-US" sz="1400" dirty="0" err="1"/>
              <a:t>liabilitas</a:t>
            </a:r>
            <a:r>
              <a:rPr lang="en-US" sz="1400" dirty="0"/>
              <a:t> </a:t>
            </a:r>
            <a:r>
              <a:rPr lang="en-US" sz="1400" dirty="0" err="1"/>
              <a:t>nonmoneter</a:t>
            </a:r>
            <a:r>
              <a:rPr lang="en-US" sz="1400" dirty="0"/>
              <a:t> </a:t>
            </a:r>
            <a:r>
              <a:rPr lang="en-US" sz="1400" dirty="0" err="1"/>
              <a:t>diukur</a:t>
            </a:r>
            <a:r>
              <a:rPr lang="en-US" sz="1400" dirty="0"/>
              <a:t> </a:t>
            </a:r>
            <a:r>
              <a:rPr lang="en-US" sz="1400" dirty="0" err="1"/>
              <a:t>pada</a:t>
            </a:r>
            <a:r>
              <a:rPr lang="en-US" sz="1400" dirty="0"/>
              <a:t> </a:t>
            </a:r>
            <a:r>
              <a:rPr lang="en-US" sz="1400" dirty="0" err="1"/>
              <a:t>nilai</a:t>
            </a:r>
            <a:r>
              <a:rPr lang="en-US" sz="1400" dirty="0"/>
              <a:t> </a:t>
            </a:r>
            <a:r>
              <a:rPr lang="en-US" sz="1400" dirty="0" err="1"/>
              <a:t>wajar</a:t>
            </a:r>
            <a:r>
              <a:rPr lang="en-US" sz="1400" dirty="0"/>
              <a:t>, </a:t>
            </a:r>
            <a:r>
              <a:rPr lang="en-US" sz="1400" dirty="0" err="1"/>
              <a:t>maka</a:t>
            </a:r>
            <a:r>
              <a:rPr lang="en-US" sz="1400" dirty="0"/>
              <a:t> </a:t>
            </a:r>
            <a:r>
              <a:rPr lang="en-US" sz="1400" dirty="0" err="1"/>
              <a:t>digunakan</a:t>
            </a:r>
            <a:r>
              <a:rPr lang="en-US" sz="1400" dirty="0"/>
              <a:t> </a:t>
            </a:r>
            <a:r>
              <a:rPr lang="en-US" sz="1400" dirty="0" err="1"/>
              <a:t>kurs</a:t>
            </a:r>
            <a:r>
              <a:rPr lang="en-US" sz="1400" dirty="0"/>
              <a:t> </a:t>
            </a:r>
            <a:r>
              <a:rPr lang="en-US" sz="1400" dirty="0" err="1"/>
              <a:t>pada</a:t>
            </a:r>
            <a:r>
              <a:rPr lang="en-US" sz="1400" dirty="0"/>
              <a:t> </a:t>
            </a:r>
            <a:r>
              <a:rPr lang="en-US" sz="1400" dirty="0" err="1"/>
              <a:t>tanggal</a:t>
            </a:r>
            <a:r>
              <a:rPr lang="en-US" sz="1400" dirty="0"/>
              <a:t> </a:t>
            </a:r>
            <a:r>
              <a:rPr lang="en-US" sz="1400" dirty="0" err="1"/>
              <a:t>nilai</a:t>
            </a:r>
            <a:r>
              <a:rPr lang="en-US" sz="1400" dirty="0"/>
              <a:t> </a:t>
            </a:r>
            <a:r>
              <a:rPr lang="en-US" sz="1400" dirty="0" err="1"/>
              <a:t>wajar</a:t>
            </a:r>
            <a:r>
              <a:rPr lang="en-US" sz="1400" dirty="0"/>
              <a:t> </a:t>
            </a:r>
            <a:r>
              <a:rPr lang="en-US" sz="1400" dirty="0" err="1"/>
              <a:t>ditentukan</a:t>
            </a:r>
            <a:r>
              <a:rPr lang="en-US" sz="1400" dirty="0"/>
              <a:t>. Modal </a:t>
            </a:r>
            <a:r>
              <a:rPr lang="en-US" sz="1400" dirty="0" err="1"/>
              <a:t>saham</a:t>
            </a:r>
            <a:r>
              <a:rPr lang="en-US" sz="1400" dirty="0"/>
              <a:t> </a:t>
            </a:r>
            <a:r>
              <a:rPr lang="en-US" sz="1400" dirty="0" err="1"/>
              <a:t>dan</a:t>
            </a:r>
            <a:r>
              <a:rPr lang="en-US" sz="1400" dirty="0"/>
              <a:t> </a:t>
            </a:r>
            <a:r>
              <a:rPr lang="en-US" sz="1400" dirty="0" err="1"/>
              <a:t>saldo</a:t>
            </a:r>
            <a:r>
              <a:rPr lang="en-US" sz="1400" dirty="0"/>
              <a:t> </a:t>
            </a:r>
            <a:r>
              <a:rPr lang="en-US" sz="1400" dirty="0" err="1"/>
              <a:t>laba</a:t>
            </a:r>
            <a:r>
              <a:rPr lang="en-US" sz="1400" dirty="0"/>
              <a:t> </a:t>
            </a:r>
            <a:r>
              <a:rPr lang="en-US" sz="1400" dirty="0" err="1"/>
              <a:t>pra-akuisisi</a:t>
            </a:r>
            <a:r>
              <a:rPr lang="en-US" sz="1400" dirty="0"/>
              <a:t> </a:t>
            </a:r>
            <a:r>
              <a:rPr lang="en-US" sz="1400" dirty="0" err="1"/>
              <a:t>dijabarkan</a:t>
            </a:r>
            <a:r>
              <a:rPr lang="en-US" sz="1400" dirty="0"/>
              <a:t> </a:t>
            </a:r>
            <a:r>
              <a:rPr lang="en-US" sz="1400" dirty="0" err="1"/>
              <a:t>dengan</a:t>
            </a:r>
            <a:r>
              <a:rPr lang="en-US" sz="1400" dirty="0"/>
              <a:t> </a:t>
            </a:r>
            <a:r>
              <a:rPr lang="en-US" sz="1400" dirty="0" err="1"/>
              <a:t>kurs</a:t>
            </a:r>
            <a:r>
              <a:rPr lang="en-US" sz="1400" dirty="0"/>
              <a:t> </a:t>
            </a:r>
            <a:r>
              <a:rPr lang="en-US" sz="1400" dirty="0" err="1"/>
              <a:t>tanggal</a:t>
            </a:r>
            <a:r>
              <a:rPr lang="en-US" sz="1400" dirty="0"/>
              <a:t> </a:t>
            </a:r>
            <a:r>
              <a:rPr lang="en-US" sz="1400" dirty="0" err="1"/>
              <a:t>akuisisi</a:t>
            </a:r>
            <a:r>
              <a:rPr lang="en-US" sz="1400" dirty="0"/>
              <a:t>. </a:t>
            </a:r>
            <a:r>
              <a:rPr lang="en-US" sz="1400" dirty="0" err="1"/>
              <a:t>Pada</a:t>
            </a:r>
            <a:r>
              <a:rPr lang="en-US" sz="1400" dirty="0"/>
              <a:t> </a:t>
            </a:r>
            <a:r>
              <a:rPr lang="en-US" sz="1400" dirty="0" err="1"/>
              <a:t>periode</a:t>
            </a:r>
            <a:r>
              <a:rPr lang="en-US" sz="1400" dirty="0"/>
              <a:t> </a:t>
            </a:r>
            <a:r>
              <a:rPr lang="en-US" sz="1400" dirty="0" err="1"/>
              <a:t>setelah</a:t>
            </a:r>
            <a:r>
              <a:rPr lang="en-US" sz="1400" dirty="0"/>
              <a:t> </a:t>
            </a:r>
            <a:r>
              <a:rPr lang="en-US" sz="1400" dirty="0" err="1"/>
              <a:t>akuisisi</a:t>
            </a:r>
            <a:r>
              <a:rPr lang="en-US" sz="1400" dirty="0"/>
              <a:t>, </a:t>
            </a:r>
            <a:r>
              <a:rPr lang="en-US" sz="1400" dirty="0" err="1"/>
              <a:t>hanya</a:t>
            </a:r>
            <a:r>
              <a:rPr lang="en-US" sz="1400" dirty="0"/>
              <a:t> modal </a:t>
            </a:r>
            <a:r>
              <a:rPr lang="en-US" sz="1400" dirty="0" err="1"/>
              <a:t>saham</a:t>
            </a:r>
            <a:r>
              <a:rPr lang="en-US" sz="1400" dirty="0"/>
              <a:t> yang </a:t>
            </a:r>
            <a:r>
              <a:rPr lang="en-US" sz="1400" dirty="0" err="1"/>
              <a:t>dijabarkan</a:t>
            </a:r>
            <a:r>
              <a:rPr lang="en-US" sz="1400" dirty="0"/>
              <a:t> </a:t>
            </a:r>
            <a:r>
              <a:rPr lang="en-US" sz="1400" dirty="0" err="1"/>
              <a:t>dengan</a:t>
            </a:r>
            <a:r>
              <a:rPr lang="en-US" sz="1400" dirty="0"/>
              <a:t> </a:t>
            </a:r>
            <a:r>
              <a:rPr lang="en-US" sz="1400" dirty="0" err="1"/>
              <a:t>kurs</a:t>
            </a:r>
            <a:r>
              <a:rPr lang="en-US" sz="1400" dirty="0"/>
              <a:t> </a:t>
            </a:r>
            <a:r>
              <a:rPr lang="en-US" sz="1400" dirty="0" err="1"/>
              <a:t>tanggal</a:t>
            </a:r>
            <a:r>
              <a:rPr lang="en-US" sz="1400" dirty="0"/>
              <a:t> </a:t>
            </a:r>
            <a:r>
              <a:rPr lang="en-US" sz="1400" dirty="0" err="1"/>
              <a:t>akuisisi</a:t>
            </a:r>
            <a:r>
              <a:rPr lang="en-US" sz="1400" dirty="0"/>
              <a:t>, </a:t>
            </a:r>
            <a:r>
              <a:rPr lang="en-US" sz="1400" dirty="0" err="1"/>
              <a:t>sedangkan</a:t>
            </a:r>
            <a:r>
              <a:rPr lang="en-US" sz="1400" dirty="0"/>
              <a:t> </a:t>
            </a:r>
            <a:r>
              <a:rPr lang="en-US" sz="1400" dirty="0" err="1"/>
              <a:t>saldo</a:t>
            </a:r>
            <a:r>
              <a:rPr lang="en-US" sz="1400" dirty="0"/>
              <a:t> </a:t>
            </a:r>
            <a:r>
              <a:rPr lang="en-US" sz="1400" dirty="0" err="1"/>
              <a:t>laba</a:t>
            </a:r>
            <a:r>
              <a:rPr lang="en-US" sz="1400" dirty="0"/>
              <a:t> </a:t>
            </a:r>
            <a:r>
              <a:rPr lang="en-US" sz="1400" dirty="0" err="1"/>
              <a:t>pasca-akuisisi</a:t>
            </a:r>
            <a:r>
              <a:rPr lang="en-US" sz="1400" dirty="0"/>
              <a:t> </a:t>
            </a:r>
            <a:r>
              <a:rPr lang="en-US" sz="1400" dirty="0" err="1"/>
              <a:t>dihitung</a:t>
            </a:r>
            <a:r>
              <a:rPr lang="en-US" sz="1400" dirty="0"/>
              <a:t> </a:t>
            </a:r>
            <a:r>
              <a:rPr lang="en-US" sz="1400" dirty="0" err="1"/>
              <a:t>seperti</a:t>
            </a:r>
            <a:r>
              <a:rPr lang="en-US" sz="1400" dirty="0"/>
              <a:t> </a:t>
            </a:r>
            <a:r>
              <a:rPr lang="en-US" sz="1400" dirty="0" err="1"/>
              <a:t>pada</a:t>
            </a:r>
            <a:r>
              <a:rPr lang="en-US" sz="1400" dirty="0"/>
              <a:t> </a:t>
            </a:r>
            <a:r>
              <a:rPr lang="en-US" sz="1400" dirty="0" err="1"/>
              <a:t>metode</a:t>
            </a:r>
            <a:r>
              <a:rPr lang="en-US" sz="1400" dirty="0"/>
              <a:t> </a:t>
            </a:r>
            <a:r>
              <a:rPr lang="en-US" sz="1400" dirty="0" err="1"/>
              <a:t>translasi</a:t>
            </a:r>
            <a:r>
              <a:rPr lang="en-US" sz="1400" dirty="0"/>
              <a:t>.</a:t>
            </a:r>
          </a:p>
          <a:p>
            <a:pPr algn="just">
              <a:buNone/>
            </a:pPr>
            <a:r>
              <a:rPr lang="en-US" sz="1400" dirty="0"/>
              <a:t>	</a:t>
            </a:r>
            <a:r>
              <a:rPr lang="en-US" sz="1400" dirty="0" err="1"/>
              <a:t>Berdasarkan</a:t>
            </a:r>
            <a:r>
              <a:rPr lang="en-US" sz="1400" dirty="0"/>
              <a:t> </a:t>
            </a:r>
            <a:r>
              <a:rPr lang="en-US" sz="1400" b="1" dirty="0" err="1"/>
              <a:t>Tabel</a:t>
            </a:r>
            <a:r>
              <a:rPr lang="en-US" sz="1400" b="1" dirty="0"/>
              <a:t> 10.2</a:t>
            </a:r>
            <a:r>
              <a:rPr lang="en-US" sz="1400" dirty="0"/>
              <a:t>, </a:t>
            </a:r>
            <a:r>
              <a:rPr lang="en-US" sz="1400" dirty="0" err="1"/>
              <a:t>kurs</a:t>
            </a:r>
            <a:r>
              <a:rPr lang="en-US" sz="1400" dirty="0"/>
              <a:t> yang </a:t>
            </a:r>
            <a:r>
              <a:rPr lang="en-US" sz="1400" dirty="0" err="1"/>
              <a:t>digunakan</a:t>
            </a:r>
            <a:r>
              <a:rPr lang="en-US" sz="1400" dirty="0"/>
              <a:t> </a:t>
            </a:r>
            <a:r>
              <a:rPr lang="en-US" sz="1400" dirty="0" err="1"/>
              <a:t>untuk</a:t>
            </a:r>
            <a:r>
              <a:rPr lang="en-US" sz="1400" dirty="0"/>
              <a:t> </a:t>
            </a:r>
            <a:r>
              <a:rPr lang="en-US" sz="1400" dirty="0" err="1"/>
              <a:t>metode</a:t>
            </a:r>
            <a:r>
              <a:rPr lang="en-US" sz="1400" dirty="0"/>
              <a:t> </a:t>
            </a:r>
            <a:r>
              <a:rPr lang="en-US" sz="1400" dirty="0" err="1"/>
              <a:t>pengukuran</a:t>
            </a:r>
            <a:r>
              <a:rPr lang="en-US" sz="1400" dirty="0"/>
              <a:t> </a:t>
            </a:r>
            <a:r>
              <a:rPr lang="en-US" sz="1400" dirty="0" err="1"/>
              <a:t>kembali</a:t>
            </a:r>
            <a:r>
              <a:rPr lang="en-US" sz="1400" dirty="0"/>
              <a:t> </a:t>
            </a:r>
            <a:r>
              <a:rPr lang="en-US" sz="1400" dirty="0" err="1"/>
              <a:t>juga</a:t>
            </a:r>
            <a:r>
              <a:rPr lang="en-US" sz="1400" dirty="0"/>
              <a:t> </a:t>
            </a:r>
            <a:r>
              <a:rPr lang="en-US" sz="1400" dirty="0" err="1"/>
              <a:t>berbeda-beda</a:t>
            </a:r>
            <a:r>
              <a:rPr lang="en-US" sz="1400" dirty="0"/>
              <a:t> </a:t>
            </a:r>
            <a:r>
              <a:rPr lang="en-US" sz="1400" dirty="0" err="1"/>
              <a:t>untuk</a:t>
            </a:r>
            <a:r>
              <a:rPr lang="en-US" sz="1400" dirty="0"/>
              <a:t> pos-pos </a:t>
            </a:r>
            <a:r>
              <a:rPr lang="en-US" sz="1400" dirty="0" err="1"/>
              <a:t>Laporan</a:t>
            </a:r>
            <a:r>
              <a:rPr lang="en-US" sz="1400" dirty="0"/>
              <a:t> </a:t>
            </a:r>
            <a:r>
              <a:rPr lang="en-US" sz="1400" dirty="0" err="1"/>
              <a:t>Laba</a:t>
            </a:r>
            <a:r>
              <a:rPr lang="en-US" sz="1400" dirty="0"/>
              <a:t> </a:t>
            </a:r>
            <a:r>
              <a:rPr lang="en-US" sz="1400" dirty="0" err="1"/>
              <a:t>Rugi</a:t>
            </a:r>
            <a:r>
              <a:rPr lang="en-US" sz="1400" dirty="0"/>
              <a:t>. </a:t>
            </a:r>
            <a:r>
              <a:rPr lang="en-US" sz="1400" dirty="0" err="1"/>
              <a:t>Untuk</a:t>
            </a:r>
            <a:r>
              <a:rPr lang="en-US" sz="1400" dirty="0"/>
              <a:t> </a:t>
            </a:r>
            <a:r>
              <a:rPr lang="en-US" sz="1400" dirty="0" err="1"/>
              <a:t>pendapatan</a:t>
            </a:r>
            <a:r>
              <a:rPr lang="en-US" sz="1400" dirty="0"/>
              <a:t> </a:t>
            </a:r>
            <a:r>
              <a:rPr lang="en-US" sz="1400" dirty="0" err="1"/>
              <a:t>dan</a:t>
            </a:r>
            <a:r>
              <a:rPr lang="en-US" sz="1400" dirty="0"/>
              <a:t> </a:t>
            </a:r>
            <a:r>
              <a:rPr lang="en-US" sz="1400" dirty="0" err="1"/>
              <a:t>beban</a:t>
            </a:r>
            <a:r>
              <a:rPr lang="en-US" sz="1400" dirty="0"/>
              <a:t> </a:t>
            </a:r>
            <a:r>
              <a:rPr lang="en-US" sz="1400" dirty="0" err="1"/>
              <a:t>moneter</a:t>
            </a:r>
            <a:r>
              <a:rPr lang="en-US" sz="1400" dirty="0"/>
              <a:t> </a:t>
            </a:r>
            <a:r>
              <a:rPr lang="en-US" sz="1400" dirty="0" err="1"/>
              <a:t>menggunakan</a:t>
            </a:r>
            <a:r>
              <a:rPr lang="en-US" sz="1400" dirty="0"/>
              <a:t> </a:t>
            </a:r>
            <a:r>
              <a:rPr lang="en-US" sz="1400" dirty="0" err="1"/>
              <a:t>kurs</a:t>
            </a:r>
            <a:r>
              <a:rPr lang="en-US" sz="1400" dirty="0"/>
              <a:t> </a:t>
            </a:r>
            <a:r>
              <a:rPr lang="en-US" sz="1400" dirty="0" err="1"/>
              <a:t>aktual</a:t>
            </a:r>
            <a:r>
              <a:rPr lang="en-US" sz="1400" dirty="0"/>
              <a:t> </a:t>
            </a:r>
            <a:r>
              <a:rPr lang="en-US" sz="1400" dirty="0" err="1"/>
              <a:t>atau</a:t>
            </a:r>
            <a:r>
              <a:rPr lang="en-US" sz="1400" dirty="0"/>
              <a:t> rata-rata, </a:t>
            </a:r>
            <a:r>
              <a:rPr lang="en-US" sz="1400" dirty="0" err="1"/>
              <a:t>sedangkan</a:t>
            </a:r>
            <a:r>
              <a:rPr lang="en-US" sz="1400" dirty="0"/>
              <a:t> </a:t>
            </a:r>
            <a:r>
              <a:rPr lang="en-US" sz="1400" dirty="0" err="1"/>
              <a:t>pendapatan</a:t>
            </a:r>
            <a:r>
              <a:rPr lang="en-US" sz="1400" dirty="0"/>
              <a:t> </a:t>
            </a:r>
            <a:r>
              <a:rPr lang="en-US" sz="1400" dirty="0" err="1"/>
              <a:t>dan</a:t>
            </a:r>
            <a:r>
              <a:rPr lang="en-US" sz="1400" dirty="0"/>
              <a:t> </a:t>
            </a:r>
            <a:r>
              <a:rPr lang="en-US" sz="1400" dirty="0" err="1"/>
              <a:t>beban</a:t>
            </a:r>
            <a:r>
              <a:rPr lang="en-US" sz="1400" dirty="0"/>
              <a:t> </a:t>
            </a:r>
            <a:r>
              <a:rPr lang="en-US" sz="1400" dirty="0" err="1"/>
              <a:t>nonmoneter</a:t>
            </a:r>
            <a:r>
              <a:rPr lang="en-US" sz="1400" dirty="0"/>
              <a:t> </a:t>
            </a:r>
            <a:r>
              <a:rPr lang="en-US" sz="1400" dirty="0" err="1"/>
              <a:t>mengunakan</a:t>
            </a:r>
            <a:r>
              <a:rPr lang="en-US" sz="1400" dirty="0"/>
              <a:t> </a:t>
            </a:r>
            <a:r>
              <a:rPr lang="en-US" sz="1400" dirty="0" err="1"/>
              <a:t>kurs</a:t>
            </a:r>
            <a:r>
              <a:rPr lang="en-US" sz="1400" dirty="0"/>
              <a:t> </a:t>
            </a:r>
            <a:r>
              <a:rPr lang="en-US" sz="1400" dirty="0" err="1"/>
              <a:t>tanggal</a:t>
            </a:r>
            <a:r>
              <a:rPr lang="en-US" sz="1400" dirty="0"/>
              <a:t> </a:t>
            </a:r>
            <a:r>
              <a:rPr lang="en-US" sz="1400" dirty="0" err="1"/>
              <a:t>transaksi</a:t>
            </a:r>
            <a:r>
              <a:rPr lang="en-US" sz="1400" dirty="0"/>
              <a:t>. </a:t>
            </a:r>
            <a:r>
              <a:rPr lang="en-US" sz="1400" dirty="0" err="1"/>
              <a:t>Kurs</a:t>
            </a:r>
            <a:r>
              <a:rPr lang="en-US" sz="1400" dirty="0"/>
              <a:t> </a:t>
            </a:r>
            <a:r>
              <a:rPr lang="en-US" sz="1400" dirty="0" err="1"/>
              <a:t>tanggal</a:t>
            </a:r>
            <a:r>
              <a:rPr lang="en-US" sz="1400" dirty="0"/>
              <a:t> </a:t>
            </a:r>
            <a:r>
              <a:rPr lang="en-US" sz="1400" dirty="0" err="1"/>
              <a:t>transaksi</a:t>
            </a:r>
            <a:r>
              <a:rPr lang="en-US" sz="1400" dirty="0"/>
              <a:t> </a:t>
            </a:r>
            <a:r>
              <a:rPr lang="en-US" sz="1400" dirty="0" err="1"/>
              <a:t>adalah</a:t>
            </a:r>
            <a:r>
              <a:rPr lang="en-US" sz="1400" dirty="0"/>
              <a:t> </a:t>
            </a:r>
            <a:r>
              <a:rPr lang="en-US" sz="1400" dirty="0" err="1"/>
              <a:t>kurs</a:t>
            </a:r>
            <a:r>
              <a:rPr lang="en-US" sz="1400" dirty="0"/>
              <a:t> </a:t>
            </a:r>
            <a:r>
              <a:rPr lang="en-US" sz="1400" dirty="0" err="1"/>
              <a:t>tanggal</a:t>
            </a:r>
            <a:r>
              <a:rPr lang="en-US" sz="1400" dirty="0"/>
              <a:t> </a:t>
            </a:r>
            <a:r>
              <a:rPr lang="en-US" sz="1400" dirty="0" err="1"/>
              <a:t>perolehan</a:t>
            </a:r>
            <a:r>
              <a:rPr lang="en-US" sz="1400" dirty="0"/>
              <a:t> </a:t>
            </a:r>
            <a:r>
              <a:rPr lang="en-US" sz="1400" dirty="0" err="1"/>
              <a:t>dan</a:t>
            </a:r>
            <a:r>
              <a:rPr lang="en-US" sz="1400" dirty="0"/>
              <a:t> </a:t>
            </a:r>
            <a:r>
              <a:rPr lang="en-US" sz="1400" dirty="0" err="1"/>
              <a:t>jika</a:t>
            </a:r>
            <a:r>
              <a:rPr lang="en-US" sz="1400" dirty="0"/>
              <a:t> </a:t>
            </a:r>
            <a:r>
              <a:rPr lang="en-US" sz="1400" dirty="0" err="1"/>
              <a:t>perolehan</a:t>
            </a:r>
            <a:r>
              <a:rPr lang="en-US" sz="1400" dirty="0"/>
              <a:t> </a:t>
            </a:r>
            <a:r>
              <a:rPr lang="en-US" sz="1400" dirty="0" err="1"/>
              <a:t>dilakukan</a:t>
            </a:r>
            <a:r>
              <a:rPr lang="en-US" sz="1400" dirty="0"/>
              <a:t> </a:t>
            </a:r>
            <a:r>
              <a:rPr lang="en-US" sz="1400" dirty="0" err="1"/>
              <a:t>sebelum</a:t>
            </a:r>
            <a:r>
              <a:rPr lang="en-US" sz="1400" dirty="0"/>
              <a:t> </a:t>
            </a:r>
            <a:r>
              <a:rPr lang="en-US" sz="1400" dirty="0" err="1"/>
              <a:t>akuisisi</a:t>
            </a:r>
            <a:r>
              <a:rPr lang="en-US" sz="1400" dirty="0"/>
              <a:t> </a:t>
            </a:r>
            <a:r>
              <a:rPr lang="en-US" sz="1400" dirty="0" err="1"/>
              <a:t>maka</a:t>
            </a:r>
            <a:r>
              <a:rPr lang="en-US" sz="1400" dirty="0"/>
              <a:t> </a:t>
            </a:r>
            <a:r>
              <a:rPr lang="en-US" sz="1400" dirty="0" err="1"/>
              <a:t>menggunakan</a:t>
            </a:r>
            <a:r>
              <a:rPr lang="en-US" sz="1400" dirty="0"/>
              <a:t> </a:t>
            </a:r>
            <a:r>
              <a:rPr lang="en-US" sz="1400" dirty="0" err="1"/>
              <a:t>kurs</a:t>
            </a:r>
            <a:r>
              <a:rPr lang="en-US" sz="1400" dirty="0"/>
              <a:t> </a:t>
            </a:r>
            <a:r>
              <a:rPr lang="en-US" sz="1400" dirty="0" err="1"/>
              <a:t>tanggal</a:t>
            </a:r>
            <a:r>
              <a:rPr lang="en-US" sz="1400" dirty="0"/>
              <a:t> </a:t>
            </a:r>
            <a:r>
              <a:rPr lang="en-US" sz="1400" dirty="0" err="1"/>
              <a:t>akuisisi</a:t>
            </a:r>
            <a:r>
              <a:rPr lang="en-US" sz="1400" dirty="0"/>
              <a:t>. </a:t>
            </a:r>
            <a:r>
              <a:rPr lang="en-US" sz="1400" dirty="0" err="1"/>
              <a:t>Dividen</a:t>
            </a:r>
            <a:r>
              <a:rPr lang="en-US" sz="1400" dirty="0"/>
              <a:t> </a:t>
            </a:r>
            <a:r>
              <a:rPr lang="en-US" sz="1400" dirty="0" err="1"/>
              <a:t>dan</a:t>
            </a:r>
            <a:r>
              <a:rPr lang="en-US" sz="1400" dirty="0"/>
              <a:t> </a:t>
            </a:r>
            <a:r>
              <a:rPr lang="en-US" sz="1400" dirty="0" err="1"/>
              <a:t>pembagian</a:t>
            </a:r>
            <a:r>
              <a:rPr lang="en-US" sz="1400" dirty="0"/>
              <a:t> </a:t>
            </a:r>
            <a:r>
              <a:rPr lang="en-US" sz="1400" dirty="0" err="1"/>
              <a:t>laba</a:t>
            </a:r>
            <a:r>
              <a:rPr lang="en-US" sz="1400" dirty="0"/>
              <a:t> </a:t>
            </a:r>
            <a:r>
              <a:rPr lang="en-US" sz="1400" dirty="0" err="1"/>
              <a:t>lainnya</a:t>
            </a:r>
            <a:r>
              <a:rPr lang="en-US" sz="1400" dirty="0"/>
              <a:t> </a:t>
            </a:r>
            <a:r>
              <a:rPr lang="en-US" sz="1400" dirty="0" err="1"/>
              <a:t>dijabarkan</a:t>
            </a:r>
            <a:r>
              <a:rPr lang="en-US" sz="1400" dirty="0"/>
              <a:t> </a:t>
            </a:r>
            <a:r>
              <a:rPr lang="en-US" sz="1400" dirty="0" err="1"/>
              <a:t>dengan</a:t>
            </a:r>
            <a:r>
              <a:rPr lang="en-US" sz="1400" dirty="0"/>
              <a:t> </a:t>
            </a:r>
            <a:r>
              <a:rPr lang="en-US" sz="1400" dirty="0" err="1"/>
              <a:t>kurs</a:t>
            </a:r>
            <a:r>
              <a:rPr lang="en-US" sz="1400" dirty="0"/>
              <a:t> </a:t>
            </a:r>
            <a:r>
              <a:rPr lang="en-US" sz="1400" dirty="0" err="1"/>
              <a:t>aktual</a:t>
            </a:r>
            <a:r>
              <a:rPr lang="en-US" sz="1400" dirty="0"/>
              <a:t>, </a:t>
            </a:r>
            <a:r>
              <a:rPr lang="en-US" sz="1400" dirty="0" err="1"/>
              <a:t>yaitu</a:t>
            </a:r>
            <a:r>
              <a:rPr lang="en-US" sz="1400" dirty="0"/>
              <a:t> </a:t>
            </a:r>
            <a:r>
              <a:rPr lang="en-US" sz="1400" dirty="0" err="1"/>
              <a:t>kurs</a:t>
            </a:r>
            <a:r>
              <a:rPr lang="en-US" sz="1400" dirty="0"/>
              <a:t> </a:t>
            </a:r>
            <a:r>
              <a:rPr lang="en-US" sz="1400" dirty="0" err="1"/>
              <a:t>pada</a:t>
            </a:r>
            <a:r>
              <a:rPr lang="en-US" sz="1400" dirty="0"/>
              <a:t> </a:t>
            </a:r>
            <a:r>
              <a:rPr lang="en-US" sz="1400" dirty="0" err="1"/>
              <a:t>tanggal</a:t>
            </a:r>
            <a:r>
              <a:rPr lang="en-US" sz="1400" dirty="0"/>
              <a:t> </a:t>
            </a:r>
            <a:r>
              <a:rPr lang="en-US" sz="1400" dirty="0" err="1"/>
              <a:t>diumumkan</a:t>
            </a:r>
            <a:r>
              <a:rPr lang="en-US" sz="1400" dirty="0"/>
              <a:t>.</a:t>
            </a:r>
          </a:p>
          <a:p>
            <a:pPr>
              <a:buFont typeface="Wingdings" pitchFamily="2" charset="2"/>
              <a:buChar char="q"/>
            </a:pPr>
            <a:endParaRPr lang="en-US"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LAPORAN KEUANGAN DAN MATA PELAPORAN</a:t>
            </a:r>
            <a:endParaRPr lang="en-US" sz="2800" dirty="0"/>
          </a:p>
        </p:txBody>
      </p:sp>
      <p:sp>
        <p:nvSpPr>
          <p:cNvPr id="3" name="Content Placeholder 2"/>
          <p:cNvSpPr>
            <a:spLocks noGrp="1"/>
          </p:cNvSpPr>
          <p:nvPr>
            <p:ph sz="quarter" idx="1"/>
          </p:nvPr>
        </p:nvSpPr>
        <p:spPr/>
        <p:txBody>
          <a:bodyPr>
            <a:normAutofit lnSpcReduction="10000"/>
          </a:bodyPr>
          <a:lstStyle/>
          <a:p>
            <a:pPr marL="0" indent="0" algn="just">
              <a:buNone/>
            </a:pPr>
            <a:r>
              <a:rPr lang="en-US" sz="1400" dirty="0" err="1"/>
              <a:t>Transaksi</a:t>
            </a:r>
            <a:r>
              <a:rPr lang="en-US" sz="1400" dirty="0"/>
              <a:t> </a:t>
            </a:r>
            <a:r>
              <a:rPr lang="en-US" sz="1400" dirty="0" err="1"/>
              <a:t>dalam</a:t>
            </a:r>
            <a:r>
              <a:rPr lang="en-US" sz="1400" dirty="0"/>
              <a:t> </a:t>
            </a:r>
            <a:r>
              <a:rPr lang="en-US" sz="1400" dirty="0" err="1"/>
              <a:t>mata</a:t>
            </a:r>
            <a:r>
              <a:rPr lang="en-US" sz="1400" dirty="0"/>
              <a:t> </a:t>
            </a:r>
            <a:r>
              <a:rPr lang="en-US" sz="1400" dirty="0" err="1"/>
              <a:t>uang</a:t>
            </a:r>
            <a:r>
              <a:rPr lang="en-US" sz="1400" dirty="0"/>
              <a:t> </a:t>
            </a:r>
            <a:r>
              <a:rPr lang="en-US" sz="1400" dirty="0" err="1"/>
              <a:t>asing</a:t>
            </a:r>
            <a:r>
              <a:rPr lang="en-US" sz="1400" dirty="0"/>
              <a:t> </a:t>
            </a:r>
            <a:r>
              <a:rPr lang="en-US" sz="1400" dirty="0" err="1"/>
              <a:t>dicatat</a:t>
            </a:r>
            <a:r>
              <a:rPr lang="en-US" sz="1400" dirty="0"/>
              <a:t> </a:t>
            </a:r>
            <a:r>
              <a:rPr lang="en-US" sz="1400" dirty="0" err="1"/>
              <a:t>dalam</a:t>
            </a:r>
            <a:r>
              <a:rPr lang="en-US" sz="1400" dirty="0"/>
              <a:t> </a:t>
            </a:r>
            <a:r>
              <a:rPr lang="en-US" sz="1400" dirty="0" err="1"/>
              <a:t>mata</a:t>
            </a:r>
            <a:r>
              <a:rPr lang="en-US" sz="1400" dirty="0"/>
              <a:t> </a:t>
            </a:r>
            <a:r>
              <a:rPr lang="en-US" sz="1400" dirty="0" err="1"/>
              <a:t>uang</a:t>
            </a:r>
            <a:r>
              <a:rPr lang="en-US" sz="1400" dirty="0"/>
              <a:t> </a:t>
            </a:r>
            <a:r>
              <a:rPr lang="en-US" sz="1400" dirty="0" err="1"/>
              <a:t>pelaporan</a:t>
            </a:r>
            <a:r>
              <a:rPr lang="en-US" sz="1400" dirty="0"/>
              <a:t> </a:t>
            </a:r>
            <a:r>
              <a:rPr lang="en-US" sz="1400" dirty="0" err="1"/>
              <a:t>perusahaan</a:t>
            </a:r>
            <a:r>
              <a:rPr lang="en-US" sz="1400" dirty="0"/>
              <a:t> </a:t>
            </a:r>
            <a:r>
              <a:rPr lang="en-US" sz="1400" dirty="0" err="1"/>
              <a:t>sehingga</a:t>
            </a:r>
            <a:r>
              <a:rPr lang="en-US" sz="1400" dirty="0"/>
              <a:t> </a:t>
            </a:r>
            <a:r>
              <a:rPr lang="en-US" sz="1400" dirty="0" err="1"/>
              <a:t>menimbulkan</a:t>
            </a:r>
            <a:r>
              <a:rPr lang="en-US" sz="1400" dirty="0"/>
              <a:t> </a:t>
            </a:r>
            <a:r>
              <a:rPr lang="en-US" sz="1400" dirty="0" err="1"/>
              <a:t>selisih</a:t>
            </a:r>
            <a:r>
              <a:rPr lang="en-US" sz="1400" dirty="0"/>
              <a:t> </a:t>
            </a:r>
            <a:r>
              <a:rPr lang="en-US" sz="1400" dirty="0" err="1"/>
              <a:t>kurs</a:t>
            </a:r>
            <a:r>
              <a:rPr lang="en-US" sz="1400" dirty="0"/>
              <a:t> </a:t>
            </a:r>
            <a:r>
              <a:rPr lang="en-US" sz="1400" dirty="0" err="1"/>
              <a:t>dan</a:t>
            </a:r>
            <a:r>
              <a:rPr lang="en-US" sz="1400" dirty="0"/>
              <a:t> </a:t>
            </a:r>
            <a:r>
              <a:rPr lang="en-US" sz="1400" dirty="0" err="1"/>
              <a:t>selanjutnya</a:t>
            </a:r>
            <a:r>
              <a:rPr lang="en-US" sz="1400" dirty="0"/>
              <a:t> </a:t>
            </a:r>
            <a:r>
              <a:rPr lang="en-US" sz="1400" dirty="0" err="1"/>
              <a:t>disajikan</a:t>
            </a:r>
            <a:r>
              <a:rPr lang="en-US" sz="1400" dirty="0"/>
              <a:t> </a:t>
            </a:r>
            <a:r>
              <a:rPr lang="en-US" sz="1400" dirty="0" err="1"/>
              <a:t>dalam</a:t>
            </a:r>
            <a:r>
              <a:rPr lang="en-US" sz="1400" dirty="0"/>
              <a:t> </a:t>
            </a:r>
            <a:r>
              <a:rPr lang="en-US" sz="1400" dirty="0" err="1"/>
              <a:t>laporan</a:t>
            </a:r>
            <a:r>
              <a:rPr lang="en-US" sz="1400" dirty="0"/>
              <a:t> </a:t>
            </a:r>
            <a:r>
              <a:rPr lang="en-US" sz="1400" dirty="0" err="1"/>
              <a:t>keuangan</a:t>
            </a:r>
            <a:r>
              <a:rPr lang="en-US" sz="1400" dirty="0"/>
              <a:t>. </a:t>
            </a:r>
            <a:r>
              <a:rPr lang="en-US" sz="1400" dirty="0" err="1"/>
              <a:t>Dalam</a:t>
            </a:r>
            <a:r>
              <a:rPr lang="en-US" sz="1400" dirty="0"/>
              <a:t> </a:t>
            </a:r>
            <a:r>
              <a:rPr lang="en-US" sz="1400" dirty="0" err="1"/>
              <a:t>kasus</a:t>
            </a:r>
            <a:r>
              <a:rPr lang="en-US" sz="1400" dirty="0"/>
              <a:t> </a:t>
            </a:r>
            <a:r>
              <a:rPr lang="en-US" sz="1400" dirty="0" err="1"/>
              <a:t>ini</a:t>
            </a:r>
            <a:r>
              <a:rPr lang="en-US" sz="1400" dirty="0"/>
              <a:t>, </a:t>
            </a:r>
            <a:r>
              <a:rPr lang="en-US" sz="1400" dirty="0" err="1"/>
              <a:t>penjabaran</a:t>
            </a:r>
            <a:r>
              <a:rPr lang="en-US" sz="1400" dirty="0"/>
              <a:t> </a:t>
            </a:r>
            <a:r>
              <a:rPr lang="en-US" sz="1400" dirty="0" err="1"/>
              <a:t>dilakukan</a:t>
            </a:r>
            <a:r>
              <a:rPr lang="en-US" sz="1400" dirty="0"/>
              <a:t> </a:t>
            </a:r>
            <a:r>
              <a:rPr lang="en-US" sz="1400" dirty="0" err="1"/>
              <a:t>atas</a:t>
            </a:r>
            <a:r>
              <a:rPr lang="en-US" sz="1400" dirty="0"/>
              <a:t> </a:t>
            </a:r>
            <a:r>
              <a:rPr lang="en-US" sz="1400" dirty="0" err="1"/>
              <a:t>transaksi</a:t>
            </a:r>
            <a:r>
              <a:rPr lang="en-US" sz="1400" dirty="0"/>
              <a:t> </a:t>
            </a:r>
            <a:r>
              <a:rPr lang="en-US" sz="1400" dirty="0" err="1"/>
              <a:t>sehingga</a:t>
            </a:r>
            <a:r>
              <a:rPr lang="en-US" sz="1400" dirty="0"/>
              <a:t> </a:t>
            </a:r>
            <a:r>
              <a:rPr lang="en-US" sz="1400" dirty="0" err="1"/>
              <a:t>tidak</a:t>
            </a:r>
            <a:r>
              <a:rPr lang="en-US" sz="1400" dirty="0"/>
              <a:t> </a:t>
            </a:r>
            <a:r>
              <a:rPr lang="en-US" sz="1400" dirty="0" err="1"/>
              <a:t>ada</a:t>
            </a:r>
            <a:r>
              <a:rPr lang="en-US" sz="1400" dirty="0"/>
              <a:t> </a:t>
            </a:r>
            <a:r>
              <a:rPr lang="en-US" sz="1400" dirty="0" err="1"/>
              <a:t>lagi</a:t>
            </a:r>
            <a:r>
              <a:rPr lang="en-US" sz="1400" dirty="0"/>
              <a:t> </a:t>
            </a:r>
            <a:r>
              <a:rPr lang="en-US" sz="1400" dirty="0" err="1"/>
              <a:t>permasalahan</a:t>
            </a:r>
            <a:r>
              <a:rPr lang="en-US" sz="1400" dirty="0"/>
              <a:t> </a:t>
            </a:r>
            <a:r>
              <a:rPr lang="en-US" sz="1400" dirty="0" err="1"/>
              <a:t>atas</a:t>
            </a:r>
            <a:r>
              <a:rPr lang="en-US" sz="1400" dirty="0"/>
              <a:t> </a:t>
            </a:r>
            <a:r>
              <a:rPr lang="en-US" sz="1400" dirty="0" err="1"/>
              <a:t>perbedaan</a:t>
            </a:r>
            <a:r>
              <a:rPr lang="en-US" sz="1400" dirty="0"/>
              <a:t> </a:t>
            </a:r>
            <a:r>
              <a:rPr lang="en-US" sz="1400" dirty="0" err="1"/>
              <a:t>mata</a:t>
            </a:r>
            <a:r>
              <a:rPr lang="en-US" sz="1400" dirty="0"/>
              <a:t> </a:t>
            </a:r>
            <a:r>
              <a:rPr lang="en-US" sz="1400" dirty="0" err="1"/>
              <a:t>uang</a:t>
            </a:r>
            <a:r>
              <a:rPr lang="en-US" sz="1400" dirty="0"/>
              <a:t> </a:t>
            </a:r>
            <a:r>
              <a:rPr lang="en-US" sz="1400" dirty="0" err="1"/>
              <a:t>dari</a:t>
            </a:r>
            <a:r>
              <a:rPr lang="en-US" sz="1400" dirty="0"/>
              <a:t> </a:t>
            </a:r>
            <a:r>
              <a:rPr lang="en-US" sz="1400" dirty="0" err="1"/>
              <a:t>sisi</a:t>
            </a:r>
            <a:r>
              <a:rPr lang="en-US" sz="1400" dirty="0"/>
              <a:t> </a:t>
            </a:r>
            <a:r>
              <a:rPr lang="en-US" sz="1400" dirty="0" err="1"/>
              <a:t>laporan</a:t>
            </a:r>
            <a:r>
              <a:rPr lang="en-US" sz="1400" dirty="0"/>
              <a:t> </a:t>
            </a:r>
            <a:r>
              <a:rPr lang="en-US" sz="1400" dirty="0" err="1"/>
              <a:t>keuangan</a:t>
            </a:r>
            <a:r>
              <a:rPr lang="en-US" sz="1400" dirty="0"/>
              <a:t>. Mata </a:t>
            </a:r>
            <a:r>
              <a:rPr lang="en-US" sz="1400" dirty="0" err="1"/>
              <a:t>uang</a:t>
            </a:r>
            <a:r>
              <a:rPr lang="en-US" sz="1400" dirty="0"/>
              <a:t> </a:t>
            </a:r>
            <a:r>
              <a:rPr lang="en-US" sz="1400" dirty="0" err="1"/>
              <a:t>pencatatan</a:t>
            </a:r>
            <a:r>
              <a:rPr lang="en-US" sz="1400" dirty="0"/>
              <a:t> </a:t>
            </a:r>
            <a:r>
              <a:rPr lang="en-US" sz="1400" dirty="0" err="1"/>
              <a:t>perusahaan</a:t>
            </a:r>
            <a:r>
              <a:rPr lang="en-US" sz="1400" dirty="0"/>
              <a:t> </a:t>
            </a:r>
            <a:r>
              <a:rPr lang="en-US" sz="1400" dirty="0" err="1"/>
              <a:t>sama</a:t>
            </a:r>
            <a:r>
              <a:rPr lang="en-US" sz="1400" dirty="0"/>
              <a:t> </a:t>
            </a:r>
            <a:r>
              <a:rPr lang="en-US" sz="1400" dirty="0" err="1"/>
              <a:t>dengan</a:t>
            </a:r>
            <a:r>
              <a:rPr lang="en-US" sz="1400" dirty="0"/>
              <a:t> </a:t>
            </a:r>
            <a:r>
              <a:rPr lang="en-US" sz="1400" dirty="0" err="1"/>
              <a:t>mata</a:t>
            </a:r>
            <a:r>
              <a:rPr lang="en-US" sz="1400" dirty="0"/>
              <a:t> </a:t>
            </a:r>
            <a:r>
              <a:rPr lang="en-US" sz="1400" dirty="0" err="1"/>
              <a:t>uang</a:t>
            </a:r>
            <a:r>
              <a:rPr lang="en-US" sz="1400" dirty="0"/>
              <a:t> </a:t>
            </a:r>
            <a:r>
              <a:rPr lang="en-US" sz="1400" dirty="0" err="1"/>
              <a:t>penyajiannya</a:t>
            </a:r>
            <a:r>
              <a:rPr lang="en-US" sz="1400" dirty="0"/>
              <a:t>.</a:t>
            </a:r>
          </a:p>
          <a:p>
            <a:pPr marL="0" indent="0" algn="just">
              <a:buNone/>
            </a:pPr>
            <a:r>
              <a:rPr lang="en-US" sz="1400" dirty="0" err="1"/>
              <a:t>Permasalahan</a:t>
            </a:r>
            <a:r>
              <a:rPr lang="en-US" sz="1400" dirty="0"/>
              <a:t> </a:t>
            </a:r>
            <a:r>
              <a:rPr lang="en-US" sz="1400" dirty="0" err="1"/>
              <a:t>atas</a:t>
            </a:r>
            <a:r>
              <a:rPr lang="en-US" sz="1400" dirty="0"/>
              <a:t> </a:t>
            </a:r>
            <a:r>
              <a:rPr lang="en-US" sz="1400" dirty="0" err="1"/>
              <a:t>perbedaan</a:t>
            </a:r>
            <a:r>
              <a:rPr lang="en-US" sz="1400" dirty="0"/>
              <a:t> </a:t>
            </a:r>
            <a:r>
              <a:rPr lang="en-US" sz="1400" dirty="0" err="1"/>
              <a:t>mata</a:t>
            </a:r>
            <a:r>
              <a:rPr lang="en-US" sz="1400" dirty="0"/>
              <a:t> </a:t>
            </a:r>
            <a:r>
              <a:rPr lang="en-US" sz="1400" dirty="0" err="1"/>
              <a:t>uang</a:t>
            </a:r>
            <a:r>
              <a:rPr lang="en-US" sz="1400" dirty="0"/>
              <a:t> </a:t>
            </a:r>
            <a:r>
              <a:rPr lang="en-US" sz="1400" dirty="0" err="1"/>
              <a:t>dalam</a:t>
            </a:r>
            <a:r>
              <a:rPr lang="en-US" sz="1400" dirty="0"/>
              <a:t> </a:t>
            </a:r>
            <a:r>
              <a:rPr lang="en-US" sz="1400" dirty="0" err="1"/>
              <a:t>laporan</a:t>
            </a:r>
            <a:r>
              <a:rPr lang="en-US" sz="1400" dirty="0"/>
              <a:t> </a:t>
            </a:r>
            <a:r>
              <a:rPr lang="en-US" sz="1400" dirty="0" err="1"/>
              <a:t>keuangandapat</a:t>
            </a:r>
            <a:r>
              <a:rPr lang="en-US" sz="1400" dirty="0"/>
              <a:t> </a:t>
            </a:r>
            <a:r>
              <a:rPr lang="en-US" sz="1400" dirty="0" err="1"/>
              <a:t>timbul</a:t>
            </a:r>
            <a:r>
              <a:rPr lang="en-US" sz="1400" dirty="0"/>
              <a:t> </a:t>
            </a:r>
            <a:r>
              <a:rPr lang="en-US" sz="1400" dirty="0" err="1"/>
              <a:t>jika</a:t>
            </a:r>
            <a:r>
              <a:rPr lang="en-US" sz="1400" dirty="0"/>
              <a:t> </a:t>
            </a:r>
            <a:r>
              <a:rPr lang="en-US" sz="1400" dirty="0" err="1"/>
              <a:t>perusahaan</a:t>
            </a:r>
            <a:r>
              <a:rPr lang="en-US" sz="1400" dirty="0"/>
              <a:t> </a:t>
            </a:r>
            <a:r>
              <a:rPr lang="en-US" sz="1400" dirty="0" err="1"/>
              <a:t>mencatat</a:t>
            </a:r>
            <a:r>
              <a:rPr lang="en-US" sz="1400" dirty="0"/>
              <a:t> </a:t>
            </a:r>
            <a:r>
              <a:rPr lang="en-US" sz="1400" dirty="0" err="1"/>
              <a:t>transaksi</a:t>
            </a:r>
            <a:r>
              <a:rPr lang="en-US" sz="1400" dirty="0"/>
              <a:t> </a:t>
            </a:r>
            <a:r>
              <a:rPr lang="en-US" sz="1400" dirty="0" err="1"/>
              <a:t>dalam</a:t>
            </a:r>
            <a:r>
              <a:rPr lang="en-US" sz="1400" dirty="0"/>
              <a:t> </a:t>
            </a:r>
            <a:r>
              <a:rPr lang="en-US" sz="1400" dirty="0" err="1"/>
              <a:t>mata</a:t>
            </a:r>
            <a:r>
              <a:rPr lang="en-US" sz="1400" dirty="0"/>
              <a:t> </a:t>
            </a:r>
            <a:r>
              <a:rPr lang="en-US" sz="1400" dirty="0" err="1"/>
              <a:t>uang</a:t>
            </a:r>
            <a:r>
              <a:rPr lang="en-US" sz="1400" dirty="0"/>
              <a:t> yang </a:t>
            </a:r>
            <a:r>
              <a:rPr lang="en-US" sz="1400" dirty="0" err="1"/>
              <a:t>berbeda</a:t>
            </a:r>
            <a:r>
              <a:rPr lang="en-US" sz="1400" dirty="0"/>
              <a:t> </a:t>
            </a:r>
            <a:r>
              <a:rPr lang="en-US" sz="1400" dirty="0" err="1"/>
              <a:t>dengan</a:t>
            </a:r>
            <a:r>
              <a:rPr lang="en-US" sz="1400" dirty="0"/>
              <a:t> </a:t>
            </a:r>
            <a:r>
              <a:rPr lang="en-US" sz="1400" dirty="0" err="1"/>
              <a:t>mata</a:t>
            </a:r>
            <a:r>
              <a:rPr lang="en-US" sz="1400" dirty="0"/>
              <a:t> </a:t>
            </a:r>
            <a:r>
              <a:rPr lang="en-US" sz="1400" dirty="0" err="1"/>
              <a:t>uang</a:t>
            </a:r>
            <a:r>
              <a:rPr lang="en-US" sz="1400" dirty="0"/>
              <a:t> </a:t>
            </a:r>
            <a:r>
              <a:rPr lang="en-US" sz="1400" dirty="0" err="1"/>
              <a:t>pelaporannya</a:t>
            </a:r>
            <a:r>
              <a:rPr lang="en-US" sz="1400" dirty="0"/>
              <a:t>, </a:t>
            </a:r>
            <a:r>
              <a:rPr lang="en-US" sz="1400" dirty="0" err="1"/>
              <a:t>atau</a:t>
            </a:r>
            <a:r>
              <a:rPr lang="en-US" sz="1400" dirty="0"/>
              <a:t> </a:t>
            </a:r>
            <a:r>
              <a:rPr lang="en-US" sz="1400" dirty="0" err="1"/>
              <a:t>entitas</a:t>
            </a:r>
            <a:r>
              <a:rPr lang="en-US" sz="1400" dirty="0"/>
              <a:t> </a:t>
            </a:r>
            <a:r>
              <a:rPr lang="en-US" sz="1400" dirty="0" err="1"/>
              <a:t>induk</a:t>
            </a:r>
            <a:r>
              <a:rPr lang="en-US" sz="1400" dirty="0"/>
              <a:t> </a:t>
            </a:r>
            <a:r>
              <a:rPr lang="en-US" sz="1400" dirty="0" err="1"/>
              <a:t>memiliki</a:t>
            </a:r>
            <a:r>
              <a:rPr lang="en-US" sz="1400" dirty="0"/>
              <a:t> </a:t>
            </a:r>
            <a:r>
              <a:rPr lang="en-US" sz="1400" dirty="0" err="1"/>
              <a:t>mata</a:t>
            </a:r>
            <a:r>
              <a:rPr lang="en-US" sz="1400" dirty="0"/>
              <a:t> </a:t>
            </a:r>
            <a:r>
              <a:rPr lang="en-US" sz="1400" dirty="0" err="1"/>
              <a:t>uang</a:t>
            </a:r>
            <a:r>
              <a:rPr lang="en-US" sz="1400" dirty="0"/>
              <a:t> </a:t>
            </a:r>
            <a:r>
              <a:rPr lang="en-US" sz="1400" dirty="0" err="1"/>
              <a:t>pelaporan</a:t>
            </a:r>
            <a:r>
              <a:rPr lang="en-US" sz="1400" dirty="0"/>
              <a:t> yang </a:t>
            </a:r>
            <a:r>
              <a:rPr lang="en-US" sz="1400" dirty="0" err="1"/>
              <a:t>berbeda</a:t>
            </a:r>
            <a:r>
              <a:rPr lang="en-US" sz="1400" dirty="0"/>
              <a:t> </a:t>
            </a:r>
            <a:r>
              <a:rPr lang="en-US" sz="1400" dirty="0" err="1"/>
              <a:t>dengan</a:t>
            </a:r>
            <a:r>
              <a:rPr lang="en-US" sz="1400" dirty="0"/>
              <a:t> </a:t>
            </a:r>
            <a:r>
              <a:rPr lang="en-US" sz="1400" dirty="0" err="1"/>
              <a:t>mata</a:t>
            </a:r>
            <a:r>
              <a:rPr lang="en-US" sz="1400" dirty="0"/>
              <a:t> </a:t>
            </a:r>
            <a:r>
              <a:rPr lang="en-US" sz="1400" dirty="0" err="1"/>
              <a:t>uang</a:t>
            </a:r>
            <a:r>
              <a:rPr lang="en-US" sz="1400" dirty="0"/>
              <a:t> </a:t>
            </a:r>
            <a:r>
              <a:rPr lang="en-US" sz="1400" dirty="0" err="1"/>
              <a:t>pelaporan</a:t>
            </a:r>
            <a:r>
              <a:rPr lang="en-US" sz="1400" dirty="0"/>
              <a:t> </a:t>
            </a:r>
            <a:r>
              <a:rPr lang="en-US" sz="1400" dirty="0" err="1"/>
              <a:t>entitas</a:t>
            </a:r>
            <a:r>
              <a:rPr lang="en-US" sz="1400" dirty="0"/>
              <a:t> </a:t>
            </a:r>
            <a:r>
              <a:rPr lang="en-US" sz="1400" dirty="0" err="1"/>
              <a:t>anak</a:t>
            </a:r>
            <a:r>
              <a:rPr lang="en-US" sz="1400" dirty="0"/>
              <a:t> yang </a:t>
            </a:r>
            <a:r>
              <a:rPr lang="en-US" sz="1400" dirty="0" err="1"/>
              <a:t>akan</a:t>
            </a:r>
            <a:r>
              <a:rPr lang="en-US" sz="1400" dirty="0"/>
              <a:t> </a:t>
            </a:r>
            <a:r>
              <a:rPr lang="en-US" sz="1400" dirty="0" err="1"/>
              <a:t>dikonsolidasikan</a:t>
            </a:r>
            <a:r>
              <a:rPr lang="en-US" sz="1400" dirty="0"/>
              <a:t>. </a:t>
            </a:r>
          </a:p>
          <a:p>
            <a:pPr marL="0" indent="0" algn="just">
              <a:buNone/>
            </a:pPr>
            <a:endParaRPr lang="en-US" sz="800" dirty="0"/>
          </a:p>
          <a:p>
            <a:pPr marL="228600" indent="-228600" algn="just">
              <a:buFont typeface="Wingdings" pitchFamily="2" charset="2"/>
              <a:buChar char="q"/>
            </a:pPr>
            <a:r>
              <a:rPr lang="en-US" sz="1900" b="1" dirty="0"/>
              <a:t>Mata </a:t>
            </a:r>
            <a:r>
              <a:rPr lang="en-US" sz="1900" b="1" dirty="0" err="1"/>
              <a:t>Uang</a:t>
            </a:r>
            <a:r>
              <a:rPr lang="en-US" sz="1900" b="1" dirty="0"/>
              <a:t> </a:t>
            </a:r>
            <a:r>
              <a:rPr lang="en-US" sz="1900" b="1" dirty="0" err="1"/>
              <a:t>Penyajian</a:t>
            </a:r>
            <a:r>
              <a:rPr lang="en-US" sz="1900" b="1" dirty="0"/>
              <a:t> </a:t>
            </a:r>
            <a:r>
              <a:rPr lang="en-US" sz="1900" b="1" dirty="0" err="1"/>
              <a:t>dan</a:t>
            </a:r>
            <a:r>
              <a:rPr lang="en-US" sz="1900" b="1" dirty="0"/>
              <a:t> Mata </a:t>
            </a:r>
            <a:r>
              <a:rPr lang="en-US" sz="1900" b="1" dirty="0" err="1"/>
              <a:t>Uang</a:t>
            </a:r>
            <a:r>
              <a:rPr lang="en-US" sz="1900" b="1" dirty="0"/>
              <a:t> </a:t>
            </a:r>
            <a:r>
              <a:rPr lang="en-US" sz="1900" b="1" dirty="0" err="1"/>
              <a:t>Fungsional</a:t>
            </a:r>
            <a:endParaRPr lang="en-US" sz="1900" b="1" dirty="0"/>
          </a:p>
          <a:p>
            <a:pPr marL="228600" indent="-228600" algn="just">
              <a:buNone/>
            </a:pPr>
            <a:r>
              <a:rPr lang="en-US" sz="1400" dirty="0"/>
              <a:t>	</a:t>
            </a:r>
            <a:r>
              <a:rPr lang="en-US" sz="1400" dirty="0" err="1"/>
              <a:t>Menurut</a:t>
            </a:r>
            <a:r>
              <a:rPr lang="en-US" sz="1400" dirty="0"/>
              <a:t> PSAK 10 </a:t>
            </a:r>
            <a:r>
              <a:rPr lang="en-US" sz="1400" i="1" dirty="0" err="1"/>
              <a:t>Pengaruh</a:t>
            </a:r>
            <a:r>
              <a:rPr lang="en-US" sz="1400" i="1" dirty="0"/>
              <a:t> </a:t>
            </a:r>
            <a:r>
              <a:rPr lang="en-US" sz="1400" i="1" dirty="0" err="1"/>
              <a:t>Perubahan</a:t>
            </a:r>
            <a:r>
              <a:rPr lang="en-US" sz="1400" i="1" dirty="0"/>
              <a:t> Nilai </a:t>
            </a:r>
            <a:r>
              <a:rPr lang="en-US" sz="1400" i="1" dirty="0" err="1"/>
              <a:t>Tukar</a:t>
            </a:r>
            <a:r>
              <a:rPr lang="en-US" sz="1400" i="1" dirty="0"/>
              <a:t> Valuta </a:t>
            </a:r>
            <a:r>
              <a:rPr lang="en-US" sz="1400" i="1" dirty="0" err="1"/>
              <a:t>Asing</a:t>
            </a:r>
            <a:r>
              <a:rPr lang="en-US" sz="1400" i="1" dirty="0"/>
              <a:t>, </a:t>
            </a:r>
            <a:r>
              <a:rPr lang="en-US" sz="1400" dirty="0" err="1"/>
              <a:t>mata</a:t>
            </a:r>
            <a:r>
              <a:rPr lang="en-US" sz="1400" dirty="0"/>
              <a:t> uang </a:t>
            </a:r>
            <a:r>
              <a:rPr lang="en-US" sz="1400" dirty="0" err="1"/>
              <a:t>fungsional</a:t>
            </a:r>
            <a:r>
              <a:rPr lang="en-US" sz="1400" dirty="0"/>
              <a:t> </a:t>
            </a:r>
            <a:r>
              <a:rPr lang="en-US" sz="1400" dirty="0" err="1"/>
              <a:t>adalah</a:t>
            </a:r>
            <a:r>
              <a:rPr lang="en-US" sz="1400" dirty="0"/>
              <a:t> </a:t>
            </a:r>
            <a:r>
              <a:rPr lang="en-US" sz="1400" dirty="0" err="1"/>
              <a:t>mata</a:t>
            </a:r>
            <a:r>
              <a:rPr lang="en-US" sz="1400" dirty="0"/>
              <a:t> uang pada </a:t>
            </a:r>
            <a:r>
              <a:rPr lang="en-US" sz="1400" dirty="0" err="1"/>
              <a:t>lingkungan</a:t>
            </a:r>
            <a:r>
              <a:rPr lang="en-US" sz="1400" dirty="0"/>
              <a:t> </a:t>
            </a:r>
            <a:r>
              <a:rPr lang="en-US" sz="1400" dirty="0" err="1"/>
              <a:t>ekonomi</a:t>
            </a:r>
            <a:r>
              <a:rPr lang="en-US" sz="1400" dirty="0"/>
              <a:t> </a:t>
            </a:r>
            <a:r>
              <a:rPr lang="en-US" sz="1400" dirty="0" err="1"/>
              <a:t>utama</a:t>
            </a:r>
            <a:r>
              <a:rPr lang="en-US" sz="1400" dirty="0"/>
              <a:t> di mana </a:t>
            </a:r>
            <a:r>
              <a:rPr lang="en-US" sz="1400" dirty="0" err="1"/>
              <a:t>entitas</a:t>
            </a:r>
            <a:r>
              <a:rPr lang="en-US" sz="1400" dirty="0"/>
              <a:t> </a:t>
            </a:r>
            <a:r>
              <a:rPr lang="en-US" sz="1400" dirty="0" err="1"/>
              <a:t>beroperasi</a:t>
            </a:r>
            <a:r>
              <a:rPr lang="en-US" sz="1400" dirty="0"/>
              <a:t>, </a:t>
            </a:r>
            <a:r>
              <a:rPr lang="en-US" sz="1400" dirty="0" err="1"/>
              <a:t>sedangkan</a:t>
            </a:r>
            <a:r>
              <a:rPr lang="en-US" sz="1400" dirty="0"/>
              <a:t> </a:t>
            </a:r>
            <a:r>
              <a:rPr lang="en-US" sz="1400" dirty="0" err="1"/>
              <a:t>mata</a:t>
            </a:r>
            <a:r>
              <a:rPr lang="en-US" sz="1400" dirty="0"/>
              <a:t> uang </a:t>
            </a:r>
            <a:r>
              <a:rPr lang="en-US" sz="1400" dirty="0" err="1"/>
              <a:t>penyajian</a:t>
            </a:r>
            <a:r>
              <a:rPr lang="en-US" sz="1400" dirty="0"/>
              <a:t> </a:t>
            </a:r>
            <a:r>
              <a:rPr lang="en-US" sz="1400" dirty="0" err="1"/>
              <a:t>adalah</a:t>
            </a:r>
            <a:r>
              <a:rPr lang="en-US" sz="1400" dirty="0"/>
              <a:t> </a:t>
            </a:r>
            <a:r>
              <a:rPr lang="en-US" sz="1400" dirty="0" err="1"/>
              <a:t>mata</a:t>
            </a:r>
            <a:r>
              <a:rPr lang="en-US" sz="1400" dirty="0"/>
              <a:t> uang yang </a:t>
            </a:r>
            <a:r>
              <a:rPr lang="en-US" sz="1400" dirty="0" err="1"/>
              <a:t>digunakan</a:t>
            </a:r>
            <a:r>
              <a:rPr lang="en-US" sz="1400" dirty="0"/>
              <a:t> </a:t>
            </a:r>
            <a:r>
              <a:rPr lang="en-US" sz="1400" dirty="0" err="1"/>
              <a:t>dalam</a:t>
            </a:r>
            <a:r>
              <a:rPr lang="en-US" sz="1400" dirty="0"/>
              <a:t> </a:t>
            </a:r>
            <a:r>
              <a:rPr lang="en-US" sz="1400" dirty="0" err="1"/>
              <a:t>penyajian</a:t>
            </a:r>
            <a:r>
              <a:rPr lang="en-US" sz="1400" dirty="0"/>
              <a:t> </a:t>
            </a:r>
            <a:r>
              <a:rPr lang="en-US" sz="1400" dirty="0" err="1"/>
              <a:t>laporan</a:t>
            </a:r>
            <a:r>
              <a:rPr lang="en-US" sz="1400" dirty="0"/>
              <a:t> </a:t>
            </a:r>
            <a:r>
              <a:rPr lang="en-US" sz="1400" dirty="0" err="1"/>
              <a:t>keuangan</a:t>
            </a:r>
            <a:r>
              <a:rPr lang="en-US" sz="1400" dirty="0"/>
              <a:t>. </a:t>
            </a:r>
          </a:p>
          <a:p>
            <a:pPr marL="223838" indent="-204788">
              <a:buNone/>
            </a:pPr>
            <a:r>
              <a:rPr lang="en-US" sz="1400" dirty="0"/>
              <a:t>	</a:t>
            </a:r>
            <a:r>
              <a:rPr lang="en-US" sz="1400" dirty="0" err="1"/>
              <a:t>Perbedaan</a:t>
            </a:r>
            <a:r>
              <a:rPr lang="en-US" sz="1400" dirty="0"/>
              <a:t> </a:t>
            </a:r>
            <a:r>
              <a:rPr lang="en-US" sz="1400" dirty="0" err="1"/>
              <a:t>antara</a:t>
            </a:r>
            <a:r>
              <a:rPr lang="en-US" sz="1400" dirty="0"/>
              <a:t> </a:t>
            </a:r>
            <a:r>
              <a:rPr lang="en-US" sz="1400" dirty="0" err="1"/>
              <a:t>mata</a:t>
            </a:r>
            <a:r>
              <a:rPr lang="en-US" sz="1400" dirty="0"/>
              <a:t> </a:t>
            </a:r>
            <a:r>
              <a:rPr lang="en-US" sz="1400" dirty="0" err="1"/>
              <a:t>uang</a:t>
            </a:r>
            <a:r>
              <a:rPr lang="en-US" sz="1400" dirty="0"/>
              <a:t> </a:t>
            </a:r>
            <a:r>
              <a:rPr lang="en-US" sz="1400" dirty="0" err="1"/>
              <a:t>penyajian</a:t>
            </a:r>
            <a:r>
              <a:rPr lang="en-US" sz="1400" dirty="0"/>
              <a:t> </a:t>
            </a:r>
            <a:r>
              <a:rPr lang="en-US" sz="1400" dirty="0" err="1"/>
              <a:t>dan</a:t>
            </a:r>
            <a:r>
              <a:rPr lang="en-US" sz="1400" dirty="0"/>
              <a:t> </a:t>
            </a:r>
            <a:r>
              <a:rPr lang="en-US" sz="1400" dirty="0" err="1"/>
              <a:t>mata</a:t>
            </a:r>
            <a:r>
              <a:rPr lang="en-US" sz="1400" dirty="0"/>
              <a:t> </a:t>
            </a:r>
            <a:r>
              <a:rPr lang="en-US" sz="1400" dirty="0" err="1"/>
              <a:t>uang</a:t>
            </a:r>
            <a:r>
              <a:rPr lang="en-US" sz="1400" dirty="0"/>
              <a:t> </a:t>
            </a:r>
            <a:r>
              <a:rPr lang="en-US" sz="1400" dirty="0" err="1"/>
              <a:t>fungsional</a:t>
            </a:r>
            <a:r>
              <a:rPr lang="en-US" sz="1400" dirty="0"/>
              <a:t> </a:t>
            </a:r>
            <a:r>
              <a:rPr lang="en-US" sz="1400" dirty="0" err="1"/>
              <a:t>dapat</a:t>
            </a:r>
            <a:r>
              <a:rPr lang="en-US" sz="1400" dirty="0"/>
              <a:t> </a:t>
            </a:r>
            <a:r>
              <a:rPr lang="en-US" sz="1400" dirty="0" err="1"/>
              <a:t>terjadi</a:t>
            </a:r>
            <a:r>
              <a:rPr lang="en-US" sz="1400" dirty="0"/>
              <a:t> </a:t>
            </a:r>
            <a:r>
              <a:rPr lang="en-US" sz="1400" dirty="0" err="1"/>
              <a:t>dalam</a:t>
            </a:r>
            <a:r>
              <a:rPr lang="en-US" sz="1400" dirty="0"/>
              <a:t> 2 </a:t>
            </a:r>
            <a:r>
              <a:rPr lang="en-US" sz="1400" dirty="0" err="1"/>
              <a:t>kondisi</a:t>
            </a:r>
            <a:r>
              <a:rPr lang="en-US" sz="1400" dirty="0"/>
              <a:t> </a:t>
            </a:r>
            <a:r>
              <a:rPr lang="en-US" sz="1400" dirty="0" err="1"/>
              <a:t>berikut</a:t>
            </a:r>
            <a:r>
              <a:rPr lang="en-US" sz="1400" dirty="0"/>
              <a:t>.</a:t>
            </a:r>
          </a:p>
          <a:p>
            <a:pPr marL="457200" indent="-228600" algn="just">
              <a:buFont typeface="+mj-lt"/>
              <a:buAutoNum type="arabicPeriod"/>
            </a:pPr>
            <a:r>
              <a:rPr lang="en-US" sz="1400" dirty="0" err="1"/>
              <a:t>Entitas</a:t>
            </a:r>
            <a:r>
              <a:rPr lang="en-US" sz="1400" dirty="0"/>
              <a:t> </a:t>
            </a:r>
            <a:r>
              <a:rPr lang="en-US" sz="1400" dirty="0" err="1"/>
              <a:t>tunggal</a:t>
            </a:r>
            <a:r>
              <a:rPr lang="en-US" sz="1400" dirty="0"/>
              <a:t> yang </a:t>
            </a:r>
            <a:r>
              <a:rPr lang="en-US" sz="1400" dirty="0" err="1"/>
              <a:t>mencatat</a:t>
            </a:r>
            <a:r>
              <a:rPr lang="en-US" sz="1400" dirty="0"/>
              <a:t> </a:t>
            </a:r>
            <a:r>
              <a:rPr lang="en-US" sz="1400" dirty="0" err="1"/>
              <a:t>transaksinya</a:t>
            </a:r>
            <a:r>
              <a:rPr lang="en-US" sz="1400" dirty="0"/>
              <a:t> </a:t>
            </a:r>
            <a:r>
              <a:rPr lang="en-US" sz="1400" dirty="0" err="1"/>
              <a:t>dalam</a:t>
            </a:r>
            <a:r>
              <a:rPr lang="en-US" sz="1400" dirty="0"/>
              <a:t> </a:t>
            </a:r>
            <a:r>
              <a:rPr lang="en-US" sz="1400" dirty="0" err="1"/>
              <a:t>mata</a:t>
            </a:r>
            <a:r>
              <a:rPr lang="en-US" sz="1400" dirty="0"/>
              <a:t> </a:t>
            </a:r>
            <a:r>
              <a:rPr lang="en-US" sz="1400" dirty="0" err="1"/>
              <a:t>uang</a:t>
            </a:r>
            <a:r>
              <a:rPr lang="en-US" sz="1400" dirty="0"/>
              <a:t> </a:t>
            </a:r>
            <a:r>
              <a:rPr lang="en-US" sz="1400" dirty="0" err="1"/>
              <a:t>fungsional</a:t>
            </a:r>
            <a:r>
              <a:rPr lang="en-US" sz="1400" dirty="0"/>
              <a:t> </a:t>
            </a:r>
            <a:r>
              <a:rPr lang="en-US" sz="1400" dirty="0" err="1"/>
              <a:t>dan</a:t>
            </a:r>
            <a:r>
              <a:rPr lang="en-US" sz="1400" dirty="0"/>
              <a:t> </a:t>
            </a:r>
            <a:r>
              <a:rPr lang="en-US" sz="1400" dirty="0" err="1"/>
              <a:t>menyajikan</a:t>
            </a:r>
            <a:r>
              <a:rPr lang="en-US" sz="1400" dirty="0"/>
              <a:t> </a:t>
            </a:r>
            <a:r>
              <a:rPr lang="en-US" sz="1400" dirty="0" err="1"/>
              <a:t>laporan</a:t>
            </a:r>
            <a:r>
              <a:rPr lang="en-US" sz="1400" dirty="0"/>
              <a:t> </a:t>
            </a:r>
            <a:r>
              <a:rPr lang="en-US" sz="1400" dirty="0" err="1"/>
              <a:t>keuangan</a:t>
            </a:r>
            <a:r>
              <a:rPr lang="en-US" sz="1400" dirty="0"/>
              <a:t> </a:t>
            </a:r>
            <a:r>
              <a:rPr lang="en-US" sz="1400" dirty="0" err="1"/>
              <a:t>dalam</a:t>
            </a:r>
            <a:r>
              <a:rPr lang="en-US" sz="1400" dirty="0"/>
              <a:t> </a:t>
            </a:r>
            <a:r>
              <a:rPr lang="en-US" sz="1400" dirty="0" err="1"/>
              <a:t>mata</a:t>
            </a:r>
            <a:r>
              <a:rPr lang="en-US" sz="1400" dirty="0"/>
              <a:t> </a:t>
            </a:r>
            <a:r>
              <a:rPr lang="en-US" sz="1400" dirty="0" err="1"/>
              <a:t>uang</a:t>
            </a:r>
            <a:r>
              <a:rPr lang="en-US" sz="1400" dirty="0"/>
              <a:t> </a:t>
            </a:r>
            <a:r>
              <a:rPr lang="en-US" sz="1400" dirty="0" err="1"/>
              <a:t>asing</a:t>
            </a:r>
            <a:r>
              <a:rPr lang="en-US" sz="1400" dirty="0"/>
              <a:t>, </a:t>
            </a:r>
            <a:r>
              <a:rPr lang="en-US" sz="1400" dirty="0" err="1"/>
              <a:t>atau</a:t>
            </a:r>
            <a:r>
              <a:rPr lang="en-US" sz="1400" dirty="0"/>
              <a:t> </a:t>
            </a:r>
            <a:r>
              <a:rPr lang="en-US" sz="1400" dirty="0" err="1"/>
              <a:t>sebaliknya</a:t>
            </a:r>
            <a:r>
              <a:rPr lang="en-US" sz="1400" dirty="0"/>
              <a:t>.</a:t>
            </a:r>
          </a:p>
          <a:p>
            <a:pPr marL="457200" indent="-228600" algn="just">
              <a:buFont typeface="+mj-lt"/>
              <a:buAutoNum type="arabicPeriod"/>
            </a:pPr>
            <a:r>
              <a:rPr lang="en-US" sz="1400" dirty="0" err="1"/>
              <a:t>Entitas</a:t>
            </a:r>
            <a:r>
              <a:rPr lang="en-US" sz="1400" dirty="0"/>
              <a:t> </a:t>
            </a:r>
            <a:r>
              <a:rPr lang="en-US" sz="1400" dirty="0" err="1"/>
              <a:t>anak</a:t>
            </a:r>
            <a:r>
              <a:rPr lang="en-US" sz="1400" dirty="0"/>
              <a:t>/</a:t>
            </a:r>
            <a:r>
              <a:rPr lang="en-US" sz="1400" dirty="0" err="1"/>
              <a:t>asosiasi</a:t>
            </a:r>
            <a:r>
              <a:rPr lang="en-US" sz="1400" dirty="0"/>
              <a:t>/</a:t>
            </a:r>
            <a:r>
              <a:rPr lang="en-US" sz="1400" dirty="0" err="1"/>
              <a:t>cabang</a:t>
            </a:r>
            <a:r>
              <a:rPr lang="en-US" sz="1400" dirty="0"/>
              <a:t> yang </a:t>
            </a:r>
            <a:r>
              <a:rPr lang="en-US" sz="1400" dirty="0" err="1"/>
              <a:t>beroperasi</a:t>
            </a:r>
            <a:r>
              <a:rPr lang="en-US" sz="1400" dirty="0"/>
              <a:t> </a:t>
            </a:r>
            <a:r>
              <a:rPr lang="en-US" sz="1400" dirty="0" err="1"/>
              <a:t>di</a:t>
            </a:r>
            <a:r>
              <a:rPr lang="en-US" sz="1400" dirty="0"/>
              <a:t> </a:t>
            </a:r>
            <a:r>
              <a:rPr lang="en-US" sz="1400" dirty="0" err="1"/>
              <a:t>luar</a:t>
            </a:r>
            <a:r>
              <a:rPr lang="en-US" sz="1400" dirty="0"/>
              <a:t> </a:t>
            </a:r>
            <a:r>
              <a:rPr lang="en-US" sz="1400" dirty="0" err="1"/>
              <a:t>negeri</a:t>
            </a:r>
            <a:r>
              <a:rPr lang="en-US" sz="1400" dirty="0"/>
              <a:t> yang </a:t>
            </a:r>
            <a:r>
              <a:rPr lang="en-US" sz="1400" dirty="0" err="1"/>
              <a:t>mencatat</a:t>
            </a:r>
            <a:r>
              <a:rPr lang="en-US" sz="1400" dirty="0"/>
              <a:t> </a:t>
            </a:r>
            <a:r>
              <a:rPr lang="en-US" sz="1400" dirty="0" err="1"/>
              <a:t>transaksi</a:t>
            </a:r>
            <a:r>
              <a:rPr lang="en-US" sz="1400" dirty="0"/>
              <a:t> </a:t>
            </a:r>
            <a:r>
              <a:rPr lang="en-US" sz="1400" dirty="0" err="1"/>
              <a:t>dan</a:t>
            </a:r>
            <a:r>
              <a:rPr lang="en-US" sz="1400" dirty="0"/>
              <a:t> </a:t>
            </a:r>
            <a:r>
              <a:rPr lang="en-US" sz="1400" dirty="0" err="1"/>
              <a:t>menyajikan</a:t>
            </a:r>
            <a:r>
              <a:rPr lang="en-US" sz="1400" dirty="0"/>
              <a:t> </a:t>
            </a:r>
            <a:r>
              <a:rPr lang="en-US" sz="1400" dirty="0" err="1"/>
              <a:t>laporan</a:t>
            </a:r>
            <a:r>
              <a:rPr lang="en-US" sz="1400" dirty="0"/>
              <a:t> </a:t>
            </a:r>
            <a:r>
              <a:rPr lang="en-US" sz="1400" dirty="0" err="1"/>
              <a:t>keuangan</a:t>
            </a:r>
            <a:r>
              <a:rPr lang="en-US" sz="1400" dirty="0"/>
              <a:t> </a:t>
            </a:r>
            <a:r>
              <a:rPr lang="en-US" sz="1400" dirty="0" err="1"/>
              <a:t>dalam</a:t>
            </a:r>
            <a:r>
              <a:rPr lang="en-US" sz="1400" dirty="0"/>
              <a:t> </a:t>
            </a:r>
            <a:r>
              <a:rPr lang="en-US" sz="1400" dirty="0" err="1"/>
              <a:t>mata</a:t>
            </a:r>
            <a:r>
              <a:rPr lang="en-US" sz="1400" dirty="0"/>
              <a:t> </a:t>
            </a:r>
            <a:r>
              <a:rPr lang="en-US" sz="1400" dirty="0" err="1"/>
              <a:t>uang</a:t>
            </a:r>
            <a:r>
              <a:rPr lang="en-US" sz="1400" dirty="0"/>
              <a:t> </a:t>
            </a:r>
            <a:r>
              <a:rPr lang="en-US" sz="1400" dirty="0" err="1"/>
              <a:t>fungsional</a:t>
            </a:r>
            <a:r>
              <a:rPr lang="en-US" sz="1400" dirty="0"/>
              <a:t>, </a:t>
            </a:r>
            <a:r>
              <a:rPr lang="en-US" sz="1400" dirty="0" err="1"/>
              <a:t>tetapi</a:t>
            </a:r>
            <a:r>
              <a:rPr lang="en-US" sz="1400" dirty="0"/>
              <a:t> </a:t>
            </a:r>
            <a:r>
              <a:rPr lang="en-US" sz="1400" dirty="0" err="1"/>
              <a:t>entitas</a:t>
            </a:r>
            <a:r>
              <a:rPr lang="en-US" sz="1400" dirty="0"/>
              <a:t> </a:t>
            </a:r>
            <a:r>
              <a:rPr lang="en-US" sz="1400" dirty="0" err="1"/>
              <a:t>induk</a:t>
            </a:r>
            <a:r>
              <a:rPr lang="en-US" sz="1400" dirty="0"/>
              <a:t>/investor/</a:t>
            </a:r>
            <a:r>
              <a:rPr lang="en-US" sz="1400" dirty="0" err="1"/>
              <a:t>pusat</a:t>
            </a:r>
            <a:r>
              <a:rPr lang="en-US" sz="1400" dirty="0"/>
              <a:t> </a:t>
            </a:r>
            <a:r>
              <a:rPr lang="en-US" sz="1400" dirty="0" err="1"/>
              <a:t>memiliki</a:t>
            </a:r>
            <a:r>
              <a:rPr lang="en-US" sz="1400" dirty="0"/>
              <a:t> </a:t>
            </a:r>
            <a:r>
              <a:rPr lang="en-US" sz="1400" dirty="0" err="1"/>
              <a:t>mata</a:t>
            </a:r>
            <a:r>
              <a:rPr lang="en-US" sz="1400" dirty="0"/>
              <a:t> </a:t>
            </a:r>
            <a:r>
              <a:rPr lang="en-US" sz="1400" dirty="0" err="1"/>
              <a:t>uang</a:t>
            </a:r>
            <a:r>
              <a:rPr lang="en-US" sz="1400" dirty="0"/>
              <a:t> </a:t>
            </a:r>
            <a:r>
              <a:rPr lang="en-US" sz="1400" dirty="0" err="1"/>
              <a:t>penyajian</a:t>
            </a:r>
            <a:r>
              <a:rPr lang="en-US" sz="1400" dirty="0"/>
              <a:t> yang </a:t>
            </a:r>
            <a:r>
              <a:rPr lang="en-US" sz="1400" dirty="0" err="1"/>
              <a:t>berbeda</a:t>
            </a:r>
            <a:r>
              <a:rPr lang="en-US" sz="1400" dirty="0"/>
              <a:t> (</a:t>
            </a:r>
            <a:r>
              <a:rPr lang="en-US" sz="1400" dirty="0" err="1"/>
              <a:t>mata</a:t>
            </a:r>
            <a:r>
              <a:rPr lang="en-US" sz="1400" dirty="0"/>
              <a:t> </a:t>
            </a:r>
            <a:r>
              <a:rPr lang="en-US" sz="1400" dirty="0" err="1"/>
              <a:t>uang</a:t>
            </a:r>
            <a:r>
              <a:rPr lang="en-US" sz="1400" dirty="0"/>
              <a:t> </a:t>
            </a:r>
            <a:r>
              <a:rPr lang="en-US" sz="1400" dirty="0" err="1"/>
              <a:t>asing</a:t>
            </a:r>
            <a:r>
              <a:rPr lang="en-US" sz="1400" dirty="0"/>
              <a:t>), </a:t>
            </a:r>
            <a:r>
              <a:rPr lang="en-US" sz="1400" dirty="0" err="1"/>
              <a:t>atau</a:t>
            </a:r>
            <a:r>
              <a:rPr lang="en-US" sz="1400" dirty="0"/>
              <a:t> </a:t>
            </a:r>
            <a:r>
              <a:rPr lang="en-US" sz="1400" dirty="0" err="1"/>
              <a:t>sebaliknya</a:t>
            </a:r>
            <a:r>
              <a:rPr lang="en-US" sz="1400" dirty="0"/>
              <a:t>.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09600" y="1676400"/>
            <a:ext cx="8153400" cy="2971800"/>
          </a:xfrm>
        </p:spPr>
        <p:txBody>
          <a:bodyPr>
            <a:normAutofit lnSpcReduction="10000"/>
          </a:bodyPr>
          <a:lstStyle/>
          <a:p>
            <a:pPr>
              <a:buFont typeface="Wingdings" pitchFamily="2" charset="2"/>
              <a:buChar char="q"/>
            </a:pPr>
            <a:r>
              <a:rPr lang="en-US" sz="1900" b="1" dirty="0" err="1"/>
              <a:t>Kertas</a:t>
            </a:r>
            <a:r>
              <a:rPr lang="en-US" sz="1900" b="1" dirty="0"/>
              <a:t> </a:t>
            </a:r>
            <a:r>
              <a:rPr lang="en-US" sz="1900" b="1" dirty="0" err="1"/>
              <a:t>Kerja</a:t>
            </a:r>
            <a:endParaRPr lang="en-US" sz="1900" b="1" dirty="0"/>
          </a:p>
          <a:p>
            <a:pPr algn="just">
              <a:buNone/>
            </a:pPr>
            <a:r>
              <a:rPr lang="en-US" sz="1400" dirty="0"/>
              <a:t>	Format </a:t>
            </a:r>
            <a:r>
              <a:rPr lang="en-US" sz="1400" dirty="0" err="1"/>
              <a:t>kertas</a:t>
            </a:r>
            <a:r>
              <a:rPr lang="en-US" sz="1400" dirty="0"/>
              <a:t> </a:t>
            </a:r>
            <a:r>
              <a:rPr lang="en-US" sz="1400" dirty="0" err="1"/>
              <a:t>kerja</a:t>
            </a:r>
            <a:r>
              <a:rPr lang="en-US" sz="1400" dirty="0"/>
              <a:t> </a:t>
            </a:r>
            <a:r>
              <a:rPr lang="en-US" sz="1400" dirty="0" err="1"/>
              <a:t>sama</a:t>
            </a:r>
            <a:r>
              <a:rPr lang="en-US" sz="1400" dirty="0"/>
              <a:t> </a:t>
            </a:r>
            <a:r>
              <a:rPr lang="en-US" sz="1400" dirty="0" err="1"/>
              <a:t>seperti</a:t>
            </a:r>
            <a:r>
              <a:rPr lang="en-US" sz="1400" dirty="0"/>
              <a:t> pada </a:t>
            </a:r>
            <a:r>
              <a:rPr lang="en-US" sz="1400" dirty="0" err="1"/>
              <a:t>metode</a:t>
            </a:r>
            <a:r>
              <a:rPr lang="en-US" sz="1400" dirty="0"/>
              <a:t> </a:t>
            </a:r>
            <a:r>
              <a:rPr lang="en-US" sz="1400" dirty="0" err="1"/>
              <a:t>pengukuran</a:t>
            </a:r>
            <a:r>
              <a:rPr lang="en-US" sz="1400" dirty="0"/>
              <a:t> </a:t>
            </a:r>
            <a:r>
              <a:rPr lang="en-US" sz="1400" dirty="0" err="1"/>
              <a:t>kembali</a:t>
            </a:r>
            <a:r>
              <a:rPr lang="en-US" sz="1400" dirty="0"/>
              <a:t> </a:t>
            </a:r>
            <a:r>
              <a:rPr lang="en-US" sz="1400" dirty="0" err="1"/>
              <a:t>terdiri</a:t>
            </a:r>
            <a:r>
              <a:rPr lang="en-US" sz="1400" dirty="0"/>
              <a:t> </a:t>
            </a:r>
            <a:r>
              <a:rPr lang="en-US" sz="1400" dirty="0" err="1"/>
              <a:t>dari</a:t>
            </a:r>
            <a:r>
              <a:rPr lang="en-US" sz="1400" dirty="0"/>
              <a:t> pos-pos </a:t>
            </a:r>
            <a:r>
              <a:rPr lang="en-US" sz="1400" dirty="0" err="1"/>
              <a:t>neraca</a:t>
            </a:r>
            <a:r>
              <a:rPr lang="en-US" sz="1400" dirty="0"/>
              <a:t> </a:t>
            </a:r>
            <a:r>
              <a:rPr lang="en-US" sz="1400" dirty="0" err="1"/>
              <a:t>saldo</a:t>
            </a:r>
            <a:r>
              <a:rPr lang="en-US" sz="1400" dirty="0"/>
              <a:t> yang </a:t>
            </a:r>
            <a:r>
              <a:rPr lang="en-US" sz="1400" dirty="0" err="1"/>
              <a:t>terdiri</a:t>
            </a:r>
            <a:r>
              <a:rPr lang="en-US" sz="1400" dirty="0"/>
              <a:t> </a:t>
            </a:r>
            <a:r>
              <a:rPr lang="en-US" sz="1400" dirty="0" err="1"/>
              <a:t>dari</a:t>
            </a:r>
            <a:r>
              <a:rPr lang="en-US" sz="1400" dirty="0"/>
              <a:t> pos-pos </a:t>
            </a:r>
            <a:r>
              <a:rPr lang="en-US" sz="1400" dirty="0" err="1"/>
              <a:t>laporan</a:t>
            </a:r>
            <a:r>
              <a:rPr lang="en-US" sz="1400" dirty="0"/>
              <a:t> </a:t>
            </a:r>
            <a:r>
              <a:rPr lang="en-US" sz="1400" dirty="0" err="1"/>
              <a:t>posisi</a:t>
            </a:r>
            <a:r>
              <a:rPr lang="en-US" sz="1400" dirty="0"/>
              <a:t> </a:t>
            </a:r>
            <a:r>
              <a:rPr lang="en-US" sz="1400" dirty="0" err="1"/>
              <a:t>keuangan</a:t>
            </a:r>
            <a:r>
              <a:rPr lang="en-US" sz="1400" dirty="0"/>
              <a:t> dan </a:t>
            </a:r>
            <a:r>
              <a:rPr lang="en-US" sz="1400" dirty="0" err="1"/>
              <a:t>laba</a:t>
            </a:r>
            <a:r>
              <a:rPr lang="en-US" sz="1400" dirty="0"/>
              <a:t> </a:t>
            </a:r>
            <a:r>
              <a:rPr lang="en-US" sz="1400" dirty="0" err="1"/>
              <a:t>rugi</a:t>
            </a:r>
            <a:r>
              <a:rPr lang="en-US" sz="1400" dirty="0"/>
              <a:t>. </a:t>
            </a:r>
            <a:r>
              <a:rPr lang="en-US" sz="1400" dirty="0" err="1"/>
              <a:t>Informasi</a:t>
            </a:r>
            <a:r>
              <a:rPr lang="en-US" sz="1400" dirty="0"/>
              <a:t> </a:t>
            </a:r>
            <a:r>
              <a:rPr lang="en-US" sz="1400" dirty="0" err="1"/>
              <a:t>neraca</a:t>
            </a:r>
            <a:r>
              <a:rPr lang="en-US" sz="1400" dirty="0"/>
              <a:t> </a:t>
            </a:r>
            <a:r>
              <a:rPr lang="en-US" sz="1400" dirty="0" err="1"/>
              <a:t>saldo</a:t>
            </a:r>
            <a:r>
              <a:rPr lang="en-US" sz="1400" dirty="0"/>
              <a:t> </a:t>
            </a:r>
            <a:r>
              <a:rPr lang="en-US" sz="1400" dirty="0" err="1"/>
              <a:t>dipisah</a:t>
            </a:r>
            <a:r>
              <a:rPr lang="en-US" sz="1400" dirty="0"/>
              <a:t> </a:t>
            </a:r>
            <a:r>
              <a:rPr lang="en-US" sz="1400" dirty="0" err="1"/>
              <a:t>antara</a:t>
            </a:r>
            <a:r>
              <a:rPr lang="en-US" sz="1400" dirty="0"/>
              <a:t> </a:t>
            </a:r>
            <a:r>
              <a:rPr lang="en-US" sz="1400" dirty="0" err="1"/>
              <a:t>saldo</a:t>
            </a:r>
            <a:r>
              <a:rPr lang="en-US" sz="1400" dirty="0"/>
              <a:t> normal debit dan </a:t>
            </a:r>
            <a:r>
              <a:rPr lang="en-US" sz="1400" dirty="0" err="1"/>
              <a:t>kredit</a:t>
            </a:r>
            <a:r>
              <a:rPr lang="en-US" sz="1400" dirty="0"/>
              <a:t> agar </a:t>
            </a:r>
            <a:r>
              <a:rPr lang="en-US" sz="1400" dirty="0" err="1"/>
              <a:t>dapat</a:t>
            </a:r>
            <a:r>
              <a:rPr lang="en-US" sz="1400" dirty="0"/>
              <a:t> </a:t>
            </a:r>
            <a:r>
              <a:rPr lang="en-US" sz="1400" dirty="0" err="1"/>
              <a:t>dihitung</a:t>
            </a:r>
            <a:r>
              <a:rPr lang="en-US" sz="1400" dirty="0"/>
              <a:t> </a:t>
            </a:r>
            <a:r>
              <a:rPr lang="en-US" sz="1400" dirty="0" err="1"/>
              <a:t>selisih</a:t>
            </a:r>
            <a:r>
              <a:rPr lang="en-US" sz="1400" dirty="0"/>
              <a:t> </a:t>
            </a:r>
            <a:r>
              <a:rPr lang="en-US" sz="1400" dirty="0" err="1"/>
              <a:t>pengukuran</a:t>
            </a:r>
            <a:r>
              <a:rPr lang="en-US" sz="1400" dirty="0"/>
              <a:t> </a:t>
            </a:r>
            <a:r>
              <a:rPr lang="en-US" sz="1400" dirty="0" err="1"/>
              <a:t>kembali</a:t>
            </a:r>
            <a:r>
              <a:rPr lang="en-US" sz="1400" dirty="0"/>
              <a:t> yang </a:t>
            </a:r>
            <a:r>
              <a:rPr lang="en-US" sz="1400" dirty="0" err="1"/>
              <a:t>dihasilkan</a:t>
            </a:r>
            <a:r>
              <a:rPr lang="en-US" sz="1400" dirty="0"/>
              <a:t>.</a:t>
            </a:r>
          </a:p>
          <a:p>
            <a:pPr>
              <a:buNone/>
            </a:pPr>
            <a:r>
              <a:rPr lang="en-US" sz="1400" b="1" dirty="0"/>
              <a:t>	</a:t>
            </a:r>
            <a:r>
              <a:rPr lang="en-US" sz="1400" b="1" dirty="0" err="1"/>
              <a:t>Contoh</a:t>
            </a:r>
            <a:r>
              <a:rPr lang="en-US" sz="1400" b="1" dirty="0"/>
              <a:t> 10.2</a:t>
            </a:r>
          </a:p>
          <a:p>
            <a:pPr algn="just">
              <a:buNone/>
            </a:pPr>
            <a:r>
              <a:rPr lang="en-US" sz="1400" dirty="0"/>
              <a:t>	PT </a:t>
            </a:r>
            <a:r>
              <a:rPr lang="en-US" sz="1400" dirty="0" err="1"/>
              <a:t>Induk</a:t>
            </a:r>
            <a:r>
              <a:rPr lang="en-US" sz="1400" dirty="0"/>
              <a:t> </a:t>
            </a:r>
            <a:r>
              <a:rPr lang="en-US" sz="1400" dirty="0" err="1"/>
              <a:t>mengakuisisi</a:t>
            </a:r>
            <a:r>
              <a:rPr lang="en-US" sz="1400" dirty="0"/>
              <a:t> 80% </a:t>
            </a:r>
            <a:r>
              <a:rPr lang="en-US" sz="1400" dirty="0" err="1"/>
              <a:t>kepemilikan</a:t>
            </a:r>
            <a:r>
              <a:rPr lang="en-US" sz="1400" dirty="0"/>
              <a:t> </a:t>
            </a:r>
            <a:r>
              <a:rPr lang="en-US" sz="1400" dirty="0" err="1"/>
              <a:t>atas</a:t>
            </a:r>
            <a:r>
              <a:rPr lang="en-US" sz="1400" dirty="0"/>
              <a:t> </a:t>
            </a:r>
            <a:r>
              <a:rPr lang="en-US" sz="1400" dirty="0" err="1"/>
              <a:t>saham</a:t>
            </a:r>
            <a:r>
              <a:rPr lang="en-US" sz="1400" dirty="0"/>
              <a:t> PT Anak yang </a:t>
            </a:r>
            <a:r>
              <a:rPr lang="en-US" sz="1400" dirty="0" err="1"/>
              <a:t>beroperasi</a:t>
            </a:r>
            <a:r>
              <a:rPr lang="en-US" sz="1400" dirty="0"/>
              <a:t> di Singapura pada </a:t>
            </a:r>
            <a:r>
              <a:rPr lang="en-US" sz="1400" dirty="0" err="1"/>
              <a:t>tanggal</a:t>
            </a:r>
            <a:r>
              <a:rPr lang="en-US" sz="1400" dirty="0"/>
              <a:t> 2 </a:t>
            </a:r>
            <a:r>
              <a:rPr lang="en-US" sz="1400" dirty="0" err="1"/>
              <a:t>Januari</a:t>
            </a:r>
            <a:r>
              <a:rPr lang="en-US" sz="1400" dirty="0"/>
              <a:t> 2020 </a:t>
            </a:r>
            <a:r>
              <a:rPr lang="en-US" sz="1400" dirty="0" err="1"/>
              <a:t>senilai</a:t>
            </a:r>
            <a:r>
              <a:rPr lang="en-US" sz="1400" dirty="0"/>
              <a:t> S$60.000. Mata </a:t>
            </a:r>
            <a:r>
              <a:rPr lang="en-US" sz="1400" dirty="0" err="1"/>
              <a:t>uang</a:t>
            </a:r>
            <a:r>
              <a:rPr lang="en-US" sz="1400" dirty="0"/>
              <a:t> </a:t>
            </a:r>
            <a:r>
              <a:rPr lang="en-US" sz="1400" dirty="0" err="1"/>
              <a:t>fungsional</a:t>
            </a:r>
            <a:r>
              <a:rPr lang="en-US" sz="1400" dirty="0"/>
              <a:t> </a:t>
            </a:r>
            <a:r>
              <a:rPr lang="en-US" sz="1400" dirty="0" err="1"/>
              <a:t>dan</a:t>
            </a:r>
            <a:r>
              <a:rPr lang="en-US" sz="1400" dirty="0"/>
              <a:t> </a:t>
            </a:r>
            <a:r>
              <a:rPr lang="en-US" sz="1400" dirty="0" err="1"/>
              <a:t>penyajian</a:t>
            </a:r>
            <a:r>
              <a:rPr lang="en-US" sz="1400" dirty="0"/>
              <a:t> PT </a:t>
            </a:r>
            <a:r>
              <a:rPr lang="en-US" sz="1400" dirty="0" err="1"/>
              <a:t>Induk</a:t>
            </a:r>
            <a:r>
              <a:rPr lang="en-US" sz="1400" dirty="0"/>
              <a:t> </a:t>
            </a:r>
            <a:r>
              <a:rPr lang="en-US" sz="1400" dirty="0" err="1"/>
              <a:t>adalah</a:t>
            </a:r>
            <a:r>
              <a:rPr lang="en-US" sz="1400" dirty="0"/>
              <a:t> rupiah (</a:t>
            </a:r>
            <a:r>
              <a:rPr lang="en-US" sz="1400" dirty="0" err="1"/>
              <a:t>Rp</a:t>
            </a:r>
            <a:r>
              <a:rPr lang="en-US" sz="1400" dirty="0"/>
              <a:t>). Mata </a:t>
            </a:r>
            <a:r>
              <a:rPr lang="en-US" sz="1400" dirty="0" err="1"/>
              <a:t>uang</a:t>
            </a:r>
            <a:r>
              <a:rPr lang="en-US" sz="1400" dirty="0"/>
              <a:t> </a:t>
            </a:r>
            <a:r>
              <a:rPr lang="en-US" sz="1400" dirty="0" err="1"/>
              <a:t>fungsional</a:t>
            </a:r>
            <a:r>
              <a:rPr lang="en-US" sz="1400" dirty="0"/>
              <a:t> PT </a:t>
            </a:r>
            <a:r>
              <a:rPr lang="en-US" sz="1400" dirty="0" err="1"/>
              <a:t>Anak</a:t>
            </a:r>
            <a:r>
              <a:rPr lang="en-US" sz="1400" dirty="0"/>
              <a:t> </a:t>
            </a:r>
            <a:r>
              <a:rPr lang="en-US" sz="1400" dirty="0" err="1"/>
              <a:t>adalah</a:t>
            </a:r>
            <a:r>
              <a:rPr lang="en-US" sz="1400" dirty="0"/>
              <a:t> rupiah (</a:t>
            </a:r>
            <a:r>
              <a:rPr lang="en-US" sz="1400" dirty="0" err="1"/>
              <a:t>Rp</a:t>
            </a:r>
            <a:r>
              <a:rPr lang="en-US" sz="1400" dirty="0"/>
              <a:t>), </a:t>
            </a:r>
            <a:r>
              <a:rPr lang="en-US" sz="1400" dirty="0" err="1"/>
              <a:t>tetapi</a:t>
            </a:r>
            <a:r>
              <a:rPr lang="en-US" sz="1400" dirty="0"/>
              <a:t> </a:t>
            </a:r>
            <a:r>
              <a:rPr lang="en-US" sz="1400" dirty="0" err="1"/>
              <a:t>mata</a:t>
            </a:r>
            <a:r>
              <a:rPr lang="en-US" sz="1400" dirty="0"/>
              <a:t> </a:t>
            </a:r>
            <a:r>
              <a:rPr lang="en-US" sz="1400" dirty="0" err="1"/>
              <a:t>uang</a:t>
            </a:r>
            <a:r>
              <a:rPr lang="en-US" sz="1400" dirty="0"/>
              <a:t> </a:t>
            </a:r>
            <a:r>
              <a:rPr lang="en-US" sz="1400" dirty="0" err="1"/>
              <a:t>penyajian</a:t>
            </a:r>
            <a:r>
              <a:rPr lang="en-US" sz="1400" dirty="0"/>
              <a:t> PT </a:t>
            </a:r>
            <a:r>
              <a:rPr lang="en-US" sz="1400" dirty="0" err="1"/>
              <a:t>Anak</a:t>
            </a:r>
            <a:r>
              <a:rPr lang="en-US" sz="1400" dirty="0"/>
              <a:t> </a:t>
            </a:r>
            <a:r>
              <a:rPr lang="en-US" sz="1400" dirty="0" err="1"/>
              <a:t>adalah</a:t>
            </a:r>
            <a:r>
              <a:rPr lang="en-US" sz="1400" dirty="0"/>
              <a:t> </a:t>
            </a:r>
            <a:r>
              <a:rPr lang="en-US" sz="1400" dirty="0" err="1"/>
              <a:t>dolar</a:t>
            </a:r>
            <a:r>
              <a:rPr lang="en-US" sz="1400" dirty="0"/>
              <a:t> </a:t>
            </a:r>
            <a:r>
              <a:rPr lang="en-US" sz="1400" dirty="0" err="1"/>
              <a:t>Singapura</a:t>
            </a:r>
            <a:r>
              <a:rPr lang="en-US" sz="1400" dirty="0"/>
              <a:t> (S$). </a:t>
            </a:r>
            <a:r>
              <a:rPr lang="en-US" sz="1400" dirty="0" err="1"/>
              <a:t>Berdasarkan</a:t>
            </a:r>
            <a:r>
              <a:rPr lang="en-US" sz="1400" dirty="0"/>
              <a:t> </a:t>
            </a:r>
            <a:r>
              <a:rPr lang="en-US" sz="1400" dirty="0" err="1"/>
              <a:t>Laporan</a:t>
            </a:r>
            <a:r>
              <a:rPr lang="en-US" sz="1400" dirty="0"/>
              <a:t> </a:t>
            </a:r>
            <a:r>
              <a:rPr lang="en-US" sz="1400" dirty="0" err="1"/>
              <a:t>Keuangan</a:t>
            </a:r>
            <a:r>
              <a:rPr lang="en-US" sz="1400" dirty="0"/>
              <a:t> PT </a:t>
            </a:r>
            <a:r>
              <a:rPr lang="en-US" sz="1400" dirty="0" err="1"/>
              <a:t>Anak</a:t>
            </a:r>
            <a:r>
              <a:rPr lang="en-US" sz="1400" dirty="0"/>
              <a:t>, </a:t>
            </a:r>
            <a:r>
              <a:rPr lang="en-US" sz="1400" dirty="0" err="1"/>
              <a:t>komposisi</a:t>
            </a:r>
            <a:r>
              <a:rPr lang="en-US" sz="1400" dirty="0"/>
              <a:t> </a:t>
            </a:r>
            <a:r>
              <a:rPr lang="en-US" sz="1400" dirty="0" err="1"/>
              <a:t>ekuitas</a:t>
            </a:r>
            <a:r>
              <a:rPr lang="en-US" sz="1400" dirty="0"/>
              <a:t> </a:t>
            </a:r>
            <a:r>
              <a:rPr lang="en-US" sz="1400" dirty="0" err="1"/>
              <a:t>saat</a:t>
            </a:r>
            <a:r>
              <a:rPr lang="en-US" sz="1400" dirty="0"/>
              <a:t> </a:t>
            </a:r>
            <a:r>
              <a:rPr lang="en-US" sz="1400" dirty="0" err="1"/>
              <a:t>akuisisi</a:t>
            </a:r>
            <a:r>
              <a:rPr lang="en-US" sz="1400" dirty="0"/>
              <a:t> </a:t>
            </a:r>
            <a:r>
              <a:rPr lang="en-US" sz="1400" dirty="0" err="1"/>
              <a:t>terdiri</a:t>
            </a:r>
            <a:r>
              <a:rPr lang="en-US" sz="1400" dirty="0"/>
              <a:t> </a:t>
            </a:r>
            <a:r>
              <a:rPr lang="en-US" sz="1400" dirty="0" err="1"/>
              <a:t>dari</a:t>
            </a:r>
            <a:r>
              <a:rPr lang="en-US" sz="1400" dirty="0"/>
              <a:t> </a:t>
            </a:r>
            <a:r>
              <a:rPr lang="en-US" sz="1400" dirty="0" err="1"/>
              <a:t>Saham</a:t>
            </a:r>
            <a:r>
              <a:rPr lang="en-US" sz="1400" dirty="0"/>
              <a:t> </a:t>
            </a:r>
            <a:r>
              <a:rPr lang="en-US" sz="1400" dirty="0" err="1"/>
              <a:t>Biasa</a:t>
            </a:r>
            <a:r>
              <a:rPr lang="en-US" sz="1400" dirty="0"/>
              <a:t> </a:t>
            </a:r>
            <a:r>
              <a:rPr lang="en-US" sz="1400" dirty="0" err="1"/>
              <a:t>dan</a:t>
            </a:r>
            <a:r>
              <a:rPr lang="en-US" sz="1400" dirty="0"/>
              <a:t> </a:t>
            </a:r>
            <a:r>
              <a:rPr lang="en-US" sz="1400" dirty="0" err="1"/>
              <a:t>Saldo</a:t>
            </a:r>
            <a:r>
              <a:rPr lang="en-US" sz="1400" dirty="0"/>
              <a:t> </a:t>
            </a:r>
            <a:r>
              <a:rPr lang="en-US" sz="1400" dirty="0" err="1"/>
              <a:t>Laba</a:t>
            </a:r>
            <a:r>
              <a:rPr lang="en-US" sz="1400" dirty="0"/>
              <a:t> </a:t>
            </a:r>
            <a:r>
              <a:rPr lang="en-US" sz="1400" dirty="0" err="1"/>
              <a:t>masing-masing</a:t>
            </a:r>
            <a:r>
              <a:rPr lang="en-US" sz="1400" dirty="0"/>
              <a:t> </a:t>
            </a:r>
            <a:r>
              <a:rPr lang="en-US" sz="1400" dirty="0" err="1"/>
              <a:t>sebesar</a:t>
            </a:r>
            <a:r>
              <a:rPr lang="en-US" sz="1400" dirty="0"/>
              <a:t> S$50.000 </a:t>
            </a:r>
            <a:r>
              <a:rPr lang="en-US" sz="1400" dirty="0" err="1"/>
              <a:t>dan</a:t>
            </a:r>
            <a:r>
              <a:rPr lang="en-US" sz="1400" dirty="0"/>
              <a:t> S$20.000. </a:t>
            </a:r>
            <a:r>
              <a:rPr lang="en-US" sz="1400" dirty="0" err="1"/>
              <a:t>Pada</a:t>
            </a:r>
            <a:r>
              <a:rPr lang="en-US" sz="1400" dirty="0"/>
              <a:t> </a:t>
            </a:r>
            <a:r>
              <a:rPr lang="en-US" sz="1400" dirty="0" err="1"/>
              <a:t>saat</a:t>
            </a:r>
            <a:r>
              <a:rPr lang="en-US" sz="1400" dirty="0"/>
              <a:t> </a:t>
            </a:r>
            <a:r>
              <a:rPr lang="en-US" sz="1400" dirty="0" err="1"/>
              <a:t>akuisisi</a:t>
            </a:r>
            <a:r>
              <a:rPr lang="en-US" sz="1400" dirty="0"/>
              <a:t>, </a:t>
            </a:r>
            <a:r>
              <a:rPr lang="en-US" sz="1400" dirty="0" err="1"/>
              <a:t>seluruh</a:t>
            </a:r>
            <a:r>
              <a:rPr lang="en-US" sz="1400" dirty="0"/>
              <a:t> </a:t>
            </a:r>
            <a:r>
              <a:rPr lang="en-US" sz="1400" dirty="0" err="1"/>
              <a:t>nilai</a:t>
            </a:r>
            <a:r>
              <a:rPr lang="en-US" sz="1400" dirty="0"/>
              <a:t> </a:t>
            </a:r>
            <a:r>
              <a:rPr lang="en-US" sz="1400" dirty="0" err="1"/>
              <a:t>tercatat</a:t>
            </a:r>
            <a:r>
              <a:rPr lang="en-US" sz="1400" dirty="0"/>
              <a:t> </a:t>
            </a:r>
            <a:r>
              <a:rPr lang="en-US" sz="1400" dirty="0" err="1"/>
              <a:t>aset</a:t>
            </a:r>
            <a:r>
              <a:rPr lang="en-US" sz="1400" dirty="0"/>
              <a:t> </a:t>
            </a:r>
            <a:r>
              <a:rPr lang="en-US" sz="1400" dirty="0" err="1"/>
              <a:t>dan</a:t>
            </a:r>
            <a:r>
              <a:rPr lang="en-US" sz="1400" dirty="0"/>
              <a:t> </a:t>
            </a:r>
            <a:r>
              <a:rPr lang="en-US" sz="1400" dirty="0" err="1"/>
              <a:t>liabilitas</a:t>
            </a:r>
            <a:r>
              <a:rPr lang="en-US" sz="1400" dirty="0"/>
              <a:t> PT </a:t>
            </a:r>
            <a:r>
              <a:rPr lang="en-US" sz="1400" dirty="0" err="1"/>
              <a:t>Anak</a:t>
            </a:r>
            <a:r>
              <a:rPr lang="en-US" sz="1400" dirty="0"/>
              <a:t> </a:t>
            </a:r>
            <a:r>
              <a:rPr lang="en-US" sz="1400" dirty="0" err="1"/>
              <a:t>sama</a:t>
            </a:r>
            <a:r>
              <a:rPr lang="en-US" sz="1400" dirty="0"/>
              <a:t> </a:t>
            </a:r>
            <a:r>
              <a:rPr lang="en-US" sz="1400" dirty="0" err="1"/>
              <a:t>dengan</a:t>
            </a:r>
            <a:r>
              <a:rPr lang="en-US" sz="1400" dirty="0"/>
              <a:t> </a:t>
            </a:r>
            <a:r>
              <a:rPr lang="en-US" sz="1400" dirty="0" err="1"/>
              <a:t>nilai</a:t>
            </a:r>
            <a:r>
              <a:rPr lang="en-US" sz="1400" dirty="0"/>
              <a:t> </a:t>
            </a:r>
            <a:r>
              <a:rPr lang="en-US" sz="1400" dirty="0" err="1"/>
              <a:t>wajarnya</a:t>
            </a:r>
            <a:r>
              <a:rPr lang="en-US" sz="1400" dirty="0"/>
              <a:t>. </a:t>
            </a:r>
            <a:r>
              <a:rPr lang="en-US" sz="1400" dirty="0" err="1"/>
              <a:t>Nilai</a:t>
            </a:r>
            <a:r>
              <a:rPr lang="en-US" sz="1400" dirty="0"/>
              <a:t> </a:t>
            </a:r>
            <a:r>
              <a:rPr lang="en-US" sz="1400" dirty="0" err="1"/>
              <a:t>wajar</a:t>
            </a:r>
            <a:r>
              <a:rPr lang="en-US" sz="1400" dirty="0"/>
              <a:t> </a:t>
            </a:r>
            <a:r>
              <a:rPr lang="en-US" sz="1400" dirty="0" err="1"/>
              <a:t>kepentingan</a:t>
            </a:r>
            <a:r>
              <a:rPr lang="en-US" sz="1400" dirty="0"/>
              <a:t> </a:t>
            </a:r>
            <a:r>
              <a:rPr lang="en-US" sz="1400" dirty="0" err="1"/>
              <a:t>nonpengendali</a:t>
            </a:r>
            <a:r>
              <a:rPr lang="en-US" sz="1400" dirty="0"/>
              <a:t> (KNP) </a:t>
            </a:r>
            <a:r>
              <a:rPr lang="en-US" sz="1400" dirty="0" err="1"/>
              <a:t>saat</a:t>
            </a:r>
            <a:r>
              <a:rPr lang="en-US" sz="1400" dirty="0"/>
              <a:t> </a:t>
            </a:r>
            <a:r>
              <a:rPr lang="en-US" sz="1400" dirty="0" err="1"/>
              <a:t>akuisisi</a:t>
            </a:r>
            <a:r>
              <a:rPr lang="en-US" sz="1400" dirty="0"/>
              <a:t> </a:t>
            </a:r>
            <a:r>
              <a:rPr lang="en-US" sz="1400" dirty="0" err="1"/>
              <a:t>adalah</a:t>
            </a:r>
            <a:r>
              <a:rPr lang="en-US" sz="1400" dirty="0"/>
              <a:t> S$15.000. PT Anak </a:t>
            </a:r>
            <a:r>
              <a:rPr lang="en-US" sz="1400" dirty="0" err="1"/>
              <a:t>mengumumkan</a:t>
            </a:r>
            <a:r>
              <a:rPr lang="en-US" sz="1400" dirty="0"/>
              <a:t> </a:t>
            </a:r>
            <a:r>
              <a:rPr lang="en-US" sz="1400" dirty="0" err="1"/>
              <a:t>laba</a:t>
            </a:r>
            <a:r>
              <a:rPr lang="en-US" sz="1400" dirty="0"/>
              <a:t> dan </a:t>
            </a:r>
            <a:r>
              <a:rPr lang="en-US" sz="1400" dirty="0" err="1"/>
              <a:t>dividen</a:t>
            </a:r>
            <a:r>
              <a:rPr lang="en-US" sz="1400" dirty="0"/>
              <a:t> (1 April 2020) </a:t>
            </a:r>
            <a:r>
              <a:rPr lang="en-US" sz="1400" dirty="0" err="1"/>
              <a:t>untuk</a:t>
            </a:r>
            <a:r>
              <a:rPr lang="en-US" sz="1400" dirty="0"/>
              <a:t> </a:t>
            </a:r>
            <a:r>
              <a:rPr lang="en-US" sz="1400" dirty="0" err="1"/>
              <a:t>tahun</a:t>
            </a:r>
            <a:r>
              <a:rPr lang="en-US" sz="1400" dirty="0"/>
              <a:t> 2020 masing-masing </a:t>
            </a:r>
            <a:r>
              <a:rPr lang="en-US" sz="1400" dirty="0" err="1"/>
              <a:t>senilai</a:t>
            </a:r>
            <a:r>
              <a:rPr lang="en-US" sz="1400" dirty="0"/>
              <a:t> S$5.000 dan S$3.000. </a:t>
            </a:r>
            <a:r>
              <a:rPr lang="en-US" sz="1400" dirty="0" err="1"/>
              <a:t>Berikut</a:t>
            </a:r>
            <a:r>
              <a:rPr lang="en-US" sz="1400" dirty="0"/>
              <a:t> </a:t>
            </a:r>
            <a:r>
              <a:rPr lang="en-US" sz="1400" dirty="0" err="1"/>
              <a:t>kurs</a:t>
            </a:r>
            <a:r>
              <a:rPr lang="en-US" sz="1400" dirty="0"/>
              <a:t> yang </a:t>
            </a:r>
            <a:r>
              <a:rPr lang="en-US" sz="1400" dirty="0" err="1"/>
              <a:t>relevan</a:t>
            </a:r>
            <a:r>
              <a:rPr lang="en-US" sz="1400" dirty="0"/>
              <a:t> (</a:t>
            </a:r>
            <a:r>
              <a:rPr lang="en-US" sz="1400" dirty="0" err="1"/>
              <a:t>Rp</a:t>
            </a:r>
            <a:r>
              <a:rPr lang="en-US" sz="1400" dirty="0"/>
              <a:t>/S$).</a:t>
            </a:r>
          </a:p>
        </p:txBody>
      </p:sp>
      <p:pic>
        <p:nvPicPr>
          <p:cNvPr id="5" name="Picture 4">
            <a:extLst>
              <a:ext uri="{FF2B5EF4-FFF2-40B4-BE49-F238E27FC236}">
                <a16:creationId xmlns:a16="http://schemas.microsoft.com/office/drawing/2014/main" id="{1B15C683-516C-45A4-A183-28FB79EE6251}"/>
              </a:ext>
            </a:extLst>
          </p:cNvPr>
          <p:cNvPicPr>
            <a:picLocks noChangeAspect="1"/>
          </p:cNvPicPr>
          <p:nvPr/>
        </p:nvPicPr>
        <p:blipFill>
          <a:blip r:embed="rId2"/>
          <a:stretch>
            <a:fillRect/>
          </a:stretch>
        </p:blipFill>
        <p:spPr>
          <a:xfrm>
            <a:off x="3276600" y="4772025"/>
            <a:ext cx="2181225" cy="1857375"/>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09600" y="1676400"/>
            <a:ext cx="8153400" cy="1066800"/>
          </a:xfrm>
        </p:spPr>
        <p:txBody>
          <a:bodyPr>
            <a:normAutofit fontScale="92500" lnSpcReduction="10000"/>
          </a:bodyPr>
          <a:lstStyle/>
          <a:p>
            <a:pPr algn="just">
              <a:buNone/>
            </a:pPr>
            <a:r>
              <a:rPr lang="en-US" sz="1400" dirty="0"/>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Laporan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keuangan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PT Anak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harus</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diukur</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kembali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dalam</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mata</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uang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laporan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keuangan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Induk</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Pengukuran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kembali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dilakukan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dari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mata</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uang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asing</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mata</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uang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fungsional</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PT Anak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sehingga</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metode</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yang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digunakan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adalah</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pengukuran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kembali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Induk</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harus</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menghitung</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nilai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akuisisi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dalam</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rupiah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karena</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pencatatan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investasi</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harus</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dilakukan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pada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mata</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uang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fungsional</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dan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pelaporan</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Induk</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Berikut</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1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perhitungannya</a:t>
            </a:r>
            <a:r>
              <a:rPr lang="en-ID" sz="1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
            </a:r>
            <a:endParaRPr lang="en-US" sz="1500" dirty="0"/>
          </a:p>
        </p:txBody>
      </p:sp>
      <p:pic>
        <p:nvPicPr>
          <p:cNvPr id="23554" name="Picture 2"/>
          <p:cNvPicPr>
            <a:picLocks noChangeAspect="1" noChangeArrowheads="1"/>
          </p:cNvPicPr>
          <p:nvPr/>
        </p:nvPicPr>
        <p:blipFill>
          <a:blip r:embed="rId2"/>
          <a:srcRect/>
          <a:stretch>
            <a:fillRect/>
          </a:stretch>
        </p:blipFill>
        <p:spPr bwMode="auto">
          <a:xfrm>
            <a:off x="1843088" y="2990850"/>
            <a:ext cx="5457825" cy="895350"/>
          </a:xfrm>
          <a:prstGeom prst="rect">
            <a:avLst/>
          </a:prstGeom>
          <a:noFill/>
          <a:ln w="9525">
            <a:noFill/>
            <a:miter lim="800000"/>
            <a:headEnd/>
            <a:tailEnd/>
          </a:ln>
          <a:effectLst/>
        </p:spPr>
      </p:pic>
      <p:sp>
        <p:nvSpPr>
          <p:cNvPr id="5" name="Rectangle 4"/>
          <p:cNvSpPr/>
          <p:nvPr/>
        </p:nvSpPr>
        <p:spPr>
          <a:xfrm>
            <a:off x="609600" y="4240649"/>
            <a:ext cx="8153400" cy="1169551"/>
          </a:xfrm>
          <a:prstGeom prst="rect">
            <a:avLst/>
          </a:prstGeom>
        </p:spPr>
        <p:txBody>
          <a:bodyPr wrap="square">
            <a:spAutoFit/>
          </a:bodyPr>
          <a:lstStyle/>
          <a:p>
            <a:pPr marL="342900" algn="just"/>
            <a:r>
              <a:rPr lang="en-US" sz="1400" dirty="0" err="1">
                <a:latin typeface="Myriad Pro" pitchFamily="34" charset="0"/>
              </a:rPr>
              <a:t>Akuisisi</a:t>
            </a:r>
            <a:r>
              <a:rPr lang="en-US" sz="1400" dirty="0">
                <a:latin typeface="Myriad Pro" pitchFamily="34" charset="0"/>
              </a:rPr>
              <a:t> </a:t>
            </a:r>
            <a:r>
              <a:rPr lang="en-US" sz="1400" dirty="0" err="1">
                <a:latin typeface="Myriad Pro" pitchFamily="34" charset="0"/>
              </a:rPr>
              <a:t>tersebut</a:t>
            </a:r>
            <a:r>
              <a:rPr lang="en-US" sz="1400" dirty="0">
                <a:latin typeface="Myriad Pro" pitchFamily="34" charset="0"/>
              </a:rPr>
              <a:t> </a:t>
            </a:r>
            <a:r>
              <a:rPr lang="en-US" sz="1400" dirty="0" err="1">
                <a:latin typeface="Myriad Pro" pitchFamily="34" charset="0"/>
              </a:rPr>
              <a:t>dihasilkan</a:t>
            </a:r>
            <a:r>
              <a:rPr lang="en-US" sz="1400" dirty="0">
                <a:latin typeface="Myriad Pro" pitchFamily="34" charset="0"/>
              </a:rPr>
              <a:t> </a:t>
            </a:r>
            <a:r>
              <a:rPr lang="en-US" sz="1400" i="1" dirty="0">
                <a:latin typeface="Myriad Pro" pitchFamily="34" charset="0"/>
              </a:rPr>
              <a:t>goodwill </a:t>
            </a:r>
            <a:r>
              <a:rPr lang="en-US" sz="1400" dirty="0" err="1">
                <a:latin typeface="Myriad Pro" pitchFamily="34" charset="0"/>
              </a:rPr>
              <a:t>senilai</a:t>
            </a:r>
            <a:r>
              <a:rPr lang="en-US" sz="1400" dirty="0">
                <a:latin typeface="Myriad Pro" pitchFamily="34" charset="0"/>
              </a:rPr>
              <a:t> </a:t>
            </a:r>
            <a:r>
              <a:rPr lang="en-US" sz="1400" dirty="0" err="1">
                <a:latin typeface="Myriad Pro" pitchFamily="34" charset="0"/>
              </a:rPr>
              <a:t>Rp</a:t>
            </a:r>
            <a:r>
              <a:rPr lang="en-US" sz="1400" dirty="0">
                <a:latin typeface="Myriad Pro" pitchFamily="34" charset="0"/>
              </a:rPr>
              <a:t> 50.000.000. Pada </a:t>
            </a:r>
            <a:r>
              <a:rPr lang="en-US" sz="1400" dirty="0" err="1">
                <a:latin typeface="Myriad Pro" pitchFamily="34" charset="0"/>
              </a:rPr>
              <a:t>tanggal</a:t>
            </a:r>
            <a:r>
              <a:rPr lang="en-US" sz="1400" dirty="0">
                <a:latin typeface="Myriad Pro" pitchFamily="34" charset="0"/>
              </a:rPr>
              <a:t> </a:t>
            </a:r>
            <a:r>
              <a:rPr lang="en-US" sz="1400" dirty="0" err="1">
                <a:latin typeface="Myriad Pro" pitchFamily="34" charset="0"/>
              </a:rPr>
              <a:t>akuisisi</a:t>
            </a:r>
            <a:r>
              <a:rPr lang="en-US" sz="1400" dirty="0">
                <a:latin typeface="Myriad Pro" pitchFamily="34" charset="0"/>
              </a:rPr>
              <a:t>, </a:t>
            </a:r>
            <a:r>
              <a:rPr lang="en-US" sz="1400" dirty="0" err="1">
                <a:latin typeface="Myriad Pro" pitchFamily="34" charset="0"/>
              </a:rPr>
              <a:t>seluruh</a:t>
            </a:r>
            <a:r>
              <a:rPr lang="en-US" sz="1400" dirty="0">
                <a:latin typeface="Myriad Pro" pitchFamily="34" charset="0"/>
              </a:rPr>
              <a:t> pos </a:t>
            </a:r>
            <a:r>
              <a:rPr lang="en-US" sz="1400" dirty="0" err="1">
                <a:latin typeface="Myriad Pro" pitchFamily="34" charset="0"/>
              </a:rPr>
              <a:t>dalam</a:t>
            </a:r>
            <a:r>
              <a:rPr lang="en-US" sz="1400" dirty="0">
                <a:latin typeface="Myriad Pro" pitchFamily="34" charset="0"/>
              </a:rPr>
              <a:t> </a:t>
            </a:r>
            <a:r>
              <a:rPr lang="en-US" sz="1400" dirty="0" err="1">
                <a:latin typeface="Myriad Pro" pitchFamily="34" charset="0"/>
              </a:rPr>
              <a:t>Laporan</a:t>
            </a:r>
            <a:r>
              <a:rPr lang="en-US" sz="1400" dirty="0">
                <a:latin typeface="Myriad Pro" pitchFamily="34" charset="0"/>
              </a:rPr>
              <a:t> </a:t>
            </a:r>
            <a:r>
              <a:rPr lang="en-US" sz="1400" dirty="0" err="1">
                <a:latin typeface="Myriad Pro" pitchFamily="34" charset="0"/>
              </a:rPr>
              <a:t>Posisi</a:t>
            </a:r>
            <a:r>
              <a:rPr lang="en-US" sz="1400" dirty="0">
                <a:latin typeface="Myriad Pro" pitchFamily="34" charset="0"/>
              </a:rPr>
              <a:t> </a:t>
            </a:r>
            <a:r>
              <a:rPr lang="en-US" sz="1400" dirty="0" err="1">
                <a:latin typeface="Myriad Pro" pitchFamily="34" charset="0"/>
              </a:rPr>
              <a:t>Keuangan</a:t>
            </a:r>
            <a:r>
              <a:rPr lang="en-US" sz="1400" dirty="0">
                <a:latin typeface="Myriad Pro" pitchFamily="34" charset="0"/>
              </a:rPr>
              <a:t> PT Anak </a:t>
            </a:r>
            <a:r>
              <a:rPr lang="en-US" sz="1400" dirty="0" err="1">
                <a:latin typeface="Myriad Pro" pitchFamily="34" charset="0"/>
              </a:rPr>
              <a:t>diukur</a:t>
            </a:r>
            <a:r>
              <a:rPr lang="en-US" sz="1400" dirty="0">
                <a:latin typeface="Myriad Pro" pitchFamily="34" charset="0"/>
              </a:rPr>
              <a:t> </a:t>
            </a:r>
            <a:r>
              <a:rPr lang="en-US" sz="1400" dirty="0" err="1">
                <a:latin typeface="Myriad Pro" pitchFamily="34" charset="0"/>
              </a:rPr>
              <a:t>kembali</a:t>
            </a:r>
            <a:r>
              <a:rPr lang="en-US" sz="1400" dirty="0">
                <a:latin typeface="Myriad Pro" pitchFamily="34" charset="0"/>
              </a:rPr>
              <a:t> </a:t>
            </a:r>
            <a:r>
              <a:rPr lang="en-US" sz="1400" dirty="0" err="1">
                <a:latin typeface="Myriad Pro" pitchFamily="34" charset="0"/>
              </a:rPr>
              <a:t>dari</a:t>
            </a:r>
            <a:r>
              <a:rPr lang="en-US" sz="1400" dirty="0">
                <a:latin typeface="Myriad Pro" pitchFamily="34" charset="0"/>
              </a:rPr>
              <a:t> S$ </a:t>
            </a:r>
            <a:r>
              <a:rPr lang="en-US" sz="1400" dirty="0" err="1">
                <a:latin typeface="Myriad Pro" pitchFamily="34" charset="0"/>
              </a:rPr>
              <a:t>ke</a:t>
            </a:r>
            <a:r>
              <a:rPr lang="en-US" sz="1400" dirty="0">
                <a:latin typeface="Myriad Pro" pitchFamily="34" charset="0"/>
              </a:rPr>
              <a:t> Rp </a:t>
            </a:r>
            <a:r>
              <a:rPr lang="en-US" sz="1400" dirty="0" err="1">
                <a:latin typeface="Myriad Pro" pitchFamily="34" charset="0"/>
              </a:rPr>
              <a:t>menggunakan</a:t>
            </a:r>
            <a:r>
              <a:rPr lang="en-US" sz="1400" dirty="0">
                <a:latin typeface="Myriad Pro" pitchFamily="34" charset="0"/>
              </a:rPr>
              <a:t> </a:t>
            </a:r>
            <a:r>
              <a:rPr lang="en-US" sz="1400" dirty="0" err="1">
                <a:latin typeface="Myriad Pro" pitchFamily="34" charset="0"/>
              </a:rPr>
              <a:t>kurs</a:t>
            </a:r>
            <a:r>
              <a:rPr lang="en-US" sz="1400" dirty="0">
                <a:latin typeface="Myriad Pro" pitchFamily="34" charset="0"/>
              </a:rPr>
              <a:t> </a:t>
            </a:r>
            <a:r>
              <a:rPr lang="en-US" sz="1400" dirty="0" err="1">
                <a:latin typeface="Myriad Pro" pitchFamily="34" charset="0"/>
              </a:rPr>
              <a:t>tanggal</a:t>
            </a:r>
            <a:r>
              <a:rPr lang="en-US" sz="1400" dirty="0">
                <a:latin typeface="Myriad Pro" pitchFamily="34" charset="0"/>
              </a:rPr>
              <a:t> </a:t>
            </a:r>
            <a:r>
              <a:rPr lang="en-US" sz="1400" dirty="0" err="1">
                <a:latin typeface="Myriad Pro" pitchFamily="34" charset="0"/>
              </a:rPr>
              <a:t>akuisisi</a:t>
            </a:r>
            <a:r>
              <a:rPr lang="en-US" sz="1400" dirty="0">
                <a:latin typeface="Myriad Pro" pitchFamily="34" charset="0"/>
              </a:rPr>
              <a:t>. Hal </a:t>
            </a:r>
            <a:r>
              <a:rPr lang="en-US" sz="1400" dirty="0" err="1">
                <a:latin typeface="Myriad Pro" pitchFamily="34" charset="0"/>
              </a:rPr>
              <a:t>ini</a:t>
            </a:r>
            <a:r>
              <a:rPr lang="en-US" sz="1400" dirty="0">
                <a:latin typeface="Myriad Pro" pitchFamily="34" charset="0"/>
              </a:rPr>
              <a:t> </a:t>
            </a:r>
            <a:r>
              <a:rPr lang="en-US" sz="1400" dirty="0" err="1">
                <a:latin typeface="Myriad Pro" pitchFamily="34" charset="0"/>
              </a:rPr>
              <a:t>untuk</a:t>
            </a:r>
            <a:r>
              <a:rPr lang="en-US" sz="1400" dirty="0">
                <a:latin typeface="Myriad Pro" pitchFamily="34" charset="0"/>
              </a:rPr>
              <a:t> </a:t>
            </a:r>
            <a:r>
              <a:rPr lang="en-US" sz="1400" dirty="0" err="1">
                <a:latin typeface="Myriad Pro" pitchFamily="34" charset="0"/>
              </a:rPr>
              <a:t>menandakan</a:t>
            </a:r>
            <a:r>
              <a:rPr lang="en-US" sz="1400" dirty="0">
                <a:latin typeface="Myriad Pro" pitchFamily="34" charset="0"/>
              </a:rPr>
              <a:t> </a:t>
            </a:r>
            <a:r>
              <a:rPr lang="en-US" sz="1400" dirty="0" err="1">
                <a:latin typeface="Myriad Pro" pitchFamily="34" charset="0"/>
              </a:rPr>
              <a:t>bahwa</a:t>
            </a:r>
            <a:r>
              <a:rPr lang="en-US" sz="1400" dirty="0">
                <a:latin typeface="Myriad Pro" pitchFamily="34" charset="0"/>
              </a:rPr>
              <a:t> </a:t>
            </a:r>
            <a:r>
              <a:rPr lang="en-US" sz="1400" dirty="0" err="1">
                <a:latin typeface="Myriad Pro" pitchFamily="34" charset="0"/>
              </a:rPr>
              <a:t>kurs</a:t>
            </a:r>
            <a:r>
              <a:rPr lang="en-US" sz="1400" dirty="0">
                <a:latin typeface="Myriad Pro" pitchFamily="34" charset="0"/>
              </a:rPr>
              <a:t> </a:t>
            </a:r>
            <a:r>
              <a:rPr lang="en-US" sz="1400" dirty="0" err="1">
                <a:latin typeface="Myriad Pro" pitchFamily="34" charset="0"/>
              </a:rPr>
              <a:t>tanggal</a:t>
            </a:r>
            <a:r>
              <a:rPr lang="en-US" sz="1400" dirty="0">
                <a:latin typeface="Myriad Pro" pitchFamily="34" charset="0"/>
              </a:rPr>
              <a:t> </a:t>
            </a:r>
            <a:r>
              <a:rPr lang="en-US" sz="1400" dirty="0" err="1">
                <a:latin typeface="Myriad Pro" pitchFamily="34" charset="0"/>
              </a:rPr>
              <a:t>akuisisi</a:t>
            </a:r>
            <a:r>
              <a:rPr lang="en-US" sz="1400" dirty="0">
                <a:latin typeface="Myriad Pro" pitchFamily="34" charset="0"/>
              </a:rPr>
              <a:t> </a:t>
            </a:r>
            <a:r>
              <a:rPr lang="en-US" sz="1400" dirty="0" err="1">
                <a:latin typeface="Myriad Pro" pitchFamily="34" charset="0"/>
              </a:rPr>
              <a:t>tersebut</a:t>
            </a:r>
            <a:r>
              <a:rPr lang="en-US" sz="1400" dirty="0">
                <a:latin typeface="Myriad Pro" pitchFamily="34" charset="0"/>
              </a:rPr>
              <a:t> </a:t>
            </a:r>
            <a:r>
              <a:rPr lang="en-US" sz="1400" dirty="0" err="1">
                <a:latin typeface="Myriad Pro" pitchFamily="34" charset="0"/>
              </a:rPr>
              <a:t>adalah</a:t>
            </a:r>
            <a:r>
              <a:rPr lang="en-US" sz="1400" dirty="0">
                <a:latin typeface="Myriad Pro" pitchFamily="34" charset="0"/>
              </a:rPr>
              <a:t> </a:t>
            </a:r>
            <a:r>
              <a:rPr lang="en-US" sz="1400" dirty="0" err="1">
                <a:latin typeface="Myriad Pro" pitchFamily="34" charset="0"/>
              </a:rPr>
              <a:t>kurs</a:t>
            </a:r>
            <a:r>
              <a:rPr lang="en-US" sz="1400" dirty="0">
                <a:latin typeface="Myriad Pro" pitchFamily="34" charset="0"/>
              </a:rPr>
              <a:t> </a:t>
            </a:r>
            <a:r>
              <a:rPr lang="en-US" sz="1400" dirty="0" err="1">
                <a:latin typeface="Myriad Pro" pitchFamily="34" charset="0"/>
              </a:rPr>
              <a:t>historis</a:t>
            </a:r>
            <a:r>
              <a:rPr lang="en-US" sz="1400" dirty="0">
                <a:latin typeface="Myriad Pro" pitchFamily="34" charset="0"/>
              </a:rPr>
              <a:t> </a:t>
            </a:r>
            <a:r>
              <a:rPr lang="en-US" sz="1400" dirty="0" err="1">
                <a:latin typeface="Myriad Pro" pitchFamily="34" charset="0"/>
              </a:rPr>
              <a:t>sehingga</a:t>
            </a:r>
            <a:r>
              <a:rPr lang="en-US" sz="1400" dirty="0">
                <a:latin typeface="Myriad Pro" pitchFamily="34" charset="0"/>
              </a:rPr>
              <a:t> </a:t>
            </a:r>
            <a:r>
              <a:rPr lang="en-US" sz="1400" dirty="0" err="1">
                <a:latin typeface="Myriad Pro" pitchFamily="34" charset="0"/>
              </a:rPr>
              <a:t>kurs</a:t>
            </a:r>
            <a:r>
              <a:rPr lang="en-US" sz="1400" dirty="0">
                <a:latin typeface="Myriad Pro" pitchFamily="34" charset="0"/>
              </a:rPr>
              <a:t> yang </a:t>
            </a:r>
            <a:r>
              <a:rPr lang="en-US" sz="1400" dirty="0" err="1">
                <a:latin typeface="Myriad Pro" pitchFamily="34" charset="0"/>
              </a:rPr>
              <a:t>relevan</a:t>
            </a:r>
            <a:r>
              <a:rPr lang="en-US" sz="1400" dirty="0">
                <a:latin typeface="Myriad Pro" pitchFamily="34" charset="0"/>
              </a:rPr>
              <a:t> </a:t>
            </a:r>
            <a:r>
              <a:rPr lang="en-US" sz="1400" dirty="0" err="1">
                <a:latin typeface="Myriad Pro" pitchFamily="34" charset="0"/>
              </a:rPr>
              <a:t>untuk</a:t>
            </a:r>
            <a:r>
              <a:rPr lang="en-US" sz="1400" dirty="0">
                <a:latin typeface="Myriad Pro" pitchFamily="34" charset="0"/>
              </a:rPr>
              <a:t> pos-pos </a:t>
            </a:r>
            <a:r>
              <a:rPr lang="en-US" sz="1400" dirty="0" err="1">
                <a:latin typeface="Myriad Pro" pitchFamily="34" charset="0"/>
              </a:rPr>
              <a:t>Laporan</a:t>
            </a:r>
            <a:r>
              <a:rPr lang="en-US" sz="1400" dirty="0">
                <a:latin typeface="Myriad Pro" pitchFamily="34" charset="0"/>
              </a:rPr>
              <a:t> </a:t>
            </a:r>
            <a:r>
              <a:rPr lang="en-US" sz="1400" dirty="0" err="1">
                <a:latin typeface="Myriad Pro" pitchFamily="34" charset="0"/>
              </a:rPr>
              <a:t>Posisi</a:t>
            </a:r>
            <a:r>
              <a:rPr lang="en-US" sz="1400" dirty="0">
                <a:latin typeface="Myriad Pro" pitchFamily="34" charset="0"/>
              </a:rPr>
              <a:t> </a:t>
            </a:r>
            <a:r>
              <a:rPr lang="en-US" sz="1400" dirty="0" err="1">
                <a:latin typeface="Myriad Pro" pitchFamily="34" charset="0"/>
              </a:rPr>
              <a:t>Keuangan</a:t>
            </a:r>
            <a:r>
              <a:rPr lang="en-US" sz="1400" dirty="0">
                <a:latin typeface="Myriad Pro" pitchFamily="34" charset="0"/>
              </a:rPr>
              <a:t> </a:t>
            </a:r>
            <a:r>
              <a:rPr lang="en-US" sz="1400" dirty="0" err="1">
                <a:latin typeface="Myriad Pro" pitchFamily="34" charset="0"/>
              </a:rPr>
              <a:t>sebelum</a:t>
            </a:r>
            <a:r>
              <a:rPr lang="en-US" sz="1400" dirty="0">
                <a:latin typeface="Myriad Pro" pitchFamily="34" charset="0"/>
              </a:rPr>
              <a:t> </a:t>
            </a:r>
            <a:r>
              <a:rPr lang="en-US" sz="1400" dirty="0" err="1">
                <a:latin typeface="Myriad Pro" pitchFamily="34" charset="0"/>
              </a:rPr>
              <a:t>tanggal</a:t>
            </a:r>
            <a:r>
              <a:rPr lang="en-US" sz="1400" dirty="0">
                <a:latin typeface="Myriad Pro" pitchFamily="34" charset="0"/>
              </a:rPr>
              <a:t> </a:t>
            </a:r>
            <a:r>
              <a:rPr lang="en-US" sz="1400" dirty="0" err="1">
                <a:latin typeface="Myriad Pro" pitchFamily="34" charset="0"/>
              </a:rPr>
              <a:t>akuisisi</a:t>
            </a:r>
            <a:r>
              <a:rPr lang="en-US" sz="1400" dirty="0">
                <a:latin typeface="Myriad Pro" pitchFamily="34" charset="0"/>
              </a:rPr>
              <a:t> </a:t>
            </a:r>
            <a:r>
              <a:rPr lang="en-US" sz="1400" dirty="0" err="1">
                <a:latin typeface="Myriad Pro" pitchFamily="34" charset="0"/>
              </a:rPr>
              <a:t>menjadi</a:t>
            </a:r>
            <a:r>
              <a:rPr lang="en-US" sz="1400" dirty="0">
                <a:latin typeface="Myriad Pro" pitchFamily="34" charset="0"/>
              </a:rPr>
              <a:t> </a:t>
            </a:r>
            <a:r>
              <a:rPr lang="en-US" sz="1400" dirty="0" err="1">
                <a:latin typeface="Myriad Pro" pitchFamily="34" charset="0"/>
              </a:rPr>
              <a:t>tidak</a:t>
            </a:r>
            <a:r>
              <a:rPr lang="en-US" sz="1400" dirty="0">
                <a:latin typeface="Myriad Pro" pitchFamily="34" charset="0"/>
              </a:rPr>
              <a:t> </a:t>
            </a:r>
            <a:r>
              <a:rPr lang="en-US" sz="1400" dirty="0" err="1">
                <a:latin typeface="Myriad Pro" pitchFamily="34" charset="0"/>
              </a:rPr>
              <a:t>berlaku</a:t>
            </a:r>
            <a:r>
              <a:rPr lang="en-US" sz="1400" dirty="0">
                <a:latin typeface="Myriad Pro" pitchFamily="34" charset="0"/>
              </a:rPr>
              <a:t> </a:t>
            </a:r>
            <a:r>
              <a:rPr lang="en-US" sz="1400" dirty="0" err="1">
                <a:latin typeface="Myriad Pro" pitchFamily="34" charset="0"/>
              </a:rPr>
              <a:t>lagi</a:t>
            </a:r>
            <a:r>
              <a:rPr lang="en-US" sz="1400" dirty="0">
                <a:latin typeface="Myriad Pro" pitchFamily="34" charset="0"/>
              </a:rPr>
              <a:t>. </a:t>
            </a:r>
            <a:r>
              <a:rPr lang="en-US" sz="1400" dirty="0" err="1">
                <a:latin typeface="Myriad Pro" pitchFamily="34" charset="0"/>
              </a:rPr>
              <a:t>Berikut</a:t>
            </a:r>
            <a:r>
              <a:rPr lang="en-US" sz="1400" dirty="0">
                <a:latin typeface="Myriad Pro" pitchFamily="34" charset="0"/>
              </a:rPr>
              <a:t> proses </a:t>
            </a:r>
            <a:r>
              <a:rPr lang="en-US" sz="1400" dirty="0" err="1">
                <a:latin typeface="Myriad Pro" pitchFamily="34" charset="0"/>
              </a:rPr>
              <a:t>pengukuran</a:t>
            </a:r>
            <a:r>
              <a:rPr lang="en-US" sz="1400" dirty="0">
                <a:latin typeface="Myriad Pro" pitchFamily="34" charset="0"/>
              </a:rPr>
              <a:t> </a:t>
            </a:r>
            <a:r>
              <a:rPr lang="en-US" sz="1400" dirty="0" err="1">
                <a:latin typeface="Myriad Pro" pitchFamily="34" charset="0"/>
              </a:rPr>
              <a:t>kembali</a:t>
            </a:r>
            <a:r>
              <a:rPr lang="en-US" sz="1400" dirty="0">
                <a:latin typeface="Myriad Pro" pitchFamily="34" charset="0"/>
              </a:rPr>
              <a:t> pada </a:t>
            </a:r>
            <a:r>
              <a:rPr lang="en-US" sz="1400" dirty="0" err="1">
                <a:latin typeface="Myriad Pro" pitchFamily="34" charset="0"/>
              </a:rPr>
              <a:t>tanggal</a:t>
            </a:r>
            <a:r>
              <a:rPr lang="en-US" sz="1400" dirty="0">
                <a:latin typeface="Myriad Pro" pitchFamily="34" charset="0"/>
              </a:rPr>
              <a:t> </a:t>
            </a:r>
            <a:r>
              <a:rPr lang="en-US" sz="1400" dirty="0" err="1">
                <a:latin typeface="Myriad Pro" pitchFamily="34" charset="0"/>
              </a:rPr>
              <a:t>akuisisi</a:t>
            </a:r>
            <a:r>
              <a:rPr lang="en-US" sz="1400" dirty="0">
                <a:latin typeface="Myriad Pro" pitchFamily="34" charset="0"/>
              </a:rPr>
              <a: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Rectangle 4"/>
          <p:cNvSpPr/>
          <p:nvPr/>
        </p:nvSpPr>
        <p:spPr>
          <a:xfrm>
            <a:off x="609600" y="5141893"/>
            <a:ext cx="8153400" cy="738664"/>
          </a:xfrm>
          <a:prstGeom prst="rect">
            <a:avLst/>
          </a:prstGeom>
        </p:spPr>
        <p:txBody>
          <a:bodyPr wrap="square">
            <a:spAutoFit/>
          </a:bodyPr>
          <a:lstStyle/>
          <a:p>
            <a:pPr marL="361950" algn="just"/>
            <a:r>
              <a:rPr lang="en-US" sz="1400" dirty="0" err="1">
                <a:latin typeface="Myriad Pro" pitchFamily="34" charset="0"/>
              </a:rPr>
              <a:t>Untuk</a:t>
            </a:r>
            <a:r>
              <a:rPr lang="en-US" sz="1400" dirty="0">
                <a:latin typeface="Myriad Pro" pitchFamily="34" charset="0"/>
              </a:rPr>
              <a:t> </a:t>
            </a:r>
            <a:r>
              <a:rPr lang="en-US" sz="1400" dirty="0" err="1">
                <a:latin typeface="Myriad Pro" pitchFamily="34" charset="0"/>
              </a:rPr>
              <a:t>aset</a:t>
            </a:r>
            <a:r>
              <a:rPr lang="en-US" sz="1400" dirty="0">
                <a:latin typeface="Myriad Pro" pitchFamily="34" charset="0"/>
              </a:rPr>
              <a:t>/</a:t>
            </a:r>
            <a:r>
              <a:rPr lang="en-US" sz="1400" dirty="0" err="1">
                <a:latin typeface="Myriad Pro" pitchFamily="34" charset="0"/>
              </a:rPr>
              <a:t>liabilitas</a:t>
            </a:r>
            <a:r>
              <a:rPr lang="en-US" sz="1400" dirty="0">
                <a:latin typeface="Myriad Pro" pitchFamily="34" charset="0"/>
              </a:rPr>
              <a:t> </a:t>
            </a:r>
            <a:r>
              <a:rPr lang="en-US" sz="1400" dirty="0" err="1">
                <a:latin typeface="Myriad Pro" pitchFamily="34" charset="0"/>
              </a:rPr>
              <a:t>nonmoneter</a:t>
            </a:r>
            <a:r>
              <a:rPr lang="en-US" sz="1400" dirty="0">
                <a:latin typeface="Myriad Pro" pitchFamily="34" charset="0"/>
              </a:rPr>
              <a:t> </a:t>
            </a:r>
            <a:r>
              <a:rPr lang="en-US" sz="1400" dirty="0" err="1">
                <a:latin typeface="Myriad Pro" pitchFamily="34" charset="0"/>
              </a:rPr>
              <a:t>diukur</a:t>
            </a:r>
            <a:r>
              <a:rPr lang="en-US" sz="1400" dirty="0">
                <a:latin typeface="Myriad Pro" pitchFamily="34" charset="0"/>
              </a:rPr>
              <a:t> </a:t>
            </a:r>
            <a:r>
              <a:rPr lang="en-US" sz="1400" dirty="0" err="1">
                <a:latin typeface="Myriad Pro" pitchFamily="34" charset="0"/>
              </a:rPr>
              <a:t>kembali</a:t>
            </a:r>
            <a:r>
              <a:rPr lang="en-US" sz="1400" dirty="0">
                <a:latin typeface="Myriad Pro" pitchFamily="34" charset="0"/>
              </a:rPr>
              <a:t> </a:t>
            </a:r>
            <a:r>
              <a:rPr lang="en-US" sz="1400" dirty="0" err="1">
                <a:latin typeface="Myriad Pro" pitchFamily="34" charset="0"/>
              </a:rPr>
              <a:t>dengan</a:t>
            </a:r>
            <a:r>
              <a:rPr lang="en-US" sz="1400" dirty="0">
                <a:latin typeface="Myriad Pro" pitchFamily="34" charset="0"/>
              </a:rPr>
              <a:t> </a:t>
            </a:r>
            <a:r>
              <a:rPr lang="en-US" sz="1400" dirty="0" err="1">
                <a:latin typeface="Myriad Pro" pitchFamily="34" charset="0"/>
              </a:rPr>
              <a:t>kurs</a:t>
            </a:r>
            <a:r>
              <a:rPr lang="en-US" sz="1400" dirty="0">
                <a:latin typeface="Myriad Pro" pitchFamily="34" charset="0"/>
              </a:rPr>
              <a:t> </a:t>
            </a:r>
            <a:r>
              <a:rPr lang="en-US" sz="1400" dirty="0" err="1">
                <a:latin typeface="Myriad Pro" pitchFamily="34" charset="0"/>
              </a:rPr>
              <a:t>aktual</a:t>
            </a:r>
            <a:r>
              <a:rPr lang="en-US" sz="1400" dirty="0">
                <a:latin typeface="Myriad Pro" pitchFamily="34" charset="0"/>
              </a:rPr>
              <a:t> </a:t>
            </a:r>
            <a:r>
              <a:rPr lang="en-US" sz="1400" dirty="0" err="1">
                <a:latin typeface="Myriad Pro" pitchFamily="34" charset="0"/>
              </a:rPr>
              <a:t>perolehannya</a:t>
            </a:r>
            <a:r>
              <a:rPr lang="en-US" sz="1400" dirty="0">
                <a:latin typeface="Myriad Pro" pitchFamily="34" charset="0"/>
              </a:rPr>
              <a:t>. </a:t>
            </a:r>
            <a:r>
              <a:rPr lang="en-US" sz="1400" dirty="0" err="1">
                <a:latin typeface="Myriad Pro" pitchFamily="34" charset="0"/>
              </a:rPr>
              <a:t>Aset</a:t>
            </a:r>
            <a:r>
              <a:rPr lang="en-US" sz="1400" dirty="0">
                <a:latin typeface="Myriad Pro" pitchFamily="34" charset="0"/>
              </a:rPr>
              <a:t> </a:t>
            </a:r>
            <a:r>
              <a:rPr lang="en-US" sz="1400" dirty="0" err="1">
                <a:latin typeface="Myriad Pro" pitchFamily="34" charset="0"/>
              </a:rPr>
              <a:t>nonmoneter</a:t>
            </a:r>
            <a:r>
              <a:rPr lang="en-US" sz="1400" dirty="0">
                <a:latin typeface="Myriad Pro" pitchFamily="34" charset="0"/>
              </a:rPr>
              <a:t> yang </a:t>
            </a:r>
            <a:r>
              <a:rPr lang="en-US" sz="1400" dirty="0" err="1">
                <a:latin typeface="Myriad Pro" pitchFamily="34" charset="0"/>
              </a:rPr>
              <a:t>terdapat</a:t>
            </a:r>
            <a:r>
              <a:rPr lang="en-US" sz="1400" dirty="0">
                <a:latin typeface="Myriad Pro" pitchFamily="34" charset="0"/>
              </a:rPr>
              <a:t> </a:t>
            </a:r>
            <a:r>
              <a:rPr lang="en-US" sz="1400" dirty="0" err="1">
                <a:latin typeface="Myriad Pro" pitchFamily="34" charset="0"/>
              </a:rPr>
              <a:t>pada</a:t>
            </a:r>
            <a:r>
              <a:rPr lang="en-US" sz="1400" dirty="0">
                <a:latin typeface="Myriad Pro" pitchFamily="34" charset="0"/>
              </a:rPr>
              <a:t> PT </a:t>
            </a:r>
            <a:r>
              <a:rPr lang="en-US" sz="1400" dirty="0" err="1">
                <a:latin typeface="Myriad Pro" pitchFamily="34" charset="0"/>
              </a:rPr>
              <a:t>Anak</a:t>
            </a:r>
            <a:r>
              <a:rPr lang="en-US" sz="1400" dirty="0">
                <a:latin typeface="Myriad Pro" pitchFamily="34" charset="0"/>
              </a:rPr>
              <a:t> </a:t>
            </a:r>
            <a:r>
              <a:rPr lang="en-US" sz="1400" dirty="0" err="1">
                <a:latin typeface="Myriad Pro" pitchFamily="34" charset="0"/>
              </a:rPr>
              <a:t>adalah</a:t>
            </a:r>
            <a:r>
              <a:rPr lang="en-US" sz="1400" dirty="0">
                <a:latin typeface="Myriad Pro" pitchFamily="34" charset="0"/>
              </a:rPr>
              <a:t> </a:t>
            </a:r>
            <a:r>
              <a:rPr lang="en-US" sz="1400" dirty="0" err="1">
                <a:latin typeface="Myriad Pro" pitchFamily="34" charset="0"/>
              </a:rPr>
              <a:t>persediaan</a:t>
            </a:r>
            <a:r>
              <a:rPr lang="en-US" sz="1400" dirty="0">
                <a:latin typeface="Myriad Pro" pitchFamily="34" charset="0"/>
              </a:rPr>
              <a:t>, </a:t>
            </a:r>
            <a:r>
              <a:rPr lang="en-US" sz="1400" dirty="0" err="1">
                <a:latin typeface="Myriad Pro" pitchFamily="34" charset="0"/>
              </a:rPr>
              <a:t>tanah</a:t>
            </a:r>
            <a:r>
              <a:rPr lang="en-US" sz="1400" dirty="0">
                <a:latin typeface="Myriad Pro" pitchFamily="34" charset="0"/>
              </a:rPr>
              <a:t>, </a:t>
            </a:r>
            <a:r>
              <a:rPr lang="en-US" sz="1400" dirty="0" err="1">
                <a:latin typeface="Myriad Pro" pitchFamily="34" charset="0"/>
              </a:rPr>
              <a:t>dan</a:t>
            </a:r>
            <a:r>
              <a:rPr lang="en-US" sz="1400" dirty="0">
                <a:latin typeface="Myriad Pro" pitchFamily="34" charset="0"/>
              </a:rPr>
              <a:t> </a:t>
            </a:r>
            <a:r>
              <a:rPr lang="en-US" sz="1400" dirty="0" err="1">
                <a:latin typeface="Myriad Pro" pitchFamily="34" charset="0"/>
              </a:rPr>
              <a:t>mesin</a:t>
            </a:r>
            <a:r>
              <a:rPr lang="en-US" sz="1400" dirty="0">
                <a:latin typeface="Myriad Pro" pitchFamily="34" charset="0"/>
              </a:rPr>
              <a:t>. </a:t>
            </a:r>
            <a:r>
              <a:rPr lang="en-US" sz="1400" dirty="0" err="1">
                <a:latin typeface="Myriad Pro" pitchFamily="34" charset="0"/>
              </a:rPr>
              <a:t>Sementara</a:t>
            </a:r>
            <a:r>
              <a:rPr lang="en-US" sz="1400" dirty="0">
                <a:latin typeface="Myriad Pro" pitchFamily="34" charset="0"/>
              </a:rPr>
              <a:t> </a:t>
            </a:r>
            <a:r>
              <a:rPr lang="en-US" sz="1400" dirty="0" err="1">
                <a:latin typeface="Myriad Pro" pitchFamily="34" charset="0"/>
              </a:rPr>
              <a:t>itu</a:t>
            </a:r>
            <a:r>
              <a:rPr lang="en-US" sz="1400" dirty="0">
                <a:latin typeface="Myriad Pro" pitchFamily="34" charset="0"/>
              </a:rPr>
              <a:t>, </a:t>
            </a:r>
            <a:r>
              <a:rPr lang="en-US" sz="1400" dirty="0" err="1">
                <a:latin typeface="Myriad Pro" pitchFamily="34" charset="0"/>
              </a:rPr>
              <a:t>untuk</a:t>
            </a:r>
            <a:r>
              <a:rPr lang="en-US" sz="1400" dirty="0">
                <a:latin typeface="Myriad Pro" pitchFamily="34" charset="0"/>
              </a:rPr>
              <a:t> </a:t>
            </a:r>
            <a:r>
              <a:rPr lang="en-US" sz="1400" dirty="0" err="1">
                <a:latin typeface="Myriad Pro" pitchFamily="34" charset="0"/>
              </a:rPr>
              <a:t>liabilitas</a:t>
            </a:r>
            <a:r>
              <a:rPr lang="en-US" sz="1400" dirty="0">
                <a:latin typeface="Myriad Pro" pitchFamily="34" charset="0"/>
              </a:rPr>
              <a:t> PT </a:t>
            </a:r>
            <a:r>
              <a:rPr lang="en-US" sz="1400" dirty="0" err="1">
                <a:latin typeface="Myriad Pro" pitchFamily="34" charset="0"/>
              </a:rPr>
              <a:t>Anak</a:t>
            </a:r>
            <a:r>
              <a:rPr lang="en-US" sz="1400" dirty="0">
                <a:latin typeface="Myriad Pro" pitchFamily="34" charset="0"/>
              </a:rPr>
              <a:t> </a:t>
            </a:r>
            <a:r>
              <a:rPr lang="en-US" sz="1400" dirty="0" err="1">
                <a:latin typeface="Myriad Pro" pitchFamily="34" charset="0"/>
              </a:rPr>
              <a:t>semuanya</a:t>
            </a:r>
            <a:r>
              <a:rPr lang="en-US" sz="1400" dirty="0">
                <a:latin typeface="Myriad Pro" pitchFamily="34" charset="0"/>
              </a:rPr>
              <a:t> </a:t>
            </a:r>
            <a:r>
              <a:rPr lang="en-US" sz="1400" dirty="0" err="1">
                <a:latin typeface="Myriad Pro" pitchFamily="34" charset="0"/>
              </a:rPr>
              <a:t>bersifat</a:t>
            </a:r>
            <a:r>
              <a:rPr lang="en-US" sz="1400" dirty="0">
                <a:latin typeface="Myriad Pro" pitchFamily="34" charset="0"/>
              </a:rPr>
              <a:t> </a:t>
            </a:r>
            <a:r>
              <a:rPr lang="en-US" sz="1400" dirty="0" err="1">
                <a:latin typeface="Myriad Pro" pitchFamily="34" charset="0"/>
              </a:rPr>
              <a:t>moneter</a:t>
            </a:r>
            <a:r>
              <a:rPr lang="en-US" sz="1400" dirty="0">
                <a:latin typeface="Myriad Pro" pitchFamily="34" charset="0"/>
              </a:rPr>
              <a:t>. </a:t>
            </a:r>
            <a:r>
              <a:rPr lang="en-US" sz="1400" dirty="0" err="1">
                <a:latin typeface="Myriad Pro" pitchFamily="34" charset="0"/>
              </a:rPr>
              <a:t>Berikut</a:t>
            </a:r>
            <a:r>
              <a:rPr lang="en-US" sz="1400" dirty="0">
                <a:latin typeface="Myriad Pro" pitchFamily="34" charset="0"/>
              </a:rPr>
              <a:t> </a:t>
            </a:r>
            <a:r>
              <a:rPr lang="en-US" sz="1400" dirty="0" err="1">
                <a:latin typeface="Myriad Pro" pitchFamily="34" charset="0"/>
              </a:rPr>
              <a:t>kurs</a:t>
            </a:r>
            <a:r>
              <a:rPr lang="en-US" sz="1400" dirty="0">
                <a:latin typeface="Myriad Pro" pitchFamily="34" charset="0"/>
              </a:rPr>
              <a:t> </a:t>
            </a:r>
            <a:r>
              <a:rPr lang="en-US" sz="1400" dirty="0" err="1">
                <a:latin typeface="Myriad Pro" pitchFamily="34" charset="0"/>
              </a:rPr>
              <a:t>aktual</a:t>
            </a:r>
            <a:r>
              <a:rPr lang="en-US" sz="1400" dirty="0">
                <a:latin typeface="Myriad Pro" pitchFamily="34" charset="0"/>
              </a:rPr>
              <a:t> </a:t>
            </a:r>
            <a:r>
              <a:rPr lang="en-US" sz="1400" dirty="0" err="1">
                <a:latin typeface="Myriad Pro" pitchFamily="34" charset="0"/>
              </a:rPr>
              <a:t>perolehan</a:t>
            </a:r>
            <a:r>
              <a:rPr lang="en-US" sz="1400" dirty="0">
                <a:latin typeface="Myriad Pro" pitchFamily="34" charset="0"/>
              </a:rPr>
              <a:t> </a:t>
            </a:r>
            <a:r>
              <a:rPr lang="en-US" sz="1400" dirty="0" err="1">
                <a:latin typeface="Myriad Pro" pitchFamily="34" charset="0"/>
              </a:rPr>
              <a:t>aset</a:t>
            </a:r>
            <a:r>
              <a:rPr lang="en-US" sz="1400" dirty="0">
                <a:latin typeface="Myriad Pro" pitchFamily="34" charset="0"/>
              </a:rPr>
              <a:t> </a:t>
            </a:r>
            <a:r>
              <a:rPr lang="en-US" sz="1400" dirty="0" err="1">
                <a:latin typeface="Myriad Pro" pitchFamily="34" charset="0"/>
              </a:rPr>
              <a:t>nonmoneter</a:t>
            </a:r>
            <a:r>
              <a:rPr lang="en-US" sz="1400" dirty="0">
                <a:latin typeface="Myriad Pro" pitchFamily="34" charset="0"/>
              </a:rPr>
              <a:t>.</a:t>
            </a:r>
          </a:p>
        </p:txBody>
      </p:sp>
      <p:pic>
        <p:nvPicPr>
          <p:cNvPr id="7" name="Picture 6">
            <a:extLst>
              <a:ext uri="{FF2B5EF4-FFF2-40B4-BE49-F238E27FC236}">
                <a16:creationId xmlns:a16="http://schemas.microsoft.com/office/drawing/2014/main" id="{4ADB1EB5-D247-4E72-8470-44D8EBE1EFF8}"/>
              </a:ext>
            </a:extLst>
          </p:cNvPr>
          <p:cNvPicPr>
            <a:picLocks noChangeAspect="1"/>
          </p:cNvPicPr>
          <p:nvPr/>
        </p:nvPicPr>
        <p:blipFill>
          <a:blip r:embed="rId2"/>
          <a:stretch>
            <a:fillRect/>
          </a:stretch>
        </p:blipFill>
        <p:spPr>
          <a:xfrm>
            <a:off x="1352550" y="1676400"/>
            <a:ext cx="6438900" cy="325755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Rectangle 3"/>
          <p:cNvSpPr/>
          <p:nvPr/>
        </p:nvSpPr>
        <p:spPr>
          <a:xfrm>
            <a:off x="609600" y="3922693"/>
            <a:ext cx="8153400" cy="954107"/>
          </a:xfrm>
          <a:prstGeom prst="rect">
            <a:avLst/>
          </a:prstGeom>
        </p:spPr>
        <p:txBody>
          <a:bodyPr wrap="square">
            <a:spAutoFit/>
          </a:bodyPr>
          <a:lstStyle/>
          <a:p>
            <a:pPr marL="361950" algn="just"/>
            <a:r>
              <a:rPr lang="id-ID" sz="1400" dirty="0">
                <a:latin typeface="Myriad Pro" pitchFamily="34" charset="0"/>
              </a:rPr>
              <a:t>Beberapa aset nonmoneter diperoleh pada tahun 201</a:t>
            </a:r>
            <a:r>
              <a:rPr lang="en-US" sz="1400" dirty="0">
                <a:latin typeface="Myriad Pro" pitchFamily="34" charset="0"/>
              </a:rPr>
              <a:t>9</a:t>
            </a:r>
            <a:r>
              <a:rPr lang="id-ID" sz="1400" dirty="0">
                <a:latin typeface="Myriad Pro" pitchFamily="34" charset="0"/>
              </a:rPr>
              <a:t> dan seharusnya dijabarkan menggunakan kurs tanggal perolehannya tersebut. Namun, karena akuisisi PT Induk terjadi tanggal 2 Januari 2015, maka semua kurs perolehan sebelum tanggal tersebut dapat diabaikan dan diganti dengan kurs tanggal akuisisi. Berikut pen</a:t>
            </a:r>
            <a:r>
              <a:rPr lang="en-US" sz="1400" dirty="0" err="1">
                <a:latin typeface="Myriad Pro" pitchFamily="34" charset="0"/>
              </a:rPr>
              <a:t>gukur</a:t>
            </a:r>
            <a:r>
              <a:rPr lang="id-ID" sz="1400" dirty="0">
                <a:latin typeface="Myriad Pro" pitchFamily="34" charset="0"/>
              </a:rPr>
              <a:t>an</a:t>
            </a:r>
            <a:r>
              <a:rPr lang="en-US" sz="1400" dirty="0">
                <a:latin typeface="Myriad Pro" pitchFamily="34" charset="0"/>
              </a:rPr>
              <a:t> </a:t>
            </a:r>
            <a:r>
              <a:rPr lang="en-US" sz="1400" dirty="0" err="1">
                <a:latin typeface="Myriad Pro" pitchFamily="34" charset="0"/>
              </a:rPr>
              <a:t>kembali</a:t>
            </a:r>
            <a:r>
              <a:rPr lang="id-ID" sz="1400" dirty="0">
                <a:latin typeface="Myriad Pro" pitchFamily="34" charset="0"/>
              </a:rPr>
              <a:t> aset nonmoneter PT Anak per 31 Desember 20</a:t>
            </a:r>
            <a:r>
              <a:rPr lang="en-US" sz="1400" dirty="0">
                <a:latin typeface="Myriad Pro" pitchFamily="34" charset="0"/>
              </a:rPr>
              <a:t>20</a:t>
            </a:r>
            <a:r>
              <a:rPr lang="id-ID" sz="1400" dirty="0">
                <a:latin typeface="Myriad Pro" pitchFamily="34" charset="0"/>
              </a:rPr>
              <a:t>.</a:t>
            </a:r>
          </a:p>
        </p:txBody>
      </p:sp>
      <p:pic>
        <p:nvPicPr>
          <p:cNvPr id="6" name="Picture 5">
            <a:extLst>
              <a:ext uri="{FF2B5EF4-FFF2-40B4-BE49-F238E27FC236}">
                <a16:creationId xmlns:a16="http://schemas.microsoft.com/office/drawing/2014/main" id="{45DD7AAC-2D12-4142-8151-F800A27EEE28}"/>
              </a:ext>
            </a:extLst>
          </p:cNvPr>
          <p:cNvPicPr>
            <a:picLocks noChangeAspect="1"/>
          </p:cNvPicPr>
          <p:nvPr/>
        </p:nvPicPr>
        <p:blipFill>
          <a:blip r:embed="rId2"/>
          <a:stretch>
            <a:fillRect/>
          </a:stretch>
        </p:blipFill>
        <p:spPr>
          <a:xfrm>
            <a:off x="2286000" y="1828800"/>
            <a:ext cx="4324350" cy="1743075"/>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4" name="Picture 3">
            <a:extLst>
              <a:ext uri="{FF2B5EF4-FFF2-40B4-BE49-F238E27FC236}">
                <a16:creationId xmlns:a16="http://schemas.microsoft.com/office/drawing/2014/main" id="{DD83E0E6-EAC7-451F-A478-06717B7F5A31}"/>
              </a:ext>
            </a:extLst>
          </p:cNvPr>
          <p:cNvPicPr>
            <a:picLocks noChangeAspect="1"/>
          </p:cNvPicPr>
          <p:nvPr/>
        </p:nvPicPr>
        <p:blipFill>
          <a:blip r:embed="rId2"/>
          <a:stretch>
            <a:fillRect/>
          </a:stretch>
        </p:blipFill>
        <p:spPr>
          <a:xfrm>
            <a:off x="1385887" y="1752600"/>
            <a:ext cx="6372225" cy="4495800"/>
          </a:xfrm>
          <a:prstGeom prst="rect">
            <a:avLst/>
          </a:prstGeom>
        </p:spPr>
      </p:pic>
    </p:spTree>
    <p:extLst>
      <p:ext uri="{BB962C8B-B14F-4D97-AF65-F5344CB8AC3E}">
        <p14:creationId xmlns:p14="http://schemas.microsoft.com/office/powerpoint/2010/main" val="17707978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a:bodyPr>
          <a:lstStyle/>
          <a:p>
            <a:pPr marL="361950" indent="0" algn="just">
              <a:lnSpc>
                <a:spcPct val="110000"/>
              </a:lnSpc>
              <a:buNone/>
            </a:pPr>
            <a:r>
              <a:rPr lang="id-ID" sz="1600" dirty="0"/>
              <a:t>Berdasarkan Tabel 10.13 dapat dilihat bahwa masing-masing aset nonmoneter di</a:t>
            </a:r>
            <a:r>
              <a:rPr lang="en-US" sz="1600" dirty="0" err="1"/>
              <a:t>ukur</a:t>
            </a:r>
            <a:r>
              <a:rPr lang="en-US" sz="1600" dirty="0"/>
              <a:t> </a:t>
            </a:r>
            <a:r>
              <a:rPr lang="en-US" sz="1600" dirty="0" err="1"/>
              <a:t>kembali</a:t>
            </a:r>
            <a:r>
              <a:rPr lang="id-ID" sz="1600" dirty="0"/>
              <a:t> sesuai kurs perolehannya (kecuali diperoleh sebelum akuisisi oleh PT Induk). Jika mesin tersebut terdiri dari 2 kali perolehan, maka juga di</a:t>
            </a:r>
            <a:r>
              <a:rPr lang="en-US" sz="1600" dirty="0" err="1"/>
              <a:t>ukur</a:t>
            </a:r>
            <a:r>
              <a:rPr lang="en-US" sz="1600" dirty="0"/>
              <a:t> </a:t>
            </a:r>
            <a:r>
              <a:rPr lang="en-US" sz="1600" dirty="0" err="1"/>
              <a:t>kembali</a:t>
            </a:r>
            <a:r>
              <a:rPr lang="id-ID" sz="1600" dirty="0"/>
              <a:t> 2 kali. Perhitungan beban penyusutan dan akumulasi penyusutan mesin mengikuti kurs atas perolehan mesin, sehingga juga dibagi menjadi 2. Untuk itu harus didapatkan rincian beban dan akumulasi penyusutan untuk masing-masing mesin dalam S$ untuk di</a:t>
            </a:r>
            <a:r>
              <a:rPr lang="en-US" sz="1600" dirty="0" err="1"/>
              <a:t>ukur</a:t>
            </a:r>
            <a:r>
              <a:rPr lang="en-US" sz="1600" dirty="0"/>
              <a:t> </a:t>
            </a:r>
            <a:r>
              <a:rPr lang="en-US" sz="1600" dirty="0" err="1"/>
              <a:t>kembali</a:t>
            </a:r>
            <a:r>
              <a:rPr lang="id-ID" sz="1600" dirty="0"/>
              <a:t> sesuai kurs perolehannya. Mesin 1 diperoleh sebelum tahun 20</a:t>
            </a:r>
            <a:r>
              <a:rPr lang="en-US" sz="1600" dirty="0"/>
              <a:t>20</a:t>
            </a:r>
            <a:r>
              <a:rPr lang="id-ID" sz="1600" dirty="0"/>
              <a:t> sehingga di</a:t>
            </a:r>
            <a:r>
              <a:rPr lang="en-US" sz="1600" dirty="0" err="1"/>
              <a:t>ukur</a:t>
            </a:r>
            <a:r>
              <a:rPr lang="en-US" sz="1600" dirty="0"/>
              <a:t> </a:t>
            </a:r>
            <a:r>
              <a:rPr lang="en-US" sz="1600" dirty="0" err="1"/>
              <a:t>kembali</a:t>
            </a:r>
            <a:r>
              <a:rPr lang="id-ID" sz="1600" dirty="0"/>
              <a:t> pada kurs akuisisi berikut beban dan akumulasi penyusutannya. Perhitungan beban pokok penjualan mengikuti kurs persediaan. Persediaan awal diasumsikan diperoleh sebelum tahun 20</a:t>
            </a:r>
            <a:r>
              <a:rPr lang="en-US" sz="1600" dirty="0"/>
              <a:t>20</a:t>
            </a:r>
            <a:r>
              <a:rPr lang="id-ID" sz="1600" dirty="0"/>
              <a:t> sehingga di</a:t>
            </a:r>
            <a:r>
              <a:rPr lang="en-US" sz="1600" dirty="0" err="1"/>
              <a:t>ukur</a:t>
            </a:r>
            <a:r>
              <a:rPr lang="en-US" sz="1600" dirty="0"/>
              <a:t> </a:t>
            </a:r>
            <a:r>
              <a:rPr lang="en-US" sz="1600" dirty="0" err="1"/>
              <a:t>kembali</a:t>
            </a:r>
            <a:r>
              <a:rPr lang="id-ID" sz="1600" dirty="0"/>
              <a:t> pada kurs akuisisi. Pembelian diasumsikan merata sepanjang tahun sehingga menggunakan kurs rata-rata. Seluruh persediaan akhir diperoleh tanggal 20 Desember 20</a:t>
            </a:r>
            <a:r>
              <a:rPr lang="en-US" sz="1600" dirty="0"/>
              <a:t>20</a:t>
            </a:r>
            <a:r>
              <a:rPr lang="id-ID" sz="1600" dirty="0"/>
              <a:t>. </a:t>
            </a:r>
          </a:p>
          <a:p>
            <a:pPr marL="361950" indent="0" algn="just">
              <a:lnSpc>
                <a:spcPct val="110000"/>
              </a:lnSpc>
              <a:buNone/>
            </a:pPr>
            <a:r>
              <a:rPr lang="id-ID" sz="1600" dirty="0"/>
              <a:t>Pada akhir tahun, laporan keuangan PT Anak kembali di</a:t>
            </a:r>
            <a:r>
              <a:rPr lang="en-US" sz="1600" dirty="0" err="1"/>
              <a:t>ukur</a:t>
            </a:r>
            <a:r>
              <a:rPr lang="en-US" sz="1600" dirty="0"/>
              <a:t> </a:t>
            </a:r>
            <a:r>
              <a:rPr lang="en-US" sz="1600" dirty="0" err="1"/>
              <a:t>kembali</a:t>
            </a:r>
            <a:r>
              <a:rPr lang="id-ID" sz="1600" dirty="0"/>
              <a:t> dari S$ ke Rp. Pada pen</a:t>
            </a:r>
            <a:r>
              <a:rPr lang="en-US" sz="1600" dirty="0" err="1"/>
              <a:t>gukur</a:t>
            </a:r>
            <a:r>
              <a:rPr lang="id-ID" sz="1600" dirty="0"/>
              <a:t>an</a:t>
            </a:r>
            <a:r>
              <a:rPr lang="en-US" sz="1600" dirty="0"/>
              <a:t> </a:t>
            </a:r>
            <a:r>
              <a:rPr lang="en-US" sz="1600" dirty="0" err="1"/>
              <a:t>kembali</a:t>
            </a:r>
            <a:r>
              <a:rPr lang="id-ID" sz="1600" dirty="0"/>
              <a:t> ini sudah melibatkan hasil operasi dan dividen PT Anak. Berikut hasil pen</a:t>
            </a:r>
            <a:r>
              <a:rPr lang="en-US" sz="1600" dirty="0" err="1"/>
              <a:t>gukur</a:t>
            </a:r>
            <a:r>
              <a:rPr lang="id-ID" sz="1600" dirty="0"/>
              <a:t>an</a:t>
            </a:r>
            <a:r>
              <a:rPr lang="en-US" sz="1600" dirty="0"/>
              <a:t> </a:t>
            </a:r>
            <a:r>
              <a:rPr lang="en-US" sz="1600" dirty="0" err="1"/>
              <a:t>kembali</a:t>
            </a:r>
            <a:r>
              <a:rPr lang="id-ID" sz="1600" dirty="0"/>
              <a:t>. </a:t>
            </a:r>
          </a:p>
        </p:txBody>
      </p:sp>
    </p:spTree>
    <p:extLst>
      <p:ext uri="{BB962C8B-B14F-4D97-AF65-F5344CB8AC3E}">
        <p14:creationId xmlns:p14="http://schemas.microsoft.com/office/powerpoint/2010/main" val="28351278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5" name="Picture 4">
            <a:extLst>
              <a:ext uri="{FF2B5EF4-FFF2-40B4-BE49-F238E27FC236}">
                <a16:creationId xmlns:a16="http://schemas.microsoft.com/office/drawing/2014/main" id="{1B349BAD-3A4E-41A6-814E-A201A2A41FFE}"/>
              </a:ext>
            </a:extLst>
          </p:cNvPr>
          <p:cNvPicPr>
            <a:picLocks noChangeAspect="1"/>
          </p:cNvPicPr>
          <p:nvPr/>
        </p:nvPicPr>
        <p:blipFill>
          <a:blip r:embed="rId2"/>
          <a:stretch>
            <a:fillRect/>
          </a:stretch>
        </p:blipFill>
        <p:spPr>
          <a:xfrm>
            <a:off x="1295400" y="1676400"/>
            <a:ext cx="6381750" cy="4391025"/>
          </a:xfrm>
          <a:prstGeom prst="rect">
            <a:avLst/>
          </a:prstGeom>
        </p:spPr>
      </p:pic>
    </p:spTree>
    <p:extLst>
      <p:ext uri="{BB962C8B-B14F-4D97-AF65-F5344CB8AC3E}">
        <p14:creationId xmlns:p14="http://schemas.microsoft.com/office/powerpoint/2010/main" val="16514568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lnSpcReduction="10000"/>
          </a:bodyPr>
          <a:lstStyle/>
          <a:p>
            <a:pPr marL="361950" indent="0" algn="just">
              <a:buNone/>
            </a:pPr>
            <a:r>
              <a:rPr lang="id-ID" sz="1400" dirty="0"/>
              <a:t>Pada Tabel 10.14 dapat dilihat bahwa pen</a:t>
            </a:r>
            <a:r>
              <a:rPr lang="en-US" sz="1400" dirty="0" err="1"/>
              <a:t>gukuran</a:t>
            </a:r>
            <a:r>
              <a:rPr lang="en-US" sz="1400" dirty="0"/>
              <a:t> </a:t>
            </a:r>
            <a:r>
              <a:rPr lang="en-US" sz="1400" dirty="0" err="1"/>
              <a:t>kembali</a:t>
            </a:r>
            <a:r>
              <a:rPr lang="id-ID" sz="1400" dirty="0"/>
              <a:t> laporan keuangan menghasilkan selisih di bagian debit sebesar Rp10.600.000. Selisih tersebut akan diakui sebagai rugi di laporan laba rugi PT Anak dalam satuan rupiah. Bagian laba atas PT Anak yang diakui oleh PT Induk termasuk rugi akibat pengukuran kembali tersebut. Jika PT Induk menggunakan metode ekuitas, maka jurnal yang dicatat selama tahun 20</a:t>
            </a:r>
            <a:r>
              <a:rPr lang="en-US" sz="1400" dirty="0"/>
              <a:t>20</a:t>
            </a:r>
            <a:r>
              <a:rPr lang="id-ID" sz="1400" dirty="0"/>
              <a:t> adalah sebagai berikut.</a:t>
            </a:r>
          </a:p>
          <a:p>
            <a:pPr marL="361950" indent="0" algn="just">
              <a:buNone/>
            </a:pPr>
            <a:endParaRPr lang="id-ID" sz="600" dirty="0"/>
          </a:p>
          <a:p>
            <a:pPr marL="714375" indent="0">
              <a:spcBef>
                <a:spcPts val="0"/>
              </a:spcBef>
              <a:buNone/>
            </a:pPr>
            <a:r>
              <a:rPr lang="id-ID" sz="1400" u="sng" dirty="0"/>
              <a:t>2 Januari 20</a:t>
            </a:r>
            <a:r>
              <a:rPr lang="en-US" sz="1400" u="sng" dirty="0"/>
              <a:t>20</a:t>
            </a:r>
            <a:r>
              <a:rPr lang="id-ID" sz="1400" dirty="0"/>
              <a:t>	</a:t>
            </a:r>
          </a:p>
          <a:p>
            <a:pPr marL="714375" indent="0">
              <a:spcBef>
                <a:spcPts val="0"/>
              </a:spcBef>
              <a:buNone/>
            </a:pPr>
            <a:r>
              <a:rPr lang="id-ID" sz="1400" dirty="0"/>
              <a:t>Investasi pada PT Anak	Rp600.000.000 	</a:t>
            </a:r>
          </a:p>
          <a:p>
            <a:pPr marL="714375" indent="0">
              <a:spcBef>
                <a:spcPts val="0"/>
              </a:spcBef>
              <a:buNone/>
            </a:pPr>
            <a:r>
              <a:rPr lang="id-ID" sz="1400" dirty="0"/>
              <a:t>	Kas			        Rp600.000.000	</a:t>
            </a:r>
          </a:p>
          <a:p>
            <a:pPr marL="714375" indent="0">
              <a:spcBef>
                <a:spcPts val="0"/>
              </a:spcBef>
              <a:buNone/>
            </a:pPr>
            <a:r>
              <a:rPr lang="id-ID" sz="1400" i="1" dirty="0"/>
              <a:t>Mencatat investasi awal (S$60.000 × 10.000)</a:t>
            </a:r>
          </a:p>
          <a:p>
            <a:pPr marL="0" indent="0">
              <a:buNone/>
            </a:pPr>
            <a:endParaRPr lang="id-ID" sz="600" dirty="0"/>
          </a:p>
          <a:p>
            <a:pPr marL="714375" indent="0">
              <a:spcBef>
                <a:spcPts val="0"/>
              </a:spcBef>
              <a:buNone/>
            </a:pPr>
            <a:r>
              <a:rPr lang="id-ID" sz="1400" u="sng" dirty="0"/>
              <a:t>1 April 20</a:t>
            </a:r>
            <a:r>
              <a:rPr lang="en-US" sz="1400" u="sng" dirty="0"/>
              <a:t>20</a:t>
            </a:r>
            <a:r>
              <a:rPr lang="id-ID" sz="1400" dirty="0"/>
              <a:t>	</a:t>
            </a:r>
          </a:p>
          <a:p>
            <a:pPr marL="714375" indent="0">
              <a:spcBef>
                <a:spcPts val="0"/>
              </a:spcBef>
              <a:buNone/>
            </a:pPr>
            <a:r>
              <a:rPr lang="id-ID" sz="1400" dirty="0"/>
              <a:t>Kas		  Rp24.120.000 	</a:t>
            </a:r>
          </a:p>
          <a:p>
            <a:pPr marL="714375" indent="0">
              <a:spcBef>
                <a:spcPts val="0"/>
              </a:spcBef>
              <a:buNone/>
            </a:pPr>
            <a:r>
              <a:rPr lang="id-ID" sz="1400" dirty="0"/>
              <a:t>	Investasi pada PT Anak		          Rp24.120.000	</a:t>
            </a:r>
          </a:p>
          <a:p>
            <a:pPr marL="714375" indent="0">
              <a:spcBef>
                <a:spcPts val="0"/>
              </a:spcBef>
              <a:buNone/>
            </a:pPr>
            <a:r>
              <a:rPr lang="nl-NL" sz="1400" i="1" dirty="0"/>
              <a:t>Mencatat penerimaan dividen (80% × S$3.000 x 10.050)</a:t>
            </a:r>
            <a:endParaRPr lang="id-ID" sz="1400" i="1" dirty="0"/>
          </a:p>
          <a:p>
            <a:pPr marL="714375" indent="0">
              <a:spcBef>
                <a:spcPts val="0"/>
              </a:spcBef>
              <a:buNone/>
            </a:pPr>
            <a:endParaRPr lang="id-ID" sz="700" i="1" dirty="0"/>
          </a:p>
          <a:p>
            <a:pPr marL="714375" indent="0">
              <a:lnSpc>
                <a:spcPct val="120000"/>
              </a:lnSpc>
              <a:spcBef>
                <a:spcPts val="0"/>
              </a:spcBef>
              <a:buNone/>
            </a:pPr>
            <a:r>
              <a:rPr lang="id-ID" sz="1400" u="sng" dirty="0"/>
              <a:t>31 Desember 20</a:t>
            </a:r>
            <a:r>
              <a:rPr lang="en-US" sz="1400" u="sng" dirty="0"/>
              <a:t>20</a:t>
            </a:r>
            <a:r>
              <a:rPr lang="id-ID" sz="1400" dirty="0"/>
              <a:t>	</a:t>
            </a:r>
          </a:p>
          <a:p>
            <a:pPr marL="714375" indent="0">
              <a:lnSpc>
                <a:spcPct val="120000"/>
              </a:lnSpc>
              <a:spcBef>
                <a:spcPts val="0"/>
              </a:spcBef>
              <a:buNone/>
            </a:pPr>
            <a:r>
              <a:rPr lang="id-ID" sz="1400" dirty="0"/>
              <a:t>Investasi pada PT Anak	  Rp34.168.000 	</a:t>
            </a:r>
          </a:p>
          <a:p>
            <a:pPr marL="714375" indent="0">
              <a:lnSpc>
                <a:spcPct val="120000"/>
              </a:lnSpc>
              <a:spcBef>
                <a:spcPts val="0"/>
              </a:spcBef>
              <a:buNone/>
            </a:pPr>
            <a:r>
              <a:rPr lang="id-ID" sz="1400" dirty="0"/>
              <a:t>	</a:t>
            </a:r>
            <a:r>
              <a:rPr lang="es-ES" sz="1400" dirty="0" err="1"/>
              <a:t>Bagian</a:t>
            </a:r>
            <a:r>
              <a:rPr lang="es-ES" sz="1400" dirty="0"/>
              <a:t> </a:t>
            </a:r>
            <a:r>
              <a:rPr lang="es-ES" sz="1400" dirty="0" err="1"/>
              <a:t>Laba</a:t>
            </a:r>
            <a:r>
              <a:rPr lang="es-ES" sz="1400" dirty="0"/>
              <a:t> atas PT </a:t>
            </a:r>
            <a:r>
              <a:rPr lang="es-ES" sz="1400" dirty="0" err="1"/>
              <a:t>Anak</a:t>
            </a:r>
            <a:r>
              <a:rPr lang="es-ES" sz="1400" dirty="0"/>
              <a:t>	</a:t>
            </a:r>
            <a:r>
              <a:rPr lang="id-ID" sz="1400" dirty="0"/>
              <a:t>	          Rp</a:t>
            </a:r>
            <a:r>
              <a:rPr lang="es-ES" sz="1400" dirty="0"/>
              <a:t>34.168.000	</a:t>
            </a:r>
          </a:p>
          <a:p>
            <a:pPr marL="714375" indent="0">
              <a:lnSpc>
                <a:spcPct val="120000"/>
              </a:lnSpc>
              <a:spcBef>
                <a:spcPts val="0"/>
              </a:spcBef>
              <a:buNone/>
            </a:pPr>
            <a:r>
              <a:rPr lang="id-ID" sz="1400" i="1" dirty="0"/>
              <a:t>Mencatat pengakuan bagian laba atas PT Anak (80% × [252.500.000 </a:t>
            </a:r>
            <a:r>
              <a:rPr lang="id-ID" sz="1400" dirty="0"/>
              <a:t>– </a:t>
            </a:r>
            <a:r>
              <a:rPr lang="id-ID" sz="1400" i="1" dirty="0"/>
              <a:t>98.570.000 </a:t>
            </a:r>
            <a:r>
              <a:rPr lang="id-ID" sz="1400" dirty="0"/>
              <a:t>– </a:t>
            </a:r>
            <a:r>
              <a:rPr lang="id-ID" sz="1400" i="1" dirty="0"/>
              <a:t>50.120.000-50.500.000 </a:t>
            </a:r>
            <a:r>
              <a:rPr lang="id-ID" sz="1400" dirty="0"/>
              <a:t>–</a:t>
            </a:r>
            <a:r>
              <a:rPr lang="id-ID" sz="1400" i="1" dirty="0"/>
              <a:t>10.600.000])</a:t>
            </a:r>
            <a:endParaRPr lang="id-ID" sz="1400" dirty="0"/>
          </a:p>
          <a:p>
            <a:endParaRPr lang="id-ID" sz="1400" dirty="0"/>
          </a:p>
        </p:txBody>
      </p:sp>
    </p:spTree>
    <p:extLst>
      <p:ext uri="{BB962C8B-B14F-4D97-AF65-F5344CB8AC3E}">
        <p14:creationId xmlns:p14="http://schemas.microsoft.com/office/powerpoint/2010/main" val="29412272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a:xfrm>
            <a:off x="609600" y="1676400"/>
            <a:ext cx="8153400" cy="685800"/>
          </a:xfrm>
        </p:spPr>
        <p:txBody>
          <a:bodyPr>
            <a:normAutofit lnSpcReduction="10000"/>
          </a:bodyPr>
          <a:lstStyle/>
          <a:p>
            <a:pPr marL="361950" indent="0" algn="just">
              <a:buNone/>
            </a:pPr>
            <a:r>
              <a:rPr lang="id-ID" sz="1400" dirty="0"/>
              <a:t>Berdasarkan serangkaian jurnal yang dicatat oleh PT Induk di atas, maka diperoleh saldo Investasi pada PT Anak akhir tahun 20</a:t>
            </a:r>
            <a:r>
              <a:rPr lang="en-US" sz="1400" dirty="0"/>
              <a:t>20</a:t>
            </a:r>
            <a:r>
              <a:rPr lang="id-ID" sz="1400" dirty="0"/>
              <a:t> senilai Rp610.048.000 dan Bagian Laba atas PT Anak senilai Rp34.168.000. Angka tersebut juga dapat diuji dengan perhitungan jurnal eliminasi di bawah ini. </a:t>
            </a:r>
          </a:p>
        </p:txBody>
      </p:sp>
      <p:sp>
        <p:nvSpPr>
          <p:cNvPr id="4" name="Rectangle 3"/>
          <p:cNvSpPr/>
          <p:nvPr/>
        </p:nvSpPr>
        <p:spPr>
          <a:xfrm>
            <a:off x="609600" y="4079319"/>
            <a:ext cx="8153400" cy="2185214"/>
          </a:xfrm>
          <a:prstGeom prst="rect">
            <a:avLst/>
          </a:prstGeom>
        </p:spPr>
        <p:txBody>
          <a:bodyPr wrap="square">
            <a:spAutoFit/>
          </a:bodyPr>
          <a:lstStyle/>
          <a:p>
            <a:pPr marL="361950"/>
            <a:r>
              <a:rPr lang="id-ID" sz="1400" dirty="0">
                <a:latin typeface="Myriad Pro" pitchFamily="34" charset="0"/>
              </a:rPr>
              <a:t>Berdasarkan Tabel 10.15 diperoleh jurnal eliminasi sebagai berikut.</a:t>
            </a:r>
          </a:p>
          <a:p>
            <a:pPr marL="361950"/>
            <a:endParaRPr lang="id-ID" sz="600" dirty="0">
              <a:latin typeface="Myriad Pro" pitchFamily="34" charset="0"/>
            </a:endParaRPr>
          </a:p>
          <a:p>
            <a:pPr marL="714375"/>
            <a:r>
              <a:rPr lang="id-ID" sz="1400" dirty="0">
                <a:latin typeface="Myriad Pro" pitchFamily="34" charset="0"/>
              </a:rPr>
              <a:t>Saham Biasa				Rp500.000.000 	</a:t>
            </a:r>
          </a:p>
          <a:p>
            <a:pPr marL="714375"/>
            <a:r>
              <a:rPr lang="id-ID" sz="1400" dirty="0">
                <a:latin typeface="Myriad Pro" pitchFamily="34" charset="0"/>
              </a:rPr>
              <a:t>Saldo Laba				     200.000.000 	</a:t>
            </a:r>
          </a:p>
          <a:p>
            <a:pPr marL="714375"/>
            <a:r>
              <a:rPr lang="es-ES" sz="1400" dirty="0" err="1">
                <a:latin typeface="Myriad Pro" pitchFamily="34" charset="0"/>
              </a:rPr>
              <a:t>Bagian</a:t>
            </a:r>
            <a:r>
              <a:rPr lang="es-ES" sz="1400" dirty="0">
                <a:latin typeface="Myriad Pro" pitchFamily="34" charset="0"/>
              </a:rPr>
              <a:t> </a:t>
            </a:r>
            <a:r>
              <a:rPr lang="es-ES" sz="1400" dirty="0" err="1">
                <a:latin typeface="Myriad Pro" pitchFamily="34" charset="0"/>
              </a:rPr>
              <a:t>Laba</a:t>
            </a:r>
            <a:r>
              <a:rPr lang="es-ES" sz="1400" dirty="0">
                <a:latin typeface="Myriad Pro" pitchFamily="34" charset="0"/>
              </a:rPr>
              <a:t> atas PT </a:t>
            </a:r>
            <a:r>
              <a:rPr lang="es-ES" sz="1400" dirty="0" err="1">
                <a:latin typeface="Myriad Pro" pitchFamily="34" charset="0"/>
              </a:rPr>
              <a:t>Anak</a:t>
            </a:r>
            <a:r>
              <a:rPr lang="es-ES" sz="1400" dirty="0">
                <a:latin typeface="Myriad Pro" pitchFamily="34" charset="0"/>
              </a:rPr>
              <a:t>	</a:t>
            </a:r>
            <a:r>
              <a:rPr lang="id-ID" sz="1400" dirty="0">
                <a:latin typeface="Myriad Pro" pitchFamily="34" charset="0"/>
              </a:rPr>
              <a:t>		        </a:t>
            </a:r>
            <a:r>
              <a:rPr lang="es-ES" sz="1400" dirty="0">
                <a:latin typeface="Myriad Pro" pitchFamily="34" charset="0"/>
              </a:rPr>
              <a:t>34.168.000 	</a:t>
            </a:r>
          </a:p>
          <a:p>
            <a:pPr marL="714375"/>
            <a:r>
              <a:rPr lang="id-ID" sz="1400" dirty="0">
                <a:latin typeface="Myriad Pro" pitchFamily="34" charset="0"/>
              </a:rPr>
              <a:t>Bagian Laba Kepentingan Nonpengendali	          8.542.000 	</a:t>
            </a:r>
          </a:p>
          <a:p>
            <a:pPr marL="714375"/>
            <a:r>
              <a:rPr lang="id-ID" sz="1400" dirty="0">
                <a:latin typeface="Myriad Pro" pitchFamily="34" charset="0"/>
              </a:rPr>
              <a:t>	Dividen Diumumkan (pasca) 			         Rp30.150.000 	</a:t>
            </a:r>
          </a:p>
          <a:p>
            <a:pPr marL="714375"/>
            <a:r>
              <a:rPr lang="id-ID" sz="1400" dirty="0">
                <a:latin typeface="Myriad Pro" pitchFamily="34" charset="0"/>
              </a:rPr>
              <a:t>	Investasi pada PT Anak 				            570.048.000 	</a:t>
            </a:r>
          </a:p>
          <a:p>
            <a:pPr marL="714375"/>
            <a:r>
              <a:rPr lang="id-ID" sz="1400" dirty="0">
                <a:latin typeface="Myriad Pro" pitchFamily="34" charset="0"/>
              </a:rPr>
              <a:t>	Kepentingan Nonpengendali 			            142.512.000 	</a:t>
            </a:r>
          </a:p>
          <a:p>
            <a:pPr marL="714375"/>
            <a:r>
              <a:rPr lang="id-ID" sz="1400" i="1" dirty="0">
                <a:latin typeface="Myriad Pro" pitchFamily="34" charset="0"/>
              </a:rPr>
              <a:t>(Mengeliminasi investasi  dan ekuitas pada PT Anak.)</a:t>
            </a:r>
            <a:r>
              <a:rPr lang="id-ID" dirty="0"/>
              <a:t>	</a:t>
            </a:r>
          </a:p>
        </p:txBody>
      </p:sp>
      <p:pic>
        <p:nvPicPr>
          <p:cNvPr id="6" name="Picture 5">
            <a:extLst>
              <a:ext uri="{FF2B5EF4-FFF2-40B4-BE49-F238E27FC236}">
                <a16:creationId xmlns:a16="http://schemas.microsoft.com/office/drawing/2014/main" id="{6A6F1560-5450-4AB4-8396-3B81C41F36AF}"/>
              </a:ext>
            </a:extLst>
          </p:cNvPr>
          <p:cNvPicPr>
            <a:picLocks noChangeAspect="1"/>
          </p:cNvPicPr>
          <p:nvPr/>
        </p:nvPicPr>
        <p:blipFill>
          <a:blip r:embed="rId2"/>
          <a:stretch>
            <a:fillRect/>
          </a:stretch>
        </p:blipFill>
        <p:spPr>
          <a:xfrm>
            <a:off x="1381125" y="2438400"/>
            <a:ext cx="6381750" cy="1609725"/>
          </a:xfrm>
          <a:prstGeom prst="rect">
            <a:avLst/>
          </a:prstGeom>
        </p:spPr>
      </p:pic>
    </p:spTree>
    <p:extLst>
      <p:ext uri="{BB962C8B-B14F-4D97-AF65-F5344CB8AC3E}">
        <p14:creationId xmlns:p14="http://schemas.microsoft.com/office/powerpoint/2010/main" val="6044129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4" name="Rectangle 3"/>
          <p:cNvSpPr/>
          <p:nvPr/>
        </p:nvSpPr>
        <p:spPr>
          <a:xfrm>
            <a:off x="609600" y="3327737"/>
            <a:ext cx="8153400" cy="1015663"/>
          </a:xfrm>
          <a:prstGeom prst="rect">
            <a:avLst/>
          </a:prstGeom>
        </p:spPr>
        <p:txBody>
          <a:bodyPr wrap="square">
            <a:spAutoFit/>
          </a:bodyPr>
          <a:lstStyle/>
          <a:p>
            <a:pPr marL="714375"/>
            <a:r>
              <a:rPr lang="id-ID" sz="1400" i="1" dirty="0">
                <a:latin typeface="Myriad Pro" pitchFamily="34" charset="0"/>
              </a:rPr>
              <a:t>Goodwill </a:t>
            </a:r>
            <a:r>
              <a:rPr lang="id-ID" sz="1400" dirty="0">
                <a:latin typeface="Myriad Pro" pitchFamily="34" charset="0"/>
              </a:rPr>
              <a:t>			Rp50.000.000 	</a:t>
            </a:r>
          </a:p>
          <a:p>
            <a:pPr marL="714375"/>
            <a:r>
              <a:rPr lang="id-ID" sz="1400" dirty="0">
                <a:latin typeface="Myriad Pro" pitchFamily="34" charset="0"/>
              </a:rPr>
              <a:t>	Investasi pada PT Anak 			      Rp40.000.000 	</a:t>
            </a:r>
          </a:p>
          <a:p>
            <a:pPr marL="714375"/>
            <a:r>
              <a:rPr lang="id-ID" sz="1400" dirty="0">
                <a:latin typeface="Myriad Pro" pitchFamily="34" charset="0"/>
              </a:rPr>
              <a:t>	Kepentingan Nonpengendali 		           10.000.000 	</a:t>
            </a:r>
          </a:p>
          <a:p>
            <a:pPr marL="714375"/>
            <a:r>
              <a:rPr lang="id-ID" sz="1400" i="1" dirty="0">
                <a:latin typeface="Myriad Pro" pitchFamily="34" charset="0"/>
              </a:rPr>
              <a:t>(Mengeliminasi investasi  dan pengakuan goodwill.)</a:t>
            </a:r>
            <a:r>
              <a:rPr lang="id-ID" dirty="0"/>
              <a:t>	</a:t>
            </a:r>
          </a:p>
        </p:txBody>
      </p:sp>
      <p:sp>
        <p:nvSpPr>
          <p:cNvPr id="5" name="Rectangle 4"/>
          <p:cNvSpPr/>
          <p:nvPr/>
        </p:nvSpPr>
        <p:spPr>
          <a:xfrm>
            <a:off x="609600" y="4482405"/>
            <a:ext cx="8153400" cy="1384995"/>
          </a:xfrm>
          <a:prstGeom prst="rect">
            <a:avLst/>
          </a:prstGeom>
        </p:spPr>
        <p:txBody>
          <a:bodyPr wrap="square">
            <a:spAutoFit/>
          </a:bodyPr>
          <a:lstStyle/>
          <a:p>
            <a:pPr marL="361950" algn="just"/>
            <a:r>
              <a:rPr lang="id-ID" sz="1400" dirty="0">
                <a:latin typeface="Myriad Pro" pitchFamily="34" charset="0"/>
              </a:rPr>
              <a:t>Menurut PSAK 10, setiap </a:t>
            </a:r>
            <a:r>
              <a:rPr lang="id-ID" sz="1400" i="1" dirty="0">
                <a:latin typeface="Myriad Pro" pitchFamily="34" charset="0"/>
              </a:rPr>
              <a:t>goodwill </a:t>
            </a:r>
            <a:r>
              <a:rPr lang="id-ID" sz="1400" dirty="0">
                <a:latin typeface="Myriad Pro" pitchFamily="34" charset="0"/>
              </a:rPr>
              <a:t>yang timbul pada akuisisi suatu kegiatan usaha luar negeri dan setiap penyesuaian nilai wajar jumlah tercatat suatu aset dan liabilitas yang timbul pada akuisisi kegiatan usaha luar negeri tersebut harus diperlakukan sebagai aset dan liabilitas dari kegiatan usaha luar negeri itu. Jika </a:t>
            </a:r>
            <a:r>
              <a:rPr lang="en-US" sz="1400" dirty="0" err="1">
                <a:latin typeface="Myriad Pro" pitchFamily="34" charset="0"/>
              </a:rPr>
              <a:t>menggunakan</a:t>
            </a:r>
            <a:r>
              <a:rPr lang="id-ID" sz="1400" dirty="0">
                <a:latin typeface="Myriad Pro" pitchFamily="34" charset="0"/>
              </a:rPr>
              <a:t> metode pengukuran kembali, maka </a:t>
            </a:r>
            <a:r>
              <a:rPr lang="id-ID" sz="1400" i="1" dirty="0">
                <a:latin typeface="Myriad Pro" pitchFamily="34" charset="0"/>
              </a:rPr>
              <a:t>goodwill </a:t>
            </a:r>
            <a:r>
              <a:rPr lang="id-ID" sz="1400" dirty="0">
                <a:latin typeface="Myriad Pro" pitchFamily="34" charset="0"/>
              </a:rPr>
              <a:t>adalah aset nonmoneter sehingga di</a:t>
            </a:r>
            <a:r>
              <a:rPr lang="en-US" sz="1400" dirty="0" err="1">
                <a:latin typeface="Myriad Pro" pitchFamily="34" charset="0"/>
              </a:rPr>
              <a:t>ukur</a:t>
            </a:r>
            <a:r>
              <a:rPr lang="en-US" sz="1400" dirty="0">
                <a:latin typeface="Myriad Pro" pitchFamily="34" charset="0"/>
              </a:rPr>
              <a:t> </a:t>
            </a:r>
            <a:r>
              <a:rPr lang="en-US" sz="1400" dirty="0" err="1">
                <a:latin typeface="Myriad Pro" pitchFamily="34" charset="0"/>
              </a:rPr>
              <a:t>kembali</a:t>
            </a:r>
            <a:r>
              <a:rPr lang="id-ID" sz="1400" dirty="0">
                <a:latin typeface="Myriad Pro" pitchFamily="34" charset="0"/>
              </a:rPr>
              <a:t> menggunakan kurs tanggal akuisisi dan tidak ada selisih pengukuran kembali antarperiode.</a:t>
            </a:r>
          </a:p>
        </p:txBody>
      </p:sp>
      <p:pic>
        <p:nvPicPr>
          <p:cNvPr id="7" name="Picture 6">
            <a:extLst>
              <a:ext uri="{FF2B5EF4-FFF2-40B4-BE49-F238E27FC236}">
                <a16:creationId xmlns:a16="http://schemas.microsoft.com/office/drawing/2014/main" id="{2F6A617C-4FD5-43BC-8E79-446FA545198C}"/>
              </a:ext>
            </a:extLst>
          </p:cNvPr>
          <p:cNvPicPr>
            <a:picLocks noChangeAspect="1"/>
          </p:cNvPicPr>
          <p:nvPr/>
        </p:nvPicPr>
        <p:blipFill>
          <a:blip r:embed="rId2"/>
          <a:stretch>
            <a:fillRect/>
          </a:stretch>
        </p:blipFill>
        <p:spPr>
          <a:xfrm>
            <a:off x="1143000" y="1645682"/>
            <a:ext cx="6372225" cy="1543050"/>
          </a:xfrm>
          <a:prstGeom prst="rect">
            <a:avLst/>
          </a:prstGeom>
        </p:spPr>
      </p:pic>
    </p:spTree>
    <p:extLst>
      <p:ext uri="{BB962C8B-B14F-4D97-AF65-F5344CB8AC3E}">
        <p14:creationId xmlns:p14="http://schemas.microsoft.com/office/powerpoint/2010/main" val="28759149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lnSpcReduction="10000"/>
          </a:bodyPr>
          <a:lstStyle/>
          <a:p>
            <a:pPr algn="just">
              <a:buNone/>
            </a:pPr>
            <a:r>
              <a:rPr lang="en-US" sz="1400" dirty="0"/>
              <a:t>	</a:t>
            </a:r>
            <a:r>
              <a:rPr lang="en-US" sz="1400" dirty="0" err="1"/>
              <a:t>Pada</a:t>
            </a:r>
            <a:r>
              <a:rPr lang="en-US" sz="1400" dirty="0"/>
              <a:t> </a:t>
            </a:r>
            <a:r>
              <a:rPr lang="en-US" sz="1400" dirty="0" err="1"/>
              <a:t>kasus</a:t>
            </a:r>
            <a:r>
              <a:rPr lang="en-US" sz="1400" dirty="0"/>
              <a:t> </a:t>
            </a:r>
            <a:r>
              <a:rPr lang="en-US" sz="1400" dirty="0" err="1"/>
              <a:t>pertama</a:t>
            </a:r>
            <a:r>
              <a:rPr lang="en-US" sz="1400" dirty="0"/>
              <a:t>, </a:t>
            </a:r>
            <a:r>
              <a:rPr lang="en-US" sz="1400" dirty="0" err="1"/>
              <a:t>informasi</a:t>
            </a:r>
            <a:r>
              <a:rPr lang="en-US" sz="1400" dirty="0"/>
              <a:t> </a:t>
            </a:r>
            <a:r>
              <a:rPr lang="en-US" sz="1400" dirty="0" err="1"/>
              <a:t>atas</a:t>
            </a:r>
            <a:r>
              <a:rPr lang="en-US" sz="1400" dirty="0"/>
              <a:t> </a:t>
            </a:r>
            <a:r>
              <a:rPr lang="en-US" sz="1400" dirty="0" err="1"/>
              <a:t>laporan</a:t>
            </a:r>
            <a:r>
              <a:rPr lang="en-US" sz="1400" dirty="0"/>
              <a:t> </a:t>
            </a:r>
            <a:r>
              <a:rPr lang="en-US" sz="1400" dirty="0" err="1"/>
              <a:t>keuangan</a:t>
            </a:r>
            <a:r>
              <a:rPr lang="en-US" sz="1400" dirty="0"/>
              <a:t> yang </a:t>
            </a:r>
            <a:r>
              <a:rPr lang="en-US" sz="1400" dirty="0" err="1"/>
              <a:t>dihasilkan</a:t>
            </a:r>
            <a:r>
              <a:rPr lang="en-US" sz="1400" dirty="0"/>
              <a:t> </a:t>
            </a:r>
            <a:r>
              <a:rPr lang="en-US" sz="1400" dirty="0" err="1"/>
              <a:t>dari</a:t>
            </a:r>
            <a:r>
              <a:rPr lang="en-US" sz="1400" dirty="0"/>
              <a:t> </a:t>
            </a:r>
            <a:r>
              <a:rPr lang="en-US" sz="1400" dirty="0" err="1"/>
              <a:t>pencatatan</a:t>
            </a:r>
            <a:r>
              <a:rPr lang="en-US" sz="1400" dirty="0"/>
              <a:t> </a:t>
            </a:r>
            <a:r>
              <a:rPr lang="en-US" sz="1400" dirty="0" err="1"/>
              <a:t>harus</a:t>
            </a:r>
            <a:r>
              <a:rPr lang="en-US" sz="1400" dirty="0"/>
              <a:t> </a:t>
            </a:r>
            <a:r>
              <a:rPr lang="en-US" sz="1400" dirty="0" err="1"/>
              <a:t>dijabarkan</a:t>
            </a:r>
            <a:r>
              <a:rPr lang="en-US" sz="1400" dirty="0"/>
              <a:t> </a:t>
            </a:r>
            <a:r>
              <a:rPr lang="en-US" sz="1400" dirty="0" err="1"/>
              <a:t>ke</a:t>
            </a:r>
            <a:r>
              <a:rPr lang="en-US" sz="1400" dirty="0"/>
              <a:t> </a:t>
            </a:r>
            <a:r>
              <a:rPr lang="en-US" sz="1400" dirty="0" err="1"/>
              <a:t>mata</a:t>
            </a:r>
            <a:r>
              <a:rPr lang="en-US" sz="1400" dirty="0"/>
              <a:t> </a:t>
            </a:r>
            <a:r>
              <a:rPr lang="en-US" sz="1400" dirty="0" err="1"/>
              <a:t>uang</a:t>
            </a:r>
            <a:r>
              <a:rPr lang="en-US" sz="1400" dirty="0"/>
              <a:t> </a:t>
            </a:r>
            <a:r>
              <a:rPr lang="en-US" sz="1400" dirty="0" err="1"/>
              <a:t>penyajian</a:t>
            </a:r>
            <a:r>
              <a:rPr lang="en-US" sz="1400" dirty="0"/>
              <a:t> </a:t>
            </a:r>
            <a:r>
              <a:rPr lang="en-US" sz="1400" dirty="0" err="1"/>
              <a:t>untuk</a:t>
            </a:r>
            <a:r>
              <a:rPr lang="en-US" sz="1400" dirty="0"/>
              <a:t> </a:t>
            </a:r>
            <a:r>
              <a:rPr lang="en-US" sz="1400" dirty="0" err="1"/>
              <a:t>menghasilkan</a:t>
            </a:r>
            <a:r>
              <a:rPr lang="en-US" sz="1400" dirty="0"/>
              <a:t> </a:t>
            </a:r>
            <a:r>
              <a:rPr lang="en-US" sz="1400" dirty="0" err="1"/>
              <a:t>laporan</a:t>
            </a:r>
            <a:r>
              <a:rPr lang="en-US" sz="1400" dirty="0"/>
              <a:t> </a:t>
            </a:r>
            <a:r>
              <a:rPr lang="en-US" sz="1400" dirty="0" err="1"/>
              <a:t>keuangan</a:t>
            </a:r>
            <a:r>
              <a:rPr lang="en-US" sz="1400" dirty="0"/>
              <a:t> </a:t>
            </a:r>
            <a:r>
              <a:rPr lang="en-US" sz="1400" dirty="0" err="1"/>
              <a:t>dalam</a:t>
            </a:r>
            <a:r>
              <a:rPr lang="en-US" sz="1400" dirty="0"/>
              <a:t> </a:t>
            </a:r>
            <a:r>
              <a:rPr lang="en-US" sz="1400" dirty="0" err="1"/>
              <a:t>mata</a:t>
            </a:r>
            <a:r>
              <a:rPr lang="en-US" sz="1400" dirty="0"/>
              <a:t> </a:t>
            </a:r>
            <a:r>
              <a:rPr lang="en-US" sz="1400" dirty="0" err="1"/>
              <a:t>uang</a:t>
            </a:r>
            <a:r>
              <a:rPr lang="en-US" sz="1400" dirty="0"/>
              <a:t> </a:t>
            </a:r>
            <a:r>
              <a:rPr lang="en-US" sz="1400" dirty="0" err="1"/>
              <a:t>penyajian</a:t>
            </a:r>
            <a:r>
              <a:rPr lang="en-US" sz="1400" dirty="0"/>
              <a:t>. </a:t>
            </a:r>
            <a:r>
              <a:rPr lang="en-US" sz="1400" dirty="0" err="1"/>
              <a:t>Misalnya</a:t>
            </a:r>
            <a:r>
              <a:rPr lang="en-US" sz="1400" dirty="0"/>
              <a:t>, </a:t>
            </a:r>
            <a:r>
              <a:rPr lang="en-US" sz="1400" dirty="0" err="1"/>
              <a:t>jika</a:t>
            </a:r>
            <a:r>
              <a:rPr lang="en-US" sz="1400" dirty="0"/>
              <a:t> </a:t>
            </a:r>
            <a:r>
              <a:rPr lang="en-US" sz="1400" dirty="0" err="1"/>
              <a:t>transaksi</a:t>
            </a:r>
            <a:r>
              <a:rPr lang="en-US" sz="1400" dirty="0"/>
              <a:t> </a:t>
            </a:r>
            <a:r>
              <a:rPr lang="en-US" sz="1400" dirty="0" err="1"/>
              <a:t>dicatat</a:t>
            </a:r>
            <a:r>
              <a:rPr lang="en-US" sz="1400" dirty="0"/>
              <a:t> </a:t>
            </a:r>
            <a:r>
              <a:rPr lang="en-US" sz="1400" dirty="0" err="1"/>
              <a:t>dalam</a:t>
            </a:r>
            <a:r>
              <a:rPr lang="en-US" sz="1400" dirty="0"/>
              <a:t> </a:t>
            </a:r>
            <a:r>
              <a:rPr lang="en-US" sz="1400" dirty="0" err="1"/>
              <a:t>mata</a:t>
            </a:r>
            <a:r>
              <a:rPr lang="en-US" sz="1400" dirty="0"/>
              <a:t> </a:t>
            </a:r>
            <a:r>
              <a:rPr lang="en-US" sz="1400" dirty="0" err="1"/>
              <a:t>uang</a:t>
            </a:r>
            <a:r>
              <a:rPr lang="en-US" sz="1400" dirty="0"/>
              <a:t> </a:t>
            </a:r>
            <a:r>
              <a:rPr lang="en-US" sz="1400" dirty="0" err="1"/>
              <a:t>dolar</a:t>
            </a:r>
            <a:r>
              <a:rPr lang="en-US" sz="1400" dirty="0"/>
              <a:t> AS </a:t>
            </a:r>
            <a:r>
              <a:rPr lang="en-US" sz="1400" dirty="0" err="1"/>
              <a:t>maka</a:t>
            </a:r>
            <a:r>
              <a:rPr lang="en-US" sz="1400" dirty="0"/>
              <a:t> </a:t>
            </a:r>
            <a:r>
              <a:rPr lang="en-US" sz="1400" dirty="0" err="1"/>
              <a:t>informasi</a:t>
            </a:r>
            <a:r>
              <a:rPr lang="en-US" sz="1400" dirty="0"/>
              <a:t> </a:t>
            </a:r>
            <a:r>
              <a:rPr lang="en-US" sz="1400" dirty="0" err="1"/>
              <a:t>atas</a:t>
            </a:r>
            <a:r>
              <a:rPr lang="en-US" sz="1400" dirty="0"/>
              <a:t> </a:t>
            </a:r>
            <a:r>
              <a:rPr lang="en-US" sz="1400" dirty="0" err="1"/>
              <a:t>laporan</a:t>
            </a:r>
            <a:r>
              <a:rPr lang="en-US" sz="1400" dirty="0"/>
              <a:t> </a:t>
            </a:r>
            <a:r>
              <a:rPr lang="en-US" sz="1400" dirty="0" err="1"/>
              <a:t>keuangan</a:t>
            </a:r>
            <a:r>
              <a:rPr lang="en-US" sz="1400" dirty="0"/>
              <a:t> yang </a:t>
            </a:r>
            <a:r>
              <a:rPr lang="en-US" sz="1400" dirty="0" err="1"/>
              <a:t>dihasilkan</a:t>
            </a:r>
            <a:r>
              <a:rPr lang="en-US" sz="1400" dirty="0"/>
              <a:t> </a:t>
            </a:r>
            <a:r>
              <a:rPr lang="en-US" sz="1400" dirty="0" err="1"/>
              <a:t>juga</a:t>
            </a:r>
            <a:r>
              <a:rPr lang="en-US" sz="1400" dirty="0"/>
              <a:t> </a:t>
            </a:r>
            <a:r>
              <a:rPr lang="en-US" sz="1400" dirty="0" err="1"/>
              <a:t>dalam</a:t>
            </a:r>
            <a:r>
              <a:rPr lang="en-US" sz="1400" dirty="0"/>
              <a:t> </a:t>
            </a:r>
            <a:r>
              <a:rPr lang="en-US" sz="1400" dirty="0" err="1"/>
              <a:t>mata</a:t>
            </a:r>
            <a:r>
              <a:rPr lang="en-US" sz="1400" dirty="0"/>
              <a:t> </a:t>
            </a:r>
            <a:r>
              <a:rPr lang="en-US" sz="1400" dirty="0" err="1"/>
              <a:t>uang</a:t>
            </a:r>
            <a:r>
              <a:rPr lang="en-US" sz="1400" dirty="0"/>
              <a:t> </a:t>
            </a:r>
            <a:r>
              <a:rPr lang="en-US" sz="1400" dirty="0" err="1"/>
              <a:t>dolar</a:t>
            </a:r>
            <a:r>
              <a:rPr lang="en-US" sz="1400" dirty="0"/>
              <a:t> AS. </a:t>
            </a:r>
            <a:r>
              <a:rPr lang="en-US" sz="1400" dirty="0" err="1"/>
              <a:t>Namun</a:t>
            </a:r>
            <a:r>
              <a:rPr lang="en-US" sz="1400" dirty="0"/>
              <a:t>, </a:t>
            </a:r>
            <a:r>
              <a:rPr lang="en-US" sz="1400" dirty="0" err="1"/>
              <a:t>karena</a:t>
            </a:r>
            <a:r>
              <a:rPr lang="en-US" sz="1400" dirty="0"/>
              <a:t> </a:t>
            </a:r>
            <a:r>
              <a:rPr lang="en-US" sz="1400" dirty="0" err="1"/>
              <a:t>mata</a:t>
            </a:r>
            <a:r>
              <a:rPr lang="en-US" sz="1400" dirty="0"/>
              <a:t> </a:t>
            </a:r>
            <a:r>
              <a:rPr lang="en-US" sz="1400" dirty="0" err="1"/>
              <a:t>uang</a:t>
            </a:r>
            <a:r>
              <a:rPr lang="en-US" sz="1400" dirty="0"/>
              <a:t> </a:t>
            </a:r>
            <a:r>
              <a:rPr lang="en-US" sz="1400" dirty="0" err="1"/>
              <a:t>penyajian</a:t>
            </a:r>
            <a:r>
              <a:rPr lang="en-US" sz="1400" dirty="0"/>
              <a:t> </a:t>
            </a:r>
            <a:r>
              <a:rPr lang="en-US" sz="1400" dirty="0" err="1"/>
              <a:t>adalah</a:t>
            </a:r>
            <a:r>
              <a:rPr lang="en-US" sz="1400" dirty="0"/>
              <a:t> rupiah, </a:t>
            </a:r>
            <a:r>
              <a:rPr lang="en-US" sz="1400" dirty="0" err="1"/>
              <a:t>maka</a:t>
            </a:r>
            <a:r>
              <a:rPr lang="en-US" sz="1400" dirty="0"/>
              <a:t> </a:t>
            </a:r>
            <a:r>
              <a:rPr lang="en-US" sz="1400" dirty="0" err="1"/>
              <a:t>informasi</a:t>
            </a:r>
            <a:r>
              <a:rPr lang="en-US" sz="1400" dirty="0"/>
              <a:t> </a:t>
            </a:r>
            <a:r>
              <a:rPr lang="en-US" sz="1400" dirty="0" err="1"/>
              <a:t>keuangan</a:t>
            </a:r>
            <a:r>
              <a:rPr lang="en-US" sz="1400" dirty="0"/>
              <a:t> </a:t>
            </a:r>
            <a:r>
              <a:rPr lang="en-US" sz="1400" dirty="0" err="1"/>
              <a:t>tersebut</a:t>
            </a:r>
            <a:r>
              <a:rPr lang="en-US" sz="1400" dirty="0"/>
              <a:t> </a:t>
            </a:r>
            <a:r>
              <a:rPr lang="en-US" sz="1400" dirty="0" err="1"/>
              <a:t>harus</a:t>
            </a:r>
            <a:r>
              <a:rPr lang="en-US" sz="1400" dirty="0"/>
              <a:t> </a:t>
            </a:r>
            <a:r>
              <a:rPr lang="en-US" sz="1400" dirty="0" err="1"/>
              <a:t>dijabarkan</a:t>
            </a:r>
            <a:r>
              <a:rPr lang="en-US" sz="1400" dirty="0"/>
              <a:t> </a:t>
            </a:r>
            <a:r>
              <a:rPr lang="en-US" sz="1400" dirty="0" err="1"/>
              <a:t>ke</a:t>
            </a:r>
            <a:r>
              <a:rPr lang="en-US" sz="1400" dirty="0"/>
              <a:t> </a:t>
            </a:r>
            <a:r>
              <a:rPr lang="en-US" sz="1400" dirty="0" err="1"/>
              <a:t>dalam</a:t>
            </a:r>
            <a:r>
              <a:rPr lang="en-US" sz="1400" dirty="0"/>
              <a:t> rupiah.</a:t>
            </a:r>
          </a:p>
          <a:p>
            <a:pPr algn="just">
              <a:buNone/>
            </a:pPr>
            <a:r>
              <a:rPr lang="en-US" sz="1400" dirty="0"/>
              <a:t>	</a:t>
            </a:r>
            <a:r>
              <a:rPr lang="en-US" sz="1400" dirty="0" err="1"/>
              <a:t>Pada</a:t>
            </a:r>
            <a:r>
              <a:rPr lang="en-US" sz="1400" dirty="0"/>
              <a:t> </a:t>
            </a:r>
            <a:r>
              <a:rPr lang="en-US" sz="1400" dirty="0" err="1"/>
              <a:t>kasus</a:t>
            </a:r>
            <a:r>
              <a:rPr lang="en-US" sz="1400" dirty="0"/>
              <a:t> </a:t>
            </a:r>
            <a:r>
              <a:rPr lang="en-US" sz="1400" dirty="0" err="1"/>
              <a:t>kedua</a:t>
            </a:r>
            <a:r>
              <a:rPr lang="en-US" sz="1400" dirty="0"/>
              <a:t>, </a:t>
            </a:r>
            <a:r>
              <a:rPr lang="en-US" sz="1400" dirty="0" err="1"/>
              <a:t>informasi</a:t>
            </a:r>
            <a:r>
              <a:rPr lang="en-US" sz="1400" dirty="0"/>
              <a:t> </a:t>
            </a:r>
            <a:r>
              <a:rPr lang="en-US" sz="1400" dirty="0" err="1"/>
              <a:t>atas</a:t>
            </a:r>
            <a:r>
              <a:rPr lang="en-US" sz="1400" dirty="0"/>
              <a:t> </a:t>
            </a:r>
            <a:r>
              <a:rPr lang="en-US" sz="1400" dirty="0" err="1"/>
              <a:t>laporan</a:t>
            </a:r>
            <a:r>
              <a:rPr lang="en-US" sz="1400" dirty="0"/>
              <a:t> </a:t>
            </a:r>
            <a:r>
              <a:rPr lang="en-US" sz="1400" dirty="0" err="1"/>
              <a:t>keuangan</a:t>
            </a:r>
            <a:r>
              <a:rPr lang="en-US" sz="1400" dirty="0"/>
              <a:t> yang </a:t>
            </a:r>
            <a:r>
              <a:rPr lang="en-US" sz="1400" dirty="0" err="1"/>
              <a:t>dihasilkan</a:t>
            </a:r>
            <a:r>
              <a:rPr lang="en-US" sz="1400" dirty="0"/>
              <a:t> </a:t>
            </a:r>
            <a:r>
              <a:rPr lang="en-US" sz="1400" dirty="0" err="1"/>
              <a:t>dari</a:t>
            </a:r>
            <a:r>
              <a:rPr lang="en-US" sz="1400" dirty="0"/>
              <a:t> </a:t>
            </a:r>
            <a:r>
              <a:rPr lang="en-US" sz="1400" dirty="0" err="1"/>
              <a:t>pencatatan</a:t>
            </a:r>
            <a:r>
              <a:rPr lang="en-US" sz="1400" dirty="0"/>
              <a:t> </a:t>
            </a:r>
            <a:r>
              <a:rPr lang="en-US" sz="1400" dirty="0" err="1"/>
              <a:t>sudah</a:t>
            </a:r>
            <a:r>
              <a:rPr lang="en-US" sz="1400" dirty="0"/>
              <a:t> </a:t>
            </a:r>
            <a:r>
              <a:rPr lang="en-US" sz="1400" dirty="0" err="1"/>
              <a:t>sama</a:t>
            </a:r>
            <a:r>
              <a:rPr lang="en-US" sz="1400" dirty="0"/>
              <a:t> </a:t>
            </a:r>
            <a:r>
              <a:rPr lang="en-US" sz="1400" dirty="0" err="1"/>
              <a:t>dengan</a:t>
            </a:r>
            <a:r>
              <a:rPr lang="en-US" sz="1400" dirty="0"/>
              <a:t> </a:t>
            </a:r>
            <a:r>
              <a:rPr lang="en-US" sz="1400" dirty="0" err="1"/>
              <a:t>mata</a:t>
            </a:r>
            <a:r>
              <a:rPr lang="en-US" sz="1400" dirty="0"/>
              <a:t> </a:t>
            </a:r>
            <a:r>
              <a:rPr lang="en-US" sz="1400" dirty="0" err="1"/>
              <a:t>uang</a:t>
            </a:r>
            <a:r>
              <a:rPr lang="en-US" sz="1400" dirty="0"/>
              <a:t> </a:t>
            </a:r>
            <a:r>
              <a:rPr lang="en-US" sz="1400" dirty="0" err="1"/>
              <a:t>penyajian</a:t>
            </a:r>
            <a:r>
              <a:rPr lang="en-US" sz="1400" dirty="0"/>
              <a:t>, </a:t>
            </a:r>
            <a:r>
              <a:rPr lang="en-US" sz="1400" dirty="0" err="1"/>
              <a:t>tetapi</a:t>
            </a:r>
            <a:r>
              <a:rPr lang="en-US" sz="1400" dirty="0"/>
              <a:t> </a:t>
            </a:r>
            <a:r>
              <a:rPr lang="en-US" sz="1400" dirty="0" err="1"/>
              <a:t>untuk</a:t>
            </a:r>
            <a:r>
              <a:rPr lang="en-US" sz="1400" dirty="0"/>
              <a:t> </a:t>
            </a:r>
            <a:r>
              <a:rPr lang="en-US" sz="1400" dirty="0" err="1"/>
              <a:t>tujuan</a:t>
            </a:r>
            <a:r>
              <a:rPr lang="en-US" sz="1400" dirty="0"/>
              <a:t> </a:t>
            </a:r>
            <a:r>
              <a:rPr lang="en-US" sz="1400" dirty="0" err="1"/>
              <a:t>konsolidasi</a:t>
            </a:r>
            <a:r>
              <a:rPr lang="en-US" sz="1400" dirty="0"/>
              <a:t> </a:t>
            </a:r>
            <a:r>
              <a:rPr lang="en-US" sz="1400" dirty="0" err="1"/>
              <a:t>laporan</a:t>
            </a:r>
            <a:r>
              <a:rPr lang="en-US" sz="1400" dirty="0"/>
              <a:t> </a:t>
            </a:r>
            <a:r>
              <a:rPr lang="en-US" sz="1400" dirty="0" err="1"/>
              <a:t>keuangan</a:t>
            </a:r>
            <a:r>
              <a:rPr lang="en-US" sz="1400" dirty="0"/>
              <a:t> </a:t>
            </a:r>
            <a:r>
              <a:rPr lang="en-US" sz="1400" dirty="0" err="1"/>
              <a:t>harus</a:t>
            </a:r>
            <a:r>
              <a:rPr lang="en-US" sz="1400" dirty="0"/>
              <a:t> </a:t>
            </a:r>
            <a:r>
              <a:rPr lang="en-US" sz="1400" dirty="0" err="1"/>
              <a:t>dijabarkan</a:t>
            </a:r>
            <a:r>
              <a:rPr lang="en-US" sz="1400" dirty="0"/>
              <a:t> </a:t>
            </a:r>
            <a:r>
              <a:rPr lang="en-US" sz="1400" dirty="0" err="1"/>
              <a:t>ke</a:t>
            </a:r>
            <a:r>
              <a:rPr lang="en-US" sz="1400" dirty="0"/>
              <a:t> </a:t>
            </a:r>
            <a:r>
              <a:rPr lang="en-US" sz="1400" dirty="0" err="1"/>
              <a:t>mata</a:t>
            </a:r>
            <a:r>
              <a:rPr lang="en-US" sz="1400" dirty="0"/>
              <a:t> </a:t>
            </a:r>
            <a:r>
              <a:rPr lang="en-US" sz="1400" dirty="0" err="1"/>
              <a:t>uang</a:t>
            </a:r>
            <a:r>
              <a:rPr lang="en-US" sz="1400" dirty="0"/>
              <a:t> </a:t>
            </a:r>
            <a:r>
              <a:rPr lang="en-US" sz="1400" dirty="0" err="1"/>
              <a:t>penyajian</a:t>
            </a:r>
            <a:r>
              <a:rPr lang="en-US" sz="1400" dirty="0"/>
              <a:t> </a:t>
            </a:r>
            <a:r>
              <a:rPr lang="en-US" sz="1400" dirty="0" err="1"/>
              <a:t>entitas</a:t>
            </a:r>
            <a:r>
              <a:rPr lang="en-US" sz="1400" dirty="0"/>
              <a:t> </a:t>
            </a:r>
            <a:r>
              <a:rPr lang="en-US" sz="1400" dirty="0" err="1"/>
              <a:t>induk</a:t>
            </a:r>
            <a:r>
              <a:rPr lang="en-US" sz="1400" dirty="0"/>
              <a:t>/investor/</a:t>
            </a:r>
            <a:r>
              <a:rPr lang="en-US" sz="1400" dirty="0" err="1"/>
              <a:t>pusat</a:t>
            </a:r>
            <a:r>
              <a:rPr lang="en-US" sz="1400" dirty="0"/>
              <a:t>. </a:t>
            </a:r>
            <a:r>
              <a:rPr lang="en-US" sz="1400" dirty="0" err="1"/>
              <a:t>Misalnya</a:t>
            </a:r>
            <a:r>
              <a:rPr lang="en-US" sz="1400" dirty="0"/>
              <a:t>, </a:t>
            </a:r>
            <a:r>
              <a:rPr lang="en-US" sz="1400" dirty="0" err="1"/>
              <a:t>jika</a:t>
            </a:r>
            <a:r>
              <a:rPr lang="en-US" sz="1400" dirty="0"/>
              <a:t> </a:t>
            </a:r>
            <a:r>
              <a:rPr lang="en-US" sz="1400" dirty="0" err="1"/>
              <a:t>mata</a:t>
            </a:r>
            <a:r>
              <a:rPr lang="en-US" sz="1400" dirty="0"/>
              <a:t> </a:t>
            </a:r>
            <a:r>
              <a:rPr lang="en-US" sz="1400" dirty="0" err="1"/>
              <a:t>uang</a:t>
            </a:r>
            <a:r>
              <a:rPr lang="en-US" sz="1400" dirty="0"/>
              <a:t> </a:t>
            </a:r>
            <a:r>
              <a:rPr lang="en-US" sz="1400" dirty="0" err="1"/>
              <a:t>pencatatan</a:t>
            </a:r>
            <a:r>
              <a:rPr lang="en-US" sz="1400" dirty="0"/>
              <a:t> </a:t>
            </a:r>
            <a:r>
              <a:rPr lang="en-US" sz="1400" dirty="0" err="1"/>
              <a:t>dan</a:t>
            </a:r>
            <a:r>
              <a:rPr lang="en-US" sz="1400" dirty="0"/>
              <a:t> </a:t>
            </a:r>
            <a:r>
              <a:rPr lang="en-US" sz="1400" dirty="0" err="1"/>
              <a:t>penyajian</a:t>
            </a:r>
            <a:r>
              <a:rPr lang="en-US" sz="1400" dirty="0"/>
              <a:t> </a:t>
            </a:r>
            <a:r>
              <a:rPr lang="en-US" sz="1400" dirty="0" err="1"/>
              <a:t>entitas</a:t>
            </a:r>
            <a:r>
              <a:rPr lang="en-US" sz="1400" dirty="0"/>
              <a:t> </a:t>
            </a:r>
            <a:r>
              <a:rPr lang="en-US" sz="1400" dirty="0" err="1"/>
              <a:t>anak</a:t>
            </a:r>
            <a:r>
              <a:rPr lang="en-US" sz="1400" dirty="0"/>
              <a:t> </a:t>
            </a:r>
            <a:r>
              <a:rPr lang="en-US" sz="1400" dirty="0" err="1"/>
              <a:t>adalah</a:t>
            </a:r>
            <a:r>
              <a:rPr lang="en-US" sz="1400" dirty="0"/>
              <a:t> rupiah, </a:t>
            </a:r>
            <a:r>
              <a:rPr lang="en-US" sz="1400" dirty="0" err="1"/>
              <a:t>dan</a:t>
            </a:r>
            <a:r>
              <a:rPr lang="en-US" sz="1400" dirty="0"/>
              <a:t> </a:t>
            </a:r>
            <a:r>
              <a:rPr lang="en-US" sz="1400" dirty="0" err="1"/>
              <a:t>laporan</a:t>
            </a:r>
            <a:r>
              <a:rPr lang="en-US" sz="1400" dirty="0"/>
              <a:t> </a:t>
            </a:r>
            <a:r>
              <a:rPr lang="en-US" sz="1400" dirty="0" err="1"/>
              <a:t>keuangan</a:t>
            </a:r>
            <a:r>
              <a:rPr lang="en-US" sz="1400" dirty="0"/>
              <a:t> </a:t>
            </a:r>
            <a:r>
              <a:rPr lang="en-US" sz="1400" dirty="0" err="1"/>
              <a:t>akan</a:t>
            </a:r>
            <a:r>
              <a:rPr lang="en-US" sz="1400" dirty="0"/>
              <a:t> </a:t>
            </a:r>
            <a:r>
              <a:rPr lang="en-US" sz="1400" dirty="0" err="1"/>
              <a:t>dikonsolidasikan</a:t>
            </a:r>
            <a:r>
              <a:rPr lang="en-US" sz="1400" dirty="0"/>
              <a:t> </a:t>
            </a:r>
            <a:r>
              <a:rPr lang="en-US" sz="1400" dirty="0" err="1"/>
              <a:t>dengan</a:t>
            </a:r>
            <a:r>
              <a:rPr lang="en-US" sz="1400" dirty="0"/>
              <a:t> </a:t>
            </a:r>
            <a:r>
              <a:rPr lang="en-US" sz="1400" dirty="0" err="1"/>
              <a:t>entitas</a:t>
            </a:r>
            <a:r>
              <a:rPr lang="en-US" sz="1400" dirty="0"/>
              <a:t> </a:t>
            </a:r>
            <a:r>
              <a:rPr lang="en-US" sz="1400" dirty="0" err="1"/>
              <a:t>induknya</a:t>
            </a:r>
            <a:r>
              <a:rPr lang="en-US" sz="1400" dirty="0"/>
              <a:t>. </a:t>
            </a:r>
            <a:r>
              <a:rPr lang="en-US" sz="1400" dirty="0" err="1"/>
              <a:t>Namun</a:t>
            </a:r>
            <a:r>
              <a:rPr lang="en-US" sz="1400" dirty="0"/>
              <a:t>, </a:t>
            </a:r>
            <a:r>
              <a:rPr lang="en-US" sz="1400" dirty="0" err="1"/>
              <a:t>karena</a:t>
            </a:r>
            <a:r>
              <a:rPr lang="en-US" sz="1400" dirty="0"/>
              <a:t> </a:t>
            </a:r>
            <a:r>
              <a:rPr lang="en-US" sz="1400" dirty="0" err="1"/>
              <a:t>mata</a:t>
            </a:r>
            <a:r>
              <a:rPr lang="en-US" sz="1400" dirty="0"/>
              <a:t> </a:t>
            </a:r>
            <a:r>
              <a:rPr lang="en-US" sz="1400" dirty="0" err="1"/>
              <a:t>uang</a:t>
            </a:r>
            <a:r>
              <a:rPr lang="en-US" sz="1400" dirty="0"/>
              <a:t> </a:t>
            </a:r>
            <a:r>
              <a:rPr lang="en-US" sz="1400" dirty="0" err="1"/>
              <a:t>penyajian</a:t>
            </a:r>
            <a:r>
              <a:rPr lang="en-US" sz="1400" dirty="0"/>
              <a:t> </a:t>
            </a:r>
            <a:r>
              <a:rPr lang="en-US" sz="1400" dirty="0" err="1"/>
              <a:t>entitas</a:t>
            </a:r>
            <a:r>
              <a:rPr lang="en-US" sz="1400" dirty="0"/>
              <a:t> </a:t>
            </a:r>
            <a:r>
              <a:rPr lang="en-US" sz="1400" dirty="0" err="1"/>
              <a:t>induk</a:t>
            </a:r>
            <a:r>
              <a:rPr lang="en-US" sz="1400" dirty="0"/>
              <a:t> </a:t>
            </a:r>
            <a:r>
              <a:rPr lang="en-US" sz="1400" dirty="0" err="1"/>
              <a:t>adalah</a:t>
            </a:r>
            <a:r>
              <a:rPr lang="en-US" sz="1400" dirty="0"/>
              <a:t> </a:t>
            </a:r>
            <a:r>
              <a:rPr lang="en-US" sz="1400" dirty="0" err="1"/>
              <a:t>dolar</a:t>
            </a:r>
            <a:r>
              <a:rPr lang="en-US" sz="1400" dirty="0"/>
              <a:t> AS, </a:t>
            </a:r>
            <a:r>
              <a:rPr lang="en-US" sz="1400" dirty="0" err="1"/>
              <a:t>maka</a:t>
            </a:r>
            <a:r>
              <a:rPr lang="en-US" sz="1400" dirty="0"/>
              <a:t> </a:t>
            </a:r>
            <a:r>
              <a:rPr lang="en-US" sz="1400" dirty="0" err="1"/>
              <a:t>laporan</a:t>
            </a:r>
            <a:r>
              <a:rPr lang="en-US" sz="1400" dirty="0"/>
              <a:t> </a:t>
            </a:r>
            <a:r>
              <a:rPr lang="en-US" sz="1400" dirty="0" err="1"/>
              <a:t>keuangan</a:t>
            </a:r>
            <a:r>
              <a:rPr lang="en-US" sz="1400" dirty="0"/>
              <a:t> </a:t>
            </a:r>
            <a:r>
              <a:rPr lang="en-US" sz="1400" dirty="0" err="1"/>
              <a:t>entitas</a:t>
            </a:r>
            <a:r>
              <a:rPr lang="en-US" sz="1400" dirty="0"/>
              <a:t> </a:t>
            </a:r>
            <a:r>
              <a:rPr lang="en-US" sz="1400" dirty="0" err="1"/>
              <a:t>anak</a:t>
            </a:r>
            <a:r>
              <a:rPr lang="en-US" sz="1400" dirty="0"/>
              <a:t> yang </a:t>
            </a:r>
            <a:r>
              <a:rPr lang="en-US" sz="1400" dirty="0" err="1"/>
              <a:t>dalam</a:t>
            </a:r>
            <a:r>
              <a:rPr lang="en-US" sz="1400" dirty="0"/>
              <a:t> rupiah </a:t>
            </a:r>
            <a:r>
              <a:rPr lang="en-US" sz="1400" dirty="0" err="1"/>
              <a:t>tersebut</a:t>
            </a:r>
            <a:r>
              <a:rPr lang="en-US" sz="1400" dirty="0"/>
              <a:t> </a:t>
            </a:r>
            <a:r>
              <a:rPr lang="en-US" sz="1400" dirty="0" err="1"/>
              <a:t>harus</a:t>
            </a:r>
            <a:r>
              <a:rPr lang="en-US" sz="1400" dirty="0"/>
              <a:t> </a:t>
            </a:r>
            <a:r>
              <a:rPr lang="en-US" sz="1400" dirty="0" err="1"/>
              <a:t>dijabarkan</a:t>
            </a:r>
            <a:r>
              <a:rPr lang="en-US" sz="1400" dirty="0"/>
              <a:t> </a:t>
            </a:r>
            <a:r>
              <a:rPr lang="en-US" sz="1400" dirty="0" err="1"/>
              <a:t>ke</a:t>
            </a:r>
            <a:r>
              <a:rPr lang="en-US" sz="1400" dirty="0"/>
              <a:t> </a:t>
            </a:r>
            <a:r>
              <a:rPr lang="en-US" sz="1400" dirty="0" err="1"/>
              <a:t>dalam</a:t>
            </a:r>
            <a:r>
              <a:rPr lang="en-US" sz="1400" dirty="0"/>
              <a:t> </a:t>
            </a:r>
            <a:r>
              <a:rPr lang="en-US" sz="1400" dirty="0" err="1"/>
              <a:t>dolar</a:t>
            </a:r>
            <a:r>
              <a:rPr lang="en-US" sz="1400" dirty="0"/>
              <a:t> AS. </a:t>
            </a:r>
          </a:p>
          <a:p>
            <a:pPr algn="just">
              <a:buNone/>
            </a:pPr>
            <a:endParaRPr lang="en-US" sz="800" dirty="0"/>
          </a:p>
          <a:p>
            <a:pPr algn="just">
              <a:buFont typeface="Wingdings" pitchFamily="2" charset="2"/>
              <a:buChar char="q"/>
            </a:pPr>
            <a:r>
              <a:rPr lang="en-US" sz="1900" b="1" dirty="0" err="1"/>
              <a:t>Metode</a:t>
            </a:r>
            <a:r>
              <a:rPr lang="en-US" sz="1900" b="1" dirty="0"/>
              <a:t> </a:t>
            </a:r>
            <a:r>
              <a:rPr lang="en-US" sz="1900" b="1" dirty="0" err="1"/>
              <a:t>Penjabaran</a:t>
            </a:r>
            <a:r>
              <a:rPr lang="en-US" sz="1900" b="1" dirty="0"/>
              <a:t> </a:t>
            </a:r>
            <a:r>
              <a:rPr lang="en-US" sz="1900" b="1" dirty="0" err="1"/>
              <a:t>Laporan</a:t>
            </a:r>
            <a:r>
              <a:rPr lang="en-US" sz="1900" b="1" dirty="0"/>
              <a:t> </a:t>
            </a:r>
            <a:r>
              <a:rPr lang="en-US" sz="1900" b="1" dirty="0" err="1"/>
              <a:t>Keuangan</a:t>
            </a:r>
            <a:r>
              <a:rPr lang="en-US" sz="1900" b="1" dirty="0"/>
              <a:t> </a:t>
            </a:r>
            <a:r>
              <a:rPr lang="en-US" sz="1900" b="1" dirty="0" err="1"/>
              <a:t>dalam</a:t>
            </a:r>
            <a:r>
              <a:rPr lang="en-US" sz="1900" b="1" dirty="0"/>
              <a:t> Mata </a:t>
            </a:r>
            <a:r>
              <a:rPr lang="en-US" sz="1900" b="1" dirty="0" err="1"/>
              <a:t>Uang</a:t>
            </a:r>
            <a:r>
              <a:rPr lang="en-US" sz="1900" b="1" dirty="0"/>
              <a:t> </a:t>
            </a:r>
            <a:r>
              <a:rPr lang="en-US" sz="1900" b="1" dirty="0" err="1"/>
              <a:t>Asing</a:t>
            </a:r>
            <a:endParaRPr lang="en-US" sz="1900" b="1" dirty="0"/>
          </a:p>
          <a:p>
            <a:pPr algn="just">
              <a:buNone/>
            </a:pPr>
            <a:r>
              <a:rPr lang="en-US" sz="1400" dirty="0"/>
              <a:t>	</a:t>
            </a:r>
            <a:r>
              <a:rPr lang="en-US" sz="1400" dirty="0" err="1"/>
              <a:t>Menurut</a:t>
            </a:r>
            <a:r>
              <a:rPr lang="en-US" sz="1400" dirty="0"/>
              <a:t> PSAK 10, </a:t>
            </a:r>
            <a:r>
              <a:rPr lang="en-US" sz="1400" dirty="0" err="1"/>
              <a:t>ada</a:t>
            </a:r>
            <a:r>
              <a:rPr lang="en-US" sz="1400" dirty="0"/>
              <a:t> 2 </a:t>
            </a:r>
            <a:r>
              <a:rPr lang="en-US" sz="1400" dirty="0" err="1"/>
              <a:t>metode</a:t>
            </a:r>
            <a:r>
              <a:rPr lang="en-US" sz="1400" dirty="0"/>
              <a:t> </a:t>
            </a:r>
            <a:r>
              <a:rPr lang="en-US" sz="1400" dirty="0" err="1"/>
              <a:t>dalam</a:t>
            </a:r>
            <a:r>
              <a:rPr lang="en-US" sz="1400" dirty="0"/>
              <a:t> </a:t>
            </a:r>
            <a:r>
              <a:rPr lang="en-US" sz="1400" dirty="0" err="1"/>
              <a:t>penjabaran</a:t>
            </a:r>
            <a:r>
              <a:rPr lang="en-US" sz="1400" dirty="0"/>
              <a:t> </a:t>
            </a:r>
            <a:r>
              <a:rPr lang="en-US" sz="1400" dirty="0" err="1"/>
              <a:t>laporan</a:t>
            </a:r>
            <a:r>
              <a:rPr lang="en-US" sz="1400" dirty="0"/>
              <a:t> </a:t>
            </a:r>
            <a:r>
              <a:rPr lang="en-US" sz="1400" dirty="0" err="1"/>
              <a:t>keuangan</a:t>
            </a:r>
            <a:r>
              <a:rPr lang="en-US" sz="1400" dirty="0"/>
              <a:t>: </a:t>
            </a:r>
            <a:r>
              <a:rPr lang="en-US" sz="1400" dirty="0" err="1"/>
              <a:t>metode</a:t>
            </a:r>
            <a:r>
              <a:rPr lang="en-US" sz="1400" dirty="0"/>
              <a:t> </a:t>
            </a:r>
            <a:r>
              <a:rPr lang="en-US" sz="1400" dirty="0" err="1"/>
              <a:t>translasi</a:t>
            </a:r>
            <a:r>
              <a:rPr lang="en-US" sz="1400" dirty="0"/>
              <a:t> dan </a:t>
            </a:r>
            <a:r>
              <a:rPr lang="en-US" sz="1400" dirty="0" err="1"/>
              <a:t>metode</a:t>
            </a:r>
            <a:r>
              <a:rPr lang="en-US" sz="1400" dirty="0"/>
              <a:t> </a:t>
            </a:r>
            <a:r>
              <a:rPr lang="en-US" sz="1400" dirty="0" err="1"/>
              <a:t>pengukuran</a:t>
            </a:r>
            <a:r>
              <a:rPr lang="en-US" sz="1400" dirty="0"/>
              <a:t> </a:t>
            </a:r>
            <a:r>
              <a:rPr lang="en-US" sz="1400" dirty="0" err="1"/>
              <a:t>kembali</a:t>
            </a:r>
            <a:r>
              <a:rPr lang="en-US" sz="1400" dirty="0"/>
              <a:t>. </a:t>
            </a:r>
          </a:p>
          <a:p>
            <a:pPr algn="just"/>
            <a:r>
              <a:rPr lang="en-US" sz="1400" b="1" dirty="0" err="1"/>
              <a:t>Metode</a:t>
            </a:r>
            <a:r>
              <a:rPr lang="en-US" sz="1400" b="1" dirty="0"/>
              <a:t> </a:t>
            </a:r>
            <a:r>
              <a:rPr lang="en-US" sz="1400" b="1" dirty="0" err="1"/>
              <a:t>Translasi</a:t>
            </a:r>
            <a:r>
              <a:rPr lang="en-US" sz="1400" b="1" dirty="0"/>
              <a:t> </a:t>
            </a:r>
          </a:p>
          <a:p>
            <a:pPr algn="just">
              <a:buNone/>
            </a:pPr>
            <a:r>
              <a:rPr lang="en-US" sz="1400" dirty="0"/>
              <a:t>	</a:t>
            </a:r>
            <a:r>
              <a:rPr lang="en-US" sz="1400" dirty="0" err="1"/>
              <a:t>Metode</a:t>
            </a:r>
            <a:r>
              <a:rPr lang="en-US" sz="1400" dirty="0"/>
              <a:t> </a:t>
            </a:r>
            <a:r>
              <a:rPr lang="en-US" sz="1400" dirty="0" err="1"/>
              <a:t>translasi</a:t>
            </a:r>
            <a:r>
              <a:rPr lang="en-US" sz="1400" dirty="0"/>
              <a:t> (</a:t>
            </a:r>
            <a:r>
              <a:rPr lang="en-US" sz="1400" i="1" dirty="0"/>
              <a:t>translation) </a:t>
            </a:r>
            <a:r>
              <a:rPr lang="en-US" sz="1400" dirty="0" err="1"/>
              <a:t>digunakan</a:t>
            </a:r>
            <a:r>
              <a:rPr lang="en-US" sz="1400" dirty="0"/>
              <a:t> </a:t>
            </a:r>
            <a:r>
              <a:rPr lang="en-US" sz="1400" dirty="0" err="1"/>
              <a:t>jika</a:t>
            </a:r>
            <a:r>
              <a:rPr lang="en-US" sz="1400" dirty="0"/>
              <a:t> </a:t>
            </a:r>
            <a:r>
              <a:rPr lang="en-US" sz="1400" dirty="0" err="1"/>
              <a:t>penjabaran</a:t>
            </a:r>
            <a:r>
              <a:rPr lang="en-US" sz="1400" dirty="0"/>
              <a:t> </a:t>
            </a:r>
            <a:r>
              <a:rPr lang="en-US" sz="1400" dirty="0" err="1"/>
              <a:t>laporan</a:t>
            </a:r>
            <a:r>
              <a:rPr lang="en-US" sz="1400" dirty="0"/>
              <a:t> </a:t>
            </a:r>
            <a:r>
              <a:rPr lang="en-US" sz="1400" dirty="0" err="1"/>
              <a:t>keuangan</a:t>
            </a:r>
            <a:r>
              <a:rPr lang="en-US" sz="1400" dirty="0"/>
              <a:t> </a:t>
            </a:r>
            <a:r>
              <a:rPr lang="en-US" sz="1400" dirty="0" err="1"/>
              <a:t>dilakukan</a:t>
            </a:r>
            <a:r>
              <a:rPr lang="en-US" sz="1400" dirty="0"/>
              <a:t> </a:t>
            </a:r>
            <a:r>
              <a:rPr lang="en-US" sz="1400" dirty="0" err="1"/>
              <a:t>dari</a:t>
            </a:r>
            <a:r>
              <a:rPr lang="en-US" sz="1400" dirty="0"/>
              <a:t> </a:t>
            </a:r>
            <a:r>
              <a:rPr lang="en-US" sz="1400" dirty="0" err="1"/>
              <a:t>mata</a:t>
            </a:r>
            <a:r>
              <a:rPr lang="en-US" sz="1400" dirty="0"/>
              <a:t> </a:t>
            </a:r>
            <a:r>
              <a:rPr lang="en-US" sz="1400" dirty="0" err="1"/>
              <a:t>uang</a:t>
            </a:r>
            <a:r>
              <a:rPr lang="en-US" sz="1400" dirty="0"/>
              <a:t> </a:t>
            </a:r>
            <a:r>
              <a:rPr lang="en-US" sz="1400" dirty="0" err="1"/>
              <a:t>fungsional</a:t>
            </a:r>
            <a:r>
              <a:rPr lang="en-US" sz="1400" dirty="0"/>
              <a:t> </a:t>
            </a:r>
            <a:r>
              <a:rPr lang="en-US" sz="1400" dirty="0" err="1"/>
              <a:t>ke</a:t>
            </a:r>
            <a:r>
              <a:rPr lang="en-US" sz="1400" dirty="0"/>
              <a:t> </a:t>
            </a:r>
            <a:r>
              <a:rPr lang="en-US" sz="1400" dirty="0" err="1"/>
              <a:t>mata</a:t>
            </a:r>
            <a:r>
              <a:rPr lang="en-US" sz="1400" dirty="0"/>
              <a:t> </a:t>
            </a:r>
            <a:r>
              <a:rPr lang="en-US" sz="1400" dirty="0" err="1"/>
              <a:t>uang</a:t>
            </a:r>
            <a:r>
              <a:rPr lang="en-US" sz="1400" dirty="0"/>
              <a:t> lain yang </a:t>
            </a:r>
            <a:r>
              <a:rPr lang="en-US" sz="1400" dirty="0" err="1"/>
              <a:t>berbeda</a:t>
            </a:r>
            <a:r>
              <a:rPr lang="en-US" sz="1400" dirty="0"/>
              <a:t> </a:t>
            </a:r>
            <a:r>
              <a:rPr lang="en-US" sz="1400" dirty="0" err="1"/>
              <a:t>dengan</a:t>
            </a:r>
            <a:r>
              <a:rPr lang="en-US" sz="1400" dirty="0"/>
              <a:t> </a:t>
            </a:r>
            <a:r>
              <a:rPr lang="en-US" sz="1400" dirty="0" err="1"/>
              <a:t>mata</a:t>
            </a:r>
            <a:r>
              <a:rPr lang="en-US" sz="1400" dirty="0"/>
              <a:t> </a:t>
            </a:r>
            <a:r>
              <a:rPr lang="en-US" sz="1400" dirty="0" err="1"/>
              <a:t>uang</a:t>
            </a:r>
            <a:r>
              <a:rPr lang="en-US" sz="1400" dirty="0"/>
              <a:t> </a:t>
            </a:r>
            <a:r>
              <a:rPr lang="en-US" sz="1400" dirty="0" err="1"/>
              <a:t>fungsionalnya</a:t>
            </a:r>
            <a:r>
              <a:rPr lang="en-US" sz="1400" dirty="0"/>
              <a:t> (</a:t>
            </a:r>
            <a:r>
              <a:rPr lang="en-US" sz="1400" dirty="0" err="1"/>
              <a:t>mata</a:t>
            </a:r>
            <a:r>
              <a:rPr lang="en-US" sz="1400" dirty="0"/>
              <a:t> </a:t>
            </a:r>
            <a:r>
              <a:rPr lang="en-US" sz="1400" dirty="0" err="1"/>
              <a:t>uang</a:t>
            </a:r>
            <a:r>
              <a:rPr lang="en-US" sz="1400" dirty="0"/>
              <a:t> </a:t>
            </a:r>
            <a:r>
              <a:rPr lang="en-US" sz="1400" dirty="0" err="1"/>
              <a:t>asing</a:t>
            </a:r>
            <a:r>
              <a:rPr lang="en-US" sz="1400" dirty="0"/>
              <a:t>)</a:t>
            </a:r>
            <a:r>
              <a:rPr lang="en-US" sz="1400" i="1" dirty="0"/>
              <a:t>. </a:t>
            </a:r>
            <a:r>
              <a:rPr lang="en-US" sz="1400" dirty="0" err="1"/>
              <a:t>Kondisi-kondisi</a:t>
            </a:r>
            <a:r>
              <a:rPr lang="en-US" sz="1400" dirty="0"/>
              <a:t> yang </a:t>
            </a:r>
            <a:r>
              <a:rPr lang="en-US" sz="1400" dirty="0" err="1"/>
              <a:t>dapat</a:t>
            </a:r>
            <a:r>
              <a:rPr lang="en-US" sz="1400" dirty="0"/>
              <a:t> </a:t>
            </a:r>
            <a:r>
              <a:rPr lang="en-US" sz="1400" dirty="0" err="1"/>
              <a:t>diterapkan</a:t>
            </a:r>
            <a:r>
              <a:rPr lang="en-US" sz="1400" dirty="0"/>
              <a:t> </a:t>
            </a:r>
            <a:r>
              <a:rPr lang="en-US" sz="1400" dirty="0" err="1"/>
              <a:t>dalam</a:t>
            </a:r>
            <a:r>
              <a:rPr lang="en-US" sz="1400" dirty="0"/>
              <a:t> </a:t>
            </a:r>
            <a:r>
              <a:rPr lang="en-US" sz="1400" dirty="0" err="1"/>
              <a:t>metode</a:t>
            </a:r>
            <a:r>
              <a:rPr lang="en-US" sz="1400" dirty="0"/>
              <a:t> </a:t>
            </a:r>
            <a:r>
              <a:rPr lang="en-US" sz="1400" dirty="0" err="1"/>
              <a:t>translasi</a:t>
            </a:r>
            <a:r>
              <a:rPr lang="en-US" sz="1400" dirty="0"/>
              <a:t> </a:t>
            </a:r>
            <a:r>
              <a:rPr lang="en-US" sz="1400" dirty="0" err="1"/>
              <a:t>adalah</a:t>
            </a:r>
            <a:r>
              <a:rPr lang="en-US" sz="1400" dirty="0"/>
              <a:t> </a:t>
            </a:r>
            <a:r>
              <a:rPr lang="en-US" sz="1400" dirty="0" err="1"/>
              <a:t>sebagai</a:t>
            </a:r>
            <a:r>
              <a:rPr lang="en-US" sz="1400" dirty="0"/>
              <a:t> </a:t>
            </a:r>
            <a:r>
              <a:rPr lang="en-US" sz="1400" dirty="0" err="1"/>
              <a:t>berikut</a:t>
            </a:r>
            <a:r>
              <a:rPr lang="en-US" sz="1400" dirty="0"/>
              <a: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a:xfrm>
            <a:off x="609600" y="1676400"/>
            <a:ext cx="8153400" cy="533400"/>
          </a:xfrm>
        </p:spPr>
        <p:txBody>
          <a:bodyPr>
            <a:normAutofit/>
          </a:bodyPr>
          <a:lstStyle/>
          <a:p>
            <a:pPr marL="361950" indent="0" algn="just">
              <a:buNone/>
            </a:pPr>
            <a:r>
              <a:rPr lang="id-ID" sz="1400" dirty="0"/>
              <a:t>Berdasarkan jurnal eliminasi yang ada, selanjutnya dimasukkan ke dalam kertas kerja konsolidasian sebagai berikut.</a:t>
            </a:r>
          </a:p>
        </p:txBody>
      </p:sp>
      <p:cxnSp>
        <p:nvCxnSpPr>
          <p:cNvPr id="7" name="Straight Connector 6"/>
          <p:cNvCxnSpPr>
            <a:cxnSpLocks/>
          </p:cNvCxnSpPr>
          <p:nvPr/>
        </p:nvCxnSpPr>
        <p:spPr>
          <a:xfrm>
            <a:off x="1447800" y="5791200"/>
            <a:ext cx="5943600" cy="0"/>
          </a:xfrm>
          <a:prstGeom prst="line">
            <a:avLst/>
          </a:prstGeom>
          <a:ln w="3175"/>
        </p:spPr>
        <p:style>
          <a:lnRef idx="1">
            <a:schemeClr val="dk1"/>
          </a:lnRef>
          <a:fillRef idx="0">
            <a:schemeClr val="dk1"/>
          </a:fillRef>
          <a:effectRef idx="0">
            <a:schemeClr val="dk1"/>
          </a:effectRef>
          <a:fontRef idx="minor">
            <a:schemeClr val="tx1"/>
          </a:fontRef>
        </p:style>
      </p:cxnSp>
      <p:sp>
        <p:nvSpPr>
          <p:cNvPr id="9" name="Rectangle 8"/>
          <p:cNvSpPr/>
          <p:nvPr/>
        </p:nvSpPr>
        <p:spPr>
          <a:xfrm>
            <a:off x="6478111" y="5943600"/>
            <a:ext cx="837089" cy="246221"/>
          </a:xfrm>
          <a:prstGeom prst="rect">
            <a:avLst/>
          </a:prstGeom>
        </p:spPr>
        <p:txBody>
          <a:bodyPr wrap="none">
            <a:spAutoFit/>
          </a:bodyPr>
          <a:lstStyle/>
          <a:p>
            <a:r>
              <a:rPr lang="id-ID" sz="1000" i="1" dirty="0">
                <a:latin typeface="Adobe Garamond Pro" pitchFamily="18" charset="0"/>
              </a:rPr>
              <a:t>(bersambung)</a:t>
            </a:r>
          </a:p>
        </p:txBody>
      </p:sp>
      <p:pic>
        <p:nvPicPr>
          <p:cNvPr id="5" name="Picture 4">
            <a:extLst>
              <a:ext uri="{FF2B5EF4-FFF2-40B4-BE49-F238E27FC236}">
                <a16:creationId xmlns:a16="http://schemas.microsoft.com/office/drawing/2014/main" id="{A24F2AF2-A417-4EEA-8757-CC8046EA0ADA}"/>
              </a:ext>
            </a:extLst>
          </p:cNvPr>
          <p:cNvPicPr>
            <a:picLocks noChangeAspect="1"/>
          </p:cNvPicPr>
          <p:nvPr/>
        </p:nvPicPr>
        <p:blipFill>
          <a:blip r:embed="rId2"/>
          <a:stretch>
            <a:fillRect/>
          </a:stretch>
        </p:blipFill>
        <p:spPr>
          <a:xfrm>
            <a:off x="1423987" y="2305050"/>
            <a:ext cx="6296025" cy="3486150"/>
          </a:xfrm>
          <a:prstGeom prst="rect">
            <a:avLst/>
          </a:prstGeom>
        </p:spPr>
      </p:pic>
    </p:spTree>
    <p:extLst>
      <p:ext uri="{BB962C8B-B14F-4D97-AF65-F5344CB8AC3E}">
        <p14:creationId xmlns:p14="http://schemas.microsoft.com/office/powerpoint/2010/main" val="21095264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cxnSp>
        <p:nvCxnSpPr>
          <p:cNvPr id="5" name="Straight Connector 4"/>
          <p:cNvCxnSpPr>
            <a:cxnSpLocks/>
          </p:cNvCxnSpPr>
          <p:nvPr/>
        </p:nvCxnSpPr>
        <p:spPr>
          <a:xfrm>
            <a:off x="1447800" y="2409825"/>
            <a:ext cx="5943600" cy="0"/>
          </a:xfrm>
          <a:prstGeom prst="line">
            <a:avLst/>
          </a:prstGeom>
          <a:ln w="3175"/>
        </p:spPr>
        <p:style>
          <a:lnRef idx="1">
            <a:schemeClr val="dk1"/>
          </a:lnRef>
          <a:fillRef idx="0">
            <a:schemeClr val="dk1"/>
          </a:fillRef>
          <a:effectRef idx="0">
            <a:schemeClr val="dk1"/>
          </a:effectRef>
          <a:fontRef idx="minor">
            <a:schemeClr val="tx1"/>
          </a:fontRef>
        </p:style>
      </p:cxnSp>
      <p:pic>
        <p:nvPicPr>
          <p:cNvPr id="6" name="Picture 5">
            <a:extLst>
              <a:ext uri="{FF2B5EF4-FFF2-40B4-BE49-F238E27FC236}">
                <a16:creationId xmlns:a16="http://schemas.microsoft.com/office/drawing/2014/main" id="{896D7308-90EB-44F6-A0C7-B2B26D92D488}"/>
              </a:ext>
            </a:extLst>
          </p:cNvPr>
          <p:cNvPicPr>
            <a:picLocks noChangeAspect="1"/>
          </p:cNvPicPr>
          <p:nvPr/>
        </p:nvPicPr>
        <p:blipFill>
          <a:blip r:embed="rId2"/>
          <a:stretch>
            <a:fillRect/>
          </a:stretch>
        </p:blipFill>
        <p:spPr>
          <a:xfrm>
            <a:off x="2895600" y="1676400"/>
            <a:ext cx="3200400" cy="438150"/>
          </a:xfrm>
          <a:prstGeom prst="rect">
            <a:avLst/>
          </a:prstGeom>
        </p:spPr>
      </p:pic>
      <p:pic>
        <p:nvPicPr>
          <p:cNvPr id="8" name="Picture 7">
            <a:extLst>
              <a:ext uri="{FF2B5EF4-FFF2-40B4-BE49-F238E27FC236}">
                <a16:creationId xmlns:a16="http://schemas.microsoft.com/office/drawing/2014/main" id="{54C5CBC3-8E45-4350-960F-776F9B90021E}"/>
              </a:ext>
            </a:extLst>
          </p:cNvPr>
          <p:cNvPicPr>
            <a:picLocks noChangeAspect="1"/>
          </p:cNvPicPr>
          <p:nvPr/>
        </p:nvPicPr>
        <p:blipFill>
          <a:blip r:embed="rId3"/>
          <a:stretch>
            <a:fillRect/>
          </a:stretch>
        </p:blipFill>
        <p:spPr>
          <a:xfrm>
            <a:off x="1404937" y="2438400"/>
            <a:ext cx="6334125" cy="3686175"/>
          </a:xfrm>
          <a:prstGeom prst="rect">
            <a:avLst/>
          </a:prstGeom>
        </p:spPr>
      </p:pic>
      <p:sp>
        <p:nvSpPr>
          <p:cNvPr id="12" name="Rectangle 11">
            <a:extLst>
              <a:ext uri="{FF2B5EF4-FFF2-40B4-BE49-F238E27FC236}">
                <a16:creationId xmlns:a16="http://schemas.microsoft.com/office/drawing/2014/main" id="{D416E9C9-351A-40FA-8B68-66E57F235553}"/>
              </a:ext>
            </a:extLst>
          </p:cNvPr>
          <p:cNvSpPr/>
          <p:nvPr/>
        </p:nvSpPr>
        <p:spPr>
          <a:xfrm>
            <a:off x="1371600" y="2054782"/>
            <a:ext cx="678391" cy="246221"/>
          </a:xfrm>
          <a:prstGeom prst="rect">
            <a:avLst/>
          </a:prstGeom>
        </p:spPr>
        <p:txBody>
          <a:bodyPr wrap="none">
            <a:spAutoFit/>
          </a:bodyPr>
          <a:lstStyle/>
          <a:p>
            <a:r>
              <a:rPr lang="id-ID" sz="1000" i="1" dirty="0">
                <a:latin typeface="Adobe Garamond Pro" pitchFamily="18" charset="0"/>
              </a:rPr>
              <a:t>(</a:t>
            </a:r>
            <a:r>
              <a:rPr lang="en-US" sz="1000" i="1" dirty="0" err="1">
                <a:latin typeface="Adobe Garamond Pro" pitchFamily="18" charset="0"/>
              </a:rPr>
              <a:t>lanjutan</a:t>
            </a:r>
            <a:r>
              <a:rPr lang="id-ID" sz="1000" i="1" dirty="0">
                <a:latin typeface="Adobe Garamond Pro" pitchFamily="18" charset="0"/>
              </a:rPr>
              <a:t>)</a:t>
            </a:r>
          </a:p>
        </p:txBody>
      </p:sp>
    </p:spTree>
    <p:extLst>
      <p:ext uri="{BB962C8B-B14F-4D97-AF65-F5344CB8AC3E}">
        <p14:creationId xmlns:p14="http://schemas.microsoft.com/office/powerpoint/2010/main" val="37773523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a:xfrm>
            <a:off x="609600" y="1576953"/>
            <a:ext cx="8153400" cy="709047"/>
          </a:xfrm>
        </p:spPr>
        <p:txBody>
          <a:bodyPr>
            <a:noAutofit/>
          </a:bodyPr>
          <a:lstStyle/>
          <a:p>
            <a:pPr marL="361950" indent="0" algn="just">
              <a:buNone/>
            </a:pPr>
            <a:r>
              <a:rPr lang="id-ID" sz="1400" dirty="0"/>
              <a:t>Pada tahun 20</a:t>
            </a:r>
            <a:r>
              <a:rPr lang="en-US" sz="1400" dirty="0"/>
              <a:t>21</a:t>
            </a:r>
            <a:r>
              <a:rPr lang="id-ID" sz="1400" dirty="0"/>
              <a:t>, pen</a:t>
            </a:r>
            <a:r>
              <a:rPr lang="en-US" sz="1400" dirty="0" err="1"/>
              <a:t>gukura</a:t>
            </a:r>
            <a:r>
              <a:rPr lang="id-ID" sz="1400" dirty="0"/>
              <a:t>n</a:t>
            </a:r>
            <a:r>
              <a:rPr lang="en-US" sz="1400" dirty="0"/>
              <a:t> </a:t>
            </a:r>
            <a:r>
              <a:rPr lang="en-US" sz="1400" dirty="0" err="1"/>
              <a:t>kembali</a:t>
            </a:r>
            <a:r>
              <a:rPr lang="id-ID" sz="1400" dirty="0"/>
              <a:t> dilakukan dengan cara yang sama menggunakan kurs yang relevan untuk tahun 20</a:t>
            </a:r>
            <a:r>
              <a:rPr lang="en-US" sz="1400" dirty="0"/>
              <a:t>21</a:t>
            </a:r>
            <a:r>
              <a:rPr lang="id-ID" sz="1400" dirty="0"/>
              <a:t>. Perbedaan hanya pada pen</a:t>
            </a:r>
            <a:r>
              <a:rPr lang="en-US" sz="1400" dirty="0" err="1"/>
              <a:t>gukura</a:t>
            </a:r>
            <a:r>
              <a:rPr lang="id-ID" sz="1400" dirty="0"/>
              <a:t>n</a:t>
            </a:r>
            <a:r>
              <a:rPr lang="en-US" sz="1400" dirty="0"/>
              <a:t> </a:t>
            </a:r>
            <a:r>
              <a:rPr lang="en-US" sz="1400" dirty="0" err="1"/>
              <a:t>kembali</a:t>
            </a:r>
            <a:r>
              <a:rPr lang="id-ID" sz="1400" dirty="0"/>
              <a:t> saldo laba 20</a:t>
            </a:r>
            <a:r>
              <a:rPr lang="en-US" sz="1400" dirty="0"/>
              <a:t>21</a:t>
            </a:r>
            <a:r>
              <a:rPr lang="id-ID" sz="1400" dirty="0"/>
              <a:t> yang harus dihitung sebagai berikut.</a:t>
            </a:r>
          </a:p>
        </p:txBody>
      </p:sp>
      <p:sp>
        <p:nvSpPr>
          <p:cNvPr id="4" name="Rectangle 3"/>
          <p:cNvSpPr/>
          <p:nvPr/>
        </p:nvSpPr>
        <p:spPr>
          <a:xfrm>
            <a:off x="533400" y="3474690"/>
            <a:ext cx="8229600" cy="3154710"/>
          </a:xfrm>
          <a:prstGeom prst="rect">
            <a:avLst/>
          </a:prstGeom>
        </p:spPr>
        <p:txBody>
          <a:bodyPr wrap="square">
            <a:spAutoFit/>
          </a:bodyPr>
          <a:lstStyle/>
          <a:p>
            <a:pPr marL="342900" indent="-342900">
              <a:buFont typeface="Wingdings" pitchFamily="2" charset="2"/>
              <a:buChar char="q"/>
            </a:pPr>
            <a:r>
              <a:rPr lang="id-ID" sz="1900" b="1" dirty="0"/>
              <a:t>Penyajian dan Pengungkapan</a:t>
            </a:r>
          </a:p>
          <a:p>
            <a:pPr marL="361950" algn="just"/>
            <a:r>
              <a:rPr lang="id-ID" sz="1200" dirty="0">
                <a:latin typeface="Myriad Pro" pitchFamily="34" charset="0"/>
              </a:rPr>
              <a:t>Penyajian laporan keuangan atas pen</a:t>
            </a:r>
            <a:r>
              <a:rPr lang="en-US" sz="1200" dirty="0" err="1">
                <a:latin typeface="Myriad Pro" panose="020B0503030403020204" pitchFamily="34" charset="0"/>
              </a:rPr>
              <a:t>gukura</a:t>
            </a:r>
            <a:r>
              <a:rPr lang="id-ID" sz="1200" dirty="0">
                <a:latin typeface="Myriad Pro" panose="020B0503030403020204" pitchFamily="34" charset="0"/>
              </a:rPr>
              <a:t>n</a:t>
            </a:r>
            <a:r>
              <a:rPr lang="en-US" sz="1200" dirty="0">
                <a:latin typeface="Myriad Pro" panose="020B0503030403020204" pitchFamily="34" charset="0"/>
              </a:rPr>
              <a:t> </a:t>
            </a:r>
            <a:r>
              <a:rPr lang="en-US" sz="1200" dirty="0" err="1">
                <a:latin typeface="Myriad Pro" panose="020B0503030403020204" pitchFamily="34" charset="0"/>
              </a:rPr>
              <a:t>kembali</a:t>
            </a:r>
            <a:r>
              <a:rPr lang="id-ID" sz="1200" dirty="0">
                <a:latin typeface="Myriad Pro" panose="020B0503030403020204" pitchFamily="34" charset="0"/>
              </a:rPr>
              <a:t> laporan keuangan pada dasarnya sama dengan penyajian laporan keuangan pada umumnya. Keuntungan/kerugian pen</a:t>
            </a:r>
            <a:r>
              <a:rPr lang="en-US" sz="1200" dirty="0" err="1">
                <a:latin typeface="Myriad Pro" panose="020B0503030403020204" pitchFamily="34" charset="0"/>
              </a:rPr>
              <a:t>gukura</a:t>
            </a:r>
            <a:r>
              <a:rPr lang="id-ID" sz="1200" dirty="0">
                <a:latin typeface="Myriad Pro" panose="020B0503030403020204" pitchFamily="34" charset="0"/>
              </a:rPr>
              <a:t>n</a:t>
            </a:r>
            <a:r>
              <a:rPr lang="en-US" sz="1200" dirty="0">
                <a:latin typeface="Myriad Pro" panose="020B0503030403020204" pitchFamily="34" charset="0"/>
              </a:rPr>
              <a:t> </a:t>
            </a:r>
            <a:r>
              <a:rPr lang="en-US" sz="1200" dirty="0" err="1">
                <a:latin typeface="Myriad Pro" panose="020B0503030403020204" pitchFamily="34" charset="0"/>
              </a:rPr>
              <a:t>kembali</a:t>
            </a:r>
            <a:r>
              <a:rPr lang="id-ID" sz="1200" dirty="0">
                <a:latin typeface="Myriad Pro" panose="020B0503030403020204" pitchFamily="34" charset="0"/>
              </a:rPr>
              <a:t> dengan metode pengukuran kembali disajikan di laporan laba rugi konsolidasi</a:t>
            </a:r>
            <a:r>
              <a:rPr lang="en-US" sz="1200" dirty="0">
                <a:latin typeface="Myriad Pro" pitchFamily="34" charset="0"/>
              </a:rPr>
              <a:t>an</a:t>
            </a:r>
            <a:r>
              <a:rPr lang="id-ID" sz="1200" dirty="0">
                <a:latin typeface="Myriad Pro" pitchFamily="34" charset="0"/>
              </a:rPr>
              <a:t>. </a:t>
            </a:r>
          </a:p>
          <a:p>
            <a:pPr marL="361950"/>
            <a:r>
              <a:rPr lang="id-ID" sz="1200" dirty="0">
                <a:latin typeface="Myriad Pro" pitchFamily="34" charset="0"/>
              </a:rPr>
              <a:t>Pengungkapan yang diperlukan mencakup:</a:t>
            </a:r>
          </a:p>
          <a:p>
            <a:pPr marL="542925" indent="-180975" algn="just"/>
            <a:r>
              <a:rPr lang="id-ID" sz="1200" dirty="0">
                <a:latin typeface="Myriad Pro" pitchFamily="34" charset="0"/>
              </a:rPr>
              <a:t>1. Kebijakan akuntansi atas pen</a:t>
            </a:r>
            <a:r>
              <a:rPr lang="en-US" sz="1200" dirty="0" err="1">
                <a:latin typeface="Myriad Pro" pitchFamily="34" charset="0"/>
              </a:rPr>
              <a:t>gukur</a:t>
            </a:r>
            <a:r>
              <a:rPr lang="id-ID" sz="1200" dirty="0">
                <a:latin typeface="Myriad Pro" pitchFamily="34" charset="0"/>
              </a:rPr>
              <a:t>an</a:t>
            </a:r>
            <a:r>
              <a:rPr lang="en-US" sz="1200" dirty="0">
                <a:latin typeface="Myriad Pro" pitchFamily="34" charset="0"/>
              </a:rPr>
              <a:t> </a:t>
            </a:r>
            <a:r>
              <a:rPr lang="en-US" sz="1200" dirty="0" err="1">
                <a:latin typeface="Myriad Pro" pitchFamily="34" charset="0"/>
              </a:rPr>
              <a:t>kembali</a:t>
            </a:r>
            <a:r>
              <a:rPr lang="id-ID" sz="1200" dirty="0">
                <a:latin typeface="Myriad Pro" pitchFamily="34" charset="0"/>
              </a:rPr>
              <a:t> laporan keuangan dalam mata uang asing.</a:t>
            </a:r>
          </a:p>
          <a:p>
            <a:pPr marL="542925" indent="-180975" algn="just"/>
            <a:r>
              <a:rPr lang="id-ID" sz="1200" dirty="0">
                <a:latin typeface="Myriad Pro" pitchFamily="34" charset="0"/>
              </a:rPr>
              <a:t>2. Jumlah dari selisih nilai tukar yang diakui dalam laba rugi.</a:t>
            </a:r>
          </a:p>
          <a:p>
            <a:pPr marL="542925" indent="-180975" algn="just"/>
            <a:r>
              <a:rPr lang="id-ID" sz="1200" dirty="0">
                <a:latin typeface="Myriad Pro" pitchFamily="34" charset="0"/>
              </a:rPr>
              <a:t>3. Ketika mata uang pelaporan berbeda dari mata uang fungsional, fakta tersebut harus dinyatakan, bersama dengan pengungkapan mata uang fungsional dan alasan untuk menggunakan suatu mata uang pelaporan yang berbeda.</a:t>
            </a:r>
          </a:p>
          <a:p>
            <a:pPr marL="542925" indent="-180975" algn="just"/>
            <a:r>
              <a:rPr lang="id-ID" sz="1200" dirty="0">
                <a:latin typeface="Myriad Pro" pitchFamily="34" charset="0"/>
              </a:rPr>
              <a:t>4. Ketika entitas menyajikan laporan keuangan atau informasi keuangan lainnya di dalam suatu mata uang yang berbeda baik dari mata uang fungsionalnya maupun dari mata uang pelaporannya, entitas harus: </a:t>
            </a:r>
          </a:p>
          <a:p>
            <a:pPr marL="714375" indent="-171450" algn="just"/>
            <a:r>
              <a:rPr lang="id-ID" sz="1200" dirty="0">
                <a:latin typeface="Myriad Pro" pitchFamily="34" charset="0"/>
              </a:rPr>
              <a:t>a. mengidentifikasikan secara jelas informasi sebagai informasi tambahan untuk membedakannya dari informasi yang tunduk dengan PSAK; </a:t>
            </a:r>
          </a:p>
          <a:p>
            <a:pPr marL="714375" indent="-171450"/>
            <a:r>
              <a:rPr lang="id-ID" sz="1200" dirty="0">
                <a:latin typeface="Myriad Pro" pitchFamily="34" charset="0"/>
              </a:rPr>
              <a:t>b. mengungkapkan mata uang di mana informasi tambahan tersebut disajikan; dan </a:t>
            </a:r>
          </a:p>
          <a:p>
            <a:pPr marL="714375" indent="-171450" algn="just"/>
            <a:r>
              <a:rPr lang="id-ID" sz="1200" dirty="0">
                <a:latin typeface="Myriad Pro" pitchFamily="34" charset="0"/>
              </a:rPr>
              <a:t>c.</a:t>
            </a:r>
            <a:r>
              <a:rPr lang="en-US" sz="1200" dirty="0">
                <a:latin typeface="Myriad Pro" pitchFamily="34" charset="0"/>
              </a:rPr>
              <a:t> </a:t>
            </a:r>
            <a:r>
              <a:rPr lang="id-ID" sz="1200" dirty="0">
                <a:latin typeface="Myriad Pro" pitchFamily="34" charset="0"/>
              </a:rPr>
              <a:t>mengungkapkan mata uang fungsional entitas dan metode pen</a:t>
            </a:r>
            <a:r>
              <a:rPr lang="en-US" sz="1200" dirty="0" err="1">
                <a:latin typeface="Myriad Pro" pitchFamily="34" charset="0"/>
              </a:rPr>
              <a:t>gukuran</a:t>
            </a:r>
            <a:r>
              <a:rPr lang="en-US" sz="1200" dirty="0">
                <a:latin typeface="Myriad Pro" pitchFamily="34" charset="0"/>
              </a:rPr>
              <a:t> </a:t>
            </a:r>
            <a:r>
              <a:rPr lang="en-US" sz="1200" dirty="0" err="1">
                <a:latin typeface="Myriad Pro" pitchFamily="34" charset="0"/>
              </a:rPr>
              <a:t>kembali</a:t>
            </a:r>
            <a:r>
              <a:rPr lang="id-ID" sz="1200" dirty="0">
                <a:latin typeface="Myriad Pro" pitchFamily="34" charset="0"/>
              </a:rPr>
              <a:t> yang digunakan untuk menentukan informasi tambahan.</a:t>
            </a:r>
          </a:p>
        </p:txBody>
      </p:sp>
      <p:pic>
        <p:nvPicPr>
          <p:cNvPr id="6" name="Picture 5">
            <a:extLst>
              <a:ext uri="{FF2B5EF4-FFF2-40B4-BE49-F238E27FC236}">
                <a16:creationId xmlns:a16="http://schemas.microsoft.com/office/drawing/2014/main" id="{390225A7-AC39-4438-9BC6-2179DD9CA31A}"/>
              </a:ext>
            </a:extLst>
          </p:cNvPr>
          <p:cNvPicPr>
            <a:picLocks noChangeAspect="1"/>
          </p:cNvPicPr>
          <p:nvPr/>
        </p:nvPicPr>
        <p:blipFill>
          <a:blip r:embed="rId2"/>
          <a:stretch>
            <a:fillRect/>
          </a:stretch>
        </p:blipFill>
        <p:spPr>
          <a:xfrm>
            <a:off x="1657350" y="2345209"/>
            <a:ext cx="5886450" cy="1007591"/>
          </a:xfrm>
          <a:prstGeom prst="rect">
            <a:avLst/>
          </a:prstGeom>
        </p:spPr>
      </p:pic>
    </p:spTree>
    <p:extLst>
      <p:ext uri="{BB962C8B-B14F-4D97-AF65-F5344CB8AC3E}">
        <p14:creationId xmlns:p14="http://schemas.microsoft.com/office/powerpoint/2010/main" val="11217817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i-FI" sz="2700" b="1" dirty="0"/>
              <a:t>ISU-ISU LAIN SEPUTAR PENJABARAN LAPORAN KEUANGAN</a:t>
            </a:r>
            <a:endParaRPr lang="id-ID" sz="2700" b="1" dirty="0"/>
          </a:p>
        </p:txBody>
      </p:sp>
      <p:sp>
        <p:nvSpPr>
          <p:cNvPr id="3" name="Content Placeholder 2"/>
          <p:cNvSpPr>
            <a:spLocks noGrp="1"/>
          </p:cNvSpPr>
          <p:nvPr>
            <p:ph sz="quarter" idx="1"/>
          </p:nvPr>
        </p:nvSpPr>
        <p:spPr/>
        <p:txBody>
          <a:bodyPr>
            <a:normAutofit fontScale="92500" lnSpcReduction="10000"/>
          </a:bodyPr>
          <a:lstStyle/>
          <a:p>
            <a:pPr>
              <a:buFont typeface="Wingdings" pitchFamily="2" charset="2"/>
              <a:buChar char="q"/>
            </a:pPr>
            <a:r>
              <a:rPr lang="id-ID" sz="1900" b="1" dirty="0"/>
              <a:t>Perubahan Mata Uang Fungsional</a:t>
            </a:r>
          </a:p>
          <a:p>
            <a:pPr marL="361950" indent="0" algn="just">
              <a:buNone/>
            </a:pPr>
            <a:r>
              <a:rPr lang="id-ID" sz="1400" dirty="0"/>
              <a:t>Mata uang fungsional dari suatu perusahaan mencerminkan transaksi-transaksi, kejadian-kejadian, dan kondisi-kondisi yang mendasari yang relevan terhadap perusahaan. Salah satu faktor yang memengaruhinya adalah perubahan dalam bidang bisnis perusahaan yang semula pendapatannya lebih banyak dipengaruhi oleh mata uang rupiah kemudian berubah menjadi mata uang dolar AS. Perubahan mata uang fungsional dapat berdampak terhadap pencatatan transaksi dalam mata uang asing. Jika mata uang fungsional semula adalah rupiah, maka transaksi dalam dolar AS perlu dijabarkan ke pencatatan dalam rupiah. Namun, jika mata uang fungsional dan pelaporan kemudian berubah menjadi dolar AS, maka transaksi dalam dolar AS bukan lagi transaksi dalam mata uang asing karena sudah dalam mata uang fungsionalnya.</a:t>
            </a:r>
          </a:p>
          <a:p>
            <a:pPr marL="361950" indent="0" algn="just">
              <a:buNone/>
            </a:pPr>
            <a:r>
              <a:rPr lang="id-ID" sz="1400" dirty="0"/>
              <a:t>Perubahan mata uang fungsional dapat berdampak terhadap penjabaran laporan keuangan dalam mata uang asing. Jika mata uang fungsional entitas induk adalah rupiah, maka laporan keuangan entitas anak dalam dolar AS perlu dijabarkan ke dalam rupiah untuk kepentingan konsolidasi. Namun, jika mata uang fungsional dan penyajian entitas induk kemudian berubah menjadi dolar AS, maka laporan keuangan entitas anak dalam dolar AS tidak perlu lagi dijabarkan karena sudah dalam mata uang fungsional entitas induknya.</a:t>
            </a:r>
          </a:p>
          <a:p>
            <a:pPr marL="361950" indent="0" algn="just">
              <a:buNone/>
            </a:pPr>
            <a:r>
              <a:rPr lang="id-ID" sz="1400" dirty="0"/>
              <a:t>Perubahan mata uang fungsional juga dapat berdampak terhadap metode penjabaran laporan keuangan dalam mata uang asing. Jika mata uang fungsional dan penyajian entitas induk adalah rupiah, maka laporan keuangan entitas anak dalam dolar AS perlu dijabarkan ke dalam rupiah untuk kepentingan konsolidasi dengan metode translasi. Namun, jika mata uang fungsional entitas anak kemudian berubah menjadi rupiah sedangkan mata uang pelaporan tetap dalam dolar AS, maka laporan keuangan entitas anak dalam dolar AS dijabarkan dengan metode pengukuran kembali untuk dikonsolidasikan dengan entitas induk.</a:t>
            </a:r>
          </a:p>
        </p:txBody>
      </p:sp>
    </p:spTree>
    <p:extLst>
      <p:ext uri="{BB962C8B-B14F-4D97-AF65-F5344CB8AC3E}">
        <p14:creationId xmlns:p14="http://schemas.microsoft.com/office/powerpoint/2010/main" val="30228298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lnSpcReduction="10000"/>
          </a:bodyPr>
          <a:lstStyle/>
          <a:p>
            <a:pPr marL="361950" indent="0" algn="just">
              <a:buNone/>
            </a:pPr>
            <a:r>
              <a:rPr lang="id-ID" sz="1400" dirty="0"/>
              <a:t>PSAK 10 mengatur perlakuan akuntansi jika terjadi peruabahan dalam mata uang fungsional. Ketika terjadi perubahan dalam mata uang fungsional suatu perusahaan, harus diterapkan prosedur penjabaran untuk mata uang fungsional yang baru secara prospektif sejak tanggal perubahan terjadi. Perusahaan harus menjabarkan semua pos-pos ke dalam mata uang fungsional yang baru menggunakan nilai tukar pada tanggal perubahan itu. Hasil dari jumlah yang dijabarkan untuk pos nonmoneter dianggap sebagai biaya historis perusahaan. Selisih nilai tukar yang timbul dari penjabaran kegiatan usaha luar negeri, yang sudah diakui sebelumnya di dalam pen</a:t>
            </a:r>
            <a:r>
              <a:rPr lang="en-US" sz="1400" dirty="0" err="1"/>
              <a:t>ghasil</a:t>
            </a:r>
            <a:r>
              <a:rPr lang="id-ID" sz="1400" dirty="0"/>
              <a:t>an komprehensif lain tidak dikelompokkan ulang dari ekuitas ke dalam laporan laba rugi sampai pelepasan kegiatan usaha tersebut.</a:t>
            </a:r>
          </a:p>
          <a:p>
            <a:pPr marL="361950" indent="0" algn="just">
              <a:buNone/>
            </a:pPr>
            <a:endParaRPr lang="id-ID" sz="600" dirty="0"/>
          </a:p>
          <a:p>
            <a:pPr>
              <a:buFont typeface="Wingdings" pitchFamily="2" charset="2"/>
              <a:buChar char="q"/>
            </a:pPr>
            <a:r>
              <a:rPr lang="id-ID" sz="1900" b="1" dirty="0"/>
              <a:t>Transaksi Antar-Entitas</a:t>
            </a:r>
          </a:p>
          <a:p>
            <a:pPr marL="361950" indent="0" algn="just">
              <a:buNone/>
            </a:pPr>
            <a:r>
              <a:rPr lang="id-ID" sz="1400" dirty="0"/>
              <a:t>Setelah dilakukan panjabaran, prosedur konsolidasi yang dilakukan mengikuti prosedur konsolidasi normal, seperti eliminasi saldo antarkelompok dan transaksi antarkelompok dari suatu entitas anak. Namun, suatu aset atau liabilitas moneter antar kelompok, baik jangka pendek atau jangka panjang, tidak dapat dieliminasi terhadap liabilitas atau aset antar kelompok tanpa menunjukkan hasil fluktuasi mata uang dalam laporan keuangan konsolidasian. Hal ini karena pos moneter menggambarkan suatu komitmen untuk mengonversi satu mata uang ke dalam mata uang lainnya dan mengakibatkan perusahaan memiliki risiko atas keuntungan atau kerugian melalui fluktuasi mata uang. Oleh karena itu, dalam laporan keuangan konsolidasian selisih nilai tukar ini diakui dalam laba atau rugi atau pen</a:t>
            </a:r>
            <a:r>
              <a:rPr lang="en-US" sz="1400" dirty="0" err="1"/>
              <a:t>ghasil</a:t>
            </a:r>
            <a:r>
              <a:rPr lang="id-ID" sz="1400" dirty="0"/>
              <a:t>an komprehensif lain.</a:t>
            </a:r>
          </a:p>
        </p:txBody>
      </p:sp>
    </p:spTree>
    <p:extLst>
      <p:ext uri="{BB962C8B-B14F-4D97-AF65-F5344CB8AC3E}">
        <p14:creationId xmlns:p14="http://schemas.microsoft.com/office/powerpoint/2010/main" val="30173515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a:bodyPr>
          <a:lstStyle/>
          <a:p>
            <a:pPr marL="400050" indent="-171450" algn="just">
              <a:buNone/>
            </a:pPr>
            <a:r>
              <a:rPr lang="en-US" sz="1400" dirty="0"/>
              <a:t>1. </a:t>
            </a:r>
            <a:r>
              <a:rPr lang="en-US" sz="1400" dirty="0" err="1"/>
              <a:t>Entitas</a:t>
            </a:r>
            <a:r>
              <a:rPr lang="en-US" sz="1400" dirty="0"/>
              <a:t> </a:t>
            </a:r>
            <a:r>
              <a:rPr lang="en-US" sz="1400" dirty="0" err="1"/>
              <a:t>tunggal</a:t>
            </a:r>
            <a:r>
              <a:rPr lang="en-US" sz="1400" dirty="0"/>
              <a:t> yang </a:t>
            </a:r>
            <a:r>
              <a:rPr lang="en-US" sz="1400" dirty="0" err="1"/>
              <a:t>mencatat</a:t>
            </a:r>
            <a:r>
              <a:rPr lang="en-US" sz="1400" dirty="0"/>
              <a:t> </a:t>
            </a:r>
            <a:r>
              <a:rPr lang="en-US" sz="1400" dirty="0" err="1"/>
              <a:t>transaksinya</a:t>
            </a:r>
            <a:r>
              <a:rPr lang="en-US" sz="1400" dirty="0"/>
              <a:t> </a:t>
            </a:r>
            <a:r>
              <a:rPr lang="en-US" sz="1400" dirty="0" err="1"/>
              <a:t>dalam</a:t>
            </a:r>
            <a:r>
              <a:rPr lang="en-US" sz="1400" dirty="0"/>
              <a:t> </a:t>
            </a:r>
            <a:r>
              <a:rPr lang="en-US" sz="1400" dirty="0" err="1"/>
              <a:t>mata</a:t>
            </a:r>
            <a:r>
              <a:rPr lang="en-US" sz="1400" dirty="0"/>
              <a:t> </a:t>
            </a:r>
            <a:r>
              <a:rPr lang="en-US" sz="1400" dirty="0" err="1"/>
              <a:t>uang</a:t>
            </a:r>
            <a:r>
              <a:rPr lang="en-US" sz="1400" dirty="0"/>
              <a:t> </a:t>
            </a:r>
            <a:r>
              <a:rPr lang="en-US" sz="1400" dirty="0" err="1"/>
              <a:t>fungsional</a:t>
            </a:r>
            <a:r>
              <a:rPr lang="en-US" sz="1400" dirty="0"/>
              <a:t> </a:t>
            </a:r>
            <a:r>
              <a:rPr lang="en-US" sz="1400" dirty="0" err="1"/>
              <a:t>dan</a:t>
            </a:r>
            <a:r>
              <a:rPr lang="en-US" sz="1400" dirty="0"/>
              <a:t> </a:t>
            </a:r>
            <a:r>
              <a:rPr lang="en-US" sz="1400" dirty="0" err="1"/>
              <a:t>menyajikan</a:t>
            </a:r>
            <a:r>
              <a:rPr lang="en-US" sz="1400" dirty="0"/>
              <a:t> </a:t>
            </a:r>
            <a:r>
              <a:rPr lang="en-US" sz="1400" dirty="0" err="1"/>
              <a:t>laporan</a:t>
            </a:r>
            <a:r>
              <a:rPr lang="en-US" sz="1400" dirty="0"/>
              <a:t> </a:t>
            </a:r>
            <a:r>
              <a:rPr lang="en-US" sz="1400" dirty="0" err="1"/>
              <a:t>keuangan</a:t>
            </a:r>
            <a:r>
              <a:rPr lang="en-US" sz="1400" dirty="0"/>
              <a:t> </a:t>
            </a:r>
            <a:r>
              <a:rPr lang="en-US" sz="1400" dirty="0" err="1"/>
              <a:t>dalam</a:t>
            </a:r>
            <a:r>
              <a:rPr lang="en-US" sz="1400" dirty="0"/>
              <a:t> </a:t>
            </a:r>
            <a:r>
              <a:rPr lang="en-US" sz="1400" dirty="0" err="1"/>
              <a:t>mata</a:t>
            </a:r>
            <a:r>
              <a:rPr lang="en-US" sz="1400" dirty="0"/>
              <a:t> </a:t>
            </a:r>
            <a:r>
              <a:rPr lang="en-US" sz="1400" dirty="0" err="1"/>
              <a:t>uang</a:t>
            </a:r>
            <a:r>
              <a:rPr lang="en-US" sz="1400" dirty="0"/>
              <a:t> </a:t>
            </a:r>
            <a:r>
              <a:rPr lang="en-US" sz="1400" dirty="0" err="1"/>
              <a:t>asing</a:t>
            </a:r>
            <a:r>
              <a:rPr lang="en-US" sz="1400" dirty="0"/>
              <a:t>. </a:t>
            </a:r>
          </a:p>
          <a:p>
            <a:pPr marL="400050" indent="-171450" algn="just">
              <a:buNone/>
            </a:pPr>
            <a:r>
              <a:rPr lang="en-US" sz="1400" dirty="0"/>
              <a:t>2. </a:t>
            </a:r>
            <a:r>
              <a:rPr lang="en-US" sz="1400" dirty="0" err="1"/>
              <a:t>Entitas</a:t>
            </a:r>
            <a:r>
              <a:rPr lang="en-US" sz="1400" dirty="0"/>
              <a:t> </a:t>
            </a:r>
            <a:r>
              <a:rPr lang="en-US" sz="1400" dirty="0" err="1"/>
              <a:t>anak</a:t>
            </a:r>
            <a:r>
              <a:rPr lang="en-US" sz="1400" dirty="0"/>
              <a:t>/</a:t>
            </a:r>
            <a:r>
              <a:rPr lang="en-US" sz="1400" dirty="0" err="1"/>
              <a:t>asosiasi</a:t>
            </a:r>
            <a:r>
              <a:rPr lang="en-US" sz="1400" dirty="0"/>
              <a:t>/</a:t>
            </a:r>
            <a:r>
              <a:rPr lang="en-US" sz="1400" dirty="0" err="1"/>
              <a:t>cabang</a:t>
            </a:r>
            <a:r>
              <a:rPr lang="en-US" sz="1400" dirty="0"/>
              <a:t> yang </a:t>
            </a:r>
            <a:r>
              <a:rPr lang="en-US" sz="1400" dirty="0" err="1"/>
              <a:t>mencatat</a:t>
            </a:r>
            <a:r>
              <a:rPr lang="en-US" sz="1400" dirty="0"/>
              <a:t> </a:t>
            </a:r>
            <a:r>
              <a:rPr lang="en-US" sz="1400" dirty="0" err="1"/>
              <a:t>transaksi</a:t>
            </a:r>
            <a:r>
              <a:rPr lang="en-US" sz="1400" dirty="0"/>
              <a:t> </a:t>
            </a:r>
            <a:r>
              <a:rPr lang="en-US" sz="1400" dirty="0" err="1"/>
              <a:t>dan</a:t>
            </a:r>
            <a:r>
              <a:rPr lang="en-US" sz="1400" dirty="0"/>
              <a:t> </a:t>
            </a:r>
            <a:r>
              <a:rPr lang="en-US" sz="1400" dirty="0" err="1"/>
              <a:t>menyajikan</a:t>
            </a:r>
            <a:r>
              <a:rPr lang="en-US" sz="1400" dirty="0"/>
              <a:t> </a:t>
            </a:r>
            <a:r>
              <a:rPr lang="en-US" sz="1400" dirty="0" err="1"/>
              <a:t>laporan</a:t>
            </a:r>
            <a:r>
              <a:rPr lang="en-US" sz="1400" dirty="0"/>
              <a:t> </a:t>
            </a:r>
            <a:r>
              <a:rPr lang="en-US" sz="1400" dirty="0" err="1"/>
              <a:t>keuangan</a:t>
            </a:r>
            <a:r>
              <a:rPr lang="en-US" sz="1400" dirty="0"/>
              <a:t> </a:t>
            </a:r>
            <a:r>
              <a:rPr lang="en-US" sz="1400" dirty="0" err="1"/>
              <a:t>dalam</a:t>
            </a:r>
            <a:r>
              <a:rPr lang="en-US" sz="1400" dirty="0"/>
              <a:t> </a:t>
            </a:r>
            <a:r>
              <a:rPr lang="en-US" sz="1400" dirty="0" err="1"/>
              <a:t>mata</a:t>
            </a:r>
            <a:r>
              <a:rPr lang="en-US" sz="1400" dirty="0"/>
              <a:t> </a:t>
            </a:r>
            <a:r>
              <a:rPr lang="en-US" sz="1400" dirty="0" err="1"/>
              <a:t>uang</a:t>
            </a:r>
            <a:r>
              <a:rPr lang="en-US" sz="1400" dirty="0"/>
              <a:t> </a:t>
            </a:r>
            <a:r>
              <a:rPr lang="en-US" sz="1400" dirty="0" err="1"/>
              <a:t>fungsional</a:t>
            </a:r>
            <a:r>
              <a:rPr lang="en-US" sz="1400" dirty="0"/>
              <a:t> </a:t>
            </a:r>
            <a:r>
              <a:rPr lang="en-US" sz="1400" dirty="0" err="1"/>
              <a:t>namun</a:t>
            </a:r>
            <a:r>
              <a:rPr lang="en-US" sz="1400" dirty="0"/>
              <a:t> </a:t>
            </a:r>
            <a:r>
              <a:rPr lang="en-US" sz="1400" dirty="0" err="1"/>
              <a:t>entitas</a:t>
            </a:r>
            <a:r>
              <a:rPr lang="en-US" sz="1400" dirty="0"/>
              <a:t> </a:t>
            </a:r>
            <a:r>
              <a:rPr lang="en-US" sz="1400" dirty="0" err="1"/>
              <a:t>induk</a:t>
            </a:r>
            <a:r>
              <a:rPr lang="en-US" sz="1400" dirty="0"/>
              <a:t>/investor/</a:t>
            </a:r>
            <a:r>
              <a:rPr lang="en-US" sz="1400" dirty="0" err="1"/>
              <a:t>pusat</a:t>
            </a:r>
            <a:r>
              <a:rPr lang="en-US" sz="1400" dirty="0"/>
              <a:t> </a:t>
            </a:r>
            <a:r>
              <a:rPr lang="en-US" sz="1400" dirty="0" err="1"/>
              <a:t>memiliki</a:t>
            </a:r>
            <a:r>
              <a:rPr lang="en-US" sz="1400" dirty="0"/>
              <a:t> </a:t>
            </a:r>
            <a:r>
              <a:rPr lang="en-US" sz="1400" dirty="0" err="1"/>
              <a:t>mata</a:t>
            </a:r>
            <a:r>
              <a:rPr lang="en-US" sz="1400" dirty="0"/>
              <a:t> </a:t>
            </a:r>
            <a:r>
              <a:rPr lang="en-US" sz="1400" dirty="0" err="1"/>
              <a:t>uang</a:t>
            </a:r>
            <a:r>
              <a:rPr lang="en-US" sz="1400" dirty="0"/>
              <a:t> </a:t>
            </a:r>
            <a:r>
              <a:rPr lang="en-US" sz="1400" dirty="0" err="1"/>
              <a:t>penyajian</a:t>
            </a:r>
            <a:r>
              <a:rPr lang="en-US" sz="1400" dirty="0"/>
              <a:t> yang </a:t>
            </a:r>
            <a:r>
              <a:rPr lang="en-US" sz="1400" dirty="0" err="1"/>
              <a:t>berbeda</a:t>
            </a:r>
            <a:r>
              <a:rPr lang="en-US" sz="1400" dirty="0"/>
              <a:t> (</a:t>
            </a:r>
            <a:r>
              <a:rPr lang="en-US" sz="1400" dirty="0" err="1"/>
              <a:t>mata</a:t>
            </a:r>
            <a:r>
              <a:rPr lang="en-US" sz="1400" dirty="0"/>
              <a:t> </a:t>
            </a:r>
            <a:r>
              <a:rPr lang="en-US" sz="1400" dirty="0" err="1"/>
              <a:t>uang</a:t>
            </a:r>
            <a:r>
              <a:rPr lang="en-US" sz="1400" dirty="0"/>
              <a:t> </a:t>
            </a:r>
            <a:r>
              <a:rPr lang="en-US" sz="1400" dirty="0" err="1"/>
              <a:t>asing</a:t>
            </a:r>
            <a:r>
              <a:rPr lang="en-US" sz="1400" dirty="0"/>
              <a:t>). </a:t>
            </a:r>
          </a:p>
          <a:p>
            <a:pPr marL="223838" indent="-204788" algn="just">
              <a:buNone/>
            </a:pPr>
            <a:endParaRPr lang="en-US" sz="800" dirty="0"/>
          </a:p>
          <a:p>
            <a:pPr marL="223838" indent="-204788" algn="just"/>
            <a:r>
              <a:rPr lang="en-US" sz="1400" b="1" dirty="0" err="1"/>
              <a:t>Metode</a:t>
            </a:r>
            <a:r>
              <a:rPr lang="en-US" sz="1400" b="1" dirty="0"/>
              <a:t> </a:t>
            </a:r>
            <a:r>
              <a:rPr lang="en-US" sz="1400" b="1" dirty="0" err="1"/>
              <a:t>Pengukuran</a:t>
            </a:r>
            <a:r>
              <a:rPr lang="en-US" sz="1400" b="1" dirty="0"/>
              <a:t> </a:t>
            </a:r>
            <a:r>
              <a:rPr lang="en-US" sz="1400" b="1" dirty="0" err="1"/>
              <a:t>Kembali</a:t>
            </a:r>
            <a:r>
              <a:rPr lang="en-US" sz="1400" b="1" dirty="0"/>
              <a:t> </a:t>
            </a:r>
          </a:p>
          <a:p>
            <a:pPr marL="228600" indent="-114300" algn="just">
              <a:buNone/>
            </a:pPr>
            <a:r>
              <a:rPr lang="en-US" sz="1400" dirty="0"/>
              <a:t>	</a:t>
            </a:r>
            <a:r>
              <a:rPr lang="en-US" sz="1400" dirty="0" err="1"/>
              <a:t>Metode</a:t>
            </a:r>
            <a:r>
              <a:rPr lang="en-US" sz="1400" dirty="0"/>
              <a:t> </a:t>
            </a:r>
            <a:r>
              <a:rPr lang="en-US" sz="1400" dirty="0" err="1"/>
              <a:t>pengukuran</a:t>
            </a:r>
            <a:r>
              <a:rPr lang="en-US" sz="1400" dirty="0"/>
              <a:t> </a:t>
            </a:r>
            <a:r>
              <a:rPr lang="en-US" sz="1400" dirty="0" err="1"/>
              <a:t>kembali</a:t>
            </a:r>
            <a:r>
              <a:rPr lang="en-US" sz="1400" dirty="0"/>
              <a:t> (</a:t>
            </a:r>
            <a:r>
              <a:rPr lang="en-US" sz="1400" i="1" dirty="0" err="1"/>
              <a:t>remeasurement</a:t>
            </a:r>
            <a:r>
              <a:rPr lang="en-US" sz="1400" i="1" dirty="0"/>
              <a:t>) </a:t>
            </a:r>
            <a:r>
              <a:rPr lang="en-US" sz="1400" dirty="0" err="1"/>
              <a:t>digunakan</a:t>
            </a:r>
            <a:r>
              <a:rPr lang="en-US" sz="1400" dirty="0"/>
              <a:t> </a:t>
            </a:r>
            <a:r>
              <a:rPr lang="en-US" sz="1400" dirty="0" err="1"/>
              <a:t>jika</a:t>
            </a:r>
            <a:r>
              <a:rPr lang="en-US" sz="1400" dirty="0"/>
              <a:t> </a:t>
            </a:r>
            <a:r>
              <a:rPr lang="en-US" sz="1400" dirty="0" err="1"/>
              <a:t>penjabaran</a:t>
            </a:r>
            <a:r>
              <a:rPr lang="en-US" sz="1400" dirty="0"/>
              <a:t> </a:t>
            </a:r>
            <a:r>
              <a:rPr lang="en-US" sz="1400" dirty="0" err="1"/>
              <a:t>laporan</a:t>
            </a:r>
            <a:r>
              <a:rPr lang="en-US" sz="1400" dirty="0"/>
              <a:t> </a:t>
            </a:r>
            <a:r>
              <a:rPr lang="en-US" sz="1400" dirty="0" err="1"/>
              <a:t>keuangan</a:t>
            </a:r>
            <a:r>
              <a:rPr lang="en-US" sz="1400" dirty="0"/>
              <a:t> </a:t>
            </a:r>
            <a:r>
              <a:rPr lang="en-US" sz="1400" dirty="0" err="1"/>
              <a:t>dilakukan</a:t>
            </a:r>
            <a:r>
              <a:rPr lang="en-US" sz="1400" dirty="0"/>
              <a:t> </a:t>
            </a:r>
            <a:r>
              <a:rPr lang="en-US" sz="1400" dirty="0" err="1"/>
              <a:t>dari</a:t>
            </a:r>
            <a:r>
              <a:rPr lang="en-US" sz="1400" dirty="0"/>
              <a:t> </a:t>
            </a:r>
            <a:r>
              <a:rPr lang="en-US" sz="1400" dirty="0" err="1"/>
              <a:t>mata</a:t>
            </a:r>
            <a:r>
              <a:rPr lang="en-US" sz="1400" dirty="0"/>
              <a:t> </a:t>
            </a:r>
            <a:r>
              <a:rPr lang="en-US" sz="1400" dirty="0" err="1"/>
              <a:t>uang</a:t>
            </a:r>
            <a:r>
              <a:rPr lang="en-US" sz="1400" dirty="0"/>
              <a:t> </a:t>
            </a:r>
            <a:r>
              <a:rPr lang="en-US" sz="1400" dirty="0" err="1"/>
              <a:t>asing</a:t>
            </a:r>
            <a:r>
              <a:rPr lang="en-US" sz="1400" dirty="0"/>
              <a:t> </a:t>
            </a:r>
            <a:r>
              <a:rPr lang="en-US" sz="1400" dirty="0" err="1"/>
              <a:t>ke</a:t>
            </a:r>
            <a:r>
              <a:rPr lang="en-US" sz="1400" dirty="0"/>
              <a:t> </a:t>
            </a:r>
            <a:r>
              <a:rPr lang="en-US" sz="1400" dirty="0" err="1"/>
              <a:t>mata</a:t>
            </a:r>
            <a:r>
              <a:rPr lang="en-US" sz="1400" dirty="0"/>
              <a:t> </a:t>
            </a:r>
            <a:r>
              <a:rPr lang="en-US" sz="1400" dirty="0" err="1"/>
              <a:t>uang</a:t>
            </a:r>
            <a:r>
              <a:rPr lang="en-US" sz="1400" dirty="0"/>
              <a:t> </a:t>
            </a:r>
            <a:r>
              <a:rPr lang="en-US" sz="1400" dirty="0" err="1"/>
              <a:t>fungsionalnya</a:t>
            </a:r>
            <a:r>
              <a:rPr lang="en-US" sz="1400" dirty="0"/>
              <a:t>. </a:t>
            </a:r>
            <a:r>
              <a:rPr lang="en-US" sz="1400" dirty="0" err="1"/>
              <a:t>Metode</a:t>
            </a:r>
            <a:r>
              <a:rPr lang="en-US" sz="1400" dirty="0"/>
              <a:t> </a:t>
            </a:r>
            <a:r>
              <a:rPr lang="en-US" sz="1400" dirty="0" err="1"/>
              <a:t>ini</a:t>
            </a:r>
            <a:r>
              <a:rPr lang="en-US" sz="1400" dirty="0"/>
              <a:t> </a:t>
            </a:r>
            <a:r>
              <a:rPr lang="en-US" sz="1400" dirty="0" err="1"/>
              <a:t>diterapkan</a:t>
            </a:r>
            <a:r>
              <a:rPr lang="en-US" sz="1400" dirty="0"/>
              <a:t> </a:t>
            </a:r>
            <a:r>
              <a:rPr lang="en-US" sz="1400" dirty="0" err="1"/>
              <a:t>dalam</a:t>
            </a:r>
            <a:r>
              <a:rPr lang="en-US" sz="1400" dirty="0"/>
              <a:t> </a:t>
            </a:r>
            <a:r>
              <a:rPr lang="en-US" sz="1400" dirty="0" err="1"/>
              <a:t>kondisi</a:t>
            </a:r>
            <a:r>
              <a:rPr lang="en-US" sz="1400" dirty="0"/>
              <a:t> </a:t>
            </a:r>
            <a:r>
              <a:rPr lang="en-US" sz="1400" dirty="0" err="1"/>
              <a:t>sebagai</a:t>
            </a:r>
            <a:r>
              <a:rPr lang="en-US" sz="1400" dirty="0"/>
              <a:t> </a:t>
            </a:r>
            <a:r>
              <a:rPr lang="en-US" sz="1400" dirty="0" err="1"/>
              <a:t>berikut</a:t>
            </a:r>
            <a:r>
              <a:rPr lang="en-US" sz="1400" dirty="0"/>
              <a:t>. </a:t>
            </a:r>
          </a:p>
          <a:p>
            <a:pPr marL="457200" indent="-228600" algn="just">
              <a:buNone/>
            </a:pPr>
            <a:r>
              <a:rPr lang="en-US" sz="1400" dirty="0"/>
              <a:t>1.	</a:t>
            </a:r>
            <a:r>
              <a:rPr lang="en-US" sz="1400" dirty="0" err="1"/>
              <a:t>Entitas</a:t>
            </a:r>
            <a:r>
              <a:rPr lang="en-US" sz="1400" dirty="0"/>
              <a:t> </a:t>
            </a:r>
            <a:r>
              <a:rPr lang="en-US" sz="1400" dirty="0" err="1"/>
              <a:t>tunggal</a:t>
            </a:r>
            <a:r>
              <a:rPr lang="en-US" sz="1400" dirty="0"/>
              <a:t> yang </a:t>
            </a:r>
            <a:r>
              <a:rPr lang="en-US" sz="1400" dirty="0" err="1"/>
              <a:t>mencatat</a:t>
            </a:r>
            <a:r>
              <a:rPr lang="en-US" sz="1400" dirty="0"/>
              <a:t> </a:t>
            </a:r>
            <a:r>
              <a:rPr lang="en-US" sz="1400" dirty="0" err="1"/>
              <a:t>transaksinya</a:t>
            </a:r>
            <a:r>
              <a:rPr lang="en-US" sz="1400" dirty="0"/>
              <a:t> </a:t>
            </a:r>
            <a:r>
              <a:rPr lang="en-US" sz="1400" dirty="0" err="1"/>
              <a:t>dalam</a:t>
            </a:r>
            <a:r>
              <a:rPr lang="en-US" sz="1400" dirty="0"/>
              <a:t> </a:t>
            </a:r>
            <a:r>
              <a:rPr lang="en-US" sz="1400" dirty="0" err="1"/>
              <a:t>mata</a:t>
            </a:r>
            <a:r>
              <a:rPr lang="en-US" sz="1400" dirty="0"/>
              <a:t> </a:t>
            </a:r>
            <a:r>
              <a:rPr lang="en-US" sz="1400" dirty="0" err="1"/>
              <a:t>uang</a:t>
            </a:r>
            <a:r>
              <a:rPr lang="en-US" sz="1400" dirty="0"/>
              <a:t> </a:t>
            </a:r>
            <a:r>
              <a:rPr lang="en-US" sz="1400" dirty="0" err="1"/>
              <a:t>asing</a:t>
            </a:r>
            <a:r>
              <a:rPr lang="en-US" sz="1400" dirty="0"/>
              <a:t> </a:t>
            </a:r>
            <a:r>
              <a:rPr lang="en-US" sz="1400" dirty="0" err="1"/>
              <a:t>dan</a:t>
            </a:r>
            <a:r>
              <a:rPr lang="en-US" sz="1400" dirty="0"/>
              <a:t> </a:t>
            </a:r>
            <a:r>
              <a:rPr lang="en-US" sz="1400" dirty="0" err="1"/>
              <a:t>menyajikan</a:t>
            </a:r>
            <a:r>
              <a:rPr lang="en-US" sz="1400" dirty="0"/>
              <a:t> </a:t>
            </a:r>
            <a:r>
              <a:rPr lang="en-US" sz="1400" dirty="0" err="1"/>
              <a:t>laporan</a:t>
            </a:r>
            <a:r>
              <a:rPr lang="en-US" sz="1400" dirty="0"/>
              <a:t> </a:t>
            </a:r>
            <a:r>
              <a:rPr lang="en-US" sz="1400" dirty="0" err="1"/>
              <a:t>keuangan</a:t>
            </a:r>
            <a:r>
              <a:rPr lang="en-US" sz="1400" dirty="0"/>
              <a:t> </a:t>
            </a:r>
            <a:r>
              <a:rPr lang="en-US" sz="1400" dirty="0" err="1"/>
              <a:t>dalam</a:t>
            </a:r>
            <a:r>
              <a:rPr lang="en-US" sz="1400" dirty="0"/>
              <a:t> </a:t>
            </a:r>
            <a:r>
              <a:rPr lang="en-US" sz="1400" dirty="0" err="1"/>
              <a:t>mata</a:t>
            </a:r>
            <a:r>
              <a:rPr lang="en-US" sz="1400" dirty="0"/>
              <a:t> </a:t>
            </a:r>
            <a:r>
              <a:rPr lang="en-US" sz="1400" dirty="0" err="1"/>
              <a:t>uang</a:t>
            </a:r>
            <a:r>
              <a:rPr lang="en-US" sz="1400" dirty="0"/>
              <a:t> </a:t>
            </a:r>
            <a:r>
              <a:rPr lang="en-US" sz="1400" dirty="0" err="1"/>
              <a:t>fungsional</a:t>
            </a:r>
            <a:r>
              <a:rPr lang="en-US" sz="1400" dirty="0"/>
              <a:t>. </a:t>
            </a:r>
          </a:p>
          <a:p>
            <a:pPr marL="447675" indent="-209550" algn="just">
              <a:buAutoNum type="arabicPeriod" startAt="2"/>
            </a:pPr>
            <a:r>
              <a:rPr lang="en-US" sz="1400" dirty="0" err="1"/>
              <a:t>Entitas</a:t>
            </a:r>
            <a:r>
              <a:rPr lang="en-US" sz="1400" dirty="0"/>
              <a:t> </a:t>
            </a:r>
            <a:r>
              <a:rPr lang="en-US" sz="1400" dirty="0" err="1"/>
              <a:t>anak</a:t>
            </a:r>
            <a:r>
              <a:rPr lang="en-US" sz="1400" dirty="0"/>
              <a:t>/</a:t>
            </a:r>
            <a:r>
              <a:rPr lang="en-US" sz="1400" dirty="0" err="1"/>
              <a:t>asosiasi</a:t>
            </a:r>
            <a:r>
              <a:rPr lang="en-US" sz="1400" dirty="0"/>
              <a:t>/</a:t>
            </a:r>
            <a:r>
              <a:rPr lang="en-US" sz="1400" dirty="0" err="1"/>
              <a:t>cabang</a:t>
            </a:r>
            <a:r>
              <a:rPr lang="en-US" sz="1400" dirty="0"/>
              <a:t> yang </a:t>
            </a:r>
            <a:r>
              <a:rPr lang="en-US" sz="1400" dirty="0" err="1"/>
              <a:t>beroperasi</a:t>
            </a:r>
            <a:r>
              <a:rPr lang="en-US" sz="1400" dirty="0"/>
              <a:t> </a:t>
            </a:r>
            <a:r>
              <a:rPr lang="en-US" sz="1400" dirty="0" err="1"/>
              <a:t>di</a:t>
            </a:r>
            <a:r>
              <a:rPr lang="en-US" sz="1400" dirty="0"/>
              <a:t> </a:t>
            </a:r>
            <a:r>
              <a:rPr lang="en-US" sz="1400" dirty="0" err="1"/>
              <a:t>luar</a:t>
            </a:r>
            <a:r>
              <a:rPr lang="en-US" sz="1400" dirty="0"/>
              <a:t> </a:t>
            </a:r>
            <a:r>
              <a:rPr lang="en-US" sz="1400" dirty="0" err="1"/>
              <a:t>negeri</a:t>
            </a:r>
            <a:r>
              <a:rPr lang="en-US" sz="1400" dirty="0"/>
              <a:t> </a:t>
            </a:r>
            <a:r>
              <a:rPr lang="en-US" sz="1400" dirty="0" err="1"/>
              <a:t>dan</a:t>
            </a:r>
            <a:r>
              <a:rPr lang="en-US" sz="1400" dirty="0"/>
              <a:t> </a:t>
            </a:r>
            <a:r>
              <a:rPr lang="en-US" sz="1400" dirty="0" err="1"/>
              <a:t>mencatat</a:t>
            </a:r>
            <a:r>
              <a:rPr lang="en-US" sz="1400" dirty="0"/>
              <a:t> </a:t>
            </a:r>
            <a:r>
              <a:rPr lang="en-US" sz="1400" dirty="0" err="1"/>
              <a:t>transaksi</a:t>
            </a:r>
            <a:r>
              <a:rPr lang="en-US" sz="1400" dirty="0"/>
              <a:t> </a:t>
            </a:r>
            <a:r>
              <a:rPr lang="en-US" sz="1400" dirty="0" err="1"/>
              <a:t>dan</a:t>
            </a:r>
            <a:r>
              <a:rPr lang="en-US" sz="1400" dirty="0"/>
              <a:t> </a:t>
            </a:r>
            <a:r>
              <a:rPr lang="en-US" sz="1400" dirty="0" err="1"/>
              <a:t>menyajikan</a:t>
            </a:r>
            <a:r>
              <a:rPr lang="en-US" sz="1400" dirty="0"/>
              <a:t> </a:t>
            </a:r>
            <a:r>
              <a:rPr lang="en-US" sz="1400" dirty="0" err="1"/>
              <a:t>laporan</a:t>
            </a:r>
            <a:r>
              <a:rPr lang="en-US" sz="1400" dirty="0"/>
              <a:t> </a:t>
            </a:r>
            <a:r>
              <a:rPr lang="en-US" sz="1400" dirty="0" err="1"/>
              <a:t>keuangan</a:t>
            </a:r>
            <a:r>
              <a:rPr lang="en-US" sz="1400" dirty="0"/>
              <a:t> </a:t>
            </a:r>
            <a:r>
              <a:rPr lang="en-US" sz="1400" dirty="0" err="1"/>
              <a:t>dalam</a:t>
            </a:r>
            <a:r>
              <a:rPr lang="en-US" sz="1400" dirty="0"/>
              <a:t> </a:t>
            </a:r>
            <a:r>
              <a:rPr lang="en-US" sz="1400" dirty="0" err="1"/>
              <a:t>mata</a:t>
            </a:r>
            <a:r>
              <a:rPr lang="en-US" sz="1400" dirty="0"/>
              <a:t> </a:t>
            </a:r>
            <a:r>
              <a:rPr lang="en-US" sz="1400" dirty="0" err="1"/>
              <a:t>uang</a:t>
            </a:r>
            <a:r>
              <a:rPr lang="en-US" sz="1400" dirty="0"/>
              <a:t> </a:t>
            </a:r>
            <a:r>
              <a:rPr lang="en-US" sz="1400" dirty="0" err="1"/>
              <a:t>lokal</a:t>
            </a:r>
            <a:r>
              <a:rPr lang="en-US" sz="1400" dirty="0"/>
              <a:t> </a:t>
            </a:r>
            <a:r>
              <a:rPr lang="en-US" sz="1400" dirty="0" err="1"/>
              <a:t>tempat</a:t>
            </a:r>
            <a:r>
              <a:rPr lang="en-US" sz="1400" dirty="0"/>
              <a:t> </a:t>
            </a:r>
            <a:r>
              <a:rPr lang="en-US" sz="1400" dirty="0" err="1"/>
              <a:t>beroperasi</a:t>
            </a:r>
            <a:r>
              <a:rPr lang="en-US" sz="1400" dirty="0"/>
              <a:t> </a:t>
            </a:r>
            <a:r>
              <a:rPr lang="en-US" sz="1400" dirty="0" err="1"/>
              <a:t>namun</a:t>
            </a:r>
            <a:r>
              <a:rPr lang="en-US" sz="1400" dirty="0"/>
              <a:t> </a:t>
            </a:r>
            <a:r>
              <a:rPr lang="en-US" sz="1400" dirty="0" err="1"/>
              <a:t>mata</a:t>
            </a:r>
            <a:r>
              <a:rPr lang="en-US" sz="1400" dirty="0"/>
              <a:t> </a:t>
            </a:r>
            <a:r>
              <a:rPr lang="en-US" sz="1400" dirty="0" err="1"/>
              <a:t>uang</a:t>
            </a:r>
            <a:r>
              <a:rPr lang="en-US" sz="1400" dirty="0"/>
              <a:t> </a:t>
            </a:r>
            <a:r>
              <a:rPr lang="en-US" sz="1400" dirty="0" err="1"/>
              <a:t>fungsionalnya</a:t>
            </a:r>
            <a:r>
              <a:rPr lang="en-US" sz="1400" dirty="0"/>
              <a:t> </a:t>
            </a:r>
            <a:r>
              <a:rPr lang="en-US" sz="1400" dirty="0" err="1"/>
              <a:t>sebenarnya</a:t>
            </a:r>
            <a:r>
              <a:rPr lang="en-US" sz="1400" dirty="0"/>
              <a:t> </a:t>
            </a:r>
            <a:r>
              <a:rPr lang="en-US" sz="1400" dirty="0" err="1"/>
              <a:t>sama</a:t>
            </a:r>
            <a:r>
              <a:rPr lang="en-US" sz="1400" dirty="0"/>
              <a:t> </a:t>
            </a:r>
            <a:r>
              <a:rPr lang="en-US" sz="1400" dirty="0" err="1"/>
              <a:t>dengan</a:t>
            </a:r>
            <a:r>
              <a:rPr lang="en-US" sz="1400" dirty="0"/>
              <a:t> </a:t>
            </a:r>
            <a:r>
              <a:rPr lang="en-US" sz="1400" dirty="0" err="1"/>
              <a:t>entitas</a:t>
            </a:r>
            <a:r>
              <a:rPr lang="en-US" sz="1400" dirty="0"/>
              <a:t> </a:t>
            </a:r>
            <a:r>
              <a:rPr lang="en-US" sz="1400" dirty="0" err="1"/>
              <a:t>induk</a:t>
            </a:r>
            <a:r>
              <a:rPr lang="en-US" sz="1400" dirty="0"/>
              <a:t>/investor/</a:t>
            </a:r>
            <a:r>
              <a:rPr lang="en-US" sz="1400" dirty="0" err="1"/>
              <a:t>pusat</a:t>
            </a:r>
            <a:r>
              <a:rPr lang="en-US" sz="1400" dirty="0"/>
              <a:t>. </a:t>
            </a:r>
          </a:p>
          <a:p>
            <a:pPr marL="228600" indent="0" algn="just">
              <a:buNone/>
            </a:pPr>
            <a:r>
              <a:rPr lang="en-US" sz="1400" dirty="0" err="1"/>
              <a:t>Metode</a:t>
            </a:r>
            <a:r>
              <a:rPr lang="en-US" sz="1400" dirty="0"/>
              <a:t> </a:t>
            </a:r>
            <a:r>
              <a:rPr lang="en-US" sz="1400" dirty="0" err="1"/>
              <a:t>translasi</a:t>
            </a:r>
            <a:r>
              <a:rPr lang="en-US" sz="1400" dirty="0"/>
              <a:t> </a:t>
            </a:r>
            <a:r>
              <a:rPr lang="en-US" sz="1400" dirty="0" err="1"/>
              <a:t>digunakan</a:t>
            </a:r>
            <a:r>
              <a:rPr lang="en-US" sz="1400" dirty="0"/>
              <a:t> </a:t>
            </a:r>
            <a:r>
              <a:rPr lang="en-US" sz="1400" dirty="0" err="1"/>
              <a:t>jika</a:t>
            </a:r>
            <a:r>
              <a:rPr lang="en-US" sz="1400" dirty="0"/>
              <a:t> </a:t>
            </a:r>
            <a:r>
              <a:rPr lang="en-US" sz="1400" dirty="0" err="1"/>
              <a:t>penjabaran</a:t>
            </a:r>
            <a:r>
              <a:rPr lang="en-US" sz="1400" dirty="0"/>
              <a:t> </a:t>
            </a:r>
            <a:r>
              <a:rPr lang="en-US" sz="1400" dirty="0" err="1"/>
              <a:t>dilakukan</a:t>
            </a:r>
            <a:r>
              <a:rPr lang="en-US" sz="1400" dirty="0"/>
              <a:t> </a:t>
            </a:r>
            <a:r>
              <a:rPr lang="en-US" sz="1400" dirty="0" err="1"/>
              <a:t>dari</a:t>
            </a:r>
            <a:r>
              <a:rPr lang="en-US" sz="1400" dirty="0"/>
              <a:t> </a:t>
            </a:r>
            <a:r>
              <a:rPr lang="en-US" sz="1400" dirty="0" err="1"/>
              <a:t>mata</a:t>
            </a:r>
            <a:r>
              <a:rPr lang="en-US" sz="1400" dirty="0"/>
              <a:t> </a:t>
            </a:r>
            <a:r>
              <a:rPr lang="en-US" sz="1400" dirty="0" err="1"/>
              <a:t>uang</a:t>
            </a:r>
            <a:r>
              <a:rPr lang="en-US" sz="1400" dirty="0"/>
              <a:t> </a:t>
            </a:r>
            <a:r>
              <a:rPr lang="en-US" sz="1400" dirty="0" err="1"/>
              <a:t>fungsional</a:t>
            </a:r>
            <a:r>
              <a:rPr lang="en-US" sz="1400" dirty="0"/>
              <a:t> </a:t>
            </a:r>
            <a:r>
              <a:rPr lang="en-US" sz="1400" dirty="0" err="1"/>
              <a:t>ke</a:t>
            </a:r>
            <a:r>
              <a:rPr lang="en-US" sz="1400" dirty="0"/>
              <a:t> </a:t>
            </a:r>
            <a:r>
              <a:rPr lang="en-US" sz="1400" dirty="0" err="1"/>
              <a:t>mata</a:t>
            </a:r>
            <a:r>
              <a:rPr lang="en-US" sz="1400" dirty="0"/>
              <a:t> </a:t>
            </a:r>
            <a:r>
              <a:rPr lang="en-US" sz="1400" dirty="0" err="1"/>
              <a:t>uang</a:t>
            </a:r>
            <a:r>
              <a:rPr lang="en-US" sz="1400" dirty="0"/>
              <a:t> </a:t>
            </a:r>
            <a:r>
              <a:rPr lang="en-US" sz="1400" dirty="0" err="1"/>
              <a:t>asing</a:t>
            </a:r>
            <a:r>
              <a:rPr lang="en-US" sz="1400" dirty="0"/>
              <a:t>, </a:t>
            </a:r>
            <a:r>
              <a:rPr lang="en-US" sz="1400" dirty="0" err="1"/>
              <a:t>sedangkan</a:t>
            </a:r>
            <a:r>
              <a:rPr lang="en-US" sz="1400" dirty="0"/>
              <a:t> </a:t>
            </a:r>
            <a:r>
              <a:rPr lang="en-US" sz="1400" dirty="0" err="1"/>
              <a:t>metode</a:t>
            </a:r>
            <a:r>
              <a:rPr lang="en-US" sz="1400" dirty="0"/>
              <a:t> </a:t>
            </a:r>
            <a:r>
              <a:rPr lang="en-US" sz="1400" dirty="0" err="1"/>
              <a:t>pengukuran</a:t>
            </a:r>
            <a:r>
              <a:rPr lang="en-US" sz="1400" dirty="0"/>
              <a:t> </a:t>
            </a:r>
            <a:r>
              <a:rPr lang="en-US" sz="1400" dirty="0" err="1"/>
              <a:t>kembali</a:t>
            </a:r>
            <a:r>
              <a:rPr lang="en-US" sz="1400" dirty="0"/>
              <a:t> </a:t>
            </a:r>
            <a:r>
              <a:rPr lang="en-US" sz="1400" dirty="0" err="1"/>
              <a:t>digunakan</a:t>
            </a:r>
            <a:r>
              <a:rPr lang="en-US" sz="1400" dirty="0"/>
              <a:t> </a:t>
            </a:r>
            <a:r>
              <a:rPr lang="en-US" sz="1400" dirty="0" err="1"/>
              <a:t>jika</a:t>
            </a:r>
            <a:r>
              <a:rPr lang="en-US" sz="1400" dirty="0"/>
              <a:t> </a:t>
            </a:r>
            <a:r>
              <a:rPr lang="en-US" sz="1400" dirty="0" err="1"/>
              <a:t>penjabaran</a:t>
            </a:r>
            <a:r>
              <a:rPr lang="en-US" sz="1400" dirty="0"/>
              <a:t> </a:t>
            </a:r>
            <a:r>
              <a:rPr lang="en-US" sz="1400" dirty="0" err="1"/>
              <a:t>dilakukan</a:t>
            </a:r>
            <a:r>
              <a:rPr lang="en-US" sz="1400" dirty="0"/>
              <a:t> </a:t>
            </a:r>
            <a:r>
              <a:rPr lang="en-US" sz="1400" dirty="0" err="1"/>
              <a:t>dari</a:t>
            </a:r>
            <a:r>
              <a:rPr lang="en-US" sz="1400" dirty="0"/>
              <a:t> </a:t>
            </a:r>
            <a:r>
              <a:rPr lang="en-US" sz="1400" dirty="0" err="1"/>
              <a:t>mata</a:t>
            </a:r>
            <a:r>
              <a:rPr lang="en-US" sz="1400" dirty="0"/>
              <a:t> </a:t>
            </a:r>
            <a:r>
              <a:rPr lang="en-US" sz="1400" dirty="0" err="1"/>
              <a:t>uang</a:t>
            </a:r>
            <a:r>
              <a:rPr lang="en-US" sz="1400" dirty="0"/>
              <a:t> </a:t>
            </a:r>
            <a:r>
              <a:rPr lang="en-US" sz="1400" dirty="0" err="1"/>
              <a:t>asing</a:t>
            </a:r>
            <a:r>
              <a:rPr lang="en-US" sz="1400" dirty="0"/>
              <a:t> </a:t>
            </a:r>
            <a:r>
              <a:rPr lang="en-US" sz="1400" dirty="0" err="1"/>
              <a:t>ke</a:t>
            </a:r>
            <a:r>
              <a:rPr lang="en-US" sz="1400" dirty="0"/>
              <a:t> </a:t>
            </a:r>
            <a:r>
              <a:rPr lang="en-US" sz="1400" dirty="0" err="1"/>
              <a:t>mata</a:t>
            </a:r>
            <a:r>
              <a:rPr lang="en-US" sz="1400" dirty="0"/>
              <a:t> </a:t>
            </a:r>
            <a:r>
              <a:rPr lang="en-US" sz="1400" dirty="0" err="1"/>
              <a:t>uang</a:t>
            </a:r>
            <a:r>
              <a:rPr lang="en-US" sz="1400" dirty="0"/>
              <a:t> </a:t>
            </a:r>
            <a:r>
              <a:rPr lang="en-US" sz="1400" dirty="0" err="1"/>
              <a:t>fungsional</a:t>
            </a:r>
            <a:r>
              <a:rPr lang="en-US" sz="1400" dirty="0"/>
              <a:t>. </a:t>
            </a:r>
            <a:r>
              <a:rPr lang="en-US" sz="1400" dirty="0" err="1"/>
              <a:t>Perbedaandari</a:t>
            </a:r>
            <a:r>
              <a:rPr lang="en-US" sz="1400" dirty="0"/>
              <a:t> </a:t>
            </a:r>
            <a:r>
              <a:rPr lang="en-US" sz="1400" dirty="0" err="1"/>
              <a:t>kedua</a:t>
            </a:r>
            <a:r>
              <a:rPr lang="en-US" sz="1400" dirty="0"/>
              <a:t> </a:t>
            </a:r>
            <a:r>
              <a:rPr lang="en-US" sz="1400" dirty="0" err="1"/>
              <a:t>metode</a:t>
            </a:r>
            <a:r>
              <a:rPr lang="en-US" sz="1400" dirty="0"/>
              <a:t> </a:t>
            </a:r>
            <a:r>
              <a:rPr lang="en-US" sz="1400" dirty="0" err="1"/>
              <a:t>dapat</a:t>
            </a:r>
            <a:r>
              <a:rPr lang="en-US" sz="1400" dirty="0"/>
              <a:t> </a:t>
            </a:r>
            <a:r>
              <a:rPr lang="en-US" sz="1400" dirty="0" err="1"/>
              <a:t>dilihat</a:t>
            </a:r>
            <a:r>
              <a:rPr lang="en-US" sz="1400" dirty="0"/>
              <a:t> </a:t>
            </a:r>
            <a:r>
              <a:rPr lang="en-US" sz="1400" dirty="0" err="1"/>
              <a:t>pada</a:t>
            </a:r>
            <a:r>
              <a:rPr lang="en-US" sz="1400" dirty="0"/>
              <a:t> </a:t>
            </a:r>
            <a:r>
              <a:rPr lang="en-US" sz="1400" dirty="0" err="1"/>
              <a:t>Bagan</a:t>
            </a:r>
            <a:r>
              <a:rPr lang="en-US" sz="1400" dirty="0"/>
              <a:t> 10.1.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p:cNvPicPr>
            <a:picLocks noChangeAspect="1" noChangeArrowheads="1"/>
          </p:cNvPicPr>
          <p:nvPr/>
        </p:nvPicPr>
        <p:blipFill>
          <a:blip r:embed="rId2"/>
          <a:srcRect/>
          <a:stretch>
            <a:fillRect/>
          </a:stretch>
        </p:blipFill>
        <p:spPr bwMode="auto">
          <a:xfrm>
            <a:off x="1900238" y="1676400"/>
            <a:ext cx="5343525" cy="3943350"/>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METODE TRANSLASI</a:t>
            </a:r>
          </a:p>
        </p:txBody>
      </p:sp>
      <p:sp>
        <p:nvSpPr>
          <p:cNvPr id="3" name="Content Placeholder 2"/>
          <p:cNvSpPr>
            <a:spLocks noGrp="1"/>
          </p:cNvSpPr>
          <p:nvPr>
            <p:ph sz="quarter" idx="1"/>
          </p:nvPr>
        </p:nvSpPr>
        <p:spPr>
          <a:xfrm>
            <a:off x="609600" y="1676400"/>
            <a:ext cx="8153400" cy="4648200"/>
          </a:xfrm>
        </p:spPr>
        <p:txBody>
          <a:bodyPr>
            <a:normAutofit fontScale="92500" lnSpcReduction="20000"/>
          </a:bodyPr>
          <a:lstStyle/>
          <a:p>
            <a:pPr>
              <a:buFont typeface="Wingdings" pitchFamily="2" charset="2"/>
              <a:buChar char="q"/>
            </a:pPr>
            <a:r>
              <a:rPr lang="en-US" sz="1900" b="1" dirty="0" err="1"/>
              <a:t>Perlakuan</a:t>
            </a:r>
            <a:r>
              <a:rPr lang="en-US" sz="1900" b="1" dirty="0"/>
              <a:t> </a:t>
            </a:r>
            <a:r>
              <a:rPr lang="en-US" sz="1900" b="1" dirty="0" err="1"/>
              <a:t>Akuntansi</a:t>
            </a:r>
            <a:endParaRPr lang="en-US" sz="1900" b="1" dirty="0"/>
          </a:p>
          <a:p>
            <a:pPr algn="just">
              <a:buNone/>
            </a:pPr>
            <a:r>
              <a:rPr lang="en-US" sz="1400" dirty="0"/>
              <a:t>	</a:t>
            </a:r>
            <a:r>
              <a:rPr lang="en-US" sz="1500" dirty="0" err="1"/>
              <a:t>Ketika</a:t>
            </a:r>
            <a:r>
              <a:rPr lang="en-US" sz="1500" dirty="0"/>
              <a:t> </a:t>
            </a:r>
            <a:r>
              <a:rPr lang="en-US" sz="1500" dirty="0" err="1"/>
              <a:t>dijabarkan</a:t>
            </a:r>
            <a:r>
              <a:rPr lang="en-US" sz="1500" dirty="0"/>
              <a:t> </a:t>
            </a:r>
            <a:r>
              <a:rPr lang="en-US" sz="1500" dirty="0" err="1"/>
              <a:t>dari</a:t>
            </a:r>
            <a:r>
              <a:rPr lang="en-US" sz="1500" dirty="0"/>
              <a:t> </a:t>
            </a:r>
            <a:r>
              <a:rPr lang="en-US" sz="1500" dirty="0" err="1"/>
              <a:t>mata</a:t>
            </a:r>
            <a:r>
              <a:rPr lang="en-US" sz="1500" dirty="0"/>
              <a:t> </a:t>
            </a:r>
            <a:r>
              <a:rPr lang="en-US" sz="1500" dirty="0" err="1"/>
              <a:t>uang</a:t>
            </a:r>
            <a:r>
              <a:rPr lang="en-US" sz="1500" dirty="0"/>
              <a:t> </a:t>
            </a:r>
            <a:r>
              <a:rPr lang="en-US" sz="1500" dirty="0" err="1"/>
              <a:t>fungsional</a:t>
            </a:r>
            <a:r>
              <a:rPr lang="en-US" sz="1500" dirty="0"/>
              <a:t> </a:t>
            </a:r>
            <a:r>
              <a:rPr lang="en-US" sz="1500" dirty="0" err="1"/>
              <a:t>ke</a:t>
            </a:r>
            <a:r>
              <a:rPr lang="en-US" sz="1500" dirty="0"/>
              <a:t> </a:t>
            </a:r>
            <a:r>
              <a:rPr lang="en-US" sz="1500" dirty="0" err="1"/>
              <a:t>mata</a:t>
            </a:r>
            <a:r>
              <a:rPr lang="en-US" sz="1500" dirty="0"/>
              <a:t> </a:t>
            </a:r>
            <a:r>
              <a:rPr lang="en-US" sz="1500" dirty="0" err="1"/>
              <a:t>uang</a:t>
            </a:r>
            <a:r>
              <a:rPr lang="en-US" sz="1500" dirty="0"/>
              <a:t> </a:t>
            </a:r>
            <a:r>
              <a:rPr lang="en-US" sz="1500" dirty="0" err="1"/>
              <a:t>asing</a:t>
            </a:r>
            <a:r>
              <a:rPr lang="en-US" sz="1500" dirty="0"/>
              <a:t>, </a:t>
            </a:r>
            <a:r>
              <a:rPr lang="en-US" sz="1500" dirty="0" err="1"/>
              <a:t>kurs</a:t>
            </a:r>
            <a:r>
              <a:rPr lang="en-US" sz="1500" dirty="0"/>
              <a:t> yang </a:t>
            </a:r>
            <a:r>
              <a:rPr lang="en-US" sz="1500" dirty="0" err="1"/>
              <a:t>digunakan</a:t>
            </a:r>
            <a:r>
              <a:rPr lang="en-US" sz="1500" dirty="0"/>
              <a:t> </a:t>
            </a:r>
            <a:r>
              <a:rPr lang="en-US" sz="1500" dirty="0" err="1"/>
              <a:t>tidak</a:t>
            </a:r>
            <a:r>
              <a:rPr lang="en-US" sz="1500" dirty="0"/>
              <a:t> </a:t>
            </a:r>
            <a:r>
              <a:rPr lang="en-US" sz="1500" dirty="0" err="1"/>
              <a:t>sama</a:t>
            </a:r>
            <a:r>
              <a:rPr lang="en-US" sz="1500" dirty="0"/>
              <a:t> </a:t>
            </a:r>
            <a:r>
              <a:rPr lang="en-US" sz="1500" dirty="0" err="1"/>
              <a:t>untuk</a:t>
            </a:r>
            <a:r>
              <a:rPr lang="en-US" sz="1500" dirty="0"/>
              <a:t> </a:t>
            </a:r>
            <a:r>
              <a:rPr lang="en-US" sz="1500" dirty="0" err="1"/>
              <a:t>masing-masing</a:t>
            </a:r>
            <a:r>
              <a:rPr lang="en-US" sz="1500" dirty="0"/>
              <a:t> pos </a:t>
            </a:r>
            <a:r>
              <a:rPr lang="en-US" sz="1500" dirty="0" err="1"/>
              <a:t>sehingga</a:t>
            </a:r>
            <a:r>
              <a:rPr lang="en-US" sz="1500" dirty="0"/>
              <a:t> </a:t>
            </a:r>
            <a:r>
              <a:rPr lang="en-US" sz="1500" dirty="0" err="1"/>
              <a:t>menimbulkan</a:t>
            </a:r>
            <a:r>
              <a:rPr lang="en-US" sz="1500" dirty="0"/>
              <a:t> </a:t>
            </a:r>
            <a:r>
              <a:rPr lang="en-US" sz="1500" dirty="0" err="1"/>
              <a:t>selisih</a:t>
            </a:r>
            <a:r>
              <a:rPr lang="en-US" sz="1500" dirty="0"/>
              <a:t> </a:t>
            </a:r>
            <a:r>
              <a:rPr lang="en-US" sz="1500" dirty="0" err="1"/>
              <a:t>atas</a:t>
            </a:r>
            <a:r>
              <a:rPr lang="en-US" sz="1500" dirty="0"/>
              <a:t> </a:t>
            </a:r>
            <a:r>
              <a:rPr lang="en-US" sz="1500" dirty="0" err="1"/>
              <a:t>laporan</a:t>
            </a:r>
            <a:r>
              <a:rPr lang="en-US" sz="1500" dirty="0"/>
              <a:t> </a:t>
            </a:r>
            <a:r>
              <a:rPr lang="en-US" sz="1500" dirty="0" err="1"/>
              <a:t>keuangan</a:t>
            </a:r>
            <a:r>
              <a:rPr lang="en-US" sz="1500" dirty="0"/>
              <a:t> </a:t>
            </a:r>
            <a:r>
              <a:rPr lang="en-US" sz="1500" dirty="0" err="1"/>
              <a:t>hasil</a:t>
            </a:r>
            <a:r>
              <a:rPr lang="en-US" sz="1500" dirty="0"/>
              <a:t> </a:t>
            </a:r>
            <a:r>
              <a:rPr lang="en-US" sz="1500" dirty="0" err="1"/>
              <a:t>translasi</a:t>
            </a:r>
            <a:r>
              <a:rPr lang="en-US" sz="1500" dirty="0"/>
              <a:t>. </a:t>
            </a:r>
            <a:r>
              <a:rPr lang="en-US" sz="1500" dirty="0" err="1"/>
              <a:t>Selisih</a:t>
            </a:r>
            <a:r>
              <a:rPr lang="en-US" sz="1500" dirty="0"/>
              <a:t> </a:t>
            </a:r>
            <a:r>
              <a:rPr lang="en-US" sz="1500" dirty="0" err="1"/>
              <a:t>ini</a:t>
            </a:r>
            <a:r>
              <a:rPr lang="en-US" sz="1500" dirty="0"/>
              <a:t> </a:t>
            </a:r>
            <a:r>
              <a:rPr lang="en-US" sz="1500" dirty="0" err="1"/>
              <a:t>diakui</a:t>
            </a:r>
            <a:r>
              <a:rPr lang="en-US" sz="1500" dirty="0"/>
              <a:t> </a:t>
            </a:r>
            <a:r>
              <a:rPr lang="en-US" sz="1500" dirty="0" err="1"/>
              <a:t>sebagai</a:t>
            </a:r>
            <a:r>
              <a:rPr lang="en-US" sz="1500" dirty="0"/>
              <a:t> </a:t>
            </a:r>
            <a:r>
              <a:rPr lang="en-US" sz="1500" dirty="0" err="1"/>
              <a:t>penghasilan</a:t>
            </a:r>
            <a:r>
              <a:rPr lang="en-US" sz="1500" dirty="0"/>
              <a:t> </a:t>
            </a:r>
            <a:r>
              <a:rPr lang="en-US" sz="1500" dirty="0" err="1"/>
              <a:t>komprehensif</a:t>
            </a:r>
            <a:r>
              <a:rPr lang="en-US" sz="1500" dirty="0"/>
              <a:t> lain </a:t>
            </a:r>
            <a:r>
              <a:rPr lang="en-US" sz="1500" dirty="0" err="1"/>
              <a:t>dalam</a:t>
            </a:r>
            <a:r>
              <a:rPr lang="en-US" sz="1500" dirty="0"/>
              <a:t> </a:t>
            </a:r>
            <a:r>
              <a:rPr lang="en-US" sz="1500" dirty="0" err="1"/>
              <a:t>laporan</a:t>
            </a:r>
            <a:r>
              <a:rPr lang="en-US" sz="1500" dirty="0"/>
              <a:t> </a:t>
            </a:r>
            <a:r>
              <a:rPr lang="en-US" sz="1500" dirty="0" err="1"/>
              <a:t>keuangan</a:t>
            </a:r>
            <a:r>
              <a:rPr lang="en-US" sz="1500" dirty="0"/>
              <a:t> </a:t>
            </a:r>
            <a:r>
              <a:rPr lang="en-US" sz="1500" dirty="0" err="1"/>
              <a:t>hasil</a:t>
            </a:r>
            <a:r>
              <a:rPr lang="en-US" sz="1500" dirty="0"/>
              <a:t> </a:t>
            </a:r>
            <a:r>
              <a:rPr lang="en-US" sz="1500" dirty="0" err="1"/>
              <a:t>penjabaran</a:t>
            </a:r>
            <a:r>
              <a:rPr lang="en-US" sz="1500" dirty="0"/>
              <a:t>. </a:t>
            </a:r>
          </a:p>
          <a:p>
            <a:pPr algn="just">
              <a:buNone/>
            </a:pPr>
            <a:r>
              <a:rPr lang="en-US" sz="1500" dirty="0"/>
              <a:t>	</a:t>
            </a:r>
            <a:r>
              <a:rPr lang="en-US" sz="1500" dirty="0" err="1"/>
              <a:t>Sesuai</a:t>
            </a:r>
            <a:r>
              <a:rPr lang="en-US" sz="1500" dirty="0"/>
              <a:t> </a:t>
            </a:r>
            <a:r>
              <a:rPr lang="en-US" sz="1500" dirty="0" err="1"/>
              <a:t>dengan</a:t>
            </a:r>
            <a:r>
              <a:rPr lang="en-US" sz="1500" dirty="0"/>
              <a:t> PSAK 15 </a:t>
            </a:r>
            <a:r>
              <a:rPr lang="en-US" sz="1500" i="1" dirty="0" err="1"/>
              <a:t>Investasi</a:t>
            </a:r>
            <a:r>
              <a:rPr lang="en-US" sz="1500" i="1" dirty="0"/>
              <a:t> pada </a:t>
            </a:r>
            <a:r>
              <a:rPr lang="en-US" sz="1500" i="1" dirty="0" err="1"/>
              <a:t>Entitas</a:t>
            </a:r>
            <a:r>
              <a:rPr lang="en-US" sz="1500" i="1" dirty="0"/>
              <a:t> </a:t>
            </a:r>
            <a:r>
              <a:rPr lang="en-US" sz="1500" i="1" dirty="0" err="1"/>
              <a:t>Asosiasi</a:t>
            </a:r>
            <a:r>
              <a:rPr lang="en-US" sz="1500" i="1" dirty="0"/>
              <a:t> dan Ventura Bersama, </a:t>
            </a:r>
            <a:r>
              <a:rPr lang="en-US" sz="1500" dirty="0" err="1"/>
              <a:t>jika</a:t>
            </a:r>
            <a:r>
              <a:rPr lang="en-US" sz="1500" dirty="0"/>
              <a:t> </a:t>
            </a:r>
            <a:r>
              <a:rPr lang="en-US" sz="1500" dirty="0" err="1"/>
              <a:t>entitas</a:t>
            </a:r>
            <a:r>
              <a:rPr lang="en-US" sz="1500" dirty="0"/>
              <a:t> </a:t>
            </a:r>
            <a:r>
              <a:rPr lang="en-US" sz="1500" dirty="0" err="1"/>
              <a:t>induk</a:t>
            </a:r>
            <a:r>
              <a:rPr lang="en-US" sz="1500" dirty="0"/>
              <a:t> </a:t>
            </a:r>
            <a:r>
              <a:rPr lang="en-US" sz="1500" dirty="0" err="1"/>
              <a:t>atau</a:t>
            </a:r>
            <a:r>
              <a:rPr lang="en-US" sz="1500" dirty="0"/>
              <a:t> investor </a:t>
            </a:r>
            <a:r>
              <a:rPr lang="en-US" sz="1500" dirty="0" err="1"/>
              <a:t>menggunakan</a:t>
            </a:r>
            <a:r>
              <a:rPr lang="en-US" sz="1500" dirty="0"/>
              <a:t> </a:t>
            </a:r>
            <a:r>
              <a:rPr lang="en-US" sz="1500" dirty="0" err="1"/>
              <a:t>metode</a:t>
            </a:r>
            <a:r>
              <a:rPr lang="en-US" sz="1500" dirty="0"/>
              <a:t> </a:t>
            </a:r>
            <a:r>
              <a:rPr lang="en-US" sz="1500" dirty="0" err="1"/>
              <a:t>ekuitas</a:t>
            </a:r>
            <a:r>
              <a:rPr lang="en-US" sz="1500" dirty="0"/>
              <a:t> </a:t>
            </a:r>
            <a:r>
              <a:rPr lang="en-US" sz="1500" dirty="0" err="1"/>
              <a:t>atas</a:t>
            </a:r>
            <a:r>
              <a:rPr lang="en-US" sz="1500" dirty="0"/>
              <a:t> </a:t>
            </a:r>
            <a:r>
              <a:rPr lang="en-US" sz="1500" dirty="0" err="1"/>
              <a:t>investasinya</a:t>
            </a:r>
            <a:r>
              <a:rPr lang="en-US" sz="1500" dirty="0"/>
              <a:t> pada </a:t>
            </a:r>
            <a:r>
              <a:rPr lang="en-US" sz="1500" dirty="0" err="1"/>
              <a:t>entitas</a:t>
            </a:r>
            <a:r>
              <a:rPr lang="en-US" sz="1500" dirty="0"/>
              <a:t> </a:t>
            </a:r>
            <a:r>
              <a:rPr lang="en-US" sz="1500" dirty="0" err="1"/>
              <a:t>anak</a:t>
            </a:r>
            <a:r>
              <a:rPr lang="en-US" sz="1500" dirty="0"/>
              <a:t> </a:t>
            </a:r>
            <a:r>
              <a:rPr lang="en-US" sz="1500" dirty="0" err="1"/>
              <a:t>atau</a:t>
            </a:r>
            <a:r>
              <a:rPr lang="en-US" sz="1500" dirty="0"/>
              <a:t> </a:t>
            </a:r>
            <a:r>
              <a:rPr lang="en-US" sz="1500" dirty="0" err="1"/>
              <a:t>entitas</a:t>
            </a:r>
            <a:r>
              <a:rPr lang="en-US" sz="1500" dirty="0"/>
              <a:t> </a:t>
            </a:r>
            <a:r>
              <a:rPr lang="en-US" sz="1500" dirty="0" err="1"/>
              <a:t>asosiasi</a:t>
            </a:r>
            <a:r>
              <a:rPr lang="en-US" sz="1500" dirty="0"/>
              <a:t> yang </a:t>
            </a:r>
            <a:r>
              <a:rPr lang="en-US" sz="1500" dirty="0" err="1"/>
              <a:t>dijabarkan</a:t>
            </a:r>
            <a:r>
              <a:rPr lang="en-US" sz="1500" dirty="0"/>
              <a:t> </a:t>
            </a:r>
            <a:r>
              <a:rPr lang="en-US" sz="1500" dirty="0" err="1"/>
              <a:t>laporan</a:t>
            </a:r>
            <a:r>
              <a:rPr lang="en-US" sz="1500" dirty="0"/>
              <a:t> </a:t>
            </a:r>
            <a:r>
              <a:rPr lang="en-US" sz="1500" dirty="0" err="1"/>
              <a:t>keuangannya</a:t>
            </a:r>
            <a:r>
              <a:rPr lang="en-US" sz="1500" dirty="0"/>
              <a:t>, </a:t>
            </a:r>
            <a:r>
              <a:rPr lang="en-US" sz="1500" dirty="0" err="1"/>
              <a:t>maka</a:t>
            </a:r>
            <a:r>
              <a:rPr lang="en-US" sz="1500" dirty="0"/>
              <a:t> </a:t>
            </a:r>
            <a:r>
              <a:rPr lang="en-US" sz="1500" dirty="0" err="1"/>
              <a:t>penghasilan</a:t>
            </a:r>
            <a:r>
              <a:rPr lang="en-US" sz="1500" dirty="0"/>
              <a:t> </a:t>
            </a:r>
            <a:r>
              <a:rPr lang="en-US" sz="1500" dirty="0" err="1"/>
              <a:t>komprehensif</a:t>
            </a:r>
            <a:r>
              <a:rPr lang="en-US" sz="1500" dirty="0"/>
              <a:t> lain </a:t>
            </a:r>
            <a:r>
              <a:rPr lang="en-US" sz="1500" dirty="0" err="1"/>
              <a:t>tersebut</a:t>
            </a:r>
            <a:r>
              <a:rPr lang="en-US" sz="1500" dirty="0"/>
              <a:t> juga </a:t>
            </a:r>
            <a:r>
              <a:rPr lang="en-US" sz="1500" dirty="0" err="1"/>
              <a:t>diakui</a:t>
            </a:r>
            <a:r>
              <a:rPr lang="en-US" sz="1500" dirty="0"/>
              <a:t> </a:t>
            </a:r>
            <a:r>
              <a:rPr lang="en-US" sz="1500" dirty="0" err="1"/>
              <a:t>sebesar</a:t>
            </a:r>
            <a:r>
              <a:rPr lang="en-US" sz="1500" dirty="0"/>
              <a:t> </a:t>
            </a:r>
            <a:r>
              <a:rPr lang="en-US" sz="1500" dirty="0" err="1"/>
              <a:t>proporsi</a:t>
            </a:r>
            <a:r>
              <a:rPr lang="en-US" sz="1500" dirty="0"/>
              <a:t> </a:t>
            </a:r>
            <a:r>
              <a:rPr lang="en-US" sz="1500" dirty="0" err="1"/>
              <a:t>kepemilikan</a:t>
            </a:r>
            <a:r>
              <a:rPr lang="en-US" sz="1500" dirty="0"/>
              <a:t> </a:t>
            </a:r>
            <a:r>
              <a:rPr lang="en-US" sz="1500" dirty="0" err="1"/>
              <a:t>sebagai</a:t>
            </a:r>
            <a:r>
              <a:rPr lang="en-US" sz="1500" dirty="0"/>
              <a:t> </a:t>
            </a:r>
            <a:r>
              <a:rPr lang="en-US" sz="1500" dirty="0" err="1"/>
              <a:t>penghasilan</a:t>
            </a:r>
            <a:r>
              <a:rPr lang="en-US" sz="1500" dirty="0"/>
              <a:t> </a:t>
            </a:r>
            <a:r>
              <a:rPr lang="en-US" sz="1500" dirty="0" err="1"/>
              <a:t>komprehensif</a:t>
            </a:r>
            <a:r>
              <a:rPr lang="en-US" sz="1500" dirty="0"/>
              <a:t> lain oleh </a:t>
            </a:r>
            <a:r>
              <a:rPr lang="en-US" sz="1500" dirty="0" err="1"/>
              <a:t>entitas</a:t>
            </a:r>
            <a:r>
              <a:rPr lang="en-US" sz="1500" dirty="0"/>
              <a:t> </a:t>
            </a:r>
            <a:r>
              <a:rPr lang="en-US" sz="1500" dirty="0" err="1"/>
              <a:t>induk</a:t>
            </a:r>
            <a:r>
              <a:rPr lang="en-US" sz="1500" dirty="0"/>
              <a:t> </a:t>
            </a:r>
            <a:r>
              <a:rPr lang="en-US" sz="1500" dirty="0" err="1"/>
              <a:t>atau</a:t>
            </a:r>
            <a:r>
              <a:rPr lang="en-US" sz="1500" dirty="0"/>
              <a:t> investor. </a:t>
            </a:r>
            <a:r>
              <a:rPr lang="en-US" sz="1500" dirty="0" err="1"/>
              <a:t>Jika</a:t>
            </a:r>
            <a:r>
              <a:rPr lang="en-US" sz="1500" dirty="0"/>
              <a:t> </a:t>
            </a:r>
            <a:r>
              <a:rPr lang="en-US" sz="1500" dirty="0" err="1"/>
              <a:t>laporan</a:t>
            </a:r>
            <a:r>
              <a:rPr lang="en-US" sz="1500" dirty="0"/>
              <a:t> </a:t>
            </a:r>
            <a:r>
              <a:rPr lang="en-US" sz="1500" dirty="0" err="1"/>
              <a:t>keuangan</a:t>
            </a:r>
            <a:r>
              <a:rPr lang="en-US" sz="1500" dirty="0"/>
              <a:t> yang </a:t>
            </a:r>
            <a:r>
              <a:rPr lang="en-US" sz="1500" dirty="0" err="1"/>
              <a:t>dijabarkan</a:t>
            </a:r>
            <a:r>
              <a:rPr lang="en-US" sz="1500" dirty="0"/>
              <a:t> </a:t>
            </a:r>
            <a:r>
              <a:rPr lang="en-US" sz="1500" dirty="0" err="1"/>
              <a:t>dikonsolidasikan</a:t>
            </a:r>
            <a:r>
              <a:rPr lang="en-US" sz="1500" dirty="0"/>
              <a:t> </a:t>
            </a:r>
            <a:r>
              <a:rPr lang="en-US" sz="1500" dirty="0" err="1"/>
              <a:t>dengan</a:t>
            </a:r>
            <a:r>
              <a:rPr lang="en-US" sz="1500" dirty="0"/>
              <a:t> </a:t>
            </a:r>
            <a:r>
              <a:rPr lang="en-US" sz="1500" dirty="0" err="1"/>
              <a:t>laporan</a:t>
            </a:r>
            <a:r>
              <a:rPr lang="en-US" sz="1500" dirty="0"/>
              <a:t> </a:t>
            </a:r>
            <a:r>
              <a:rPr lang="en-US" sz="1500" dirty="0" err="1"/>
              <a:t>keuangan</a:t>
            </a:r>
            <a:r>
              <a:rPr lang="en-US" sz="1500" dirty="0"/>
              <a:t> </a:t>
            </a:r>
            <a:r>
              <a:rPr lang="en-US" sz="1500" dirty="0" err="1"/>
              <a:t>entitas</a:t>
            </a:r>
            <a:r>
              <a:rPr lang="en-US" sz="1500" dirty="0"/>
              <a:t> </a:t>
            </a:r>
            <a:r>
              <a:rPr lang="en-US" sz="1500" dirty="0" err="1"/>
              <a:t>induk</a:t>
            </a:r>
            <a:r>
              <a:rPr lang="en-US" sz="1500" dirty="0"/>
              <a:t>, </a:t>
            </a:r>
            <a:r>
              <a:rPr lang="en-US" sz="1500" dirty="0" err="1"/>
              <a:t>maka</a:t>
            </a:r>
            <a:r>
              <a:rPr lang="en-US" sz="1500" dirty="0"/>
              <a:t> </a:t>
            </a:r>
            <a:r>
              <a:rPr lang="en-US" sz="1500" dirty="0" err="1"/>
              <a:t>penghasilan</a:t>
            </a:r>
            <a:r>
              <a:rPr lang="en-US" sz="1500" dirty="0"/>
              <a:t> </a:t>
            </a:r>
            <a:r>
              <a:rPr lang="en-US" sz="1500" dirty="0" err="1"/>
              <a:t>komprehensif</a:t>
            </a:r>
            <a:r>
              <a:rPr lang="en-US" sz="1500" dirty="0"/>
              <a:t> lain yang </a:t>
            </a:r>
            <a:r>
              <a:rPr lang="en-US" sz="1500" dirty="0" err="1"/>
              <a:t>diakui</a:t>
            </a:r>
            <a:r>
              <a:rPr lang="en-US" sz="1500" dirty="0"/>
              <a:t> </a:t>
            </a:r>
            <a:r>
              <a:rPr lang="en-US" sz="1500" dirty="0" err="1"/>
              <a:t>proporsional</a:t>
            </a:r>
            <a:r>
              <a:rPr lang="en-US" sz="1500" dirty="0"/>
              <a:t> </a:t>
            </a:r>
            <a:r>
              <a:rPr lang="en-US" sz="1500" dirty="0" err="1"/>
              <a:t>tersebut</a:t>
            </a:r>
            <a:r>
              <a:rPr lang="en-US" sz="1500" dirty="0"/>
              <a:t> </a:t>
            </a:r>
            <a:r>
              <a:rPr lang="en-US" sz="1500" dirty="0" err="1"/>
              <a:t>dieliminasi</a:t>
            </a:r>
            <a:r>
              <a:rPr lang="en-US" sz="1500" dirty="0"/>
              <a:t> </a:t>
            </a:r>
            <a:r>
              <a:rPr lang="en-US" sz="1500" dirty="0" err="1"/>
              <a:t>sehingga</a:t>
            </a:r>
            <a:r>
              <a:rPr lang="en-US" sz="1500" dirty="0"/>
              <a:t> yang </a:t>
            </a:r>
            <a:r>
              <a:rPr lang="en-US" sz="1500" dirty="0" err="1"/>
              <a:t>tersisa</a:t>
            </a:r>
            <a:r>
              <a:rPr lang="en-US" sz="1500" dirty="0"/>
              <a:t> </a:t>
            </a:r>
            <a:r>
              <a:rPr lang="en-US" sz="1500" dirty="0" err="1"/>
              <a:t>dalam</a:t>
            </a:r>
            <a:r>
              <a:rPr lang="en-US" sz="1500" dirty="0"/>
              <a:t> </a:t>
            </a:r>
            <a:r>
              <a:rPr lang="en-US" sz="1500" dirty="0" err="1"/>
              <a:t>laporan</a:t>
            </a:r>
            <a:r>
              <a:rPr lang="en-US" sz="1500" dirty="0"/>
              <a:t> </a:t>
            </a:r>
            <a:r>
              <a:rPr lang="en-US" sz="1500" dirty="0" err="1"/>
              <a:t>keuangan</a:t>
            </a:r>
            <a:r>
              <a:rPr lang="en-US" sz="1500" dirty="0"/>
              <a:t> </a:t>
            </a:r>
            <a:r>
              <a:rPr lang="en-US" sz="1500" dirty="0" err="1"/>
              <a:t>konsolidasian</a:t>
            </a:r>
            <a:r>
              <a:rPr lang="en-US" sz="1500" dirty="0"/>
              <a:t> </a:t>
            </a:r>
            <a:r>
              <a:rPr lang="en-US" sz="1500" dirty="0" err="1"/>
              <a:t>hanya</a:t>
            </a:r>
            <a:r>
              <a:rPr lang="en-US" sz="1500" dirty="0"/>
              <a:t> </a:t>
            </a:r>
            <a:r>
              <a:rPr lang="en-US" sz="1500" dirty="0" err="1"/>
              <a:t>penghasilan</a:t>
            </a:r>
            <a:r>
              <a:rPr lang="en-US" sz="1500" dirty="0"/>
              <a:t> </a:t>
            </a:r>
            <a:r>
              <a:rPr lang="en-US" sz="1500" dirty="0" err="1"/>
              <a:t>komprehensif</a:t>
            </a:r>
            <a:r>
              <a:rPr lang="en-US" sz="1500" dirty="0"/>
              <a:t> lain </a:t>
            </a:r>
            <a:r>
              <a:rPr lang="en-US" sz="1500" dirty="0" err="1"/>
              <a:t>atas</a:t>
            </a:r>
            <a:r>
              <a:rPr lang="en-US" sz="1500" dirty="0"/>
              <a:t> </a:t>
            </a:r>
            <a:r>
              <a:rPr lang="en-US" sz="1500" dirty="0" err="1"/>
              <a:t>hasil</a:t>
            </a:r>
            <a:r>
              <a:rPr lang="en-US" sz="1500" dirty="0"/>
              <a:t> </a:t>
            </a:r>
            <a:r>
              <a:rPr lang="en-US" sz="1500" dirty="0" err="1"/>
              <a:t>penjabaran</a:t>
            </a:r>
            <a:r>
              <a:rPr lang="en-US" sz="1500" dirty="0"/>
              <a:t>. </a:t>
            </a:r>
            <a:r>
              <a:rPr lang="en-US" sz="1500" dirty="0" err="1"/>
              <a:t>Kurs</a:t>
            </a:r>
            <a:r>
              <a:rPr lang="en-US" sz="1500" dirty="0"/>
              <a:t> yang </a:t>
            </a:r>
            <a:r>
              <a:rPr lang="en-US" sz="1500" dirty="0" err="1"/>
              <a:t>digunakan</a:t>
            </a:r>
            <a:r>
              <a:rPr lang="en-US" sz="1500" dirty="0"/>
              <a:t> </a:t>
            </a:r>
            <a:r>
              <a:rPr lang="en-US" sz="1500" dirty="0" err="1"/>
              <a:t>dalam</a:t>
            </a:r>
            <a:r>
              <a:rPr lang="en-US" sz="1500" dirty="0"/>
              <a:t> </a:t>
            </a:r>
            <a:r>
              <a:rPr lang="en-US" sz="1500" dirty="0" err="1"/>
              <a:t>metode</a:t>
            </a:r>
            <a:r>
              <a:rPr lang="en-US" sz="1500" dirty="0"/>
              <a:t> </a:t>
            </a:r>
            <a:r>
              <a:rPr lang="en-US" sz="1500" dirty="0" err="1"/>
              <a:t>translasi</a:t>
            </a:r>
            <a:r>
              <a:rPr lang="en-US" sz="1500" dirty="0"/>
              <a:t> </a:t>
            </a:r>
            <a:r>
              <a:rPr lang="en-US" sz="1500" dirty="0" err="1"/>
              <a:t>dapat</a:t>
            </a:r>
            <a:r>
              <a:rPr lang="en-US" sz="1500" dirty="0"/>
              <a:t> </a:t>
            </a:r>
            <a:r>
              <a:rPr lang="en-US" sz="1500" dirty="0" err="1"/>
              <a:t>dilihat</a:t>
            </a:r>
            <a:r>
              <a:rPr lang="en-US" sz="1500" dirty="0"/>
              <a:t> </a:t>
            </a:r>
            <a:r>
              <a:rPr lang="en-US" sz="1500" dirty="0" err="1"/>
              <a:t>pada</a:t>
            </a:r>
            <a:r>
              <a:rPr lang="en-US" sz="1500" dirty="0"/>
              <a:t> </a:t>
            </a:r>
            <a:r>
              <a:rPr lang="en-US" sz="1500" dirty="0" err="1"/>
              <a:t>Tabel</a:t>
            </a:r>
            <a:r>
              <a:rPr lang="en-US" sz="1500" dirty="0"/>
              <a:t> 10.1 </a:t>
            </a:r>
            <a:r>
              <a:rPr lang="en-US" sz="1500" dirty="0" err="1"/>
              <a:t>untuk</a:t>
            </a:r>
            <a:r>
              <a:rPr lang="en-US" sz="1500" dirty="0"/>
              <a:t> pos </a:t>
            </a:r>
            <a:r>
              <a:rPr lang="en-US" sz="1500" dirty="0" err="1"/>
              <a:t>Laporan</a:t>
            </a:r>
            <a:r>
              <a:rPr lang="en-US" sz="1500" dirty="0"/>
              <a:t> </a:t>
            </a:r>
            <a:r>
              <a:rPr lang="en-US" sz="1500" dirty="0" err="1"/>
              <a:t>Posisi</a:t>
            </a:r>
            <a:r>
              <a:rPr lang="en-US" sz="1500" dirty="0"/>
              <a:t> </a:t>
            </a:r>
            <a:r>
              <a:rPr lang="en-US" sz="1500" dirty="0" err="1"/>
              <a:t>Keuangan</a:t>
            </a:r>
            <a:r>
              <a:rPr lang="en-US" sz="1500" dirty="0"/>
              <a:t> </a:t>
            </a:r>
            <a:r>
              <a:rPr lang="en-US" sz="1500" dirty="0" err="1"/>
              <a:t>dan</a:t>
            </a:r>
            <a:r>
              <a:rPr lang="en-US" sz="1500" dirty="0"/>
              <a:t> </a:t>
            </a:r>
            <a:r>
              <a:rPr lang="en-US" sz="1500" dirty="0" err="1"/>
              <a:t>Tabel</a:t>
            </a:r>
            <a:r>
              <a:rPr lang="en-US" sz="1500" dirty="0"/>
              <a:t> 10.2 </a:t>
            </a:r>
            <a:r>
              <a:rPr lang="en-US" sz="1500" dirty="0" err="1"/>
              <a:t>untuk</a:t>
            </a:r>
            <a:r>
              <a:rPr lang="en-US" sz="1500" dirty="0"/>
              <a:t> pos </a:t>
            </a:r>
            <a:r>
              <a:rPr lang="en-US" sz="1500" dirty="0" err="1"/>
              <a:t>Laporan</a:t>
            </a:r>
            <a:r>
              <a:rPr lang="en-US" sz="1500" dirty="0"/>
              <a:t> </a:t>
            </a:r>
            <a:r>
              <a:rPr lang="en-US" sz="1500" dirty="0" err="1"/>
              <a:t>Laba</a:t>
            </a:r>
            <a:r>
              <a:rPr lang="en-US" sz="1500" dirty="0"/>
              <a:t> </a:t>
            </a:r>
            <a:r>
              <a:rPr lang="en-US" sz="1500" dirty="0" err="1"/>
              <a:t>Rugi</a:t>
            </a:r>
            <a:r>
              <a:rPr lang="en-US" sz="1400" dirty="0"/>
              <a:t>.</a:t>
            </a:r>
          </a:p>
          <a:p>
            <a:pPr>
              <a:buNone/>
            </a:pPr>
            <a:r>
              <a:rPr lang="en-US" sz="1400" dirty="0"/>
              <a:t>	</a:t>
            </a:r>
            <a:r>
              <a:rPr lang="en-US" sz="1500" dirty="0" err="1"/>
              <a:t>Berikut</a:t>
            </a:r>
            <a:r>
              <a:rPr lang="en-US" sz="1500" dirty="0"/>
              <a:t> </a:t>
            </a:r>
            <a:r>
              <a:rPr lang="en-US" sz="1500" dirty="0" err="1"/>
              <a:t>istilah-istilah</a:t>
            </a:r>
            <a:r>
              <a:rPr lang="en-US" sz="1500" dirty="0"/>
              <a:t> yang </a:t>
            </a:r>
            <a:r>
              <a:rPr lang="en-US" sz="1500" dirty="0" err="1"/>
              <a:t>digunakan</a:t>
            </a:r>
            <a:r>
              <a:rPr lang="en-US" sz="1500" dirty="0"/>
              <a:t> </a:t>
            </a:r>
            <a:r>
              <a:rPr lang="en-US" sz="1500" dirty="0" err="1"/>
              <a:t>pada</a:t>
            </a:r>
            <a:r>
              <a:rPr lang="en-US" sz="1500" dirty="0"/>
              <a:t> </a:t>
            </a:r>
            <a:r>
              <a:rPr lang="en-US" sz="1500" dirty="0" err="1"/>
              <a:t>Tabel</a:t>
            </a:r>
            <a:r>
              <a:rPr lang="en-US" sz="1500" dirty="0"/>
              <a:t> 10.1 </a:t>
            </a:r>
            <a:r>
              <a:rPr lang="en-US" sz="1500" dirty="0" err="1"/>
              <a:t>dan</a:t>
            </a:r>
            <a:r>
              <a:rPr lang="en-US" sz="1500" dirty="0"/>
              <a:t> 10.2.</a:t>
            </a:r>
          </a:p>
          <a:p>
            <a:pPr marL="571500" indent="-228600" algn="just">
              <a:spcBef>
                <a:spcPts val="0"/>
              </a:spcBef>
              <a:buFont typeface="Wingdings" pitchFamily="2" charset="2"/>
              <a:buChar char="§"/>
            </a:pPr>
            <a:r>
              <a:rPr lang="en-US" sz="1500" dirty="0"/>
              <a:t>Pos-pos </a:t>
            </a:r>
            <a:r>
              <a:rPr lang="en-US" sz="1500" dirty="0" err="1"/>
              <a:t>moneter</a:t>
            </a:r>
            <a:r>
              <a:rPr lang="en-US" sz="1500" dirty="0"/>
              <a:t> </a:t>
            </a:r>
            <a:r>
              <a:rPr lang="en-US" sz="1500" dirty="0" err="1"/>
              <a:t>adalah</a:t>
            </a:r>
            <a:r>
              <a:rPr lang="en-US" sz="1500" dirty="0"/>
              <a:t> unit-unit </a:t>
            </a:r>
            <a:r>
              <a:rPr lang="en-US" sz="1500" dirty="0" err="1"/>
              <a:t>mata</a:t>
            </a:r>
            <a:r>
              <a:rPr lang="en-US" sz="1500" dirty="0"/>
              <a:t> </a:t>
            </a:r>
            <a:r>
              <a:rPr lang="en-US" sz="1500" dirty="0" err="1"/>
              <a:t>uang</a:t>
            </a:r>
            <a:r>
              <a:rPr lang="en-US" sz="1500" dirty="0"/>
              <a:t> yang </a:t>
            </a:r>
            <a:r>
              <a:rPr lang="en-US" sz="1500" dirty="0" err="1"/>
              <a:t>dimiliki</a:t>
            </a:r>
            <a:r>
              <a:rPr lang="en-US" sz="1500" dirty="0"/>
              <a:t> </a:t>
            </a:r>
            <a:r>
              <a:rPr lang="en-US" sz="1500" dirty="0" err="1"/>
              <a:t>dan</a:t>
            </a:r>
            <a:r>
              <a:rPr lang="en-US" sz="1500" dirty="0"/>
              <a:t> </a:t>
            </a:r>
            <a:r>
              <a:rPr lang="en-US" sz="1500" dirty="0" err="1"/>
              <a:t>aset</a:t>
            </a:r>
            <a:r>
              <a:rPr lang="en-US" sz="1500" dirty="0"/>
              <a:t> </a:t>
            </a:r>
            <a:r>
              <a:rPr lang="en-US" sz="1500" dirty="0" err="1"/>
              <a:t>serta</a:t>
            </a:r>
            <a:r>
              <a:rPr lang="en-US" sz="1500" dirty="0"/>
              <a:t> </a:t>
            </a:r>
            <a:r>
              <a:rPr lang="en-US" sz="1500" dirty="0" err="1"/>
              <a:t>liabilitas</a:t>
            </a:r>
            <a:r>
              <a:rPr lang="en-US" sz="1500" dirty="0"/>
              <a:t> yang </a:t>
            </a:r>
            <a:r>
              <a:rPr lang="en-US" sz="1500" dirty="0" err="1"/>
              <a:t>akan</a:t>
            </a:r>
            <a:r>
              <a:rPr lang="en-US" sz="1500" dirty="0"/>
              <a:t> </a:t>
            </a:r>
            <a:r>
              <a:rPr lang="en-US" sz="1500" dirty="0" err="1"/>
              <a:t>diterima</a:t>
            </a:r>
            <a:r>
              <a:rPr lang="en-US" sz="1500" dirty="0"/>
              <a:t> </a:t>
            </a:r>
            <a:r>
              <a:rPr lang="en-US" sz="1500" dirty="0" err="1"/>
              <a:t>atau</a:t>
            </a:r>
            <a:r>
              <a:rPr lang="en-US" sz="1500" dirty="0"/>
              <a:t> </a:t>
            </a:r>
            <a:r>
              <a:rPr lang="en-US" sz="1500" dirty="0" err="1"/>
              <a:t>dibayarkan</a:t>
            </a:r>
            <a:r>
              <a:rPr lang="en-US" sz="1500" dirty="0"/>
              <a:t> </a:t>
            </a:r>
            <a:r>
              <a:rPr lang="en-US" sz="1500" dirty="0" err="1"/>
              <a:t>dalam</a:t>
            </a:r>
            <a:r>
              <a:rPr lang="en-US" sz="1500" dirty="0"/>
              <a:t> </a:t>
            </a:r>
            <a:r>
              <a:rPr lang="en-US" sz="1500" dirty="0" err="1"/>
              <a:t>jumlah</a:t>
            </a:r>
            <a:r>
              <a:rPr lang="en-US" sz="1500" dirty="0"/>
              <a:t> unit </a:t>
            </a:r>
            <a:r>
              <a:rPr lang="en-US" sz="1500" dirty="0" err="1"/>
              <a:t>mata</a:t>
            </a:r>
            <a:r>
              <a:rPr lang="en-US" sz="1500" dirty="0"/>
              <a:t> </a:t>
            </a:r>
            <a:r>
              <a:rPr lang="en-US" sz="1500" dirty="0" err="1"/>
              <a:t>uang</a:t>
            </a:r>
            <a:r>
              <a:rPr lang="en-US" sz="1500" dirty="0"/>
              <a:t> yang </a:t>
            </a:r>
            <a:r>
              <a:rPr lang="en-US" sz="1500" dirty="0" err="1"/>
              <a:t>pasti</a:t>
            </a:r>
            <a:r>
              <a:rPr lang="en-US" sz="1500" dirty="0"/>
              <a:t> </a:t>
            </a:r>
            <a:r>
              <a:rPr lang="en-US" sz="1500" dirty="0" err="1"/>
              <a:t>atau</a:t>
            </a:r>
            <a:r>
              <a:rPr lang="en-US" sz="1500" dirty="0"/>
              <a:t> </a:t>
            </a:r>
            <a:r>
              <a:rPr lang="en-US" sz="1500" dirty="0" err="1"/>
              <a:t>dapat</a:t>
            </a:r>
            <a:r>
              <a:rPr lang="en-US" sz="1500" dirty="0"/>
              <a:t> </a:t>
            </a:r>
            <a:r>
              <a:rPr lang="en-US" sz="1500" dirty="0" err="1"/>
              <a:t>ditentukan</a:t>
            </a:r>
            <a:r>
              <a:rPr lang="en-US" sz="1500" dirty="0"/>
              <a:t>. </a:t>
            </a:r>
            <a:r>
              <a:rPr lang="en-US" sz="1500" dirty="0" err="1"/>
              <a:t>Misalnya</a:t>
            </a:r>
            <a:r>
              <a:rPr lang="en-US" sz="1500" dirty="0"/>
              <a:t> </a:t>
            </a:r>
            <a:r>
              <a:rPr lang="en-US" sz="1500" dirty="0" err="1"/>
              <a:t>kas</a:t>
            </a:r>
            <a:r>
              <a:rPr lang="en-US" sz="1500" dirty="0"/>
              <a:t>, </a:t>
            </a:r>
            <a:r>
              <a:rPr lang="en-US" sz="1500" dirty="0" err="1"/>
              <a:t>piutang</a:t>
            </a:r>
            <a:r>
              <a:rPr lang="en-US" sz="1500" dirty="0"/>
              <a:t>, </a:t>
            </a:r>
            <a:r>
              <a:rPr lang="en-US" sz="1500" dirty="0" err="1"/>
              <a:t>dan</a:t>
            </a:r>
            <a:r>
              <a:rPr lang="en-US" sz="1500" dirty="0"/>
              <a:t> </a:t>
            </a:r>
            <a:r>
              <a:rPr lang="en-US" sz="1500" dirty="0" err="1"/>
              <a:t>utang</a:t>
            </a:r>
            <a:r>
              <a:rPr lang="en-US" sz="1500" dirty="0"/>
              <a:t>.</a:t>
            </a:r>
          </a:p>
          <a:p>
            <a:pPr marL="566738" indent="-223838" algn="just">
              <a:spcBef>
                <a:spcPts val="0"/>
              </a:spcBef>
              <a:buFont typeface="Wingdings" pitchFamily="2" charset="2"/>
              <a:buChar char="§"/>
            </a:pPr>
            <a:r>
              <a:rPr lang="en-US" sz="1500" dirty="0"/>
              <a:t>Pos-pos </a:t>
            </a:r>
            <a:r>
              <a:rPr lang="en-US" sz="1500" dirty="0" err="1"/>
              <a:t>moneter</a:t>
            </a:r>
            <a:r>
              <a:rPr lang="en-US" sz="1500" dirty="0"/>
              <a:t> </a:t>
            </a:r>
            <a:r>
              <a:rPr lang="en-US" sz="1500" dirty="0" err="1"/>
              <a:t>adalah</a:t>
            </a:r>
            <a:r>
              <a:rPr lang="en-US" sz="1500" dirty="0"/>
              <a:t> unit-unit </a:t>
            </a:r>
            <a:r>
              <a:rPr lang="en-US" sz="1500" dirty="0" err="1"/>
              <a:t>mata</a:t>
            </a:r>
            <a:r>
              <a:rPr lang="en-US" sz="1500" dirty="0"/>
              <a:t> </a:t>
            </a:r>
            <a:r>
              <a:rPr lang="en-US" sz="1500" dirty="0" err="1"/>
              <a:t>uang</a:t>
            </a:r>
            <a:r>
              <a:rPr lang="en-US" sz="1500" dirty="0"/>
              <a:t> yang </a:t>
            </a:r>
            <a:r>
              <a:rPr lang="en-US" sz="1500" dirty="0" err="1"/>
              <a:t>dimiliki</a:t>
            </a:r>
            <a:r>
              <a:rPr lang="en-US" sz="1500" dirty="0"/>
              <a:t> </a:t>
            </a:r>
            <a:r>
              <a:rPr lang="en-US" sz="1500" dirty="0" err="1"/>
              <a:t>dan</a:t>
            </a:r>
            <a:r>
              <a:rPr lang="en-US" sz="1500" dirty="0"/>
              <a:t> </a:t>
            </a:r>
            <a:r>
              <a:rPr lang="en-US" sz="1500" dirty="0" err="1"/>
              <a:t>aset</a:t>
            </a:r>
            <a:r>
              <a:rPr lang="en-US" sz="1500" dirty="0"/>
              <a:t> </a:t>
            </a:r>
            <a:r>
              <a:rPr lang="en-US" sz="1500" dirty="0" err="1"/>
              <a:t>serta</a:t>
            </a:r>
            <a:r>
              <a:rPr lang="en-US" sz="1500" dirty="0"/>
              <a:t> </a:t>
            </a:r>
            <a:r>
              <a:rPr lang="en-US" sz="1500" dirty="0" err="1"/>
              <a:t>liabilitas</a:t>
            </a:r>
            <a:r>
              <a:rPr lang="en-US" sz="1500" dirty="0"/>
              <a:t> </a:t>
            </a:r>
            <a:r>
              <a:rPr lang="en-US" sz="1500" dirty="0" err="1"/>
              <a:t>selain</a:t>
            </a:r>
            <a:r>
              <a:rPr lang="en-US" sz="1500" dirty="0"/>
              <a:t> yang </a:t>
            </a:r>
            <a:r>
              <a:rPr lang="en-US" sz="1500" dirty="0" err="1"/>
              <a:t>termasuk</a:t>
            </a:r>
            <a:r>
              <a:rPr lang="en-US" sz="1500" dirty="0"/>
              <a:t> </a:t>
            </a:r>
            <a:r>
              <a:rPr lang="en-US" sz="1500" dirty="0" err="1"/>
              <a:t>dalam</a:t>
            </a:r>
            <a:r>
              <a:rPr lang="en-US" sz="1500" dirty="0"/>
              <a:t> pos-pos </a:t>
            </a:r>
            <a:r>
              <a:rPr lang="en-US" sz="1500" dirty="0" err="1"/>
              <a:t>moneter</a:t>
            </a:r>
            <a:r>
              <a:rPr lang="en-US" sz="1500" dirty="0"/>
              <a:t>. </a:t>
            </a:r>
            <a:r>
              <a:rPr lang="en-US" sz="1500" dirty="0" err="1"/>
              <a:t>Misalnya</a:t>
            </a:r>
            <a:r>
              <a:rPr lang="en-US" sz="1500" dirty="0"/>
              <a:t> </a:t>
            </a:r>
            <a:r>
              <a:rPr lang="en-US" sz="1500" dirty="0" err="1"/>
              <a:t>biaya</a:t>
            </a:r>
            <a:r>
              <a:rPr lang="en-US" sz="1500" dirty="0"/>
              <a:t> </a:t>
            </a:r>
            <a:r>
              <a:rPr lang="en-US" sz="1500" dirty="0" err="1"/>
              <a:t>dibayar</a:t>
            </a:r>
            <a:r>
              <a:rPr lang="en-US" sz="1500" dirty="0"/>
              <a:t> </a:t>
            </a:r>
            <a:r>
              <a:rPr lang="en-US" sz="1500" dirty="0" err="1"/>
              <a:t>di</a:t>
            </a:r>
            <a:r>
              <a:rPr lang="en-US" sz="1500" dirty="0"/>
              <a:t> </a:t>
            </a:r>
            <a:r>
              <a:rPr lang="en-US" sz="1500" dirty="0" err="1"/>
              <a:t>muka</a:t>
            </a:r>
            <a:r>
              <a:rPr lang="en-US" sz="1500" dirty="0"/>
              <a:t>, </a:t>
            </a:r>
            <a:r>
              <a:rPr lang="en-US" sz="1500" dirty="0" err="1"/>
              <a:t>persediaan</a:t>
            </a:r>
            <a:r>
              <a:rPr lang="en-US" sz="1500" dirty="0"/>
              <a:t>, </a:t>
            </a:r>
            <a:r>
              <a:rPr lang="en-US" sz="1500" dirty="0" err="1"/>
              <a:t>aset</a:t>
            </a:r>
            <a:r>
              <a:rPr lang="en-US" sz="1500" dirty="0"/>
              <a:t> </a:t>
            </a:r>
            <a:r>
              <a:rPr lang="en-US" sz="1500" dirty="0" err="1"/>
              <a:t>tetap</a:t>
            </a:r>
            <a:r>
              <a:rPr lang="en-US" sz="1500" dirty="0"/>
              <a:t>, </a:t>
            </a:r>
            <a:r>
              <a:rPr lang="en-US" sz="1500" dirty="0" err="1"/>
              <a:t>dan</a:t>
            </a:r>
            <a:r>
              <a:rPr lang="en-US" sz="1500" dirty="0"/>
              <a:t> </a:t>
            </a:r>
            <a:r>
              <a:rPr lang="en-US" sz="1500" dirty="0" err="1"/>
              <a:t>liabilitas</a:t>
            </a:r>
            <a:r>
              <a:rPr lang="en-US" sz="1500" dirty="0"/>
              <a:t> </a:t>
            </a:r>
            <a:r>
              <a:rPr lang="en-US" sz="1500" dirty="0" err="1"/>
              <a:t>tangguhan</a:t>
            </a:r>
            <a:r>
              <a:rPr lang="en-US" sz="1500" dirty="0"/>
              <a:t>.</a:t>
            </a:r>
          </a:p>
          <a:p>
            <a:pPr marL="566738" indent="-223838" algn="just">
              <a:spcBef>
                <a:spcPts val="0"/>
              </a:spcBef>
              <a:buFont typeface="Wingdings" pitchFamily="2" charset="2"/>
              <a:buChar char="§"/>
            </a:pPr>
            <a:r>
              <a:rPr lang="sv-SE" sz="1500" dirty="0"/>
              <a:t>Kurs penutup adalah nilai tukar spot pada akhir periode pelaporan.</a:t>
            </a:r>
          </a:p>
          <a:p>
            <a:pPr marL="566738" indent="-223838" algn="just">
              <a:spcBef>
                <a:spcPts val="0"/>
              </a:spcBef>
              <a:buFont typeface="Wingdings" pitchFamily="2" charset="2"/>
              <a:buChar char="§"/>
            </a:pPr>
            <a:r>
              <a:rPr lang="en-US" sz="1500" dirty="0" err="1"/>
              <a:t>Kurs</a:t>
            </a:r>
            <a:r>
              <a:rPr lang="en-US" sz="1500" dirty="0"/>
              <a:t> </a:t>
            </a:r>
            <a:r>
              <a:rPr lang="en-US" sz="1500" dirty="0" err="1"/>
              <a:t>akuisisi</a:t>
            </a:r>
            <a:r>
              <a:rPr lang="en-US" sz="1500" dirty="0"/>
              <a:t> </a:t>
            </a:r>
            <a:r>
              <a:rPr lang="en-US" sz="1500" dirty="0" err="1"/>
              <a:t>adalah</a:t>
            </a:r>
            <a:r>
              <a:rPr lang="en-US" sz="1500" dirty="0"/>
              <a:t> </a:t>
            </a:r>
            <a:r>
              <a:rPr lang="en-US" sz="1500" dirty="0" err="1"/>
              <a:t>nilai</a:t>
            </a:r>
            <a:r>
              <a:rPr lang="en-US" sz="1500" dirty="0"/>
              <a:t> </a:t>
            </a:r>
            <a:r>
              <a:rPr lang="en-US" sz="1500" dirty="0" err="1"/>
              <a:t>tukar</a:t>
            </a:r>
            <a:r>
              <a:rPr lang="en-US" sz="1500" dirty="0"/>
              <a:t> spot </a:t>
            </a:r>
            <a:r>
              <a:rPr lang="en-US" sz="1500" dirty="0" err="1"/>
              <a:t>pada</a:t>
            </a:r>
            <a:r>
              <a:rPr lang="en-US" sz="1500" dirty="0"/>
              <a:t> </a:t>
            </a:r>
            <a:r>
              <a:rPr lang="en-US" sz="1500" dirty="0" err="1"/>
              <a:t>tanggal</a:t>
            </a:r>
            <a:r>
              <a:rPr lang="en-US" sz="1500" dirty="0"/>
              <a:t> </a:t>
            </a:r>
            <a:r>
              <a:rPr lang="en-US" sz="1500" dirty="0" err="1"/>
              <a:t>akuisisi</a:t>
            </a:r>
            <a:r>
              <a:rPr lang="en-US" sz="1500" dirty="0"/>
              <a:t>.</a:t>
            </a:r>
          </a:p>
          <a:p>
            <a:pPr marL="566738" indent="-223838" algn="just">
              <a:spcBef>
                <a:spcPts val="0"/>
              </a:spcBef>
              <a:buFont typeface="Wingdings" pitchFamily="2" charset="2"/>
              <a:buChar char="§"/>
            </a:pPr>
            <a:r>
              <a:rPr lang="en-US" sz="1500" dirty="0" err="1"/>
              <a:t>Saldo</a:t>
            </a:r>
            <a:r>
              <a:rPr lang="en-US" sz="1500" dirty="0"/>
              <a:t> </a:t>
            </a:r>
            <a:r>
              <a:rPr lang="en-US" sz="1500" dirty="0" err="1"/>
              <a:t>laba</a:t>
            </a:r>
            <a:r>
              <a:rPr lang="en-US" sz="1500" dirty="0"/>
              <a:t> </a:t>
            </a:r>
            <a:r>
              <a:rPr lang="en-US" sz="1500" dirty="0" err="1"/>
              <a:t>pra-akuisisi</a:t>
            </a:r>
            <a:r>
              <a:rPr lang="en-US" sz="1500" dirty="0"/>
              <a:t> </a:t>
            </a:r>
            <a:r>
              <a:rPr lang="en-US" sz="1500" dirty="0" err="1"/>
              <a:t>adalah</a:t>
            </a:r>
            <a:r>
              <a:rPr lang="en-US" sz="1500" dirty="0"/>
              <a:t> </a:t>
            </a:r>
            <a:r>
              <a:rPr lang="en-US" sz="1500" dirty="0" err="1"/>
              <a:t>saldo</a:t>
            </a:r>
            <a:r>
              <a:rPr lang="en-US" sz="1500" dirty="0"/>
              <a:t> </a:t>
            </a:r>
            <a:r>
              <a:rPr lang="en-US" sz="1500" dirty="0" err="1"/>
              <a:t>laba</a:t>
            </a:r>
            <a:r>
              <a:rPr lang="en-US" sz="1500" dirty="0"/>
              <a:t> </a:t>
            </a:r>
            <a:r>
              <a:rPr lang="en-US" sz="1500" dirty="0" err="1"/>
              <a:t>pada</a:t>
            </a:r>
            <a:r>
              <a:rPr lang="en-US" sz="1500" dirty="0"/>
              <a:t> </a:t>
            </a:r>
            <a:r>
              <a:rPr lang="en-US" sz="1500" dirty="0" err="1"/>
              <a:t>saat</a:t>
            </a:r>
            <a:r>
              <a:rPr lang="en-US" sz="1500" dirty="0"/>
              <a:t> </a:t>
            </a:r>
            <a:r>
              <a:rPr lang="en-US" sz="1500" dirty="0" err="1"/>
              <a:t>ekuitas</a:t>
            </a:r>
            <a:r>
              <a:rPr lang="en-US" sz="1500" dirty="0"/>
              <a:t> </a:t>
            </a:r>
            <a:r>
              <a:rPr lang="en-US" sz="1500" dirty="0" err="1"/>
              <a:t>diakuisisi</a:t>
            </a:r>
            <a:r>
              <a:rPr lang="en-US" sz="1500" dirty="0"/>
              <a:t> </a:t>
            </a:r>
            <a:r>
              <a:rPr lang="en-US" sz="1500" dirty="0" err="1"/>
              <a:t>oleh</a:t>
            </a:r>
            <a:r>
              <a:rPr lang="en-US" sz="1500" dirty="0"/>
              <a:t> investor.</a:t>
            </a:r>
          </a:p>
          <a:p>
            <a:pPr marL="566738" indent="-223838" algn="just">
              <a:spcBef>
                <a:spcPts val="0"/>
              </a:spcBef>
              <a:buFont typeface="Wingdings" pitchFamily="2" charset="2"/>
              <a:buChar char="§"/>
            </a:pPr>
            <a:r>
              <a:rPr lang="en-US" sz="1500" dirty="0" err="1"/>
              <a:t>Saldo</a:t>
            </a:r>
            <a:r>
              <a:rPr lang="en-US" sz="1500" dirty="0"/>
              <a:t> </a:t>
            </a:r>
            <a:r>
              <a:rPr lang="en-US" sz="1500" dirty="0" err="1"/>
              <a:t>laba</a:t>
            </a:r>
            <a:r>
              <a:rPr lang="en-US" sz="1500" dirty="0"/>
              <a:t> </a:t>
            </a:r>
            <a:r>
              <a:rPr lang="en-US" sz="1500" dirty="0" err="1"/>
              <a:t>pasca-akuisisi</a:t>
            </a:r>
            <a:r>
              <a:rPr lang="en-US" sz="1500" dirty="0"/>
              <a:t> </a:t>
            </a:r>
            <a:r>
              <a:rPr lang="en-US" sz="1500" dirty="0" err="1"/>
              <a:t>adalah</a:t>
            </a:r>
            <a:r>
              <a:rPr lang="en-US" sz="1500" dirty="0"/>
              <a:t> </a:t>
            </a:r>
            <a:r>
              <a:rPr lang="en-US" sz="1500" dirty="0" err="1"/>
              <a:t>saldo</a:t>
            </a:r>
            <a:r>
              <a:rPr lang="en-US" sz="1500" dirty="0"/>
              <a:t> </a:t>
            </a:r>
            <a:r>
              <a:rPr lang="en-US" sz="1500" dirty="0" err="1"/>
              <a:t>laba</a:t>
            </a:r>
            <a:r>
              <a:rPr lang="en-US" sz="1500" dirty="0"/>
              <a:t> </a:t>
            </a:r>
            <a:r>
              <a:rPr lang="en-US" sz="1500" dirty="0" err="1"/>
              <a:t>pada</a:t>
            </a:r>
            <a:r>
              <a:rPr lang="en-US" sz="1500" dirty="0"/>
              <a:t> </a:t>
            </a:r>
            <a:r>
              <a:rPr lang="en-US" sz="1500" dirty="0" err="1"/>
              <a:t>periode</a:t>
            </a:r>
            <a:r>
              <a:rPr lang="en-US" sz="1500" dirty="0"/>
              <a:t> </a:t>
            </a:r>
            <a:r>
              <a:rPr lang="en-US" sz="1500" dirty="0" err="1"/>
              <a:t>setelah</a:t>
            </a:r>
            <a:r>
              <a:rPr lang="en-US" sz="1500" dirty="0"/>
              <a:t> </a:t>
            </a:r>
            <a:r>
              <a:rPr lang="en-US" sz="1500" dirty="0" err="1"/>
              <a:t>ekuitas</a:t>
            </a:r>
            <a:r>
              <a:rPr lang="en-US" sz="1500" dirty="0"/>
              <a:t> </a:t>
            </a:r>
            <a:r>
              <a:rPr lang="en-US" sz="1500" dirty="0" err="1"/>
              <a:t>diakuisisi</a:t>
            </a:r>
            <a:r>
              <a:rPr lang="en-US" sz="1500" dirty="0"/>
              <a:t> </a:t>
            </a:r>
            <a:r>
              <a:rPr lang="en-US" sz="1500" dirty="0" err="1"/>
              <a:t>oleh</a:t>
            </a:r>
            <a:r>
              <a:rPr lang="en-US" sz="1500" dirty="0"/>
              <a:t> investor.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7" name="Content Placeholder 2"/>
          <p:cNvSpPr txBox="1">
            <a:spLocks/>
          </p:cNvSpPr>
          <p:nvPr/>
        </p:nvSpPr>
        <p:spPr>
          <a:xfrm>
            <a:off x="609600" y="5562600"/>
            <a:ext cx="8153400" cy="1143000"/>
          </a:xfrm>
          <a:prstGeom prst="rect">
            <a:avLst/>
          </a:prstGeom>
        </p:spPr>
        <p:txBody>
          <a:bodyPr vert="horz" lIns="91440" tIns="45720" rIns="91440" bIns="45720" rtlCol="0">
            <a:normAutofit fontScale="55000" lnSpcReduction="20000"/>
          </a:bodyPr>
          <a:lstStyle/>
          <a:p>
            <a:pPr marL="320040" indent="-320040" algn="just">
              <a:spcBef>
                <a:spcPts val="700"/>
              </a:spcBef>
              <a:buClr>
                <a:srgbClr val="0070C0"/>
              </a:buClr>
              <a:buSzPct val="100000"/>
              <a:defRPr/>
            </a:pPr>
            <a:r>
              <a:rPr kumimoji="0" lang="en-US" sz="1400" b="0" i="0" u="none" strike="noStrike" kern="1200" cap="none" spc="0" normalizeH="0" baseline="0" noProof="0" dirty="0">
                <a:ln>
                  <a:noFill/>
                </a:ln>
                <a:solidFill>
                  <a:schemeClr val="tx1"/>
                </a:solidFill>
                <a:effectLst/>
                <a:uLnTx/>
                <a:uFillTx/>
                <a:latin typeface="Myriad Pro" pitchFamily="34" charset="0"/>
                <a:ea typeface="+mn-ea"/>
                <a:cs typeface="+mn-cs"/>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Berdasarkan</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Tabel</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10.1,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kurs</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yang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digunakan</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untuk</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metode</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translasi</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berbeda-beda</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untuk</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pos-pos</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Laporan</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Posisi</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Keuangan</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Untuk</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aset</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dan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liabilitas</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moneter</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menggunakan</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kurs</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yang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sama</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dengan</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aset</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dan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liabilitas</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nonmoneter</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sehingga</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tidak</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perlu</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identifikasi</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dan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pemisahan</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antara</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pos</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moneter</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dan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nonmoneter</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Modal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saham</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dan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saldo</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laba</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pra-akuisisi</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dijabarkan</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dengan</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kurs</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tanggal</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akuisisi</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Pada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periode</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setelah</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akuisisi</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hanya</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modal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saham</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yang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dijabarkan</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dengan</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kurs</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tanggal</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akuisisi</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sedangkan</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saldo</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laba</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pasca</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akuisisi</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dihitung</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sebagai</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 </a:t>
            </a:r>
            <a:r>
              <a:rPr lang="en-ID" sz="2500" dirty="0" err="1">
                <a:solidFill>
                  <a:srgbClr val="231F20"/>
                </a:solidFill>
                <a:effectLst/>
                <a:latin typeface="Myriad Pro" panose="020B0503030403020204" pitchFamily="34" charset="0"/>
                <a:ea typeface="Calibri" panose="020F0502020204030204" pitchFamily="34" charset="0"/>
                <a:cs typeface="Minion Pro" panose="02040503050306020203" pitchFamily="18" charset="0"/>
              </a:rPr>
              <a:t>berikut</a:t>
            </a:r>
            <a:r>
              <a:rPr lang="en-ID" sz="2500" dirty="0">
                <a:solidFill>
                  <a:srgbClr val="231F20"/>
                </a:solidFill>
                <a:effectLst/>
                <a:latin typeface="Myriad Pro" panose="020B0503030403020204" pitchFamily="34" charset="0"/>
                <a:ea typeface="Calibri" panose="020F0502020204030204" pitchFamily="34" charset="0"/>
                <a:cs typeface="Minion Pro" panose="02040503050306020203" pitchFamily="18" charset="0"/>
              </a:rPr>
              <a:t>.</a:t>
            </a:r>
            <a:endParaRPr lang="en-ID" sz="2500" dirty="0">
              <a:effectLst/>
              <a:latin typeface="Myriad Pro" panose="020B0503030403020204" pitchFamily="34" charset="0"/>
              <a:ea typeface="Calibri" panose="020F0502020204030204" pitchFamily="34" charset="0"/>
              <a:cs typeface="Times New Roman" panose="02020603050405020304" pitchFamily="18" charset="0"/>
            </a:endParaRPr>
          </a:p>
          <a:p>
            <a:pPr marL="320040" marR="0" lvl="0" indent="-320040" algn="just" defTabSz="914400" rtl="0" eaLnBrk="1" fontAlgn="auto" latinLnBrk="0" hangingPunct="1">
              <a:lnSpc>
                <a:spcPct val="100000"/>
              </a:lnSpc>
              <a:spcBef>
                <a:spcPts val="700"/>
              </a:spcBef>
              <a:spcAft>
                <a:spcPts val="0"/>
              </a:spcAft>
              <a:buClr>
                <a:srgbClr val="0070C0"/>
              </a:buClr>
              <a:buSzPct val="100000"/>
              <a:buFont typeface="Arial" pitchFamily="34" charset="0"/>
              <a:buNone/>
              <a:tabLst/>
              <a:defRPr/>
            </a:pPr>
            <a:endParaRPr kumimoji="0" lang="en-US" sz="1400" b="0" i="0" u="none" strike="noStrike" kern="1200" cap="none" spc="0" normalizeH="0" baseline="0" noProof="0" dirty="0">
              <a:ln>
                <a:noFill/>
              </a:ln>
              <a:solidFill>
                <a:schemeClr val="tx1"/>
              </a:solidFill>
              <a:effectLst/>
              <a:uLnTx/>
              <a:uFillTx/>
              <a:latin typeface="Myriad Pro" pitchFamily="34" charset="0"/>
              <a:ea typeface="+mn-ea"/>
              <a:cs typeface="+mn-cs"/>
            </a:endParaRPr>
          </a:p>
        </p:txBody>
      </p:sp>
      <p:pic>
        <p:nvPicPr>
          <p:cNvPr id="6" name="Picture 5">
            <a:extLst>
              <a:ext uri="{FF2B5EF4-FFF2-40B4-BE49-F238E27FC236}">
                <a16:creationId xmlns:a16="http://schemas.microsoft.com/office/drawing/2014/main" id="{C79D7B9E-F42D-40D8-852B-4D78E519CC9B}"/>
              </a:ext>
            </a:extLst>
          </p:cNvPr>
          <p:cNvPicPr>
            <a:picLocks noChangeAspect="1"/>
          </p:cNvPicPr>
          <p:nvPr/>
        </p:nvPicPr>
        <p:blipFill>
          <a:blip r:embed="rId2"/>
          <a:stretch>
            <a:fillRect/>
          </a:stretch>
        </p:blipFill>
        <p:spPr>
          <a:xfrm>
            <a:off x="1295400" y="1638300"/>
            <a:ext cx="6724650" cy="38481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p:cNvPicPr>
            <a:picLocks noChangeAspect="1" noChangeArrowheads="1"/>
          </p:cNvPicPr>
          <p:nvPr/>
        </p:nvPicPr>
        <p:blipFill>
          <a:blip r:embed="rId2"/>
          <a:srcRect/>
          <a:stretch>
            <a:fillRect/>
          </a:stretch>
        </p:blipFill>
        <p:spPr bwMode="auto">
          <a:xfrm>
            <a:off x="2286000" y="1752600"/>
            <a:ext cx="4572000" cy="914400"/>
          </a:xfrm>
          <a:prstGeom prst="rect">
            <a:avLst/>
          </a:prstGeom>
          <a:noFill/>
          <a:ln w="9525">
            <a:noFill/>
            <a:miter lim="800000"/>
            <a:headEnd/>
            <a:tailEnd/>
          </a:ln>
          <a:effectLst/>
        </p:spPr>
      </p:pic>
      <p:sp>
        <p:nvSpPr>
          <p:cNvPr id="5" name="Rectangle 4"/>
          <p:cNvSpPr/>
          <p:nvPr/>
        </p:nvSpPr>
        <p:spPr>
          <a:xfrm>
            <a:off x="609600" y="2743200"/>
            <a:ext cx="8153400" cy="292388"/>
          </a:xfrm>
          <a:prstGeom prst="rect">
            <a:avLst/>
          </a:prstGeom>
        </p:spPr>
        <p:txBody>
          <a:bodyPr wrap="square">
            <a:spAutoFit/>
          </a:bodyPr>
          <a:lstStyle/>
          <a:p>
            <a:pPr marL="342900"/>
            <a:r>
              <a:rPr lang="en-US" sz="1300" dirty="0" err="1">
                <a:latin typeface="Myriad Pro" pitchFamily="34" charset="0"/>
              </a:rPr>
              <a:t>Sementara</a:t>
            </a:r>
            <a:r>
              <a:rPr lang="en-US" sz="1300" dirty="0">
                <a:latin typeface="Myriad Pro" pitchFamily="34" charset="0"/>
              </a:rPr>
              <a:t> </a:t>
            </a:r>
            <a:r>
              <a:rPr lang="en-US" sz="1300" dirty="0" err="1">
                <a:latin typeface="Myriad Pro" pitchFamily="34" charset="0"/>
              </a:rPr>
              <a:t>kurs</a:t>
            </a:r>
            <a:r>
              <a:rPr lang="en-US" sz="1300" dirty="0">
                <a:latin typeface="Myriad Pro" pitchFamily="34" charset="0"/>
              </a:rPr>
              <a:t> </a:t>
            </a:r>
            <a:r>
              <a:rPr lang="en-US" sz="1300" dirty="0" err="1">
                <a:latin typeface="Myriad Pro" pitchFamily="34" charset="0"/>
              </a:rPr>
              <a:t>untuk</a:t>
            </a:r>
            <a:r>
              <a:rPr lang="en-US" sz="1300" dirty="0">
                <a:latin typeface="Myriad Pro" pitchFamily="34" charset="0"/>
              </a:rPr>
              <a:t> pos-pos </a:t>
            </a:r>
            <a:r>
              <a:rPr lang="en-US" sz="1300" dirty="0" err="1">
                <a:latin typeface="Myriad Pro" pitchFamily="34" charset="0"/>
              </a:rPr>
              <a:t>Laporan</a:t>
            </a:r>
            <a:r>
              <a:rPr lang="en-US" sz="1300" dirty="0">
                <a:latin typeface="Myriad Pro" pitchFamily="34" charset="0"/>
              </a:rPr>
              <a:t> </a:t>
            </a:r>
            <a:r>
              <a:rPr lang="en-US" sz="1300" dirty="0" err="1">
                <a:latin typeface="Myriad Pro" pitchFamily="34" charset="0"/>
              </a:rPr>
              <a:t>Laba</a:t>
            </a:r>
            <a:r>
              <a:rPr lang="en-US" sz="1300" dirty="0">
                <a:latin typeface="Myriad Pro" pitchFamily="34" charset="0"/>
              </a:rPr>
              <a:t> </a:t>
            </a:r>
            <a:r>
              <a:rPr lang="en-US" sz="1300" dirty="0" err="1">
                <a:latin typeface="Myriad Pro" pitchFamily="34" charset="0"/>
              </a:rPr>
              <a:t>Rugi</a:t>
            </a:r>
            <a:r>
              <a:rPr lang="en-US" sz="1300" dirty="0">
                <a:latin typeface="Myriad Pro" pitchFamily="34" charset="0"/>
              </a:rPr>
              <a:t> </a:t>
            </a:r>
            <a:r>
              <a:rPr lang="en-US" sz="1300" dirty="0" err="1">
                <a:latin typeface="Myriad Pro" pitchFamily="34" charset="0"/>
              </a:rPr>
              <a:t>adalah</a:t>
            </a:r>
            <a:r>
              <a:rPr lang="en-US" sz="1300" dirty="0">
                <a:latin typeface="Myriad Pro" pitchFamily="34" charset="0"/>
              </a:rPr>
              <a:t> </a:t>
            </a:r>
            <a:r>
              <a:rPr lang="en-US" sz="1300" dirty="0" err="1">
                <a:latin typeface="Myriad Pro" pitchFamily="34" charset="0"/>
              </a:rPr>
              <a:t>sebagai</a:t>
            </a:r>
            <a:r>
              <a:rPr lang="en-US" sz="1300" dirty="0">
                <a:latin typeface="Myriad Pro" pitchFamily="34" charset="0"/>
              </a:rPr>
              <a:t> </a:t>
            </a:r>
            <a:r>
              <a:rPr lang="en-US" sz="1300" dirty="0" err="1">
                <a:latin typeface="Myriad Pro" pitchFamily="34" charset="0"/>
              </a:rPr>
              <a:t>berikut</a:t>
            </a:r>
            <a:r>
              <a:rPr lang="en-US" sz="1300" dirty="0">
                <a:latin typeface="Myriad Pro" pitchFamily="34" charset="0"/>
              </a:rPr>
              <a:t>.</a:t>
            </a:r>
          </a:p>
        </p:txBody>
      </p:sp>
      <p:pic>
        <p:nvPicPr>
          <p:cNvPr id="4" name="Picture 3">
            <a:extLst>
              <a:ext uri="{FF2B5EF4-FFF2-40B4-BE49-F238E27FC236}">
                <a16:creationId xmlns:a16="http://schemas.microsoft.com/office/drawing/2014/main" id="{72858F59-4488-450E-827D-E902D8AC816A}"/>
              </a:ext>
            </a:extLst>
          </p:cNvPr>
          <p:cNvPicPr>
            <a:picLocks noChangeAspect="1"/>
          </p:cNvPicPr>
          <p:nvPr/>
        </p:nvPicPr>
        <p:blipFill>
          <a:blip r:embed="rId3"/>
          <a:stretch>
            <a:fillRect/>
          </a:stretch>
        </p:blipFill>
        <p:spPr>
          <a:xfrm>
            <a:off x="990600" y="3048000"/>
            <a:ext cx="7335745" cy="3565237"/>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Pt-Template_S4">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PPt-Template_S4</Template>
  <TotalTime>527</TotalTime>
  <Words>5368</Words>
  <Application>Microsoft Office PowerPoint</Application>
  <PresentationFormat>On-screen Show (4:3)</PresentationFormat>
  <Paragraphs>246</Paragraphs>
  <Slides>44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44</vt:i4>
      </vt:variant>
    </vt:vector>
  </HeadingPairs>
  <TitlesOfParts>
    <vt:vector size="52" baseType="lpstr">
      <vt:lpstr>Adobe Garamond Pro</vt:lpstr>
      <vt:lpstr>Agency FB</vt:lpstr>
      <vt:lpstr>Arial</vt:lpstr>
      <vt:lpstr>Myriad Pro</vt:lpstr>
      <vt:lpstr>Myriad Pro Light</vt:lpstr>
      <vt:lpstr>Tw Cen MT</vt:lpstr>
      <vt:lpstr>Wingdings</vt:lpstr>
      <vt:lpstr>PPt-Template_S4</vt:lpstr>
      <vt:lpstr>BAB 10</vt:lpstr>
      <vt:lpstr>PowerPoint Presentation</vt:lpstr>
      <vt:lpstr>LAPORAN KEUANGAN DAN MATA PELAPORAN</vt:lpstr>
      <vt:lpstr>PowerPoint Presentation</vt:lpstr>
      <vt:lpstr>PowerPoint Presentation</vt:lpstr>
      <vt:lpstr>PowerPoint Presentation</vt:lpstr>
      <vt:lpstr>METODE TRANSLASI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METODE PENGUKURAN KEMBALI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ISU-ISU LAIN SEPUTAR PENJABARAN LAPORAN KEUANGAN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BAB 10</dc:title>
  <dc:creator>produksi04</dc:creator>
  <cp:lastModifiedBy>S4Pro-Y01</cp:lastModifiedBy>
  <cp:revision>66</cp:revision>
  <dcterms:created xsi:type="dcterms:W3CDTF">2016-08-29T04:47:17Z</dcterms:created>
  <dcterms:modified xsi:type="dcterms:W3CDTF">2021-03-08T09:24:39Z</dcterms:modified>
</cp:coreProperties>
</file>