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320" r:id="rId3"/>
    <p:sldId id="321" r:id="rId4"/>
    <p:sldId id="322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18" r:id="rId15"/>
    <p:sldId id="332" r:id="rId16"/>
    <p:sldId id="333" r:id="rId17"/>
    <p:sldId id="334" r:id="rId18"/>
    <p:sldId id="335" r:id="rId19"/>
    <p:sldId id="336" r:id="rId20"/>
    <p:sldId id="319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55" r:id="rId40"/>
    <p:sldId id="356" r:id="rId41"/>
    <p:sldId id="357" r:id="rId42"/>
    <p:sldId id="358" r:id="rId43"/>
    <p:sldId id="359" r:id="rId44"/>
    <p:sldId id="360" r:id="rId45"/>
    <p:sldId id="361" r:id="rId46"/>
    <p:sldId id="275" r:id="rId47"/>
  </p:sldIdLst>
  <p:sldSz cx="9144000" cy="6858000" type="screen4x3"/>
  <p:notesSz cx="6858000" cy="9144000"/>
  <p:custDataLst>
    <p:tags r:id="rId5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modifyVerifier cryptProviderType="rsaAES" cryptAlgorithmClass="hash" cryptAlgorithmType="typeAny" cryptAlgorithmSid="14" spinCount="100000" saltData="pVlC1y38naF3GZWkV59KbQ==" hashData="8l+zvh6GW1uKEHYKfNKji0ySfZgHnUpZAxzmoKP9Z8qjH2+4sy6+NtBsGwo7fAUsT4Hgpl0ojPILGGcmbj5mR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81" autoAdjust="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5ED4F6-A130-4766-8461-C6785207064B}" type="datetimeFigureOut">
              <a:rPr lang="en-US"/>
              <a:pPr>
                <a:defRPr/>
              </a:pPr>
              <a:t>4/17/2021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6B2B040-48DF-4818-97A8-056658DEAF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AF90FEC-38B7-49D7-9037-75981E65C2AC}" type="datetimeFigureOut">
              <a:rPr lang="en-US"/>
              <a:pPr>
                <a:defRPr/>
              </a:pPr>
              <a:t>4/17/2021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F1044D4-4B75-4B61-A043-5EB7741B8D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5/4/2010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Revisi 01 Bahasa Indonesia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3713B-43B9-4DB6-BDC5-02D0E05BB9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1662198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5/4/2010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Revisi 01 Bahasa Indonesia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98840-AE69-4242-82E5-565627129B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0779886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5/4/2010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Revisi 01 Bahasa Indonesia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C49EC-EE5C-4136-8F6B-2FC191F32E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566697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5/4/2010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Revisi 01 Bahasa Indonesia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9F787-1F3C-4799-8CC3-D0F1D71B9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828789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5/4/2010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Revisi 01 Bahasa Indonesia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DA26D-61AE-4128-88F7-B731FFAFC7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832848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5/4/2010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Revisi 01 Bahasa Indonesia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3E2EB-D554-4AA4-8C8A-54C6B92EC8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581182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5/4/2010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Revisi 01 Bahasa Indonesia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742BF-7458-4BB5-A610-D0EBFB3783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5629437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5/4/2010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Revisi 01 Bahasa Indonesia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3E9E8-5FD1-494B-91FD-0003A904CE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86390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5/4/2010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Revisi 01 Bahasa Indonesia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90C20-90C3-4736-A668-DAAA28997C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221992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5/4/2010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Revisi 01 Bahasa Indonesia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5F038-141F-4629-8503-B35FFBCB4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076802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5/4/2010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Revisi 01 Bahasa Indonesia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3F721-992B-4107-847D-D672FAE2C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6495271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5/4/2010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Revisi 01 Bahasa Indonesia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59D23A-2610-4401-A3DA-4388DCF35F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3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3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5.jpeg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804FC3-4BC1-46CA-9E19-A58856076C61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215" t="6701" r="4583" b="19219"/>
          <a:stretch/>
        </p:blipFill>
        <p:spPr>
          <a:xfrm>
            <a:off x="0" y="1340768"/>
            <a:ext cx="9144000" cy="4177933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99592" y="2276872"/>
            <a:ext cx="71961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i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Socio-technical Systems</a:t>
            </a:r>
          </a:p>
        </p:txBody>
      </p:sp>
      <p:sp>
        <p:nvSpPr>
          <p:cNvPr id="7" name="Rectangle 6"/>
          <p:cNvSpPr/>
          <p:nvPr/>
        </p:nvSpPr>
        <p:spPr>
          <a:xfrm>
            <a:off x="1407530" y="4899982"/>
            <a:ext cx="63196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 w="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Sutedi, S.Kom., M.T.I., MTA, MCP</a:t>
            </a:r>
            <a:endParaRPr lang="en-US" sz="4000" b="1" dirty="0">
              <a:ln w="0">
                <a:solidFill>
                  <a:schemeClr val="accent4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6418" y="1790651"/>
            <a:ext cx="1582484" cy="64633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b="1" dirty="0">
                <a:ln w="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Pertemuan-2</a:t>
            </a:r>
            <a:endParaRPr lang="en-US" sz="3600" b="1" dirty="0">
              <a:ln w="0">
                <a:solidFill>
                  <a:schemeClr val="accent4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72854" y="1371827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i="1" cap="none" spc="0" dirty="0">
                <a:ln w="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Software Engineering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214313" y="357188"/>
            <a:ext cx="8715375" cy="695325"/>
          </a:xfrm>
        </p:spPr>
        <p:txBody>
          <a:bodyPr anchor="t">
            <a:noAutofit/>
          </a:bodyPr>
          <a:lstStyle/>
          <a:p>
            <a:pPr algn="r"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Reliability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Relationships</a:t>
            </a:r>
          </a:p>
        </p:txBody>
      </p:sp>
      <p:sp>
        <p:nvSpPr>
          <p:cNvPr id="22531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2CFACEE-94D5-4C4F-9A96-BEC7849CFADC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2532" name="Rectangle 1"/>
          <p:cNvSpPr>
            <a:spLocks noChangeArrowheads="1"/>
          </p:cNvSpPr>
          <p:nvPr/>
        </p:nvSpPr>
        <p:spPr bwMode="auto">
          <a:xfrm>
            <a:off x="611188" y="1797050"/>
            <a:ext cx="59420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800">
                <a:latin typeface="Arial" panose="020B0604020202020204" pitchFamily="34" charset="0"/>
              </a:rPr>
              <a:t>Kegagalan perangkat keras dapat menghasilkan sinyal palsu yang berada di luar kisaran </a:t>
            </a:r>
            <a:r>
              <a:rPr lang="en-US" altLang="en-US" sz="1800" i="1">
                <a:latin typeface="Arial" panose="020B0604020202020204" pitchFamily="34" charset="0"/>
              </a:rPr>
              <a:t>input</a:t>
            </a:r>
            <a:r>
              <a:rPr lang="en-US" altLang="en-US" sz="1800">
                <a:latin typeface="Arial" panose="020B0604020202020204" pitchFamily="34" charset="0"/>
              </a:rPr>
              <a:t> yang diharapkan oleh perangkat lunak.</a:t>
            </a:r>
          </a:p>
        </p:txBody>
      </p:sp>
      <p:sp>
        <p:nvSpPr>
          <p:cNvPr id="22533" name="Rectangle 2"/>
          <p:cNvSpPr>
            <a:spLocks noChangeArrowheads="1"/>
          </p:cNvSpPr>
          <p:nvPr/>
        </p:nvSpPr>
        <p:spPr bwMode="auto">
          <a:xfrm>
            <a:off x="611188" y="3225800"/>
            <a:ext cx="71294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800">
                <a:latin typeface="Arial" panose="020B0604020202020204" pitchFamily="34" charset="0"/>
              </a:rPr>
              <a:t>Kesalahan perangkat lunak dapat menyebabkan </a:t>
            </a:r>
            <a:r>
              <a:rPr lang="en-US" altLang="en-US" sz="1800" i="1">
                <a:latin typeface="Arial" panose="020B0604020202020204" pitchFamily="34" charset="0"/>
              </a:rPr>
              <a:t>alarm</a:t>
            </a:r>
            <a:r>
              <a:rPr lang="en-US" altLang="en-US" sz="1800">
                <a:latin typeface="Arial" panose="020B0604020202020204" pitchFamily="34" charset="0"/>
              </a:rPr>
              <a:t> diaktifkan yang menyebabkan tekanan bagi </a:t>
            </a:r>
            <a:r>
              <a:rPr lang="en-US" altLang="en-US" sz="1800" i="1">
                <a:latin typeface="Arial" panose="020B0604020202020204" pitchFamily="34" charset="0"/>
              </a:rPr>
              <a:t>operator</a:t>
            </a:r>
            <a:r>
              <a:rPr lang="en-US" altLang="en-US" sz="1800">
                <a:latin typeface="Arial" panose="020B0604020202020204" pitchFamily="34" charset="0"/>
              </a:rPr>
              <a:t> dan menyebabkan kesalahan </a:t>
            </a:r>
            <a:r>
              <a:rPr lang="en-US" altLang="en-US" sz="1800" i="1">
                <a:latin typeface="Arial" panose="020B0604020202020204" pitchFamily="34" charset="0"/>
              </a:rPr>
              <a:t>operator</a:t>
            </a:r>
            <a:r>
              <a:rPr lang="en-US" altLang="en-US" sz="180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2534" name="Rectangle 4"/>
          <p:cNvSpPr>
            <a:spLocks noChangeArrowheads="1"/>
          </p:cNvSpPr>
          <p:nvPr/>
        </p:nvSpPr>
        <p:spPr bwMode="auto">
          <a:xfrm>
            <a:off x="611188" y="4710113"/>
            <a:ext cx="6192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800">
                <a:latin typeface="Arial" panose="020B0604020202020204" pitchFamily="34" charset="0"/>
              </a:rPr>
              <a:t>Lingkungan tempat sistem diinstal dapat memengaruhi keandalannya.</a:t>
            </a:r>
          </a:p>
        </p:txBody>
      </p:sp>
      <p:pic>
        <p:nvPicPr>
          <p:cNvPr id="22535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5" y="3094038"/>
            <a:ext cx="114617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4394200"/>
            <a:ext cx="1858962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087438"/>
            <a:ext cx="2095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214313" y="357188"/>
            <a:ext cx="8715375" cy="695325"/>
          </a:xfrm>
        </p:spPr>
        <p:txBody>
          <a:bodyPr anchor="t">
            <a:noAutofit/>
          </a:bodyPr>
          <a:lstStyle/>
          <a:p>
            <a:pPr algn="r">
              <a:defRPr/>
            </a:pP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The ‘shall-not’ </a:t>
            </a: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Properties</a:t>
            </a:r>
            <a:endParaRPr lang="en-US" sz="2800" b="1" i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Arial" charset="0"/>
            </a:endParaRPr>
          </a:p>
        </p:txBody>
      </p:sp>
      <p:sp>
        <p:nvSpPr>
          <p:cNvPr id="24579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FD19D29-997F-4772-8A48-B591FBB3FFBC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549275" y="1557338"/>
            <a:ext cx="6902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800">
                <a:latin typeface="Arial" panose="020B0604020202020204" pitchFamily="34" charset="0"/>
              </a:rPr>
              <a:t>Properti seperti kinerja dan keandalan relatif mudah diukur.</a:t>
            </a:r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549275" y="1916113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800">
                <a:latin typeface="Arial" panose="020B0604020202020204" pitchFamily="34" charset="0"/>
              </a:rPr>
              <a:t>Namun demikian, beberapa properti merupakan properti yang seharusnya tidak ditampilkan oleh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827088" y="2492375"/>
            <a:ext cx="4824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800">
                <a:latin typeface="Arial" panose="020B0604020202020204" pitchFamily="34" charset="0"/>
              </a:rPr>
              <a:t>Keselamatan </a:t>
            </a:r>
            <a:endParaRPr lang="en-US" altLang="en-US" sz="180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827088" y="4059238"/>
            <a:ext cx="5545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800">
                <a:latin typeface="Arial" panose="020B0604020202020204" pitchFamily="34" charset="0"/>
              </a:rPr>
              <a:t>Keamanan</a:t>
            </a:r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538163" y="5688013"/>
            <a:ext cx="7407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800">
                <a:latin typeface="Arial" panose="020B0604020202020204" pitchFamily="34" charset="0"/>
              </a:rPr>
              <a:t>Mengukur atau menilai properti tersebut relatif lebih sulit.</a:t>
            </a:r>
          </a:p>
        </p:txBody>
      </p:sp>
      <p:pic>
        <p:nvPicPr>
          <p:cNvPr id="24585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89138"/>
            <a:ext cx="2095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Rectangle 12"/>
          <p:cNvSpPr>
            <a:spLocks noChangeArrowheads="1"/>
          </p:cNvSpPr>
          <p:nvPr/>
        </p:nvSpPr>
        <p:spPr bwMode="auto">
          <a:xfrm>
            <a:off x="669925" y="282257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tidak boleh berperilaku yang membahayakan.</a:t>
            </a:r>
          </a:p>
        </p:txBody>
      </p:sp>
      <p:sp>
        <p:nvSpPr>
          <p:cNvPr id="24587" name="Rectangle 13"/>
          <p:cNvSpPr>
            <a:spLocks noChangeArrowheads="1"/>
          </p:cNvSpPr>
          <p:nvPr/>
        </p:nvSpPr>
        <p:spPr bwMode="auto">
          <a:xfrm>
            <a:off x="1079500" y="443865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>
                <a:latin typeface="Arial" panose="020B0604020202020204" pitchFamily="34" charset="0"/>
                <a:sym typeface="Wingdings" panose="05000000000000000000" pitchFamily="2" charset="2"/>
              </a:rPr>
              <a:t>S</a:t>
            </a:r>
            <a:r>
              <a:rPr lang="en-US" altLang="en-US" sz="1800">
                <a:latin typeface="Arial" panose="020B0604020202020204" pitchFamily="34" charset="0"/>
              </a:rPr>
              <a:t>istem seharusnya tidak mengizinkan penggunaan yang tidak sah.</a:t>
            </a:r>
          </a:p>
        </p:txBody>
      </p:sp>
      <p:sp>
        <p:nvSpPr>
          <p:cNvPr id="24588" name="Rectangle 17"/>
          <p:cNvSpPr>
            <a:spLocks noChangeArrowheads="1"/>
          </p:cNvSpPr>
          <p:nvPr/>
        </p:nvSpPr>
        <p:spPr bwMode="auto">
          <a:xfrm>
            <a:off x="669925" y="347027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>
                <a:latin typeface="Arial" panose="020B0604020202020204" pitchFamily="34" charset="0"/>
              </a:rPr>
              <a:t>Perlu mendefinisikan hal-hal yang tidak boleh dilakukan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4589" name="Rectangle 18"/>
          <p:cNvSpPr>
            <a:spLocks noChangeArrowheads="1"/>
          </p:cNvSpPr>
          <p:nvPr/>
        </p:nvSpPr>
        <p:spPr bwMode="auto">
          <a:xfrm>
            <a:off x="1079500" y="5030788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>
                <a:latin typeface="Arial" panose="020B0604020202020204" pitchFamily="34" charset="0"/>
                <a:sym typeface="Wingdings" panose="05000000000000000000" pitchFamily="2" charset="2"/>
              </a:rPr>
              <a:t>Perlu mendefinisikan hal-hal yang tidak boleh terjadi pada </a:t>
            </a:r>
            <a:r>
              <a:rPr lang="en-US" altLang="en-US" sz="1800" i="1">
                <a:latin typeface="Arial" panose="020B0604020202020204" pitchFamily="34" charset="0"/>
                <a:sym typeface="Wingdings" panose="05000000000000000000" pitchFamily="2" charset="2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4590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13" y="2492375"/>
            <a:ext cx="2095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863975"/>
            <a:ext cx="1939925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2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4435475"/>
            <a:ext cx="187325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214313" y="357188"/>
            <a:ext cx="8715375" cy="695325"/>
          </a:xfrm>
        </p:spPr>
        <p:txBody>
          <a:bodyPr anchor="t">
            <a:noAutofit/>
          </a:bodyPr>
          <a:lstStyle/>
          <a:p>
            <a:pPr algn="r"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Systems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Engineering</a:t>
            </a:r>
            <a:endParaRPr lang="en-US" sz="1800" b="1" i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Arial" charset="0"/>
            </a:endParaRPr>
          </a:p>
        </p:txBody>
      </p:sp>
      <p:sp>
        <p:nvSpPr>
          <p:cNvPr id="26627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81558E8-5E73-4D67-9C7F-DAABAC103547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6628" name="Rectangle 8"/>
          <p:cNvSpPr>
            <a:spLocks noChangeArrowheads="1"/>
          </p:cNvSpPr>
          <p:nvPr/>
        </p:nvSpPr>
        <p:spPr bwMode="auto">
          <a:xfrm>
            <a:off x="617538" y="2060575"/>
            <a:ext cx="5400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Menentukan, merancang, mengimplementasikan, memvalidasi, mendistribusi, dan memelihara </a:t>
            </a:r>
            <a:r>
              <a:rPr lang="en-US" altLang="en-US" sz="1800" i="1">
                <a:latin typeface="Arial" panose="020B0604020202020204" pitchFamily="34" charset="0"/>
              </a:rPr>
              <a:t>socio-technical systems</a:t>
            </a:r>
            <a:r>
              <a:rPr lang="en-US" altLang="en-US" sz="180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6629" name="Rectangle 9"/>
          <p:cNvSpPr>
            <a:spLocks noChangeArrowheads="1"/>
          </p:cNvSpPr>
          <p:nvPr/>
        </p:nvSpPr>
        <p:spPr bwMode="auto">
          <a:xfrm>
            <a:off x="611188" y="4076700"/>
            <a:ext cx="59420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Berhubungan dengan layanan yang disediakan oleh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, keterbatasan pada konstruksi dan operasi </a:t>
            </a:r>
            <a:r>
              <a:rPr lang="en-US" altLang="en-US" sz="1800" i="1">
                <a:latin typeface="Arial" panose="020B0604020202020204" pitchFamily="34" charset="0"/>
              </a:rPr>
              <a:t>system,</a:t>
            </a:r>
            <a:r>
              <a:rPr lang="en-US" altLang="en-US" sz="1800">
                <a:latin typeface="Arial" panose="020B0604020202020204" pitchFamily="34" charset="0"/>
              </a:rPr>
              <a:t> serta cara penggunaannya.</a:t>
            </a:r>
          </a:p>
        </p:txBody>
      </p:sp>
      <p:pic>
        <p:nvPicPr>
          <p:cNvPr id="26630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1166813"/>
            <a:ext cx="275907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3670300"/>
            <a:ext cx="2571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214313" y="357188"/>
            <a:ext cx="8715375" cy="695325"/>
          </a:xfrm>
        </p:spPr>
        <p:txBody>
          <a:bodyPr anchor="t">
            <a:noAutofit/>
          </a:bodyPr>
          <a:lstStyle/>
          <a:p>
            <a:pPr algn="r">
              <a:defRPr/>
            </a:pP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The</a:t>
            </a: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 System Engineering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Process</a:t>
            </a:r>
            <a:endParaRPr lang="en-US" sz="1200" b="1" i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Arial" charset="0"/>
            </a:endParaRPr>
          </a:p>
        </p:txBody>
      </p:sp>
      <p:sp>
        <p:nvSpPr>
          <p:cNvPr id="28675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D58399C-9ECD-4B59-9BF0-EA0ABFE31391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8676" name="Rectangle 1"/>
          <p:cNvSpPr>
            <a:spLocks noChangeArrowheads="1"/>
          </p:cNvSpPr>
          <p:nvPr/>
        </p:nvSpPr>
        <p:spPr bwMode="auto">
          <a:xfrm>
            <a:off x="452438" y="1625600"/>
            <a:ext cx="6223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Biasanya mengikuti model ‘</a:t>
            </a:r>
            <a:r>
              <a:rPr lang="en-US" altLang="en-US" sz="1800" i="1">
                <a:latin typeface="Arial" panose="020B0604020202020204" pitchFamily="34" charset="0"/>
              </a:rPr>
              <a:t>waterfall</a:t>
            </a:r>
            <a:r>
              <a:rPr lang="en-US" altLang="en-US" sz="1800">
                <a:latin typeface="Arial" panose="020B0604020202020204" pitchFamily="34" charset="0"/>
              </a:rPr>
              <a:t>' karena kebutuhan untuk pengembangan paralel dari berbagai bagian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8677" name="Rectangle 2"/>
          <p:cNvSpPr>
            <a:spLocks noChangeArrowheads="1"/>
          </p:cNvSpPr>
          <p:nvPr/>
        </p:nvSpPr>
        <p:spPr bwMode="auto">
          <a:xfrm>
            <a:off x="452438" y="2906713"/>
            <a:ext cx="80041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Sedikit ruang untuk iterasi antar fase karena perubahan perangkat keras sangat mahal.  Perangkat lunak mungkin harus mengimbangi masalah pada perangkat keras.</a:t>
            </a:r>
          </a:p>
        </p:txBody>
      </p:sp>
      <p:sp>
        <p:nvSpPr>
          <p:cNvPr id="28678" name="Rectangle 4"/>
          <p:cNvSpPr>
            <a:spLocks noChangeArrowheads="1"/>
          </p:cNvSpPr>
          <p:nvPr/>
        </p:nvSpPr>
        <p:spPr bwMode="auto">
          <a:xfrm>
            <a:off x="452438" y="4187825"/>
            <a:ext cx="62230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Banyak ruang untuk kesalahpahaman di sini.  Disiplin yang berbeda menggunakan kosa kata yang berbeda dan banyak negosiasi diperlukan. Perekayasa pun mungkin memiliki agenda pribadi untuk dipenuhi.</a:t>
            </a:r>
          </a:p>
        </p:txBody>
      </p:sp>
      <p:pic>
        <p:nvPicPr>
          <p:cNvPr id="28679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3489325"/>
            <a:ext cx="22479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8" y="830263"/>
            <a:ext cx="2095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8CA7622-E744-47A2-9BE8-6C69CBB68CA8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3" name="Rectangle 4"/>
          <p:cNvSpPr txBox="1">
            <a:spLocks/>
          </p:cNvSpPr>
          <p:nvPr/>
        </p:nvSpPr>
        <p:spPr bwMode="auto">
          <a:xfrm>
            <a:off x="214313" y="1643063"/>
            <a:ext cx="84296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buFontTx/>
              <a:buNone/>
            </a:pPr>
            <a:r>
              <a:rPr lang="en-US" altLang="en-US" sz="1800" dirty="0" err="1">
                <a:latin typeface="Cambria" panose="02040503050406030204" pitchFamily="18" charset="0"/>
              </a:rPr>
              <a:t>Berikut</a:t>
            </a:r>
            <a:r>
              <a:rPr lang="en-US" altLang="en-US" sz="1800" dirty="0">
                <a:latin typeface="Cambria" panose="02040503050406030204" pitchFamily="18" charset="0"/>
              </a:rPr>
              <a:t> </a:t>
            </a:r>
            <a:r>
              <a:rPr lang="en-US" altLang="en-US" sz="1800" dirty="0" err="1">
                <a:latin typeface="Cambria" panose="02040503050406030204" pitchFamily="18" charset="0"/>
              </a:rPr>
              <a:t>adalah</a:t>
            </a:r>
            <a:r>
              <a:rPr lang="en-US" altLang="en-US" sz="1800" dirty="0">
                <a:latin typeface="Cambria" panose="02040503050406030204" pitchFamily="18" charset="0"/>
              </a:rPr>
              <a:t> </a:t>
            </a:r>
            <a:r>
              <a:rPr lang="en-US" altLang="en-US" sz="1800" dirty="0" err="1">
                <a:latin typeface="Cambria" panose="02040503050406030204" pitchFamily="18" charset="0"/>
              </a:rPr>
              <a:t>fase</a:t>
            </a:r>
            <a:r>
              <a:rPr lang="en-US" altLang="en-US" sz="1800" dirty="0">
                <a:latin typeface="Cambria" panose="02040503050406030204" pitchFamily="18" charset="0"/>
              </a:rPr>
              <a:t> proses </a:t>
            </a:r>
            <a:r>
              <a:rPr lang="en-US" altLang="en-US" sz="1800" dirty="0" err="1">
                <a:latin typeface="Cambria" panose="02040503050406030204" pitchFamily="18" charset="0"/>
              </a:rPr>
              <a:t>rekayasa</a:t>
            </a:r>
            <a:r>
              <a:rPr lang="en-US" altLang="en-US" sz="1800" dirty="0">
                <a:latin typeface="Cambria" panose="02040503050406030204" pitchFamily="18" charset="0"/>
              </a:rPr>
              <a:t> </a:t>
            </a:r>
            <a:r>
              <a:rPr lang="en-US" altLang="en-US" sz="1800" i="1" dirty="0">
                <a:latin typeface="Cambria" panose="02040503050406030204" pitchFamily="18" charset="0"/>
              </a:rPr>
              <a:t>system</a:t>
            </a:r>
            <a:r>
              <a:rPr lang="en-US" altLang="en-US" sz="1800" dirty="0">
                <a:latin typeface="Cambria" panose="02040503050406030204" pitchFamily="18" charset="0"/>
              </a:rPr>
              <a:t>:</a:t>
            </a:r>
            <a:endParaRPr lang="en-US" altLang="en-US" sz="1600" dirty="0">
              <a:latin typeface="Cambria" panose="02040503050406030204" pitchFamily="18" charset="0"/>
            </a:endParaRPr>
          </a:p>
        </p:txBody>
      </p:sp>
      <p:sp>
        <p:nvSpPr>
          <p:cNvPr id="18" name="Rectangle 3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214313" y="357188"/>
            <a:ext cx="87153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en-US" sz="2800" b="1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The</a:t>
            </a:r>
            <a:r>
              <a:rPr lang="en-US" sz="4000" b="1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 System Engineering </a:t>
            </a:r>
            <a:r>
              <a:rPr lang="en-US" sz="2800" b="1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Process</a:t>
            </a:r>
            <a:endParaRPr lang="en-US" sz="1200" b="1" i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Arial" charset="0"/>
            </a:endParaRPr>
          </a:p>
        </p:txBody>
      </p:sp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355850"/>
            <a:ext cx="8001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637A841-0691-4946-98A7-8273633F2F0D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8" name="Rectangle 3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214313" y="357188"/>
            <a:ext cx="87153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Inter-disciplinary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 involvement</a:t>
            </a:r>
            <a:endParaRPr lang="en-US" sz="1200" b="1" i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Arial" charset="0"/>
            </a:endParaRP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587625"/>
            <a:ext cx="6429375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 txBox="1">
            <a:spLocks/>
          </p:cNvSpPr>
          <p:nvPr/>
        </p:nvSpPr>
        <p:spPr bwMode="auto">
          <a:xfrm>
            <a:off x="214313" y="1643063"/>
            <a:ext cx="84296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buFontTx/>
              <a:buNone/>
            </a:pPr>
            <a:r>
              <a:rPr lang="en-US" altLang="en-US" sz="1800" dirty="0" err="1">
                <a:latin typeface="Cambria" panose="02040503050406030204" pitchFamily="18" charset="0"/>
              </a:rPr>
              <a:t>Berikut</a:t>
            </a:r>
            <a:r>
              <a:rPr lang="en-US" altLang="en-US" sz="1800" dirty="0">
                <a:latin typeface="Cambria" panose="02040503050406030204" pitchFamily="18" charset="0"/>
              </a:rPr>
              <a:t> </a:t>
            </a:r>
            <a:r>
              <a:rPr lang="en-US" altLang="en-US" sz="1800" dirty="0" err="1">
                <a:latin typeface="Cambria" panose="02040503050406030204" pitchFamily="18" charset="0"/>
              </a:rPr>
              <a:t>adalah</a:t>
            </a:r>
            <a:r>
              <a:rPr lang="en-US" altLang="en-US" sz="1800" dirty="0">
                <a:latin typeface="Cambria" panose="02040503050406030204" pitchFamily="18" charset="0"/>
              </a:rPr>
              <a:t> </a:t>
            </a:r>
            <a:r>
              <a:rPr lang="en-US" altLang="en-US" sz="1800" dirty="0" err="1">
                <a:latin typeface="Cambria" panose="02040503050406030204" pitchFamily="18" charset="0"/>
              </a:rPr>
              <a:t>contoh</a:t>
            </a:r>
            <a:r>
              <a:rPr lang="en-US" altLang="en-US" sz="1800" dirty="0">
                <a:latin typeface="Cambria" panose="02040503050406030204" pitchFamily="18" charset="0"/>
              </a:rPr>
              <a:t> </a:t>
            </a:r>
            <a:r>
              <a:rPr lang="en-US" altLang="en-US" sz="1800" dirty="0" err="1">
                <a:latin typeface="Cambria" panose="02040503050406030204" pitchFamily="18" charset="0"/>
              </a:rPr>
              <a:t>keterlibatan</a:t>
            </a:r>
            <a:r>
              <a:rPr lang="en-US" altLang="en-US" sz="1800" dirty="0">
                <a:latin typeface="Cambria" panose="02040503050406030204" pitchFamily="18" charset="0"/>
              </a:rPr>
              <a:t> </a:t>
            </a:r>
            <a:r>
              <a:rPr lang="en-US" altLang="en-US" sz="1800" dirty="0" err="1">
                <a:latin typeface="Cambria" panose="02040503050406030204" pitchFamily="18" charset="0"/>
              </a:rPr>
              <a:t>antar</a:t>
            </a:r>
            <a:r>
              <a:rPr lang="en-US" altLang="en-US" sz="1800" dirty="0">
                <a:latin typeface="Cambria" panose="02040503050406030204" pitchFamily="18" charset="0"/>
              </a:rPr>
              <a:t> </a:t>
            </a:r>
            <a:r>
              <a:rPr lang="en-US" altLang="en-US" sz="1800" dirty="0" err="1">
                <a:latin typeface="Cambria" panose="02040503050406030204" pitchFamily="18" charset="0"/>
              </a:rPr>
              <a:t>disiplin</a:t>
            </a:r>
            <a:r>
              <a:rPr lang="en-US" altLang="en-US" sz="1800" dirty="0">
                <a:latin typeface="Cambria" panose="02040503050406030204" pitchFamily="18" charset="0"/>
              </a:rPr>
              <a:t> </a:t>
            </a:r>
            <a:r>
              <a:rPr lang="en-US" altLang="en-US" sz="1800" dirty="0" err="1">
                <a:latin typeface="Cambria" panose="02040503050406030204" pitchFamily="18" charset="0"/>
              </a:rPr>
              <a:t>ilmu</a:t>
            </a:r>
            <a:r>
              <a:rPr lang="en-US" altLang="en-US" sz="1800" dirty="0">
                <a:latin typeface="Cambria" panose="02040503050406030204" pitchFamily="18" charset="0"/>
              </a:rPr>
              <a:t> </a:t>
            </a:r>
            <a:r>
              <a:rPr lang="en-US" altLang="en-US" sz="1800" dirty="0" err="1">
                <a:latin typeface="Cambria" panose="02040503050406030204" pitchFamily="18" charset="0"/>
              </a:rPr>
              <a:t>dalam</a:t>
            </a:r>
            <a:r>
              <a:rPr lang="en-US" altLang="en-US" sz="1800" dirty="0">
                <a:latin typeface="Cambria" panose="02040503050406030204" pitchFamily="18" charset="0"/>
              </a:rPr>
              <a:t> </a:t>
            </a:r>
            <a:r>
              <a:rPr lang="en-US" altLang="en-US" sz="1800" dirty="0" err="1">
                <a:latin typeface="Cambria" panose="02040503050406030204" pitchFamily="18" charset="0"/>
              </a:rPr>
              <a:t>rekayasa</a:t>
            </a:r>
            <a:r>
              <a:rPr lang="en-US" altLang="en-US" sz="1800" dirty="0">
                <a:latin typeface="Cambria" panose="02040503050406030204" pitchFamily="18" charset="0"/>
              </a:rPr>
              <a:t> </a:t>
            </a:r>
            <a:r>
              <a:rPr lang="en-US" altLang="en-US" sz="1800" i="1" dirty="0">
                <a:latin typeface="Cambria" panose="02040503050406030204" pitchFamily="18" charset="0"/>
              </a:rPr>
              <a:t>software</a:t>
            </a:r>
            <a:r>
              <a:rPr lang="en-US" altLang="en-US" sz="1800" dirty="0">
                <a:latin typeface="Cambria" panose="02040503050406030204" pitchFamily="18" charset="0"/>
              </a:rPr>
              <a:t>:</a:t>
            </a:r>
            <a:endParaRPr lang="en-US" altLang="en-US" sz="160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214313" y="357188"/>
            <a:ext cx="8715375" cy="839787"/>
          </a:xfrm>
        </p:spPr>
        <p:txBody>
          <a:bodyPr anchor="t">
            <a:noAutofit/>
          </a:bodyPr>
          <a:lstStyle/>
          <a:p>
            <a:pPr algn="r"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System Requirements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Definition</a:t>
            </a:r>
            <a:endParaRPr lang="en-US" sz="3600" b="1" i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Arial" charset="0"/>
            </a:endParaRPr>
          </a:p>
        </p:txBody>
      </p:sp>
      <p:sp>
        <p:nvSpPr>
          <p:cNvPr id="34819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F2D5AF7-DABE-4754-B560-D5967F7EE495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4820" name="Rectangle 1"/>
          <p:cNvSpPr>
            <a:spLocks noChangeArrowheads="1"/>
          </p:cNvSpPr>
          <p:nvPr/>
        </p:nvSpPr>
        <p:spPr bwMode="auto">
          <a:xfrm>
            <a:off x="714375" y="2374900"/>
            <a:ext cx="771525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800" dirty="0" err="1">
                <a:latin typeface="Arial" panose="020B0604020202020204" pitchFamily="34" charset="0"/>
              </a:rPr>
              <a:t>Persyaratan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fungsional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abstrak</a:t>
            </a:r>
            <a:r>
              <a:rPr lang="en-US" altLang="en-US" sz="1800" dirty="0">
                <a:latin typeface="Arial" panose="020B0604020202020204" pitchFamily="34" charset="0"/>
              </a:rPr>
              <a:t>. 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 err="1">
                <a:latin typeface="Arial" panose="020B0604020202020204" pitchFamily="34" charset="0"/>
              </a:rPr>
              <a:t>Fungsi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i="1" dirty="0">
                <a:latin typeface="Arial" panose="020B0604020202020204" pitchFamily="34" charset="0"/>
              </a:rPr>
              <a:t>system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didefinisikan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secara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abstrak</a:t>
            </a:r>
            <a:r>
              <a:rPr lang="en-US" altLang="en-US" sz="1800" dirty="0">
                <a:latin typeface="Arial" panose="020B0604020202020204" pitchFamily="34" charset="0"/>
              </a:rPr>
              <a:t>;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800" dirty="0" err="1">
                <a:latin typeface="Arial" panose="020B0604020202020204" pitchFamily="34" charset="0"/>
              </a:rPr>
              <a:t>Properti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sistem</a:t>
            </a:r>
            <a:r>
              <a:rPr lang="en-US" altLang="en-US" sz="1800" dirty="0">
                <a:latin typeface="Arial" panose="020B0604020202020204" pitchFamily="34" charset="0"/>
              </a:rPr>
              <a:t>. 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 err="1">
                <a:latin typeface="Arial" panose="020B0604020202020204" pitchFamily="34" charset="0"/>
              </a:rPr>
              <a:t>Persyaratan</a:t>
            </a:r>
            <a:r>
              <a:rPr lang="en-US" altLang="en-US" sz="1800" dirty="0">
                <a:latin typeface="Arial" panose="020B0604020202020204" pitchFamily="34" charset="0"/>
              </a:rPr>
              <a:t> non-</a:t>
            </a:r>
            <a:r>
              <a:rPr lang="en-US" altLang="en-US" sz="1800" dirty="0" err="1">
                <a:latin typeface="Arial" panose="020B0604020202020204" pitchFamily="34" charset="0"/>
              </a:rPr>
              <a:t>fungsional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untuk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i="1" dirty="0">
                <a:latin typeface="Arial" panose="020B0604020202020204" pitchFamily="34" charset="0"/>
              </a:rPr>
              <a:t>system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secara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umum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didefinisikan</a:t>
            </a:r>
            <a:r>
              <a:rPr lang="en-US" altLang="en-US" sz="1800" dirty="0">
                <a:latin typeface="Arial" panose="020B0604020202020204" pitchFamily="34" charset="0"/>
              </a:rPr>
              <a:t>;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800" dirty="0" err="1">
                <a:latin typeface="Arial" panose="020B0604020202020204" pitchFamily="34" charset="0"/>
              </a:rPr>
              <a:t>Karakteristik</a:t>
            </a:r>
            <a:r>
              <a:rPr lang="en-US" altLang="en-US" sz="1800" dirty="0">
                <a:latin typeface="Arial" panose="020B0604020202020204" pitchFamily="34" charset="0"/>
              </a:rPr>
              <a:t> yang </a:t>
            </a:r>
            <a:r>
              <a:rPr lang="en-US" altLang="en-US" sz="1800" dirty="0" err="1">
                <a:latin typeface="Arial" panose="020B0604020202020204" pitchFamily="34" charset="0"/>
              </a:rPr>
              <a:t>tidak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diinginkan</a:t>
            </a:r>
            <a:r>
              <a:rPr lang="en-US" altLang="en-US" sz="1800" dirty="0">
                <a:latin typeface="Arial" panose="020B0604020202020204" pitchFamily="34" charset="0"/>
              </a:rPr>
              <a:t>. 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 err="1">
                <a:latin typeface="Arial" panose="020B0604020202020204" pitchFamily="34" charset="0"/>
              </a:rPr>
              <a:t>Menentukan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perilaku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i="1" dirty="0">
                <a:latin typeface="Arial" panose="020B0604020202020204" pitchFamily="34" charset="0"/>
              </a:rPr>
              <a:t>system</a:t>
            </a:r>
            <a:r>
              <a:rPr lang="en-US" altLang="en-US" sz="1800" dirty="0">
                <a:latin typeface="Arial" panose="020B0604020202020204" pitchFamily="34" charset="0"/>
              </a:rPr>
              <a:t> yang </a:t>
            </a:r>
            <a:r>
              <a:rPr lang="en-US" altLang="en-US" sz="1800" dirty="0" err="1">
                <a:latin typeface="Arial" panose="020B0604020202020204" pitchFamily="34" charset="0"/>
              </a:rPr>
              <a:t>tidak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dapat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diterima</a:t>
            </a:r>
            <a:r>
              <a:rPr lang="en-US" altLang="en-US" sz="18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395288" y="5089525"/>
            <a:ext cx="8291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000" dirty="0" err="1">
                <a:latin typeface="Arial" panose="020B0604020202020204" pitchFamily="34" charset="0"/>
              </a:rPr>
              <a:t>Selain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itu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</a:rPr>
              <a:t>harus</a:t>
            </a:r>
            <a:r>
              <a:rPr lang="en-US" altLang="en-US" sz="2000" dirty="0">
                <a:latin typeface="Arial" panose="020B0604020202020204" pitchFamily="34" charset="0"/>
              </a:rPr>
              <a:t> juga </a:t>
            </a:r>
            <a:r>
              <a:rPr lang="en-US" altLang="en-US" sz="2000" dirty="0" err="1">
                <a:latin typeface="Arial" panose="020B0604020202020204" pitchFamily="34" charset="0"/>
              </a:rPr>
              <a:t>ditentukan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tujuan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organisasi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secara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keseluruhan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untuk</a:t>
            </a:r>
            <a:r>
              <a:rPr lang="en-US" altLang="en-US" sz="2000">
                <a:latin typeface="Arial" panose="020B0604020202020204" pitchFamily="34" charset="0"/>
              </a:rPr>
              <a:t> </a:t>
            </a:r>
            <a:r>
              <a:rPr lang="en-US" altLang="en-US" sz="2000" i="1">
                <a:latin typeface="Arial" panose="020B0604020202020204" pitchFamily="34" charset="0"/>
              </a:rPr>
              <a:t>system</a:t>
            </a:r>
            <a:r>
              <a:rPr lang="en-US" altLang="en-US" sz="200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4822" name="Rectangle 4"/>
          <p:cNvSpPr>
            <a:spLocks noChangeArrowheads="1"/>
          </p:cNvSpPr>
          <p:nvPr/>
        </p:nvSpPr>
        <p:spPr bwMode="auto">
          <a:xfrm>
            <a:off x="395288" y="1846263"/>
            <a:ext cx="7705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000">
                <a:latin typeface="Arial" panose="020B0604020202020204" pitchFamily="34" charset="0"/>
              </a:rPr>
              <a:t>Tiga jenis persyaratan didefinisikan pada tahap ini: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214313" y="357188"/>
            <a:ext cx="8715375" cy="839787"/>
          </a:xfrm>
        </p:spPr>
        <p:txBody>
          <a:bodyPr anchor="t">
            <a:noAutofit/>
          </a:bodyPr>
          <a:lstStyle/>
          <a:p>
            <a:pPr algn="r"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System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Objectives</a:t>
            </a:r>
            <a:endParaRPr lang="en-US" sz="3600" b="1" i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Arial" charset="0"/>
            </a:endParaRPr>
          </a:p>
        </p:txBody>
      </p:sp>
      <p:sp>
        <p:nvSpPr>
          <p:cNvPr id="36867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0EE9E5B-16A0-47B0-89C2-7DC4AFE8F368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512763" y="1628775"/>
            <a:ext cx="81740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000">
                <a:latin typeface="Arial" panose="020B0604020202020204" pitchFamily="34" charset="0"/>
              </a:rPr>
              <a:t>Tujuan </a:t>
            </a:r>
            <a:r>
              <a:rPr lang="en-US" altLang="en-US" sz="2000" i="1">
                <a:latin typeface="Arial" panose="020B0604020202020204" pitchFamily="34" charset="0"/>
              </a:rPr>
              <a:t>system</a:t>
            </a:r>
            <a:r>
              <a:rPr lang="en-US" altLang="en-US" sz="2000">
                <a:latin typeface="Arial" panose="020B0604020202020204" pitchFamily="34" charset="0"/>
              </a:rPr>
              <a:t> harus menjelaskan mengapa suatu sistem dibeli untuk lingkungan tertentu.</a:t>
            </a: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1214438" y="2905125"/>
            <a:ext cx="77866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u="sng">
                <a:latin typeface="Arial" panose="020B0604020202020204" pitchFamily="34" charset="0"/>
              </a:rPr>
              <a:t>Contohnya</a:t>
            </a:r>
            <a:r>
              <a:rPr lang="en-US" altLang="en-US" sz="1800" u="sng">
                <a:latin typeface="Arial" panose="020B0604020202020204" pitchFamily="34" charset="0"/>
              </a:rPr>
              <a:t>:</a:t>
            </a:r>
            <a:r>
              <a:rPr lang="en-US" altLang="en-US" sz="1800">
                <a:latin typeface="Arial" panose="020B0604020202020204" pitchFamily="34" charset="0"/>
              </a:rPr>
              <a:t> untuk menyediakan </a:t>
            </a:r>
            <a:r>
              <a:rPr lang="en-US" altLang="en-US" sz="1800" i="1">
                <a:latin typeface="Arial" panose="020B0604020202020204" pitchFamily="34" charset="0"/>
              </a:rPr>
              <a:t>system alarm </a:t>
            </a:r>
            <a:r>
              <a:rPr lang="en-US" altLang="en-US" sz="1800">
                <a:latin typeface="Arial" panose="020B0604020202020204" pitchFamily="34" charset="0"/>
              </a:rPr>
              <a:t>kebakaran dan penyusup untuk bangunan yang akan memberikan peringatan kebakaran internal dan eksternal atau adanya penyusupan oleh orang yang tidak berhak.</a:t>
            </a: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827088" y="2505075"/>
            <a:ext cx="2720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000" b="1">
                <a:latin typeface="Arial" panose="020B0604020202020204" pitchFamily="34" charset="0"/>
              </a:rPr>
              <a:t>Tujuan fungsional</a:t>
            </a:r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827088" y="3995738"/>
            <a:ext cx="2706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000" b="1">
                <a:latin typeface="Arial" panose="020B0604020202020204" pitchFamily="34" charset="0"/>
              </a:rPr>
              <a:t>Tujuan organisasi</a:t>
            </a:r>
          </a:p>
        </p:txBody>
      </p:sp>
      <p:sp>
        <p:nvSpPr>
          <p:cNvPr id="36872" name="Rectangle 9"/>
          <p:cNvSpPr>
            <a:spLocks noChangeArrowheads="1"/>
          </p:cNvSpPr>
          <p:nvPr/>
        </p:nvSpPr>
        <p:spPr bwMode="auto">
          <a:xfrm>
            <a:off x="1214438" y="4433888"/>
            <a:ext cx="74882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u="sng">
                <a:latin typeface="Arial" panose="020B0604020202020204" pitchFamily="34" charset="0"/>
              </a:rPr>
              <a:t>Contohnya:</a:t>
            </a:r>
            <a:r>
              <a:rPr lang="en-US" altLang="en-US" sz="1800">
                <a:latin typeface="Arial" panose="020B0604020202020204" pitchFamily="34" charset="0"/>
              </a:rPr>
              <a:t> Untuk memastikan bahwa fungsi normal pekerjaan yang dilakukan di dalam gedung tidak terganggu secara serius oleh kejadian seperti kebakaran dan penyusupan orang yang tidak berhak.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214313" y="357188"/>
            <a:ext cx="8715375" cy="839787"/>
          </a:xfrm>
        </p:spPr>
        <p:txBody>
          <a:bodyPr anchor="t">
            <a:noAutofit/>
          </a:bodyPr>
          <a:lstStyle/>
          <a:p>
            <a:pPr algn="r"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System Requirements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Problems</a:t>
            </a:r>
            <a:endParaRPr lang="en-US" sz="3600" b="1" i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Arial" charset="0"/>
            </a:endParaRPr>
          </a:p>
        </p:txBody>
      </p:sp>
      <p:sp>
        <p:nvSpPr>
          <p:cNvPr id="38915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924BC08-DFE2-47DC-8188-1263DCD5E1B9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8916" name="Rectangle 1"/>
          <p:cNvSpPr>
            <a:spLocks noChangeArrowheads="1"/>
          </p:cNvSpPr>
          <p:nvPr/>
        </p:nvSpPr>
        <p:spPr bwMode="auto">
          <a:xfrm>
            <a:off x="539750" y="1700213"/>
            <a:ext cx="828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000" i="1">
                <a:latin typeface="Arial" panose="020B0604020202020204" pitchFamily="34" charset="0"/>
              </a:rPr>
              <a:t>System</a:t>
            </a:r>
            <a:r>
              <a:rPr lang="en-US" altLang="en-US" sz="2000">
                <a:latin typeface="Arial" panose="020B0604020202020204" pitchFamily="34" charset="0"/>
              </a:rPr>
              <a:t> kompleks biasanya dikembangkan untuk mengatasi masalah yang berat.</a:t>
            </a:r>
          </a:p>
        </p:txBody>
      </p:sp>
      <p:sp>
        <p:nvSpPr>
          <p:cNvPr id="38917" name="Rectangle 2"/>
          <p:cNvSpPr>
            <a:spLocks noChangeArrowheads="1"/>
          </p:cNvSpPr>
          <p:nvPr/>
        </p:nvSpPr>
        <p:spPr bwMode="auto">
          <a:xfrm>
            <a:off x="827088" y="2347913"/>
            <a:ext cx="7489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800">
                <a:latin typeface="Arial" panose="020B0604020202020204" pitchFamily="34" charset="0"/>
              </a:rPr>
              <a:t>Masalah yang tidak sepenuhnya dipahami.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800">
                <a:latin typeface="Arial" panose="020B0604020202020204" pitchFamily="34" charset="0"/>
              </a:rPr>
              <a:t>Masalahnya berubah sesuai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yang dikembangkan.</a:t>
            </a:r>
          </a:p>
        </p:txBody>
      </p:sp>
      <p:sp>
        <p:nvSpPr>
          <p:cNvPr id="38918" name="Rectangle 4"/>
          <p:cNvSpPr>
            <a:spLocks noChangeArrowheads="1"/>
          </p:cNvSpPr>
          <p:nvPr/>
        </p:nvSpPr>
        <p:spPr bwMode="auto">
          <a:xfrm>
            <a:off x="539750" y="3360738"/>
            <a:ext cx="7869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000">
                <a:latin typeface="Arial" panose="020B0604020202020204" pitchFamily="34" charset="0"/>
              </a:rPr>
              <a:t>Harus mengantisipasi perkembangan perangkat keras / komunikasi selama masa hidup </a:t>
            </a:r>
            <a:r>
              <a:rPr lang="en-US" altLang="en-US" sz="2000" i="1">
                <a:latin typeface="Arial" panose="020B0604020202020204" pitchFamily="34" charset="0"/>
              </a:rPr>
              <a:t>system</a:t>
            </a:r>
            <a:r>
              <a:rPr lang="en-US" altLang="en-US" sz="200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8919" name="Rectangle 10"/>
          <p:cNvSpPr>
            <a:spLocks noChangeArrowheads="1"/>
          </p:cNvSpPr>
          <p:nvPr/>
        </p:nvSpPr>
        <p:spPr bwMode="auto">
          <a:xfrm>
            <a:off x="431800" y="4437063"/>
            <a:ext cx="828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000">
                <a:latin typeface="Arial" panose="020B0604020202020204" pitchFamily="34" charset="0"/>
              </a:rPr>
              <a:t>Sulit untuk mendefinisikan persyaratan non-fungsional (terutama) tanpa mengetahui struktur komponen </a:t>
            </a:r>
            <a:r>
              <a:rPr lang="en-US" altLang="en-US" sz="2000" i="1">
                <a:latin typeface="Arial" panose="020B0604020202020204" pitchFamily="34" charset="0"/>
              </a:rPr>
              <a:t>system</a:t>
            </a:r>
            <a:r>
              <a:rPr lang="en-US" altLang="en-US" sz="2000"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214313" y="357188"/>
            <a:ext cx="8715375" cy="839787"/>
          </a:xfrm>
        </p:spPr>
        <p:txBody>
          <a:bodyPr anchor="t">
            <a:noAutofit/>
          </a:bodyPr>
          <a:lstStyle/>
          <a:p>
            <a:pPr algn="r"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The System Design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Process</a:t>
            </a:r>
            <a:endParaRPr lang="en-US" sz="2400" b="1" i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Arial" charset="0"/>
            </a:endParaRPr>
          </a:p>
        </p:txBody>
      </p:sp>
      <p:sp>
        <p:nvSpPr>
          <p:cNvPr id="40963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3857C2A-8237-425C-B379-AA5284C44EBD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539750" y="1628775"/>
            <a:ext cx="3263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000" b="1" i="1">
                <a:latin typeface="Arial" panose="020B0604020202020204" pitchFamily="34" charset="0"/>
              </a:rPr>
              <a:t>Partition requirements</a:t>
            </a:r>
          </a:p>
        </p:txBody>
      </p:sp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900113" y="2028825"/>
            <a:ext cx="6767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>
                <a:latin typeface="Arial" panose="020B0604020202020204" pitchFamily="34" charset="0"/>
              </a:rPr>
              <a:t>Atur persyaratan ke dalam kelompok terkait.</a:t>
            </a:r>
          </a:p>
        </p:txBody>
      </p:sp>
      <p:sp>
        <p:nvSpPr>
          <p:cNvPr id="40966" name="Rectangle 7"/>
          <p:cNvSpPr>
            <a:spLocks noChangeArrowheads="1"/>
          </p:cNvSpPr>
          <p:nvPr/>
        </p:nvSpPr>
        <p:spPr bwMode="auto">
          <a:xfrm>
            <a:off x="539750" y="2492375"/>
            <a:ext cx="3079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000" b="1" i="1">
                <a:latin typeface="Arial" panose="020B0604020202020204" pitchFamily="34" charset="0"/>
              </a:rPr>
              <a:t>Identify sub-systems</a:t>
            </a:r>
          </a:p>
        </p:txBody>
      </p:sp>
      <p:sp>
        <p:nvSpPr>
          <p:cNvPr id="40967" name="Rectangle 8"/>
          <p:cNvSpPr>
            <a:spLocks noChangeArrowheads="1"/>
          </p:cNvSpPr>
          <p:nvPr/>
        </p:nvSpPr>
        <p:spPr bwMode="auto">
          <a:xfrm>
            <a:off x="900113" y="2967038"/>
            <a:ext cx="7786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>
                <a:latin typeface="Arial" panose="020B0604020202020204" pitchFamily="34" charset="0"/>
              </a:rPr>
              <a:t>Identifikasi satu </a:t>
            </a:r>
            <a:r>
              <a:rPr lang="en-US" altLang="en-US" sz="1800" i="1">
                <a:latin typeface="Arial" panose="020B0604020202020204" pitchFamily="34" charset="0"/>
              </a:rPr>
              <a:t>set sub-system</a:t>
            </a:r>
            <a:r>
              <a:rPr lang="en-US" altLang="en-US" sz="1800">
                <a:latin typeface="Arial" panose="020B0604020202020204" pitchFamily="34" charset="0"/>
              </a:rPr>
              <a:t> yang secara kolektif dapat memenuhi persyaratan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0968" name="Rectangle 9"/>
          <p:cNvSpPr>
            <a:spLocks noChangeArrowheads="1"/>
          </p:cNvSpPr>
          <p:nvPr/>
        </p:nvSpPr>
        <p:spPr bwMode="auto">
          <a:xfrm>
            <a:off x="539750" y="3702050"/>
            <a:ext cx="5032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000" b="1" i="1" dirty="0">
                <a:latin typeface="Arial" panose="020B0604020202020204" pitchFamily="34" charset="0"/>
              </a:rPr>
              <a:t>Assign requirements to sub-systems</a:t>
            </a:r>
          </a:p>
        </p:txBody>
      </p:sp>
      <p:sp>
        <p:nvSpPr>
          <p:cNvPr id="40969" name="Rectangle 11"/>
          <p:cNvSpPr>
            <a:spLocks noChangeArrowheads="1"/>
          </p:cNvSpPr>
          <p:nvPr/>
        </p:nvSpPr>
        <p:spPr bwMode="auto">
          <a:xfrm>
            <a:off x="893763" y="4125913"/>
            <a:ext cx="74501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 err="1">
                <a:latin typeface="Arial" panose="020B0604020202020204" pitchFamily="34" charset="0"/>
              </a:rPr>
              <a:t>Perlu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diantisipasi</a:t>
            </a:r>
            <a:r>
              <a:rPr lang="en-US" altLang="en-US" sz="1800" dirty="0">
                <a:latin typeface="Arial" panose="020B0604020202020204" pitchFamily="34" charset="0"/>
              </a:rPr>
              <a:t> agar </a:t>
            </a:r>
            <a:r>
              <a:rPr lang="en-US" altLang="en-US" sz="1800" dirty="0" err="1">
                <a:latin typeface="Arial" panose="020B0604020202020204" pitchFamily="34" charset="0"/>
              </a:rPr>
              <a:t>tidak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menyebabkan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masalah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tertentu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ketika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i="1" dirty="0">
                <a:latin typeface="Arial" panose="020B0604020202020204" pitchFamily="34" charset="0"/>
              </a:rPr>
              <a:t>Commercial Off-The-Shelf Software </a:t>
            </a:r>
            <a:r>
              <a:rPr lang="en-US" altLang="en-US" sz="1800" dirty="0">
                <a:latin typeface="Arial" panose="020B0604020202020204" pitchFamily="34" charset="0"/>
              </a:rPr>
              <a:t>(COTS) </a:t>
            </a:r>
            <a:r>
              <a:rPr lang="en-US" altLang="en-US" sz="1800" dirty="0" err="1">
                <a:latin typeface="Arial" panose="020B0604020202020204" pitchFamily="34" charset="0"/>
              </a:rPr>
              <a:t>terintegrasi</a:t>
            </a:r>
            <a:r>
              <a:rPr lang="en-US" altLang="en-US" sz="18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0970" name="Rectangle 12"/>
          <p:cNvSpPr>
            <a:spLocks noChangeArrowheads="1"/>
          </p:cNvSpPr>
          <p:nvPr/>
        </p:nvSpPr>
        <p:spPr bwMode="auto">
          <a:xfrm>
            <a:off x="539750" y="4792663"/>
            <a:ext cx="4525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000" b="1" i="1" dirty="0">
                <a:latin typeface="Arial" panose="020B0604020202020204" pitchFamily="34" charset="0"/>
              </a:rPr>
              <a:t>Specify sub-system functionality.</a:t>
            </a:r>
          </a:p>
        </p:txBody>
      </p:sp>
      <p:sp>
        <p:nvSpPr>
          <p:cNvPr id="40971" name="Rectangle 13"/>
          <p:cNvSpPr>
            <a:spLocks noChangeArrowheads="1"/>
          </p:cNvSpPr>
          <p:nvPr/>
        </p:nvSpPr>
        <p:spPr bwMode="auto">
          <a:xfrm>
            <a:off x="539750" y="5248275"/>
            <a:ext cx="4033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000" b="1" i="1">
                <a:latin typeface="Arial" panose="020B0604020202020204" pitchFamily="34" charset="0"/>
              </a:rPr>
              <a:t>Define sub-system interfaces</a:t>
            </a:r>
          </a:p>
        </p:txBody>
      </p:sp>
      <p:sp>
        <p:nvSpPr>
          <p:cNvPr id="40972" name="Rectangle 14"/>
          <p:cNvSpPr>
            <a:spLocks noChangeArrowheads="1"/>
          </p:cNvSpPr>
          <p:nvPr/>
        </p:nvSpPr>
        <p:spPr bwMode="auto">
          <a:xfrm>
            <a:off x="900113" y="5654675"/>
            <a:ext cx="685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>
                <a:latin typeface="Arial" panose="020B0604020202020204" pitchFamily="34" charset="0"/>
              </a:rPr>
              <a:t>Aktivitas kritis untuk pengembangan </a:t>
            </a:r>
            <a:r>
              <a:rPr lang="en-US" altLang="en-US" sz="1800" i="1">
                <a:latin typeface="Arial" panose="020B0604020202020204" pitchFamily="34" charset="0"/>
              </a:rPr>
              <a:t>sub-system</a:t>
            </a:r>
            <a:r>
              <a:rPr lang="en-US" altLang="en-US" sz="1800">
                <a:latin typeface="Arial" panose="020B0604020202020204" pitchFamily="34" charset="0"/>
              </a:rPr>
              <a:t> paralel.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C164AC2-14F6-4032-B04E-39DDEB8B5719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1" name="Rectangle 3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214313" y="357188"/>
            <a:ext cx="871537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+mj-ea"/>
                <a:cs typeface="Arial" charset="0"/>
              </a:rPr>
              <a:t>What is a </a:t>
            </a:r>
            <a:r>
              <a:rPr lang="en-US" sz="44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+mj-ea"/>
                <a:cs typeface="Arial" charset="0"/>
              </a:rPr>
              <a:t>system</a:t>
            </a:r>
            <a:r>
              <a:rPr lang="en-US" sz="4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+mj-ea"/>
                <a:cs typeface="Arial" charset="0"/>
              </a:rPr>
              <a:t>?</a:t>
            </a:r>
            <a:endParaRPr lang="en-US" sz="115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ea typeface="+mj-ea"/>
              <a:cs typeface="Arial" charset="0"/>
            </a:endParaRPr>
          </a:p>
        </p:txBody>
      </p:sp>
      <p:pic>
        <p:nvPicPr>
          <p:cNvPr id="6148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65325"/>
            <a:ext cx="2095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3"/>
          <p:cNvSpPr>
            <a:spLocks noChangeArrowheads="1"/>
          </p:cNvSpPr>
          <p:nvPr/>
        </p:nvSpPr>
        <p:spPr bwMode="auto">
          <a:xfrm>
            <a:off x="2043113" y="2060575"/>
            <a:ext cx="66436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>
                <a:latin typeface="Arial" panose="020B0604020202020204" pitchFamily="34" charset="0"/>
              </a:rPr>
              <a:t>System </a:t>
            </a:r>
            <a:r>
              <a:rPr lang="en-US" altLang="en-US" sz="2000" dirty="0" err="1">
                <a:latin typeface="Arial" panose="020B0604020202020204" pitchFamily="34" charset="0"/>
              </a:rPr>
              <a:t>adalah</a:t>
            </a:r>
            <a:r>
              <a:rPr lang="en-US" altLang="en-US" sz="2000" b="1" i="1" dirty="0">
                <a:latin typeface="Arial" panose="020B0604020202020204" pitchFamily="34" charset="0"/>
              </a:rPr>
              <a:t> “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kumpulan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tujuan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dari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komponen</a:t>
            </a:r>
            <a:r>
              <a:rPr lang="en-US" altLang="en-US" sz="2000" b="1" i="1" dirty="0">
                <a:latin typeface="Arial" panose="020B0604020202020204" pitchFamily="34" charset="0"/>
              </a:rPr>
              <a:t> yang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saling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terkait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bekerja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bersama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untuk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mencapai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beberapa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tujuan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bersama</a:t>
            </a:r>
            <a:r>
              <a:rPr lang="en-US" altLang="en-US" sz="2000" b="1" i="1" dirty="0">
                <a:latin typeface="Arial" panose="020B0604020202020204" pitchFamily="34" charset="0"/>
              </a:rPr>
              <a:t>.”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Arial" panose="020B0604020202020204" pitchFamily="34" charset="0"/>
              </a:rPr>
              <a:t>(Ian </a:t>
            </a:r>
            <a:r>
              <a:rPr lang="en-GB" altLang="en-US" sz="2000" b="1" dirty="0" err="1">
                <a:latin typeface="Arial" panose="020B0604020202020204" pitchFamily="34" charset="0"/>
              </a:rPr>
              <a:t>Sommerville</a:t>
            </a:r>
            <a:r>
              <a:rPr lang="en-GB" altLang="en-US" sz="2000" b="1" dirty="0">
                <a:latin typeface="Arial" panose="020B0604020202020204" pitchFamily="34" charset="0"/>
              </a:rPr>
              <a:t>)</a:t>
            </a:r>
            <a:endParaRPr lang="en-GB" altLang="en-US" sz="2000" b="1" i="1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000" b="1" dirty="0">
              <a:latin typeface="Arial" panose="020B0604020202020204" pitchFamily="34" charset="0"/>
            </a:endParaRPr>
          </a:p>
        </p:txBody>
      </p:sp>
      <p:pic>
        <p:nvPicPr>
          <p:cNvPr id="6150" name="Picture 2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4903788"/>
            <a:ext cx="10096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4" descr="See the source imag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5489575"/>
            <a:ext cx="13049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3865563"/>
            <a:ext cx="19431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5229225"/>
            <a:ext cx="1690688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Rectangle 9"/>
          <p:cNvSpPr>
            <a:spLocks noChangeArrowheads="1"/>
          </p:cNvSpPr>
          <p:nvPr/>
        </p:nvSpPr>
        <p:spPr bwMode="auto">
          <a:xfrm>
            <a:off x="214313" y="4062413"/>
            <a:ext cx="60499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800">
                <a:latin typeface="Arial" panose="020B0604020202020204" pitchFamily="34" charset="0"/>
              </a:rPr>
              <a:t>Suatu sistem dapat mencakup perangkat lunak, mekanik, listrik, dan perangkat keras elektronik serta dioperasikan oleh manusia.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184150" y="5032375"/>
            <a:ext cx="5505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800">
                <a:latin typeface="Arial" panose="020B0604020202020204" pitchFamily="34" charset="0"/>
              </a:rPr>
              <a:t>Komponen sistem tergantung pada komponen sistem lainnya.</a:t>
            </a: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184150" y="5726113"/>
            <a:ext cx="5343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800">
                <a:latin typeface="Arial" panose="020B0604020202020204" pitchFamily="34" charset="0"/>
              </a:rPr>
              <a:t>Properti dan perilaku komponen sistem saling berkaitan satu sama lainnya.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EB6306D-513D-45BC-A2B7-3A46973B72CB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2750" y="295275"/>
            <a:ext cx="5792788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The System Design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Process</a:t>
            </a:r>
            <a:endParaRPr lang="en-US" sz="4000" dirty="0"/>
          </a:p>
        </p:txBody>
      </p:sp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33600"/>
            <a:ext cx="7924800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14EE485-6151-48DB-B843-F3B98BC1707A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63938" y="188913"/>
            <a:ext cx="512286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System Design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Problems</a:t>
            </a:r>
            <a:endParaRPr lang="en-US" sz="4000" dirty="0"/>
          </a:p>
        </p:txBody>
      </p:sp>
      <p:sp>
        <p:nvSpPr>
          <p:cNvPr id="45060" name="Rectangle 1"/>
          <p:cNvSpPr>
            <a:spLocks noChangeArrowheads="1"/>
          </p:cNvSpPr>
          <p:nvPr/>
        </p:nvSpPr>
        <p:spPr bwMode="auto">
          <a:xfrm>
            <a:off x="354013" y="1844675"/>
            <a:ext cx="8362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 i="1">
                <a:latin typeface="Arial" panose="020B0604020202020204" pitchFamily="34" charset="0"/>
              </a:rPr>
              <a:t>Requirements partitioning </a:t>
            </a:r>
            <a:r>
              <a:rPr lang="en-US" altLang="en-US" sz="1800">
                <a:latin typeface="Arial" panose="020B0604020202020204" pitchFamily="34" charset="0"/>
              </a:rPr>
              <a:t>untuk perangkat keras, perangkat lunak dan komponen manusia dapat melibatkan banyak negosiasi.</a:t>
            </a:r>
          </a:p>
        </p:txBody>
      </p:sp>
      <p:sp>
        <p:nvSpPr>
          <p:cNvPr id="45061" name="Rectangle 3"/>
          <p:cNvSpPr>
            <a:spLocks noChangeArrowheads="1"/>
          </p:cNvSpPr>
          <p:nvPr/>
        </p:nvSpPr>
        <p:spPr bwMode="auto">
          <a:xfrm>
            <a:off x="354013" y="3201988"/>
            <a:ext cx="85391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Masalah desain yang sulit sering diasumsikan mudah diselesaikan dengan menggunakan perangkat lunak.</a:t>
            </a:r>
          </a:p>
        </p:txBody>
      </p:sp>
      <p:sp>
        <p:nvSpPr>
          <p:cNvPr id="45062" name="Rectangle 4"/>
          <p:cNvSpPr>
            <a:spLocks noChangeArrowheads="1"/>
          </p:cNvSpPr>
          <p:nvPr/>
        </p:nvSpPr>
        <p:spPr bwMode="auto">
          <a:xfrm>
            <a:off x="354013" y="4560888"/>
            <a:ext cx="8280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 i="1">
                <a:latin typeface="Arial" panose="020B0604020202020204" pitchFamily="34" charset="0"/>
              </a:rPr>
              <a:t>Platform </a:t>
            </a:r>
            <a:r>
              <a:rPr lang="en-US" altLang="en-US" sz="1800">
                <a:latin typeface="Arial" panose="020B0604020202020204" pitchFamily="34" charset="0"/>
              </a:rPr>
              <a:t>perangkat keras mungkin tidak sesuai untuk persyaratan perangkat lunak sehingga perangkat lunak harus menyesuaikannya.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0B3FDF4-0F4B-485F-BAEE-EF4C46F2614E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1775" y="188913"/>
            <a:ext cx="608330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Requirements and Design</a:t>
            </a:r>
            <a:endParaRPr lang="en-US" sz="4000" dirty="0"/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481013" y="1908175"/>
            <a:ext cx="7129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Persyaratan teknis dan desain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berkaitan erat.</a:t>
            </a:r>
          </a:p>
        </p:txBody>
      </p:sp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485775" y="2754313"/>
            <a:ext cx="79311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Kendala yang ditimbulkan oleh lingkungan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dan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lainnya membatasi pilihan desain sehingga desain aktual yang akan digunakan mungkin merupakan persyaratan.</a:t>
            </a: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485775" y="4159250"/>
            <a:ext cx="7134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Desain awal mungkin diperlukan untuk penyusunan persyaratan.</a:t>
            </a:r>
          </a:p>
        </p:txBody>
      </p:sp>
      <p:sp>
        <p:nvSpPr>
          <p:cNvPr id="47111" name="Rectangle 8"/>
          <p:cNvSpPr>
            <a:spLocks noChangeArrowheads="1"/>
          </p:cNvSpPr>
          <p:nvPr/>
        </p:nvSpPr>
        <p:spPr bwMode="auto">
          <a:xfrm>
            <a:off x="485775" y="5003800"/>
            <a:ext cx="793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Saat kita mendesain, kita belajar lebih banyak tentang persyaratan.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EDE9212-186E-4E4E-9C4D-167E830FF124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825" y="188913"/>
            <a:ext cx="8713788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Spiral Model of Requirements/Design</a:t>
            </a:r>
            <a:endParaRPr lang="en-US" sz="4000" dirty="0"/>
          </a:p>
        </p:txBody>
      </p:sp>
      <p:pic>
        <p:nvPicPr>
          <p:cNvPr id="491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96975"/>
            <a:ext cx="6477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C16ED3F-8EE2-4006-9394-534D1825A403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51350" y="177800"/>
            <a:ext cx="35147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System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Modelling</a:t>
            </a:r>
            <a:endParaRPr lang="en-US" sz="2800" dirty="0"/>
          </a:p>
        </p:txBody>
      </p:sp>
      <p:sp>
        <p:nvSpPr>
          <p:cNvPr id="51204" name="Rectangle 1"/>
          <p:cNvSpPr>
            <a:spLocks noChangeArrowheads="1"/>
          </p:cNvSpPr>
          <p:nvPr/>
        </p:nvSpPr>
        <p:spPr bwMode="auto">
          <a:xfrm>
            <a:off x="503238" y="1941513"/>
            <a:ext cx="83899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Model arsitektur menyajikan tampilan abstrak dari </a:t>
            </a:r>
            <a:r>
              <a:rPr lang="en-US" altLang="en-US" sz="1800" i="1">
                <a:latin typeface="Arial" panose="020B0604020202020204" pitchFamily="34" charset="0"/>
              </a:rPr>
              <a:t>sub-system</a:t>
            </a:r>
            <a:r>
              <a:rPr lang="en-US" altLang="en-US" sz="1800">
                <a:latin typeface="Arial" panose="020B0604020202020204" pitchFamily="34" charset="0"/>
              </a:rPr>
              <a:t> yang membentuk </a:t>
            </a:r>
            <a:r>
              <a:rPr lang="en-US" altLang="en-US" sz="1800" i="1">
                <a:latin typeface="Arial" panose="020B0604020202020204" pitchFamily="34" charset="0"/>
              </a:rPr>
              <a:t>system.</a:t>
            </a:r>
          </a:p>
        </p:txBody>
      </p:sp>
      <p:sp>
        <p:nvSpPr>
          <p:cNvPr id="51205" name="Rectangle 3"/>
          <p:cNvSpPr>
            <a:spLocks noChangeArrowheads="1"/>
          </p:cNvSpPr>
          <p:nvPr/>
        </p:nvSpPr>
        <p:spPr bwMode="auto">
          <a:xfrm>
            <a:off x="503238" y="2916238"/>
            <a:ext cx="8389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Dapat mencakup arus informasi utama antar </a:t>
            </a:r>
            <a:r>
              <a:rPr lang="en-US" altLang="en-US" sz="1800" i="1">
                <a:latin typeface="Arial" panose="020B0604020202020204" pitchFamily="34" charset="0"/>
              </a:rPr>
              <a:t>sub-system.</a:t>
            </a:r>
          </a:p>
        </p:txBody>
      </p:sp>
      <p:sp>
        <p:nvSpPr>
          <p:cNvPr id="51206" name="Rectangle 4"/>
          <p:cNvSpPr>
            <a:spLocks noChangeArrowheads="1"/>
          </p:cNvSpPr>
          <p:nvPr/>
        </p:nvSpPr>
        <p:spPr bwMode="auto">
          <a:xfrm>
            <a:off x="503238" y="3727450"/>
            <a:ext cx="4705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Biasanya disajikan sebagai diagram blok.</a:t>
            </a:r>
          </a:p>
        </p:txBody>
      </p:sp>
      <p:sp>
        <p:nvSpPr>
          <p:cNvPr id="51207" name="Rectangle 9"/>
          <p:cNvSpPr>
            <a:spLocks noChangeArrowheads="1"/>
          </p:cNvSpPr>
          <p:nvPr/>
        </p:nvSpPr>
        <p:spPr bwMode="auto">
          <a:xfrm>
            <a:off x="503238" y="4583113"/>
            <a:ext cx="78247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Dapat mengidentifikasi berbagai jenis komponen fungsional dalam model.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01E9317-F5A6-4C04-B680-4C9B7B3BD2A6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24300" y="228600"/>
            <a:ext cx="469265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Burglar </a:t>
            </a: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Alarm System</a:t>
            </a:r>
            <a:endParaRPr lang="en-US" sz="2800" dirty="0"/>
          </a:p>
        </p:txBody>
      </p:sp>
      <p:pic>
        <p:nvPicPr>
          <p:cNvPr id="532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628775"/>
            <a:ext cx="8077200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35B1C88-F925-4F31-BEFA-B6B3938C4B84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8425" y="260350"/>
            <a:ext cx="47783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Sub-System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Description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23850" y="1397000"/>
          <a:ext cx="8459788" cy="3673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61">
                  <a:extLst>
                    <a:ext uri="{9D8B030D-6E8A-4147-A177-3AD203B41FA5}">
                      <a16:colId xmlns:a16="http://schemas.microsoft.com/office/drawing/2014/main" val="1751219809"/>
                    </a:ext>
                  </a:extLst>
                </a:gridCol>
                <a:gridCol w="5579427">
                  <a:extLst>
                    <a:ext uri="{9D8B030D-6E8A-4147-A177-3AD203B41FA5}">
                      <a16:colId xmlns:a16="http://schemas.microsoft.com/office/drawing/2014/main" val="393138730"/>
                    </a:ext>
                  </a:extLst>
                </a:gridCol>
              </a:tblGrid>
              <a:tr h="370904">
                <a:tc>
                  <a:txBody>
                    <a:bodyPr/>
                    <a:lstStyle/>
                    <a:p>
                      <a:r>
                        <a:rPr lang="en-US" sz="1800" i="1" dirty="0"/>
                        <a:t>Sub-System</a:t>
                      </a:r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Deskripsi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extLst>
                  <a:ext uri="{0D108BD9-81ED-4DB2-BD59-A6C34878D82A}">
                    <a16:rowId xmlns:a16="http://schemas.microsoft.com/office/drawing/2014/main" val="2899393614"/>
                  </a:ext>
                </a:extLst>
              </a:tr>
              <a:tr h="640191">
                <a:tc>
                  <a:txBody>
                    <a:bodyPr/>
                    <a:lstStyle/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Movement sensors</a:t>
                      </a:r>
                      <a:endParaRPr lang="en-US" sz="1800" i="1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Mendeteksi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pergerakan</a:t>
                      </a:r>
                      <a:r>
                        <a:rPr lang="en-US" sz="1800" dirty="0"/>
                        <a:t> di </a:t>
                      </a:r>
                      <a:r>
                        <a:rPr lang="en-US" sz="1800" dirty="0" err="1"/>
                        <a:t>ruangan-ruangan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yang </a:t>
                      </a:r>
                      <a:r>
                        <a:rPr lang="en-US" sz="1800" dirty="0" err="1"/>
                        <a:t>dipantau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oleh</a:t>
                      </a:r>
                      <a:r>
                        <a:rPr lang="en-US" sz="1800" dirty="0"/>
                        <a:t> </a:t>
                      </a:r>
                      <a:r>
                        <a:rPr lang="en-US" sz="1800" i="1" dirty="0"/>
                        <a:t>system</a:t>
                      </a:r>
                    </a:p>
                  </a:txBody>
                  <a:tcPr marL="91441" marR="91441" marT="45728" marB="45728"/>
                </a:tc>
                <a:extLst>
                  <a:ext uri="{0D108BD9-81ED-4DB2-BD59-A6C34878D82A}">
                    <a16:rowId xmlns:a16="http://schemas.microsoft.com/office/drawing/2014/main" val="4079854216"/>
                  </a:ext>
                </a:extLst>
              </a:tr>
              <a:tr h="370904">
                <a:tc>
                  <a:txBody>
                    <a:bodyPr/>
                    <a:lstStyle/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Door sensors</a:t>
                      </a:r>
                      <a:endParaRPr lang="en-US" sz="1800" i="1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Mendeteksi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pintu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luar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gedung</a:t>
                      </a:r>
                      <a:r>
                        <a:rPr lang="en-US" sz="1800" dirty="0"/>
                        <a:t> yang </a:t>
                      </a:r>
                      <a:r>
                        <a:rPr lang="en-US" sz="1800" dirty="0" err="1"/>
                        <a:t>dibuka</a:t>
                      </a:r>
                      <a:r>
                        <a:rPr lang="en-US" sz="1800" dirty="0"/>
                        <a:t>.</a:t>
                      </a:r>
                    </a:p>
                  </a:txBody>
                  <a:tcPr marL="91441" marR="91441" marT="45728" marB="45728"/>
                </a:tc>
                <a:extLst>
                  <a:ext uri="{0D108BD9-81ED-4DB2-BD59-A6C34878D82A}">
                    <a16:rowId xmlns:a16="http://schemas.microsoft.com/office/drawing/2014/main" val="3102314033"/>
                  </a:ext>
                </a:extLst>
              </a:tr>
              <a:tr h="370904">
                <a:tc>
                  <a:txBody>
                    <a:bodyPr/>
                    <a:lstStyle/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Alarm controller</a:t>
                      </a:r>
                      <a:endParaRPr lang="en-US" sz="1800" i="1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Mengontrol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operasi</a:t>
                      </a:r>
                      <a:r>
                        <a:rPr lang="en-US" sz="1800" dirty="0"/>
                        <a:t> </a:t>
                      </a:r>
                      <a:r>
                        <a:rPr lang="en-US" sz="1800" i="1" dirty="0"/>
                        <a:t>system</a:t>
                      </a:r>
                      <a:r>
                        <a:rPr lang="en-US" sz="1800" i="0" baseline="0" dirty="0"/>
                        <a:t> </a:t>
                      </a:r>
                      <a:r>
                        <a:rPr lang="en-US" sz="1800" i="1" baseline="0" dirty="0"/>
                        <a:t>alarm</a:t>
                      </a:r>
                      <a:r>
                        <a:rPr lang="en-US" sz="1800" i="0" baseline="0" dirty="0"/>
                        <a:t>.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extLst>
                  <a:ext uri="{0D108BD9-81ED-4DB2-BD59-A6C34878D82A}">
                    <a16:rowId xmlns:a16="http://schemas.microsoft.com/office/drawing/2014/main" val="441588815"/>
                  </a:ext>
                </a:extLst>
              </a:tr>
              <a:tr h="640191">
                <a:tc>
                  <a:txBody>
                    <a:bodyPr/>
                    <a:lstStyle/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Siren</a:t>
                      </a:r>
                      <a:endParaRPr lang="en-US" sz="1800" i="1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Memancarkan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peringatan</a:t>
                      </a:r>
                      <a:r>
                        <a:rPr lang="en-US" sz="1800" dirty="0"/>
                        <a:t> yang </a:t>
                      </a:r>
                      <a:r>
                        <a:rPr lang="en-US" sz="1800" dirty="0" err="1"/>
                        <a:t>terdengar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saat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ada</a:t>
                      </a:r>
                      <a:r>
                        <a:rPr lang="en-US" sz="1800" dirty="0"/>
                        <a:t>  </a:t>
                      </a:r>
                      <a:r>
                        <a:rPr lang="en-US" sz="1800" dirty="0" err="1"/>
                        <a:t>seseorang</a:t>
                      </a:r>
                      <a:r>
                        <a:rPr lang="en-US" sz="1800" dirty="0"/>
                        <a:t> yang </a:t>
                      </a:r>
                      <a:r>
                        <a:rPr lang="en-US" sz="1800" dirty="0" err="1"/>
                        <a:t>dicurigai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sebagai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penyusup</a:t>
                      </a:r>
                      <a:r>
                        <a:rPr lang="en-US" sz="1800" dirty="0"/>
                        <a:t> </a:t>
                      </a:r>
                    </a:p>
                  </a:txBody>
                  <a:tcPr marL="91441" marR="91441" marT="45728" marB="45728"/>
                </a:tc>
                <a:extLst>
                  <a:ext uri="{0D108BD9-81ED-4DB2-BD59-A6C34878D82A}">
                    <a16:rowId xmlns:a16="http://schemas.microsoft.com/office/drawing/2014/main" val="3560374406"/>
                  </a:ext>
                </a:extLst>
              </a:tr>
              <a:tr h="640191">
                <a:tc>
                  <a:txBody>
                    <a:bodyPr/>
                    <a:lstStyle/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Voice synthesizer</a:t>
                      </a:r>
                      <a:endParaRPr lang="en-US" sz="1800" i="1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Mensintesis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pesan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suara</a:t>
                      </a:r>
                      <a:r>
                        <a:rPr lang="en-US" sz="1800" dirty="0"/>
                        <a:t> yang </a:t>
                      </a:r>
                      <a:r>
                        <a:rPr lang="en-US" sz="1800" dirty="0" err="1"/>
                        <a:t>memberikan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lokasi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penyusup</a:t>
                      </a:r>
                      <a:r>
                        <a:rPr lang="en-US" sz="1800" dirty="0"/>
                        <a:t> yang </a:t>
                      </a:r>
                      <a:r>
                        <a:rPr lang="en-US" sz="1800" dirty="0" err="1"/>
                        <a:t>dicurigai</a:t>
                      </a:r>
                      <a:endParaRPr lang="en-US" sz="1800" dirty="0"/>
                    </a:p>
                  </a:txBody>
                  <a:tcPr marL="91441" marR="91441" marT="45728" marB="45728"/>
                </a:tc>
                <a:extLst>
                  <a:ext uri="{0D108BD9-81ED-4DB2-BD59-A6C34878D82A}">
                    <a16:rowId xmlns:a16="http://schemas.microsoft.com/office/drawing/2014/main" val="53323657"/>
                  </a:ext>
                </a:extLst>
              </a:tr>
              <a:tr h="640191">
                <a:tc>
                  <a:txBody>
                    <a:bodyPr/>
                    <a:lstStyle/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Telephone caller</a:t>
                      </a:r>
                      <a:endParaRPr lang="en-US" sz="1800" i="1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Melakukan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eksternal</a:t>
                      </a:r>
                      <a:r>
                        <a:rPr lang="en-US" sz="1800" dirty="0"/>
                        <a:t> </a:t>
                      </a:r>
                      <a:r>
                        <a:rPr lang="en-US" sz="1800" i="1" dirty="0"/>
                        <a:t>call 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untuk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memberi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tahu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petugas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keamanan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polisi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dll</a:t>
                      </a:r>
                      <a:r>
                        <a:rPr lang="en-US" sz="1800" dirty="0"/>
                        <a:t>.</a:t>
                      </a:r>
                    </a:p>
                  </a:txBody>
                  <a:tcPr marL="91441" marR="91441" marT="45728" marB="45728"/>
                </a:tc>
                <a:extLst>
                  <a:ext uri="{0D108BD9-81ED-4DB2-BD59-A6C34878D82A}">
                    <a16:rowId xmlns:a16="http://schemas.microsoft.com/office/drawing/2014/main" val="22498125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D0657C2-6E61-4D94-90E0-B6C7A2FC8630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35375" y="173038"/>
            <a:ext cx="488315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ATC System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Architecture</a:t>
            </a:r>
            <a:endParaRPr lang="en-US" dirty="0"/>
          </a:p>
        </p:txBody>
      </p: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1250950"/>
            <a:ext cx="5832475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D921F19-A7C4-4C6A-AD64-99F91541D07F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75063" y="266700"/>
            <a:ext cx="5011737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Sub-system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Development</a:t>
            </a:r>
            <a:endParaRPr lang="en-US" dirty="0"/>
          </a:p>
        </p:txBody>
      </p:sp>
      <p:sp>
        <p:nvSpPr>
          <p:cNvPr id="59396" name="Rectangle 5"/>
          <p:cNvSpPr>
            <a:spLocks noChangeArrowheads="1"/>
          </p:cNvSpPr>
          <p:nvPr/>
        </p:nvSpPr>
        <p:spPr bwMode="auto">
          <a:xfrm>
            <a:off x="569913" y="1628775"/>
            <a:ext cx="8116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Biasanya proyek paralel pengembangan perangkat keras, perangkat lunak, dan komunikasi.</a:t>
            </a:r>
          </a:p>
        </p:txBody>
      </p:sp>
      <p:sp>
        <p:nvSpPr>
          <p:cNvPr id="59397" name="Rectangle 6"/>
          <p:cNvSpPr>
            <a:spLocks noChangeArrowheads="1"/>
          </p:cNvSpPr>
          <p:nvPr/>
        </p:nvSpPr>
        <p:spPr bwMode="auto">
          <a:xfrm>
            <a:off x="569913" y="2620963"/>
            <a:ext cx="7673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Dapat melibatkan beberapa pengadaan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COTS</a:t>
            </a:r>
          </a:p>
        </p:txBody>
      </p:sp>
      <p:sp>
        <p:nvSpPr>
          <p:cNvPr id="59398" name="Rectangle 7"/>
          <p:cNvSpPr>
            <a:spLocks noChangeArrowheads="1"/>
          </p:cNvSpPr>
          <p:nvPr/>
        </p:nvSpPr>
        <p:spPr bwMode="auto">
          <a:xfrm>
            <a:off x="550863" y="4081463"/>
            <a:ext cx="8223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Birokrasi dan mekanismenya lambat untuk mengusulkan perubahan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sehingga jadwal pengembangan perlu diperpanjang karena kebutuhan untuk pengerjaan ulang.</a:t>
            </a:r>
          </a:p>
        </p:txBody>
      </p:sp>
      <p:sp>
        <p:nvSpPr>
          <p:cNvPr id="59399" name="Rectangle 8"/>
          <p:cNvSpPr>
            <a:spLocks noChangeArrowheads="1"/>
          </p:cNvSpPr>
          <p:nvPr/>
        </p:nvSpPr>
        <p:spPr bwMode="auto">
          <a:xfrm>
            <a:off x="550863" y="3282950"/>
            <a:ext cx="7786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Komunikasi lintas tim implementasi kurang berjalan dengan baik.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53511C2-C289-4DF8-9DDD-78EA5C9447D8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0450" y="203200"/>
            <a:ext cx="3757613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System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Integration</a:t>
            </a:r>
            <a:endParaRPr lang="en-US" dirty="0"/>
          </a:p>
        </p:txBody>
      </p:sp>
      <p:sp>
        <p:nvSpPr>
          <p:cNvPr id="61444" name="Rectangle 1"/>
          <p:cNvSpPr>
            <a:spLocks noChangeArrowheads="1"/>
          </p:cNvSpPr>
          <p:nvPr/>
        </p:nvSpPr>
        <p:spPr bwMode="auto">
          <a:xfrm>
            <a:off x="419100" y="1631950"/>
            <a:ext cx="80756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Integrasi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mencakup pengumpulan </a:t>
            </a:r>
            <a:r>
              <a:rPr lang="en-US" altLang="en-US" sz="1800" i="1">
                <a:latin typeface="Arial" panose="020B0604020202020204" pitchFamily="34" charset="0"/>
              </a:rPr>
              <a:t>sub-system</a:t>
            </a:r>
            <a:r>
              <a:rPr lang="en-US" altLang="en-US" sz="1800">
                <a:latin typeface="Arial" panose="020B0604020202020204" pitchFamily="34" charset="0"/>
              </a:rPr>
              <a:t> yang dikembangkan secara independen dan menggabungkannya untuk membentuk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lengkap.</a:t>
            </a:r>
          </a:p>
        </p:txBody>
      </p:sp>
      <p:sp>
        <p:nvSpPr>
          <p:cNvPr id="61445" name="Rectangle 3"/>
          <p:cNvSpPr>
            <a:spLocks noChangeArrowheads="1"/>
          </p:cNvSpPr>
          <p:nvPr/>
        </p:nvSpPr>
        <p:spPr bwMode="auto">
          <a:xfrm>
            <a:off x="419100" y="2843213"/>
            <a:ext cx="8208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Harus ditangani secara bertahap sehingga </a:t>
            </a:r>
            <a:r>
              <a:rPr lang="en-US" altLang="en-US" sz="1800" i="1">
                <a:latin typeface="Arial" panose="020B0604020202020204" pitchFamily="34" charset="0"/>
              </a:rPr>
              <a:t>sub-system</a:t>
            </a:r>
            <a:r>
              <a:rPr lang="en-US" altLang="en-US" sz="1800">
                <a:latin typeface="Arial" panose="020B0604020202020204" pitchFamily="34" charset="0"/>
              </a:rPr>
              <a:t> terintegrasi satu per satu.</a:t>
            </a:r>
          </a:p>
        </p:txBody>
      </p:sp>
      <p:sp>
        <p:nvSpPr>
          <p:cNvPr id="61446" name="Rectangle 4"/>
          <p:cNvSpPr>
            <a:spLocks noChangeArrowheads="1"/>
          </p:cNvSpPr>
          <p:nvPr/>
        </p:nvSpPr>
        <p:spPr bwMode="auto">
          <a:xfrm>
            <a:off x="419100" y="3778250"/>
            <a:ext cx="8075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Masalah antarmuka antara </a:t>
            </a:r>
            <a:r>
              <a:rPr lang="en-US" altLang="en-US" sz="1800" i="1">
                <a:latin typeface="Arial" panose="020B0604020202020204" pitchFamily="34" charset="0"/>
              </a:rPr>
              <a:t>sub-system</a:t>
            </a:r>
            <a:r>
              <a:rPr lang="en-US" altLang="en-US" sz="1800">
                <a:latin typeface="Arial" panose="020B0604020202020204" pitchFamily="34" charset="0"/>
              </a:rPr>
              <a:t> biasanya ditemukan pada tahap ini.</a:t>
            </a:r>
          </a:p>
        </p:txBody>
      </p:sp>
      <p:sp>
        <p:nvSpPr>
          <p:cNvPr id="61447" name="Rectangle 9"/>
          <p:cNvSpPr>
            <a:spLocks noChangeArrowheads="1"/>
          </p:cNvSpPr>
          <p:nvPr/>
        </p:nvSpPr>
        <p:spPr bwMode="auto">
          <a:xfrm>
            <a:off x="419100" y="4713288"/>
            <a:ext cx="7788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Mungkin ada masalah dengan pengiriman komponen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yang tidak terkoordinasi.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214313" y="357188"/>
            <a:ext cx="8715375" cy="836612"/>
          </a:xfrm>
        </p:spPr>
        <p:txBody>
          <a:bodyPr anchor="t">
            <a:noAutofit/>
          </a:bodyPr>
          <a:lstStyle/>
          <a:p>
            <a:pPr algn="r">
              <a:defRPr/>
            </a:pPr>
            <a:r>
              <a:rPr lang="en-US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System</a:t>
            </a:r>
            <a:r>
              <a:rPr lang="en-US" sz="32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Categories</a:t>
            </a:r>
            <a:endParaRPr lang="en-US" b="1" i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Arial" charset="0"/>
            </a:endParaRPr>
          </a:p>
        </p:txBody>
      </p:sp>
      <p:sp>
        <p:nvSpPr>
          <p:cNvPr id="8195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836F8FB-96B9-4485-8812-F4605A416F61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196" name="Rectangle 1"/>
          <p:cNvSpPr>
            <a:spLocks noChangeArrowheads="1"/>
          </p:cNvSpPr>
          <p:nvPr/>
        </p:nvSpPr>
        <p:spPr bwMode="auto">
          <a:xfrm>
            <a:off x="2271713" y="1887538"/>
            <a:ext cx="4867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GB" altLang="en-US" sz="2000" b="1" i="1">
                <a:latin typeface="Arial" panose="020B0604020202020204" pitchFamily="34" charset="0"/>
              </a:rPr>
              <a:t>Technical computer-based systems</a:t>
            </a:r>
          </a:p>
        </p:txBody>
      </p:sp>
      <p:sp>
        <p:nvSpPr>
          <p:cNvPr id="8197" name="Rectangle 2"/>
          <p:cNvSpPr>
            <a:spLocks noChangeArrowheads="1"/>
          </p:cNvSpPr>
          <p:nvPr/>
        </p:nvSpPr>
        <p:spPr bwMode="auto">
          <a:xfrm>
            <a:off x="2627313" y="2311400"/>
            <a:ext cx="60594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en-US" sz="1800" i="1" dirty="0" err="1">
                <a:latin typeface="Arial" panose="020B0604020202020204" pitchFamily="34" charset="0"/>
              </a:rPr>
              <a:t>Sistem</a:t>
            </a:r>
            <a:r>
              <a:rPr lang="en-GB" altLang="en-US" sz="1800" i="1" dirty="0">
                <a:latin typeface="Arial" panose="020B0604020202020204" pitchFamily="34" charset="0"/>
              </a:rPr>
              <a:t> yang </a:t>
            </a:r>
            <a:r>
              <a:rPr lang="en-GB" altLang="en-US" sz="1800" i="1" dirty="0" err="1">
                <a:latin typeface="Arial" panose="020B0604020202020204" pitchFamily="34" charset="0"/>
              </a:rPr>
              <a:t>mencakup</a:t>
            </a:r>
            <a:r>
              <a:rPr lang="en-GB" altLang="en-US" sz="1800" i="1" dirty="0">
                <a:latin typeface="Arial" panose="020B0604020202020204" pitchFamily="34" charset="0"/>
              </a:rPr>
              <a:t> </a:t>
            </a:r>
            <a:r>
              <a:rPr lang="en-GB" altLang="en-US" sz="1800" i="1" dirty="0" err="1">
                <a:latin typeface="Arial" panose="020B0604020202020204" pitchFamily="34" charset="0"/>
              </a:rPr>
              <a:t>perangkat</a:t>
            </a:r>
            <a:r>
              <a:rPr lang="en-GB" altLang="en-US" sz="1800" i="1" dirty="0">
                <a:latin typeface="Arial" panose="020B0604020202020204" pitchFamily="34" charset="0"/>
              </a:rPr>
              <a:t> </a:t>
            </a:r>
            <a:r>
              <a:rPr lang="en-GB" altLang="en-US" sz="1800" i="1" dirty="0" err="1">
                <a:latin typeface="Arial" panose="020B0604020202020204" pitchFamily="34" charset="0"/>
              </a:rPr>
              <a:t>keras</a:t>
            </a:r>
            <a:r>
              <a:rPr lang="en-GB" altLang="en-US" sz="1800" i="1" dirty="0">
                <a:latin typeface="Arial" panose="020B0604020202020204" pitchFamily="34" charset="0"/>
              </a:rPr>
              <a:t> dan </a:t>
            </a:r>
            <a:r>
              <a:rPr lang="en-GB" altLang="en-US" sz="1800" i="1" dirty="0" err="1">
                <a:latin typeface="Arial" panose="020B0604020202020204" pitchFamily="34" charset="0"/>
              </a:rPr>
              <a:t>perangkat</a:t>
            </a:r>
            <a:r>
              <a:rPr lang="en-GB" altLang="en-US" sz="1800" i="1" dirty="0">
                <a:latin typeface="Arial" panose="020B0604020202020204" pitchFamily="34" charset="0"/>
              </a:rPr>
              <a:t> </a:t>
            </a:r>
            <a:r>
              <a:rPr lang="en-GB" altLang="en-US" sz="1800" i="1" dirty="0" err="1">
                <a:latin typeface="Arial" panose="020B0604020202020204" pitchFamily="34" charset="0"/>
              </a:rPr>
              <a:t>lunak</a:t>
            </a:r>
            <a:r>
              <a:rPr lang="en-GB" altLang="en-US" sz="1800" i="1" dirty="0">
                <a:latin typeface="Arial" panose="020B0604020202020204" pitchFamily="34" charset="0"/>
              </a:rPr>
              <a:t>, di mana operator dan proses </a:t>
            </a:r>
            <a:r>
              <a:rPr lang="en-GB" altLang="en-US" sz="1800" i="1" dirty="0" err="1">
                <a:latin typeface="Arial" panose="020B0604020202020204" pitchFamily="34" charset="0"/>
              </a:rPr>
              <a:t>operasional</a:t>
            </a:r>
            <a:r>
              <a:rPr lang="en-GB" altLang="en-US" sz="1800" i="1" dirty="0">
                <a:latin typeface="Arial" panose="020B0604020202020204" pitchFamily="34" charset="0"/>
              </a:rPr>
              <a:t> </a:t>
            </a:r>
            <a:r>
              <a:rPr lang="en-GB" altLang="en-US" sz="1800" i="1" dirty="0" err="1">
                <a:latin typeface="Arial" panose="020B0604020202020204" pitchFamily="34" charset="0"/>
              </a:rPr>
              <a:t>biasanya</a:t>
            </a:r>
            <a:r>
              <a:rPr lang="en-GB" altLang="en-US" sz="1800" i="1" dirty="0">
                <a:latin typeface="Arial" panose="020B0604020202020204" pitchFamily="34" charset="0"/>
              </a:rPr>
              <a:t> </a:t>
            </a:r>
            <a:r>
              <a:rPr lang="en-GB" altLang="en-US" sz="1800" i="1" dirty="0" err="1">
                <a:latin typeface="Arial" panose="020B0604020202020204" pitchFamily="34" charset="0"/>
              </a:rPr>
              <a:t>tidak</a:t>
            </a:r>
            <a:r>
              <a:rPr lang="en-GB" altLang="en-US" sz="1800" i="1" dirty="0">
                <a:latin typeface="Arial" panose="020B0604020202020204" pitchFamily="34" charset="0"/>
              </a:rPr>
              <a:t> </a:t>
            </a:r>
            <a:r>
              <a:rPr lang="en-GB" altLang="en-US" sz="1800" i="1" dirty="0" err="1">
                <a:latin typeface="Arial" panose="020B0604020202020204" pitchFamily="34" charset="0"/>
              </a:rPr>
              <a:t>dianggap</a:t>
            </a:r>
            <a:r>
              <a:rPr lang="en-GB" altLang="en-US" sz="1800" i="1" dirty="0">
                <a:latin typeface="Arial" panose="020B0604020202020204" pitchFamily="34" charset="0"/>
              </a:rPr>
              <a:t> </a:t>
            </a:r>
            <a:r>
              <a:rPr lang="en-GB" altLang="en-US" sz="1800" i="1" dirty="0" err="1">
                <a:latin typeface="Arial" panose="020B0604020202020204" pitchFamily="34" charset="0"/>
              </a:rPr>
              <a:t>sebagai</a:t>
            </a:r>
            <a:r>
              <a:rPr lang="en-GB" altLang="en-US" sz="1800" i="1" dirty="0">
                <a:latin typeface="Arial" panose="020B0604020202020204" pitchFamily="34" charset="0"/>
              </a:rPr>
              <a:t> </a:t>
            </a:r>
            <a:r>
              <a:rPr lang="en-GB" altLang="en-US" sz="1800" i="1" dirty="0" err="1">
                <a:latin typeface="Arial" panose="020B0604020202020204" pitchFamily="34" charset="0"/>
              </a:rPr>
              <a:t>bagian</a:t>
            </a:r>
            <a:r>
              <a:rPr lang="en-GB" altLang="en-US" sz="1800" i="1" dirty="0">
                <a:latin typeface="Arial" panose="020B0604020202020204" pitchFamily="34" charset="0"/>
              </a:rPr>
              <a:t> </a:t>
            </a:r>
            <a:r>
              <a:rPr lang="en-GB" altLang="en-US" sz="1800" i="1" dirty="0" err="1">
                <a:latin typeface="Arial" panose="020B0604020202020204" pitchFamily="34" charset="0"/>
              </a:rPr>
              <a:t>dari</a:t>
            </a:r>
            <a:r>
              <a:rPr lang="en-GB" altLang="en-US" sz="1800" i="1" dirty="0">
                <a:latin typeface="Arial" panose="020B0604020202020204" pitchFamily="34" charset="0"/>
              </a:rPr>
              <a:t> </a:t>
            </a:r>
            <a:r>
              <a:rPr lang="en-GB" altLang="en-US" sz="1800" i="1" dirty="0" err="1">
                <a:latin typeface="Arial" panose="020B0604020202020204" pitchFamily="34" charset="0"/>
              </a:rPr>
              <a:t>sistem</a:t>
            </a:r>
            <a:r>
              <a:rPr lang="en-GB" altLang="en-US" sz="1800" i="1" dirty="0">
                <a:latin typeface="Arial" panose="020B0604020202020204" pitchFamily="34" charset="0"/>
              </a:rPr>
              <a:t>.</a:t>
            </a:r>
            <a:r>
              <a:rPr lang="en-US" altLang="en-US" sz="1800" i="1" dirty="0">
                <a:latin typeface="Arial" panose="020B0604020202020204" pitchFamily="34" charset="0"/>
              </a:rPr>
              <a:t>  </a:t>
            </a:r>
            <a:r>
              <a:rPr lang="en-GB" altLang="en-US" sz="1800" dirty="0">
                <a:latin typeface="Arial" panose="020B0604020202020204" pitchFamily="34" charset="0"/>
              </a:rPr>
              <a:t>(Ian </a:t>
            </a:r>
            <a:r>
              <a:rPr lang="en-GB" altLang="en-US" sz="1800" dirty="0" err="1">
                <a:latin typeface="Arial" panose="020B0604020202020204" pitchFamily="34" charset="0"/>
              </a:rPr>
              <a:t>Sommerville</a:t>
            </a:r>
            <a:r>
              <a:rPr lang="en-GB" altLang="en-US" sz="1800" dirty="0">
                <a:latin typeface="Arial" panose="020B0604020202020204" pitchFamily="34" charset="0"/>
              </a:rPr>
              <a:t>)</a:t>
            </a:r>
            <a:r>
              <a:rPr lang="en-US" altLang="en-US" sz="1800" i="1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 i="1" dirty="0">
                <a:latin typeface="Arial" panose="020B0604020202020204" pitchFamily="34" charset="0"/>
              </a:rPr>
              <a:t>System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ini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tidak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GB" altLang="en-US" sz="1800" i="1" dirty="0">
                <a:latin typeface="Arial" panose="020B0604020202020204" pitchFamily="34" charset="0"/>
              </a:rPr>
              <a:t>self-awareness</a:t>
            </a:r>
            <a:r>
              <a:rPr lang="en-US" altLang="en-US" sz="18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168275" y="4065588"/>
            <a:ext cx="3463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GB" altLang="en-US" sz="2000" b="1" i="1">
                <a:latin typeface="Arial" panose="020B0604020202020204" pitchFamily="34" charset="0"/>
              </a:rPr>
              <a:t>Socio-technical systems</a:t>
            </a:r>
          </a:p>
        </p:txBody>
      </p:sp>
      <p:sp>
        <p:nvSpPr>
          <p:cNvPr id="8199" name="Rectangle 5"/>
          <p:cNvSpPr>
            <a:spLocks noChangeArrowheads="1"/>
          </p:cNvSpPr>
          <p:nvPr/>
        </p:nvSpPr>
        <p:spPr bwMode="auto">
          <a:xfrm>
            <a:off x="428625" y="4483100"/>
            <a:ext cx="463867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en-US" sz="1800" i="1" dirty="0" err="1">
                <a:latin typeface="Arial" panose="020B0604020202020204" pitchFamily="34" charset="0"/>
              </a:rPr>
              <a:t>Sistem</a:t>
            </a:r>
            <a:r>
              <a:rPr lang="en-GB" altLang="en-US" sz="1800" i="1" dirty="0">
                <a:latin typeface="Arial" panose="020B0604020202020204" pitchFamily="34" charset="0"/>
              </a:rPr>
              <a:t> yang </a:t>
            </a:r>
            <a:r>
              <a:rPr lang="en-GB" altLang="en-US" sz="1800" i="1" dirty="0" err="1">
                <a:latin typeface="Arial" panose="020B0604020202020204" pitchFamily="34" charset="0"/>
              </a:rPr>
              <a:t>mencakup</a:t>
            </a:r>
            <a:r>
              <a:rPr lang="en-GB" altLang="en-US" sz="1800" i="1" dirty="0">
                <a:latin typeface="Arial" panose="020B0604020202020204" pitchFamily="34" charset="0"/>
              </a:rPr>
              <a:t> </a:t>
            </a:r>
            <a:r>
              <a:rPr lang="en-GB" altLang="en-US" sz="1800" i="1" dirty="0" err="1">
                <a:latin typeface="Arial" panose="020B0604020202020204" pitchFamily="34" charset="0"/>
              </a:rPr>
              <a:t>sistem</a:t>
            </a:r>
            <a:r>
              <a:rPr lang="en-GB" altLang="en-US" sz="1800" i="1" dirty="0">
                <a:latin typeface="Arial" panose="020B0604020202020204" pitchFamily="34" charset="0"/>
              </a:rPr>
              <a:t> </a:t>
            </a:r>
            <a:r>
              <a:rPr lang="en-GB" altLang="en-US" sz="1800" i="1" dirty="0" err="1">
                <a:latin typeface="Arial" panose="020B0604020202020204" pitchFamily="34" charset="0"/>
              </a:rPr>
              <a:t>teknis</a:t>
            </a:r>
            <a:r>
              <a:rPr lang="en-GB" altLang="en-US" sz="1800" i="1" dirty="0">
                <a:latin typeface="Arial" panose="020B0604020202020204" pitchFamily="34" charset="0"/>
              </a:rPr>
              <a:t> </a:t>
            </a:r>
            <a:r>
              <a:rPr lang="en-GB" altLang="en-US" sz="1800" i="1" dirty="0" err="1">
                <a:latin typeface="Arial" panose="020B0604020202020204" pitchFamily="34" charset="0"/>
              </a:rPr>
              <a:t>juga</a:t>
            </a:r>
            <a:r>
              <a:rPr lang="en-GB" altLang="en-US" sz="1800" i="1" dirty="0">
                <a:latin typeface="Arial" panose="020B0604020202020204" pitchFamily="34" charset="0"/>
              </a:rPr>
              <a:t> proses </a:t>
            </a:r>
            <a:r>
              <a:rPr lang="en-GB" altLang="en-US" sz="1800" i="1" dirty="0" err="1">
                <a:latin typeface="Arial" panose="020B0604020202020204" pitchFamily="34" charset="0"/>
              </a:rPr>
              <a:t>operasional</a:t>
            </a:r>
            <a:r>
              <a:rPr lang="en-GB" altLang="en-US" sz="1800" i="1" dirty="0">
                <a:latin typeface="Arial" panose="020B0604020202020204" pitchFamily="34" charset="0"/>
              </a:rPr>
              <a:t> dan orang-orang yang </a:t>
            </a:r>
            <a:r>
              <a:rPr lang="en-GB" altLang="en-US" sz="1800" i="1" dirty="0" err="1">
                <a:latin typeface="Arial" panose="020B0604020202020204" pitchFamily="34" charset="0"/>
              </a:rPr>
              <a:t>menggunakan</a:t>
            </a:r>
            <a:r>
              <a:rPr lang="en-GB" altLang="en-US" sz="1800" i="1" dirty="0">
                <a:latin typeface="Arial" panose="020B0604020202020204" pitchFamily="34" charset="0"/>
              </a:rPr>
              <a:t> </a:t>
            </a:r>
            <a:r>
              <a:rPr lang="en-GB" altLang="en-US" sz="1800" i="1" dirty="0" err="1">
                <a:latin typeface="Arial" panose="020B0604020202020204" pitchFamily="34" charset="0"/>
              </a:rPr>
              <a:t>serta</a:t>
            </a:r>
            <a:r>
              <a:rPr lang="en-GB" altLang="en-US" sz="1800" i="1" dirty="0">
                <a:latin typeface="Arial" panose="020B0604020202020204" pitchFamily="34" charset="0"/>
              </a:rPr>
              <a:t> </a:t>
            </a:r>
            <a:r>
              <a:rPr lang="en-GB" altLang="en-US" sz="1800" i="1" dirty="0" err="1">
                <a:latin typeface="Arial" panose="020B0604020202020204" pitchFamily="34" charset="0"/>
              </a:rPr>
              <a:t>berinteraksi</a:t>
            </a:r>
            <a:r>
              <a:rPr lang="en-GB" altLang="en-US" sz="1800" i="1" dirty="0">
                <a:latin typeface="Arial" panose="020B0604020202020204" pitchFamily="34" charset="0"/>
              </a:rPr>
              <a:t> </a:t>
            </a:r>
            <a:r>
              <a:rPr lang="en-GB" altLang="en-US" sz="1800" i="1" dirty="0" err="1">
                <a:latin typeface="Arial" panose="020B0604020202020204" pitchFamily="34" charset="0"/>
              </a:rPr>
              <a:t>dengan</a:t>
            </a:r>
            <a:r>
              <a:rPr lang="en-GB" altLang="en-US" sz="1800" i="1" dirty="0">
                <a:latin typeface="Arial" panose="020B0604020202020204" pitchFamily="34" charset="0"/>
              </a:rPr>
              <a:t> </a:t>
            </a:r>
            <a:r>
              <a:rPr lang="en-GB" altLang="en-US" sz="1800" i="1" dirty="0" err="1">
                <a:latin typeface="Arial" panose="020B0604020202020204" pitchFamily="34" charset="0"/>
              </a:rPr>
              <a:t>sistem</a:t>
            </a:r>
            <a:r>
              <a:rPr lang="en-GB" altLang="en-US" sz="1800" i="1" dirty="0">
                <a:latin typeface="Arial" panose="020B0604020202020204" pitchFamily="34" charset="0"/>
              </a:rPr>
              <a:t> </a:t>
            </a:r>
            <a:r>
              <a:rPr lang="en-GB" altLang="en-US" sz="1800" i="1" dirty="0" err="1">
                <a:latin typeface="Arial" panose="020B0604020202020204" pitchFamily="34" charset="0"/>
              </a:rPr>
              <a:t>teknis</a:t>
            </a:r>
            <a:r>
              <a:rPr lang="en-GB" altLang="en-US" sz="1800" i="1" dirty="0">
                <a:latin typeface="Arial" panose="020B0604020202020204" pitchFamily="34" charset="0"/>
              </a:rPr>
              <a:t>. </a:t>
            </a:r>
            <a:r>
              <a:rPr lang="en-GB" altLang="en-US" sz="1800" dirty="0">
                <a:latin typeface="Arial" panose="020B0604020202020204" pitchFamily="34" charset="0"/>
              </a:rPr>
              <a:t>(Ian </a:t>
            </a:r>
            <a:r>
              <a:rPr lang="en-GB" altLang="en-US" sz="1800" dirty="0" err="1">
                <a:latin typeface="Arial" panose="020B0604020202020204" pitchFamily="34" charset="0"/>
              </a:rPr>
              <a:t>Sommerville</a:t>
            </a:r>
            <a:r>
              <a:rPr lang="en-GB" altLang="en-US" sz="1800" dirty="0">
                <a:latin typeface="Arial" panose="020B0604020202020204" pitchFamily="34" charset="0"/>
              </a:rPr>
              <a:t>)</a:t>
            </a:r>
            <a:r>
              <a:rPr lang="en-US" altLang="en-US" sz="1800" i="1" dirty="0">
                <a:latin typeface="Arial" panose="020B0604020202020204" pitchFamily="34" charset="0"/>
              </a:rPr>
              <a:t> </a:t>
            </a:r>
            <a:endParaRPr lang="en-GB" altLang="en-US" sz="1800" i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 i="1" dirty="0">
                <a:latin typeface="Arial" panose="020B0604020202020204" pitchFamily="34" charset="0"/>
              </a:rPr>
              <a:t>System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ini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diatur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oleh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kebijakan</a:t>
            </a:r>
            <a:r>
              <a:rPr lang="en-US" altLang="en-US" sz="1800" dirty="0">
                <a:latin typeface="Arial" panose="020B0604020202020204" pitchFamily="34" charset="0"/>
              </a:rPr>
              <a:t> dan </a:t>
            </a:r>
            <a:r>
              <a:rPr lang="en-US" altLang="en-US" sz="1800" dirty="0" err="1">
                <a:latin typeface="Arial" panose="020B0604020202020204" pitchFamily="34" charset="0"/>
              </a:rPr>
              <a:t>aturan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organisasi</a:t>
            </a:r>
            <a:r>
              <a:rPr lang="en-US" altLang="en-US" sz="1800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8200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2"/>
          <a:stretch>
            <a:fillRect/>
          </a:stretch>
        </p:blipFill>
        <p:spPr bwMode="auto">
          <a:xfrm>
            <a:off x="5067300" y="3746500"/>
            <a:ext cx="36195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743075"/>
            <a:ext cx="2478088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1"/>
          <p:cNvSpPr>
            <a:spLocks noChangeArrowheads="1"/>
          </p:cNvSpPr>
          <p:nvPr/>
        </p:nvSpPr>
        <p:spPr bwMode="auto">
          <a:xfrm>
            <a:off x="179388" y="1328738"/>
            <a:ext cx="7199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latin typeface="Arial" panose="020B0604020202020204" pitchFamily="34" charset="0"/>
              </a:rPr>
              <a:t>System </a:t>
            </a:r>
            <a:r>
              <a:rPr lang="en-US" altLang="en-US" sz="1800">
                <a:latin typeface="Arial" panose="020B0604020202020204" pitchFamily="34" charset="0"/>
              </a:rPr>
              <a:t>dapat dikelompokkan berdasarkan sudut pandang berikut ini.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CF95DFD-F149-40CC-9822-754874465C2A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00600" y="476250"/>
            <a:ext cx="375920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System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Integration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68313" y="1717675"/>
            <a:ext cx="8072437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 algn="just" eaLnBrk="1" hangingPunct="1">
              <a:spcBef>
                <a:spcPts val="12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Alasan mengapa integrasi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dilakukan secara Inkremental.</a:t>
            </a:r>
          </a:p>
          <a:p>
            <a:pPr algn="just" eaLnBrk="1" hangingPunct="1">
              <a:spcBef>
                <a:spcPts val="12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 algn="just" eaLnBrk="1" hangingPunct="1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Biasanya tidak mungkin menjadwalkan semua pengembangan </a:t>
            </a:r>
            <a:r>
              <a:rPr lang="en-US" altLang="en-US" sz="1800" i="1">
                <a:latin typeface="Arial" panose="020B0604020202020204" pitchFamily="34" charset="0"/>
              </a:rPr>
              <a:t>sub-system</a:t>
            </a:r>
            <a:r>
              <a:rPr lang="en-US" altLang="en-US" sz="1800">
                <a:latin typeface="Arial" panose="020B0604020202020204" pitchFamily="34" charset="0"/>
              </a:rPr>
              <a:t> selesai seluruhnya pada waktu yang bersamaan.</a:t>
            </a:r>
          </a:p>
          <a:p>
            <a:pPr algn="just" eaLnBrk="1" hangingPunct="1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n-US" altLang="en-US" sz="1800">
              <a:latin typeface="Arial" panose="020B0604020202020204" pitchFamily="34" charset="0"/>
            </a:endParaRPr>
          </a:p>
          <a:p>
            <a:pPr algn="just" eaLnBrk="1" hangingPunct="1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Integrasi inkremental memperkecil biaya kesalahan. </a:t>
            </a:r>
          </a:p>
          <a:p>
            <a:pPr algn="just" eaLnBrk="1" hangingPunct="1">
              <a:spcBef>
                <a:spcPts val="1200"/>
              </a:spcBef>
              <a:buFont typeface="Wingdings" panose="05000000000000000000" pitchFamily="2" charset="2"/>
              <a:buChar char="v"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19A268F-3CFB-472F-B83A-4762DC3F6CF9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86325" y="333375"/>
            <a:ext cx="3794125" cy="706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System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Installation</a:t>
            </a:r>
            <a:endParaRPr lang="en-US" dirty="0"/>
          </a:p>
        </p:txBody>
      </p:sp>
      <p:sp>
        <p:nvSpPr>
          <p:cNvPr id="65540" name="Rectangle 3"/>
          <p:cNvSpPr>
            <a:spLocks noChangeArrowheads="1"/>
          </p:cNvSpPr>
          <p:nvPr/>
        </p:nvSpPr>
        <p:spPr bwMode="auto">
          <a:xfrm>
            <a:off x="611188" y="1695450"/>
            <a:ext cx="80692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Roboto"/>
              </a:rPr>
              <a:t>Setelah selesai dikembangkan, </a:t>
            </a:r>
            <a:r>
              <a:rPr lang="en-US" altLang="en-US" sz="1800" i="1">
                <a:latin typeface="Roboto"/>
              </a:rPr>
              <a:t>system </a:t>
            </a:r>
            <a:r>
              <a:rPr lang="en-US" altLang="en-US" sz="1800">
                <a:latin typeface="Roboto"/>
              </a:rPr>
              <a:t>harus diinstal di lingkungan pengguna.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5541" name="Rectangle 4"/>
          <p:cNvSpPr>
            <a:spLocks noChangeArrowheads="1"/>
          </p:cNvSpPr>
          <p:nvPr/>
        </p:nvSpPr>
        <p:spPr bwMode="auto">
          <a:xfrm>
            <a:off x="611188" y="2544763"/>
            <a:ext cx="7513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Roboto"/>
              </a:rPr>
              <a:t>Asumsi lingkungan yang sebelumnya digunakan mungkin saja salah.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5542" name="Rectangle 5"/>
          <p:cNvSpPr>
            <a:spLocks noChangeArrowheads="1"/>
          </p:cNvSpPr>
          <p:nvPr/>
        </p:nvSpPr>
        <p:spPr bwMode="auto">
          <a:xfrm>
            <a:off x="611188" y="3314700"/>
            <a:ext cx="82089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Roboto"/>
              </a:rPr>
              <a:t>Mungkin terjadi resistensi pengguna terhadap pengenalan </a:t>
            </a:r>
            <a:r>
              <a:rPr lang="en-US" altLang="en-US" sz="1800" i="1">
                <a:latin typeface="Roboto"/>
              </a:rPr>
              <a:t>system</a:t>
            </a:r>
            <a:r>
              <a:rPr lang="en-US" altLang="en-US" sz="1800">
                <a:latin typeface="Roboto"/>
              </a:rPr>
              <a:t> yang baru.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5543" name="Rectangle 6"/>
          <p:cNvSpPr>
            <a:spLocks noChangeArrowheads="1"/>
          </p:cNvSpPr>
          <p:nvPr/>
        </p:nvSpPr>
        <p:spPr bwMode="auto">
          <a:xfrm>
            <a:off x="611188" y="4191000"/>
            <a:ext cx="77819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 i="1">
                <a:latin typeface="Roboto"/>
              </a:rPr>
              <a:t>System</a:t>
            </a:r>
            <a:r>
              <a:rPr lang="en-US" altLang="en-US" sz="1800">
                <a:latin typeface="Roboto"/>
              </a:rPr>
              <a:t> yang dikembangkan mungkin harus berjalan berdampingan dengan </a:t>
            </a:r>
            <a:r>
              <a:rPr lang="en-US" altLang="en-US" sz="1800" i="1">
                <a:latin typeface="Roboto"/>
              </a:rPr>
              <a:t>system</a:t>
            </a:r>
            <a:r>
              <a:rPr lang="en-US" altLang="en-US" sz="1800">
                <a:latin typeface="Roboto"/>
              </a:rPr>
              <a:t> alternatif untuk beberapa waktu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611188" y="5187950"/>
            <a:ext cx="7781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Roboto"/>
              </a:rPr>
              <a:t>Mungkin masalah instalasi fisik (contoh: pemasangan kabel), dan pelatihan operator harus diidentifikasi.</a:t>
            </a: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D278DBD-48FC-42E7-A290-A5B60F4CFF42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33988" y="333375"/>
            <a:ext cx="3441700" cy="706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System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Evolution</a:t>
            </a:r>
            <a:endParaRPr lang="en-US" dirty="0"/>
          </a:p>
        </p:txBody>
      </p:sp>
      <p:sp>
        <p:nvSpPr>
          <p:cNvPr id="67588" name="Rectangle 1"/>
          <p:cNvSpPr>
            <a:spLocks noChangeArrowheads="1"/>
          </p:cNvSpPr>
          <p:nvPr/>
        </p:nvSpPr>
        <p:spPr bwMode="auto">
          <a:xfrm>
            <a:off x="539750" y="1412875"/>
            <a:ext cx="8135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yang besar dikembangkan untuk jangka waktu yang  panjang.  Oleh karenanya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tersebut harus berevolusi guna memenuhi persyaratan yang berubah.</a:t>
            </a:r>
          </a:p>
        </p:txBody>
      </p:sp>
      <p:sp>
        <p:nvSpPr>
          <p:cNvPr id="67589" name="Rectangle 7"/>
          <p:cNvSpPr>
            <a:spLocks noChangeArrowheads="1"/>
          </p:cNvSpPr>
          <p:nvPr/>
        </p:nvSpPr>
        <p:spPr bwMode="auto">
          <a:xfrm>
            <a:off x="539750" y="2524125"/>
            <a:ext cx="3563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Evolusi pada dasarnya mahal.</a:t>
            </a:r>
          </a:p>
        </p:txBody>
      </p:sp>
      <p:sp>
        <p:nvSpPr>
          <p:cNvPr id="67590" name="Rectangle 9"/>
          <p:cNvSpPr>
            <a:spLocks noChangeArrowheads="1"/>
          </p:cNvSpPr>
          <p:nvPr/>
        </p:nvSpPr>
        <p:spPr bwMode="auto">
          <a:xfrm>
            <a:off x="568325" y="3081338"/>
            <a:ext cx="7632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Perubahan harus dianalisis dari perspektif teknis dan bisnis.</a:t>
            </a:r>
          </a:p>
        </p:txBody>
      </p:sp>
      <p:sp>
        <p:nvSpPr>
          <p:cNvPr id="67591" name="Rectangle 10"/>
          <p:cNvSpPr>
            <a:spLocks noChangeArrowheads="1"/>
          </p:cNvSpPr>
          <p:nvPr/>
        </p:nvSpPr>
        <p:spPr bwMode="auto">
          <a:xfrm>
            <a:off x="569913" y="3573463"/>
            <a:ext cx="78597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 i="1">
                <a:latin typeface="Arial" panose="020B0604020202020204" pitchFamily="34" charset="0"/>
              </a:rPr>
              <a:t>Sub-system </a:t>
            </a:r>
            <a:r>
              <a:rPr lang="en-US" altLang="en-US" sz="1800">
                <a:latin typeface="Arial" panose="020B0604020202020204" pitchFamily="34" charset="0"/>
              </a:rPr>
              <a:t>saling berinteraksi sehingga memungkinkan masalah yang tidak terduga dapat muncul</a:t>
            </a:r>
          </a:p>
        </p:txBody>
      </p:sp>
      <p:sp>
        <p:nvSpPr>
          <p:cNvPr id="67592" name="Rectangle 11"/>
          <p:cNvSpPr>
            <a:spLocks noChangeArrowheads="1"/>
          </p:cNvSpPr>
          <p:nvPr/>
        </p:nvSpPr>
        <p:spPr bwMode="auto">
          <a:xfrm>
            <a:off x="569913" y="4922838"/>
            <a:ext cx="78597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Struktur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rusak karena adanya perubahan yang menyebabkan hal tersebut.</a:t>
            </a:r>
          </a:p>
        </p:txBody>
      </p:sp>
      <p:sp>
        <p:nvSpPr>
          <p:cNvPr id="67593" name="Rectangle 12"/>
          <p:cNvSpPr>
            <a:spLocks noChangeArrowheads="1"/>
          </p:cNvSpPr>
          <p:nvPr/>
        </p:nvSpPr>
        <p:spPr bwMode="auto">
          <a:xfrm>
            <a:off x="568325" y="5735638"/>
            <a:ext cx="8064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Sistem yang ada yang harus dipertahankan sering disebut sebagai </a:t>
            </a:r>
            <a:r>
              <a:rPr lang="en-US" altLang="en-US" sz="1800" i="1">
                <a:latin typeface="Arial" panose="020B0604020202020204" pitchFamily="34" charset="0"/>
              </a:rPr>
              <a:t>legacy systems</a:t>
            </a:r>
            <a:r>
              <a:rPr lang="en-US" altLang="en-US" sz="180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67594" name="Rectangle 13"/>
          <p:cNvSpPr>
            <a:spLocks noChangeArrowheads="1"/>
          </p:cNvSpPr>
          <p:nvPr/>
        </p:nvSpPr>
        <p:spPr bwMode="auto">
          <a:xfrm>
            <a:off x="569913" y="4418013"/>
            <a:ext cx="8062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Keputusan desain yang asli sering kali tidak terdokumentasi.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ACE87D4-3D79-4AB1-AA35-75BB4EE6C97D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92538" y="265113"/>
            <a:ext cx="476885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System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Decommissioning</a:t>
            </a:r>
            <a:endParaRPr lang="en-US" sz="1200" dirty="0"/>
          </a:p>
        </p:txBody>
      </p:sp>
      <p:sp>
        <p:nvSpPr>
          <p:cNvPr id="69636" name="Rectangle 3"/>
          <p:cNvSpPr>
            <a:spLocks noChangeArrowheads="1"/>
          </p:cNvSpPr>
          <p:nvPr/>
        </p:nvSpPr>
        <p:spPr bwMode="auto">
          <a:xfrm>
            <a:off x="539750" y="1935163"/>
            <a:ext cx="8280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Menon-aktifkan sistem berarti tidak lagi memakai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tersebut pada akhir masa operasionalnya.</a:t>
            </a:r>
          </a:p>
        </p:txBody>
      </p:sp>
      <p:sp>
        <p:nvSpPr>
          <p:cNvPr id="69637" name="Rectangle 4"/>
          <p:cNvSpPr>
            <a:spLocks noChangeArrowheads="1"/>
          </p:cNvSpPr>
          <p:nvPr/>
        </p:nvSpPr>
        <p:spPr bwMode="auto">
          <a:xfrm>
            <a:off x="538163" y="2860675"/>
            <a:ext cx="79930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Penon-aktifan perlu memperhitungkan masalah pembuangan komponen </a:t>
            </a:r>
            <a:r>
              <a:rPr lang="en-US" altLang="en-US" sz="1800" i="1">
                <a:latin typeface="Arial" panose="020B0604020202020204" pitchFamily="34" charset="0"/>
              </a:rPr>
              <a:t>system </a:t>
            </a:r>
            <a:r>
              <a:rPr lang="en-US" altLang="en-US" sz="1800">
                <a:latin typeface="Arial" panose="020B0604020202020204" pitchFamily="34" charset="0"/>
              </a:rPr>
              <a:t>yang berbahaya bagi lingkungan.</a:t>
            </a:r>
          </a:p>
        </p:txBody>
      </p:sp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538163" y="3787775"/>
            <a:ext cx="7993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Harus direncanakan desain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dengan enkapsulasi.</a:t>
            </a:r>
          </a:p>
        </p:txBody>
      </p:sp>
      <p:sp>
        <p:nvSpPr>
          <p:cNvPr id="69639" name="Rectangle 8"/>
          <p:cNvSpPr>
            <a:spLocks noChangeArrowheads="1"/>
          </p:cNvSpPr>
          <p:nvPr/>
        </p:nvSpPr>
        <p:spPr bwMode="auto">
          <a:xfrm>
            <a:off x="538163" y="4583113"/>
            <a:ext cx="78597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Mungkin memerlukan data untuk direstrukturisasi dan dikonversi guna keperluan dalam beberapa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lain.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69D25D9-1E52-475B-9BB7-D6F03BC5B66E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9238" y="309563"/>
            <a:ext cx="730726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Organisations</a:t>
            </a: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/People/Systems</a:t>
            </a:r>
            <a:endParaRPr lang="en-US" sz="1200" dirty="0"/>
          </a:p>
        </p:txBody>
      </p:sp>
      <p:sp>
        <p:nvSpPr>
          <p:cNvPr id="71684" name="Rectangle 1"/>
          <p:cNvSpPr>
            <a:spLocks noChangeArrowheads="1"/>
          </p:cNvSpPr>
          <p:nvPr/>
        </p:nvSpPr>
        <p:spPr bwMode="auto">
          <a:xfrm>
            <a:off x="661988" y="2133600"/>
            <a:ext cx="8142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 i="1">
                <a:latin typeface="Arial" panose="020B0604020202020204" pitchFamily="34" charset="0"/>
              </a:rPr>
              <a:t>Socio-technical systems</a:t>
            </a:r>
            <a:r>
              <a:rPr lang="en-US" altLang="en-US" sz="1800">
                <a:latin typeface="Arial" panose="020B0604020202020204" pitchFamily="34" charset="0"/>
              </a:rPr>
              <a:t> adalah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organisasi yang dimaksudkan untuk membantu mencapai beberapa tujuan organisasi atau bisnis.</a:t>
            </a:r>
          </a:p>
        </p:txBody>
      </p:sp>
      <p:sp>
        <p:nvSpPr>
          <p:cNvPr id="71685" name="Rectangle 6"/>
          <p:cNvSpPr>
            <a:spLocks noChangeArrowheads="1"/>
          </p:cNvSpPr>
          <p:nvPr/>
        </p:nvSpPr>
        <p:spPr bwMode="auto">
          <a:xfrm>
            <a:off x="661988" y="3216275"/>
            <a:ext cx="78343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Jika kita tidak memahami lingkungan organisasi tempat suatu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digunakan, maka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tersebut cenderung tidak memenuhi kebutuhan bisnis dan pengguna yang sebenarnya.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3C2B2AE-BD77-4959-B159-55D98CE8F2A5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8263" y="365125"/>
            <a:ext cx="746601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Human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and</a:t>
            </a: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 </a:t>
            </a:r>
            <a:r>
              <a:rPr lang="en-US" sz="4000" b="1" i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organisational</a:t>
            </a: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factors</a:t>
            </a:r>
            <a:endParaRPr lang="en-US" sz="1000" dirty="0"/>
          </a:p>
        </p:txBody>
      </p:sp>
      <p:sp>
        <p:nvSpPr>
          <p:cNvPr id="73732" name="Rectangle 3"/>
          <p:cNvSpPr>
            <a:spLocks noChangeArrowheads="1"/>
          </p:cNvSpPr>
          <p:nvPr/>
        </p:nvSpPr>
        <p:spPr bwMode="auto">
          <a:xfrm>
            <a:off x="539750" y="1700213"/>
            <a:ext cx="24352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625"/>
              </a:spcBef>
              <a:spcAft>
                <a:spcPts val="625"/>
              </a:spcAft>
              <a:buFont typeface="Wingdings" panose="05000000000000000000" pitchFamily="2" charset="2"/>
              <a:buChar char="v"/>
            </a:pPr>
            <a:r>
              <a:rPr lang="en-GB" altLang="en-US" sz="1800" b="1" i="1">
                <a:latin typeface="Arial" panose="020B0604020202020204" pitchFamily="34" charset="0"/>
              </a:rPr>
              <a:t>Process changes </a:t>
            </a:r>
          </a:p>
        </p:txBody>
      </p:sp>
      <p:sp>
        <p:nvSpPr>
          <p:cNvPr id="73733" name="Rectangle 4"/>
          <p:cNvSpPr>
            <a:spLocks noChangeArrowheads="1"/>
          </p:cNvSpPr>
          <p:nvPr/>
        </p:nvSpPr>
        <p:spPr bwMode="auto">
          <a:xfrm>
            <a:off x="827088" y="2049463"/>
            <a:ext cx="7977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Apakah</a:t>
            </a:r>
            <a:r>
              <a:rPr lang="en-US" altLang="en-US" sz="1800" i="1">
                <a:latin typeface="Arial" panose="020B0604020202020204" pitchFamily="34" charset="0"/>
              </a:rPr>
              <a:t> system </a:t>
            </a:r>
            <a:r>
              <a:rPr lang="en-US" altLang="en-US" sz="1800">
                <a:latin typeface="Arial" panose="020B0604020202020204" pitchFamily="34" charset="0"/>
              </a:rPr>
              <a:t>memerlukan perubahan pada proses kerja di lingkungan?</a:t>
            </a:r>
          </a:p>
        </p:txBody>
      </p:sp>
      <p:sp>
        <p:nvSpPr>
          <p:cNvPr id="73734" name="Rectangle 5"/>
          <p:cNvSpPr>
            <a:spLocks noChangeArrowheads="1"/>
          </p:cNvSpPr>
          <p:nvPr/>
        </p:nvSpPr>
        <p:spPr bwMode="auto">
          <a:xfrm>
            <a:off x="539750" y="2854325"/>
            <a:ext cx="19478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25"/>
              </a:spcAft>
              <a:buFont typeface="Wingdings" panose="05000000000000000000" pitchFamily="2" charset="2"/>
              <a:buChar char="v"/>
            </a:pPr>
            <a:r>
              <a:rPr lang="en-GB" altLang="en-US" sz="1800" b="1" i="1">
                <a:latin typeface="Arial" panose="020B0604020202020204" pitchFamily="34" charset="0"/>
              </a:rPr>
              <a:t>Job changes </a:t>
            </a: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827088" y="3194050"/>
            <a:ext cx="7715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Apakah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mengurangi keterampilan pengguna di lingkungan atau menyebabkan mereka mengubah cara kerjanya?</a:t>
            </a: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539750" y="4260850"/>
            <a:ext cx="31527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25"/>
              </a:spcAft>
              <a:buFont typeface="Wingdings" panose="05000000000000000000" pitchFamily="2" charset="2"/>
              <a:buChar char="v"/>
            </a:pPr>
            <a:r>
              <a:rPr lang="en-GB" altLang="en-US" sz="1800" b="1" i="1">
                <a:latin typeface="Arial" panose="020B0604020202020204" pitchFamily="34" charset="0"/>
              </a:rPr>
              <a:t>Organisational changes </a:t>
            </a:r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827088" y="4581525"/>
            <a:ext cx="7993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Apakah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mengubah struktur kekuatan politik dalam suatu organisasi?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58738DD-3FC9-44A7-A054-290DE3C6731F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95638" y="455613"/>
            <a:ext cx="534670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Organisational</a:t>
            </a: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Processes</a:t>
            </a:r>
            <a:endParaRPr lang="en-US" sz="700" dirty="0"/>
          </a:p>
        </p:txBody>
      </p:sp>
      <p:sp>
        <p:nvSpPr>
          <p:cNvPr id="75780" name="Rectangle 1"/>
          <p:cNvSpPr>
            <a:spLocks noChangeArrowheads="1"/>
          </p:cNvSpPr>
          <p:nvPr/>
        </p:nvSpPr>
        <p:spPr bwMode="auto">
          <a:xfrm>
            <a:off x="539750" y="1990725"/>
            <a:ext cx="8208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Proses rekayasa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tumpang tindih dan berinteraksi dengan proses pengadaan organisasi.</a:t>
            </a:r>
          </a:p>
        </p:txBody>
      </p:sp>
      <p:sp>
        <p:nvSpPr>
          <p:cNvPr id="75781" name="Rectangle 6"/>
          <p:cNvSpPr>
            <a:spLocks noChangeArrowheads="1"/>
          </p:cNvSpPr>
          <p:nvPr/>
        </p:nvSpPr>
        <p:spPr bwMode="auto">
          <a:xfrm>
            <a:off x="539750" y="2998788"/>
            <a:ext cx="81470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Proses operasional adalah proses yang terlibat dalam penggunaan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untuk tujuan yang dimaksudkan.   Untuk sistem baru, ini harus didefinisikan sebagai bagian dari desain sistem.</a:t>
            </a:r>
          </a:p>
        </p:txBody>
      </p:sp>
      <p:sp>
        <p:nvSpPr>
          <p:cNvPr id="75782" name="Rectangle 10"/>
          <p:cNvSpPr>
            <a:spLocks noChangeArrowheads="1"/>
          </p:cNvSpPr>
          <p:nvPr/>
        </p:nvSpPr>
        <p:spPr bwMode="auto">
          <a:xfrm>
            <a:off x="539750" y="4305300"/>
            <a:ext cx="8147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Proses operasional harus dirancang agar fleksibel dan tidak boleh memaksa operasi dilakukan dengan cara tertentu.  Penting bahwa operator dapat menggunakan inisiatif mereka jika ada masalah.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A264A9A-1370-4867-9B96-8AE3C38AEBC0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650" y="404813"/>
            <a:ext cx="814070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Procurement/Development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Processes</a:t>
            </a:r>
            <a:endParaRPr lang="en-US" sz="700" dirty="0"/>
          </a:p>
        </p:txBody>
      </p:sp>
      <p:pic>
        <p:nvPicPr>
          <p:cNvPr id="7782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73238"/>
            <a:ext cx="64008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3DF4066-35A0-4DE6-A75B-4DC5809D08E7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43425" y="333375"/>
            <a:ext cx="4019550" cy="706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System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Procurement</a:t>
            </a:r>
            <a:endParaRPr lang="en-US" sz="400" dirty="0"/>
          </a:p>
        </p:txBody>
      </p:sp>
      <p:sp>
        <p:nvSpPr>
          <p:cNvPr id="79876" name="Rectangle 1"/>
          <p:cNvSpPr>
            <a:spLocks noChangeArrowheads="1"/>
          </p:cNvSpPr>
          <p:nvPr/>
        </p:nvSpPr>
        <p:spPr bwMode="auto">
          <a:xfrm>
            <a:off x="468313" y="1484313"/>
            <a:ext cx="7878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Pengadaan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bagi suatu organisasi ditujukan untuk memenuhi beberapa kebutuhan tertentu.</a:t>
            </a:r>
          </a:p>
        </p:txBody>
      </p:sp>
      <p:sp>
        <p:nvSpPr>
          <p:cNvPr id="79877" name="Rectangle 3"/>
          <p:cNvSpPr>
            <a:spLocks noChangeArrowheads="1"/>
          </p:cNvSpPr>
          <p:nvPr/>
        </p:nvSpPr>
        <p:spPr bwMode="auto">
          <a:xfrm>
            <a:off x="468313" y="2506663"/>
            <a:ext cx="7931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Beberapa spesifikasi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dan desain arsitektur biasanya diperlukan sebelum melakukan pengadaan.</a:t>
            </a:r>
          </a:p>
        </p:txBody>
      </p:sp>
      <p:sp>
        <p:nvSpPr>
          <p:cNvPr id="79878" name="Rectangle 4"/>
          <p:cNvSpPr>
            <a:spLocks noChangeArrowheads="1"/>
          </p:cNvSpPr>
          <p:nvPr/>
        </p:nvSpPr>
        <p:spPr bwMode="auto">
          <a:xfrm>
            <a:off x="827088" y="3249613"/>
            <a:ext cx="7572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800">
                <a:latin typeface="Arial" panose="020B0604020202020204" pitchFamily="34" charset="0"/>
              </a:rPr>
              <a:t>Kita memerlukan spesifikasi untuk mengadakan kontrak pengembangan sistem</a:t>
            </a:r>
          </a:p>
        </p:txBody>
      </p:sp>
      <p:sp>
        <p:nvSpPr>
          <p:cNvPr id="79879" name="Rectangle 5"/>
          <p:cNvSpPr>
            <a:spLocks noChangeArrowheads="1"/>
          </p:cNvSpPr>
          <p:nvPr/>
        </p:nvSpPr>
        <p:spPr bwMode="auto">
          <a:xfrm>
            <a:off x="827088" y="3987800"/>
            <a:ext cx="78597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800">
                <a:latin typeface="Arial" panose="020B0604020202020204" pitchFamily="34" charset="0"/>
              </a:rPr>
              <a:t>Spesifikasi tersebut memungkinkan kita membeli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COTS.  Dimana biayanya hampir selalu lebih murah dari pada mengembangkan system dari awal</a:t>
            </a:r>
          </a:p>
        </p:txBody>
      </p:sp>
      <p:sp>
        <p:nvSpPr>
          <p:cNvPr id="79880" name="Rectangle 6"/>
          <p:cNvSpPr>
            <a:spLocks noChangeArrowheads="1"/>
          </p:cNvSpPr>
          <p:nvPr/>
        </p:nvSpPr>
        <p:spPr bwMode="auto">
          <a:xfrm>
            <a:off x="400050" y="5003800"/>
            <a:ext cx="8066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kompleks dan besar biasanya terdiri dari campuran komponen COTS dan komponen yang dirancang khusus. Proses pengadaan untuk berbagai jenis komponen ini biasanya berbeda.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88BCFAF-BDCF-48D1-A88A-DE3F8B1DBC8D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90775" y="333375"/>
            <a:ext cx="6296025" cy="706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The System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Procurement Process</a:t>
            </a:r>
            <a:endParaRPr lang="en-US" sz="400" dirty="0"/>
          </a:p>
        </p:txBody>
      </p:sp>
      <p:pic>
        <p:nvPicPr>
          <p:cNvPr id="819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916113"/>
            <a:ext cx="838200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ee the source imag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198563"/>
            <a:ext cx="2287587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698750"/>
            <a:ext cx="181133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214313" y="357188"/>
            <a:ext cx="8715375" cy="836612"/>
          </a:xfrm>
        </p:spPr>
        <p:txBody>
          <a:bodyPr anchor="t">
            <a:noAutofit/>
          </a:bodyPr>
          <a:lstStyle/>
          <a:p>
            <a:pPr algn="r">
              <a:defRPr/>
            </a:pPr>
            <a:r>
              <a:rPr lang="en-US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Socio-technical System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Characteristics</a:t>
            </a:r>
            <a:endParaRPr lang="en-US" b="1" i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Arial" charset="0"/>
            </a:endParaRPr>
          </a:p>
        </p:txBody>
      </p:sp>
      <p:sp>
        <p:nvSpPr>
          <p:cNvPr id="10245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2D15671-FF87-4988-AFA9-C9B9AC537B0E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246" name="Rectangle 7"/>
          <p:cNvSpPr>
            <a:spLocks noChangeArrowheads="1"/>
          </p:cNvSpPr>
          <p:nvPr/>
        </p:nvSpPr>
        <p:spPr bwMode="auto">
          <a:xfrm>
            <a:off x="395288" y="1412875"/>
            <a:ext cx="2981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GB" altLang="en-US" sz="2000" b="1" i="1">
                <a:latin typeface="Arial" panose="020B0604020202020204" pitchFamily="34" charset="0"/>
              </a:rPr>
              <a:t>Emergent properties</a:t>
            </a:r>
          </a:p>
        </p:txBody>
      </p:sp>
      <p:sp>
        <p:nvSpPr>
          <p:cNvPr id="10247" name="Rectangle 8"/>
          <p:cNvSpPr>
            <a:spLocks noChangeArrowheads="1"/>
          </p:cNvSpPr>
          <p:nvPr/>
        </p:nvSpPr>
        <p:spPr bwMode="auto">
          <a:xfrm>
            <a:off x="684213" y="1844675"/>
            <a:ext cx="6480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>
                <a:latin typeface="Arial" panose="020B0604020202020204" pitchFamily="34" charset="0"/>
              </a:rPr>
              <a:t>Properti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keseluruhan bergantung pada komponen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dan hubungannya.</a:t>
            </a:r>
          </a:p>
        </p:txBody>
      </p:sp>
      <p:sp>
        <p:nvSpPr>
          <p:cNvPr id="10248" name="Rectangle 9"/>
          <p:cNvSpPr>
            <a:spLocks noChangeArrowheads="1"/>
          </p:cNvSpPr>
          <p:nvPr/>
        </p:nvSpPr>
        <p:spPr bwMode="auto">
          <a:xfrm>
            <a:off x="395288" y="2655888"/>
            <a:ext cx="2652712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GB" altLang="en-US" sz="2000" b="1" i="1">
                <a:latin typeface="Arial" panose="020B0604020202020204" pitchFamily="34" charset="0"/>
              </a:rPr>
              <a:t>Non-deterministic</a:t>
            </a:r>
          </a:p>
        </p:txBody>
      </p:sp>
      <p:sp>
        <p:nvSpPr>
          <p:cNvPr id="10249" name="Rectangle 13"/>
          <p:cNvSpPr>
            <a:spLocks noChangeArrowheads="1"/>
          </p:cNvSpPr>
          <p:nvPr/>
        </p:nvSpPr>
        <p:spPr bwMode="auto">
          <a:xfrm>
            <a:off x="684213" y="3073400"/>
            <a:ext cx="64801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tidak selalu menghasilkan </a:t>
            </a:r>
            <a:r>
              <a:rPr lang="en-US" altLang="en-US" sz="1800" i="1">
                <a:latin typeface="Arial" panose="020B0604020202020204" pitchFamily="34" charset="0"/>
              </a:rPr>
              <a:t>output</a:t>
            </a:r>
            <a:r>
              <a:rPr lang="en-US" altLang="en-US" sz="1800">
                <a:latin typeface="Arial" panose="020B0604020202020204" pitchFamily="34" charset="0"/>
              </a:rPr>
              <a:t> yang sama ketika disajikan dengan </a:t>
            </a:r>
            <a:r>
              <a:rPr lang="en-US" altLang="en-US" sz="1800" i="1">
                <a:latin typeface="Arial" panose="020B0604020202020204" pitchFamily="34" charset="0"/>
              </a:rPr>
              <a:t>input </a:t>
            </a:r>
            <a:r>
              <a:rPr lang="en-US" altLang="en-US" sz="1800">
                <a:latin typeface="Arial" panose="020B0604020202020204" pitchFamily="34" charset="0"/>
              </a:rPr>
              <a:t>yang sama karena perilaku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sebagiannya tergantung pada </a:t>
            </a:r>
            <a:r>
              <a:rPr lang="en-US" altLang="en-US" sz="1800" i="1">
                <a:latin typeface="Arial" panose="020B0604020202020204" pitchFamily="34" charset="0"/>
              </a:rPr>
              <a:t>operator</a:t>
            </a:r>
            <a:r>
              <a:rPr lang="en-US" altLang="en-US" sz="180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250" name="Rectangle 14"/>
          <p:cNvSpPr>
            <a:spLocks noChangeArrowheads="1"/>
          </p:cNvSpPr>
          <p:nvPr/>
        </p:nvSpPr>
        <p:spPr bwMode="auto">
          <a:xfrm>
            <a:off x="395288" y="4183063"/>
            <a:ext cx="6553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GB" altLang="en-US" sz="1800" b="1" i="1">
                <a:latin typeface="Arial" panose="020B0604020202020204" pitchFamily="34" charset="0"/>
              </a:rPr>
              <a:t>Complex </a:t>
            </a:r>
            <a:r>
              <a:rPr lang="en-GB" altLang="en-US" sz="2000" b="1" i="1">
                <a:latin typeface="Arial" panose="020B0604020202020204" pitchFamily="34" charset="0"/>
              </a:rPr>
              <a:t>relationships</a:t>
            </a:r>
            <a:r>
              <a:rPr lang="en-GB" altLang="en-US" sz="1800" b="1" i="1">
                <a:latin typeface="Arial" panose="020B0604020202020204" pitchFamily="34" charset="0"/>
              </a:rPr>
              <a:t> with organisational objectives</a:t>
            </a:r>
          </a:p>
        </p:txBody>
      </p:sp>
      <p:sp>
        <p:nvSpPr>
          <p:cNvPr id="10251" name="Rectangle 15"/>
          <p:cNvSpPr>
            <a:spLocks noChangeArrowheads="1"/>
          </p:cNvSpPr>
          <p:nvPr/>
        </p:nvSpPr>
        <p:spPr bwMode="auto">
          <a:xfrm>
            <a:off x="684213" y="4583113"/>
            <a:ext cx="8135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>
                <a:latin typeface="Arial" panose="020B0604020202020204" pitchFamily="34" charset="0"/>
              </a:rPr>
              <a:t>Sejauh mana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mendukung tujuan organisasi tidak hanya tergantung pada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itu sendiri.</a:t>
            </a:r>
          </a:p>
        </p:txBody>
      </p:sp>
      <p:pic>
        <p:nvPicPr>
          <p:cNvPr id="10252" name="Picture 2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0438"/>
            <a:ext cx="2195513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2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4770438"/>
            <a:ext cx="2195512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2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4764088"/>
            <a:ext cx="2195512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2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88" y="4767263"/>
            <a:ext cx="2195512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6E9D544-1E18-45F5-8A67-27B636CABB27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7850" y="404813"/>
            <a:ext cx="429895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Procurement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Issues</a:t>
            </a:r>
            <a:endParaRPr lang="en-US" sz="400" dirty="0"/>
          </a:p>
        </p:txBody>
      </p:sp>
      <p:sp>
        <p:nvSpPr>
          <p:cNvPr id="83972" name="Rectangle 1"/>
          <p:cNvSpPr>
            <a:spLocks noChangeArrowheads="1"/>
          </p:cNvSpPr>
          <p:nvPr/>
        </p:nvSpPr>
        <p:spPr bwMode="auto">
          <a:xfrm>
            <a:off x="468313" y="1844675"/>
            <a:ext cx="8218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Persyaratan mungkin harus dimodifikasi agar sesuai dengan kemampuan komponen yang ada di pasaran.</a:t>
            </a:r>
          </a:p>
        </p:txBody>
      </p:sp>
      <p:sp>
        <p:nvSpPr>
          <p:cNvPr id="83973" name="Rectangle 3"/>
          <p:cNvSpPr>
            <a:spLocks noChangeArrowheads="1"/>
          </p:cNvSpPr>
          <p:nvPr/>
        </p:nvSpPr>
        <p:spPr bwMode="auto">
          <a:xfrm>
            <a:off x="468313" y="3006725"/>
            <a:ext cx="8567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Spesifikasi persyaratan dapat menjadi bagian dari kontrak untuk pengembangan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3974" name="Rectangle 4"/>
          <p:cNvSpPr>
            <a:spLocks noChangeArrowheads="1"/>
          </p:cNvSpPr>
          <p:nvPr/>
        </p:nvSpPr>
        <p:spPr bwMode="auto">
          <a:xfrm>
            <a:off x="468313" y="4168775"/>
            <a:ext cx="80025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Biasanya ada periode negosiasi kontrak untuk menyetujui perubahan setelah kontraktor pengembangan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dipilih.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A0B0A53-893D-4910-BA7C-0D4D148A2B9F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3350" y="476250"/>
            <a:ext cx="7351713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Contractors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 and </a:t>
            </a: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Sub-Contractors</a:t>
            </a:r>
            <a:endParaRPr lang="en-US" sz="400" dirty="0"/>
          </a:p>
        </p:txBody>
      </p:sp>
      <p:sp>
        <p:nvSpPr>
          <p:cNvPr id="86020" name="Rectangle 5"/>
          <p:cNvSpPr>
            <a:spLocks noChangeArrowheads="1"/>
          </p:cNvSpPr>
          <p:nvPr/>
        </p:nvSpPr>
        <p:spPr bwMode="auto">
          <a:xfrm>
            <a:off x="503238" y="2085975"/>
            <a:ext cx="8251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Pengadaan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perangkat keras / perangkat lunak besar biasanya melibatkan beberapa kontraktor utama.</a:t>
            </a:r>
          </a:p>
        </p:txBody>
      </p:sp>
      <p:sp>
        <p:nvSpPr>
          <p:cNvPr id="86021" name="Rectangle 6"/>
          <p:cNvSpPr>
            <a:spLocks noChangeArrowheads="1"/>
          </p:cNvSpPr>
          <p:nvPr/>
        </p:nvSpPr>
        <p:spPr bwMode="auto">
          <a:xfrm>
            <a:off x="503238" y="3248025"/>
            <a:ext cx="7858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Sub-kontrak dikeluarkan untuk pemasok tertentu untuk memasok bagian dari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6022" name="Rectangle 7"/>
          <p:cNvSpPr>
            <a:spLocks noChangeArrowheads="1"/>
          </p:cNvSpPr>
          <p:nvPr/>
        </p:nvSpPr>
        <p:spPr bwMode="auto">
          <a:xfrm>
            <a:off x="508000" y="4294188"/>
            <a:ext cx="8178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Pengguna hanya berpegang pada kontraktor utama dan tidak berurusan langsung dengan sub-kontraktor.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200E520-D92A-4163-9B51-2B52ECED49FE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3350" y="476250"/>
            <a:ext cx="745490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Contractor/Sub-contractor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Model</a:t>
            </a:r>
            <a:endParaRPr lang="en-US" sz="100" dirty="0"/>
          </a:p>
        </p:txBody>
      </p:sp>
      <p:pic>
        <p:nvPicPr>
          <p:cNvPr id="880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8229600" cy="397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D644B50-6C36-48FF-8AF5-D3EC40A32DC5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92725" y="549275"/>
            <a:ext cx="32353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Legacy</a:t>
            </a: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 systems</a:t>
            </a:r>
            <a:endParaRPr lang="en-US" sz="400" dirty="0"/>
          </a:p>
        </p:txBody>
      </p:sp>
      <p:sp>
        <p:nvSpPr>
          <p:cNvPr id="90116" name="Rectangle 1"/>
          <p:cNvSpPr>
            <a:spLocks noChangeArrowheads="1"/>
          </p:cNvSpPr>
          <p:nvPr/>
        </p:nvSpPr>
        <p:spPr bwMode="auto">
          <a:xfrm>
            <a:off x="490538" y="1762125"/>
            <a:ext cx="780891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i="1" dirty="0">
                <a:latin typeface="Arial" panose="020B0604020202020204" pitchFamily="34" charset="0"/>
              </a:rPr>
              <a:t>Legacy system </a:t>
            </a:r>
            <a:r>
              <a:rPr lang="en-US" altLang="en-US" sz="1800" dirty="0" err="1">
                <a:latin typeface="Arial" panose="020B0604020202020204" pitchFamily="34" charset="0"/>
              </a:rPr>
              <a:t>adalah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i="1" dirty="0" err="1">
                <a:latin typeface="Arial" panose="020B0604020202020204" pitchFamily="34" charset="0"/>
              </a:rPr>
              <a:t>Sistem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sosio-teknis</a:t>
            </a:r>
            <a:r>
              <a:rPr lang="en-US" altLang="en-US" sz="2000" b="1" i="1" dirty="0">
                <a:latin typeface="Arial" panose="020B0604020202020204" pitchFamily="34" charset="0"/>
              </a:rPr>
              <a:t> yang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telah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dikembangkan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menggunakan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teknologi</a:t>
            </a:r>
            <a:r>
              <a:rPr lang="en-US" altLang="en-US" sz="2000" b="1" i="1" dirty="0">
                <a:latin typeface="Arial" panose="020B0604020202020204" pitchFamily="34" charset="0"/>
              </a:rPr>
              <a:t> lama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atau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usang</a:t>
            </a:r>
            <a:r>
              <a:rPr lang="en-US" altLang="en-US" sz="2000" b="1" i="1" dirty="0">
                <a:latin typeface="Arial" panose="020B0604020202020204" pitchFamily="34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(Ian </a:t>
            </a:r>
            <a:r>
              <a:rPr lang="en-US" altLang="en-US" sz="2000" b="1" dirty="0" err="1">
                <a:latin typeface="Arial" panose="020B0604020202020204" pitchFamily="34" charset="0"/>
              </a:rPr>
              <a:t>Sommerville</a:t>
            </a:r>
            <a:r>
              <a:rPr lang="en-US" altLang="en-US" sz="2000" b="1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90117" name="Rectangle 3"/>
          <p:cNvSpPr>
            <a:spLocks noChangeArrowheads="1"/>
          </p:cNvSpPr>
          <p:nvPr/>
        </p:nvSpPr>
        <p:spPr bwMode="auto">
          <a:xfrm>
            <a:off x="468313" y="3294063"/>
            <a:ext cx="80597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ini penting bagi pengoperasian bisnis dan seringkali terlalu berisiko untuk membuang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tersebut.</a:t>
            </a:r>
          </a:p>
        </p:txBody>
      </p:sp>
      <p:sp>
        <p:nvSpPr>
          <p:cNvPr id="90118" name="Rectangle 4"/>
          <p:cNvSpPr>
            <a:spLocks noChangeArrowheads="1"/>
          </p:cNvSpPr>
          <p:nvPr/>
        </p:nvSpPr>
        <p:spPr bwMode="auto">
          <a:xfrm>
            <a:off x="-7938" y="3989388"/>
            <a:ext cx="8364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800">
                <a:latin typeface="Arial" panose="020B0604020202020204" pitchFamily="34" charset="0"/>
              </a:rPr>
              <a:t>Contoh: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akuntansi pelanggan bank atau 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perawatan pesawat.</a:t>
            </a:r>
          </a:p>
        </p:txBody>
      </p:sp>
      <p:sp>
        <p:nvSpPr>
          <p:cNvPr id="90119" name="Rectangle 8"/>
          <p:cNvSpPr>
            <a:spLocks noChangeArrowheads="1"/>
          </p:cNvSpPr>
          <p:nvPr/>
        </p:nvSpPr>
        <p:spPr bwMode="auto">
          <a:xfrm>
            <a:off x="419100" y="4824413"/>
            <a:ext cx="79517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800">
                <a:latin typeface="Arial" panose="020B0604020202020204" pitchFamily="34" charset="0"/>
              </a:rPr>
              <a:t>Namun demikiian,</a:t>
            </a:r>
            <a:r>
              <a:rPr lang="en-US" altLang="en-US" sz="1800" i="1">
                <a:latin typeface="Arial" panose="020B0604020202020204" pitchFamily="34" charset="0"/>
              </a:rPr>
              <a:t> legacy system </a:t>
            </a:r>
            <a:r>
              <a:rPr lang="en-US" altLang="en-US" sz="1800">
                <a:latin typeface="Arial" panose="020B0604020202020204" pitchFamily="34" charset="0"/>
              </a:rPr>
              <a:t>sering kali menjadi kendala bagi proses bisnis baru dan menghabiskan sebagian besar anggaran perusahaan.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9438D2C-9926-4F58-9B7F-9597C75A20BA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92725" y="549275"/>
            <a:ext cx="32353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Legacy</a:t>
            </a:r>
            <a:r>
              <a:rPr lang="en-US" sz="4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 systems</a:t>
            </a:r>
            <a:endParaRPr lang="en-US" sz="400" dirty="0"/>
          </a:p>
        </p:txBody>
      </p:sp>
      <p:pic>
        <p:nvPicPr>
          <p:cNvPr id="921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773238"/>
            <a:ext cx="80010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521D037-8EC1-4480-A0AE-35584C420E5C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6238" y="333375"/>
            <a:ext cx="5894387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Legacy system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components</a:t>
            </a:r>
            <a:endParaRPr lang="en-US" sz="400" dirty="0"/>
          </a:p>
        </p:txBody>
      </p:sp>
      <p:sp>
        <p:nvSpPr>
          <p:cNvPr id="94212" name="Rectangle 5"/>
          <p:cNvSpPr>
            <a:spLocks noChangeArrowheads="1"/>
          </p:cNvSpPr>
          <p:nvPr/>
        </p:nvSpPr>
        <p:spPr bwMode="auto">
          <a:xfrm>
            <a:off x="630238" y="5156200"/>
            <a:ext cx="78390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Kebijakan dan aturan bisnis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>
                <a:latin typeface="Arial" panose="020B0604020202020204" pitchFamily="34" charset="0"/>
              </a:rPr>
              <a:t>mungkin tersirat dan tertanam dalam perangkat lunak system yang usang.</a:t>
            </a:r>
          </a:p>
        </p:txBody>
      </p:sp>
      <p:sp>
        <p:nvSpPr>
          <p:cNvPr id="94213" name="Rectangle 6"/>
          <p:cNvSpPr>
            <a:spLocks noChangeArrowheads="1"/>
          </p:cNvSpPr>
          <p:nvPr/>
        </p:nvSpPr>
        <p:spPr bwMode="auto">
          <a:xfrm>
            <a:off x="630238" y="1401763"/>
            <a:ext cx="81803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 dirty="0" err="1">
                <a:latin typeface="Arial" panose="020B0604020202020204" pitchFamily="34" charset="0"/>
              </a:rPr>
              <a:t>Perangkat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Keras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 err="1">
                <a:latin typeface="Arial" panose="020B0604020202020204" pitchFamily="34" charset="0"/>
              </a:rPr>
              <a:t>misal</a:t>
            </a:r>
            <a:r>
              <a:rPr lang="en-US" altLang="en-US" sz="1800" dirty="0">
                <a:latin typeface="Arial" panose="020B0604020202020204" pitchFamily="34" charset="0"/>
              </a:rPr>
              <a:t>: </a:t>
            </a:r>
            <a:r>
              <a:rPr lang="en-US" altLang="en-US" sz="1800" dirty="0" err="1">
                <a:latin typeface="Arial" panose="020B0604020202020204" pitchFamily="34" charset="0"/>
              </a:rPr>
              <a:t>perangkat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keras</a:t>
            </a:r>
            <a:r>
              <a:rPr lang="en-US" altLang="en-US" sz="1800" i="1" dirty="0">
                <a:latin typeface="Arial" panose="020B0604020202020204" pitchFamily="34" charset="0"/>
              </a:rPr>
              <a:t> mainframe </a:t>
            </a:r>
            <a:r>
              <a:rPr lang="en-US" altLang="en-US" sz="1800" dirty="0">
                <a:latin typeface="Arial" panose="020B0604020202020204" pitchFamily="34" charset="0"/>
              </a:rPr>
              <a:t>yang </a:t>
            </a:r>
            <a:r>
              <a:rPr lang="en-US" altLang="en-US" sz="1800" dirty="0" err="1">
                <a:latin typeface="Arial" panose="020B0604020202020204" pitchFamily="34" charset="0"/>
              </a:rPr>
              <a:t>usang</a:t>
            </a:r>
            <a:r>
              <a:rPr lang="en-US" altLang="en-US" sz="18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4214" name="Rectangle 7"/>
          <p:cNvSpPr>
            <a:spLocks noChangeArrowheads="1"/>
          </p:cNvSpPr>
          <p:nvPr/>
        </p:nvSpPr>
        <p:spPr bwMode="auto">
          <a:xfrm>
            <a:off x="631825" y="2044700"/>
            <a:ext cx="80549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 dirty="0" err="1">
                <a:latin typeface="Arial" panose="020B0604020202020204" pitchFamily="34" charset="0"/>
              </a:rPr>
              <a:t>Perangkat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lunak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pendukung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 err="1">
                <a:latin typeface="Arial" panose="020B0604020202020204" pitchFamily="34" charset="0"/>
              </a:rPr>
              <a:t>misal</a:t>
            </a:r>
            <a:r>
              <a:rPr lang="en-US" altLang="en-US" sz="1800" dirty="0">
                <a:latin typeface="Arial" panose="020B0604020202020204" pitchFamily="34" charset="0"/>
              </a:rPr>
              <a:t>: </a:t>
            </a:r>
            <a:r>
              <a:rPr lang="en-US" altLang="en-US" sz="1800" dirty="0" err="1">
                <a:latin typeface="Arial" panose="020B0604020202020204" pitchFamily="34" charset="0"/>
              </a:rPr>
              <a:t>perangkat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lunak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pendukung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dari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pemasok</a:t>
            </a:r>
            <a:r>
              <a:rPr lang="en-US" altLang="en-US" sz="1800" dirty="0">
                <a:latin typeface="Arial" panose="020B0604020202020204" pitchFamily="34" charset="0"/>
              </a:rPr>
              <a:t> yang </a:t>
            </a:r>
            <a:r>
              <a:rPr lang="en-US" altLang="en-US" sz="1800" dirty="0" err="1">
                <a:latin typeface="Arial" panose="020B0604020202020204" pitchFamily="34" charset="0"/>
              </a:rPr>
              <a:t>tidak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lagi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berkecimpung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dalam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bisnis</a:t>
            </a:r>
            <a:r>
              <a:rPr lang="en-US" altLang="en-US" sz="18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4215" name="Rectangle 9"/>
          <p:cNvSpPr>
            <a:spLocks noChangeArrowheads="1"/>
          </p:cNvSpPr>
          <p:nvPr/>
        </p:nvSpPr>
        <p:spPr bwMode="auto">
          <a:xfrm>
            <a:off x="630238" y="2982913"/>
            <a:ext cx="81803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 dirty="0" err="1">
                <a:latin typeface="Arial" panose="020B0604020202020204" pitchFamily="34" charset="0"/>
              </a:rPr>
              <a:t>Perangkat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lunak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aplikasi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 err="1">
                <a:latin typeface="Arial" panose="020B0604020202020204" pitchFamily="34" charset="0"/>
              </a:rPr>
              <a:t>misal</a:t>
            </a:r>
            <a:r>
              <a:rPr lang="en-US" altLang="en-US" sz="1800" dirty="0">
                <a:latin typeface="Arial" panose="020B0604020202020204" pitchFamily="34" charset="0"/>
              </a:rPr>
              <a:t>: </a:t>
            </a:r>
            <a:r>
              <a:rPr lang="en-US" altLang="en-US" sz="1800" dirty="0" err="1">
                <a:latin typeface="Arial" panose="020B0604020202020204" pitchFamily="34" charset="0"/>
              </a:rPr>
              <a:t>berupa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aplikasi</a:t>
            </a:r>
            <a:r>
              <a:rPr lang="en-US" altLang="en-US" sz="1800" dirty="0">
                <a:latin typeface="Arial" panose="020B0604020202020204" pitchFamily="34" charset="0"/>
              </a:rPr>
              <a:t> yang </a:t>
            </a:r>
            <a:r>
              <a:rPr lang="en-US" altLang="en-US" sz="1800" dirty="0" err="1">
                <a:latin typeface="Arial" panose="020B0604020202020204" pitchFamily="34" charset="0"/>
              </a:rPr>
              <a:t>ditulis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dalam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bahasa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pemrograman</a:t>
            </a:r>
            <a:r>
              <a:rPr lang="en-US" altLang="en-US" sz="1800" dirty="0">
                <a:latin typeface="Arial" panose="020B0604020202020204" pitchFamily="34" charset="0"/>
              </a:rPr>
              <a:t> yang </a:t>
            </a:r>
            <a:r>
              <a:rPr lang="en-US" altLang="en-US" sz="1800" dirty="0" err="1">
                <a:latin typeface="Arial" panose="020B0604020202020204" pitchFamily="34" charset="0"/>
              </a:rPr>
              <a:t>usang</a:t>
            </a:r>
            <a:r>
              <a:rPr lang="en-US" altLang="en-US" sz="18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4216" name="Rectangle 10"/>
          <p:cNvSpPr>
            <a:spLocks noChangeArrowheads="1"/>
          </p:cNvSpPr>
          <p:nvPr/>
        </p:nvSpPr>
        <p:spPr bwMode="auto">
          <a:xfrm>
            <a:off x="630238" y="3860800"/>
            <a:ext cx="8056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 dirty="0">
                <a:latin typeface="Arial" panose="020B0604020202020204" pitchFamily="34" charset="0"/>
              </a:rPr>
              <a:t>Data </a:t>
            </a:r>
            <a:r>
              <a:rPr lang="en-US" altLang="en-US" sz="1800" dirty="0" err="1">
                <a:latin typeface="Arial" panose="020B0604020202020204" pitchFamily="34" charset="0"/>
              </a:rPr>
              <a:t>aplikasi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 err="1">
                <a:latin typeface="Arial" panose="020B0604020202020204" pitchFamily="34" charset="0"/>
              </a:rPr>
              <a:t>Misal</a:t>
            </a:r>
            <a:r>
              <a:rPr lang="en-US" altLang="en-US" sz="1800" dirty="0">
                <a:latin typeface="Arial" panose="020B0604020202020204" pitchFamily="34" charset="0"/>
              </a:rPr>
              <a:t>: </a:t>
            </a:r>
            <a:r>
              <a:rPr lang="en-US" altLang="en-US" sz="1800" dirty="0" err="1">
                <a:latin typeface="Arial" panose="020B0604020202020204" pitchFamily="34" charset="0"/>
              </a:rPr>
              <a:t>berupa</a:t>
            </a:r>
            <a:r>
              <a:rPr lang="en-US" altLang="en-US" sz="1800" dirty="0">
                <a:latin typeface="Arial" panose="020B0604020202020204" pitchFamily="34" charset="0"/>
              </a:rPr>
              <a:t> data yang </a:t>
            </a:r>
            <a:r>
              <a:rPr lang="en-US" altLang="en-US" sz="1800" dirty="0" err="1">
                <a:latin typeface="Arial" panose="020B0604020202020204" pitchFamily="34" charset="0"/>
              </a:rPr>
              <a:t>tidak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>
                <a:latin typeface="Arial" panose="020B0604020202020204" pitchFamily="34" charset="0"/>
              </a:rPr>
              <a:t>lengkap</a:t>
            </a:r>
            <a:r>
              <a:rPr lang="en-US" altLang="en-US" sz="1800" dirty="0">
                <a:latin typeface="Arial" panose="020B0604020202020204" pitchFamily="34" charset="0"/>
              </a:rPr>
              <a:t> dan </a:t>
            </a:r>
            <a:r>
              <a:rPr lang="en-US" altLang="en-US" sz="1800" dirty="0" err="1">
                <a:latin typeface="Arial" panose="020B0604020202020204" pitchFamily="34" charset="0"/>
              </a:rPr>
              <a:t>tidak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konsisten</a:t>
            </a:r>
            <a:r>
              <a:rPr lang="en-US" altLang="en-US" sz="18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4217" name="Rectangle 11"/>
          <p:cNvSpPr>
            <a:spLocks noChangeArrowheads="1"/>
          </p:cNvSpPr>
          <p:nvPr/>
        </p:nvSpPr>
        <p:spPr bwMode="auto">
          <a:xfrm>
            <a:off x="630238" y="4508500"/>
            <a:ext cx="81803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Proses bisnis 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>
                <a:latin typeface="Arial" panose="020B0604020202020204" pitchFamily="34" charset="0"/>
              </a:rPr>
              <a:t>Dapat berupa batasan struktur dan fungsi perangkat lunak yang usang.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00ABEA-A612-40C7-AEFC-70B2D24B5E5A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8317" y="3505577"/>
            <a:ext cx="4423006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3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Sampai</a:t>
            </a:r>
            <a:r>
              <a:rPr lang="en-US" sz="2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en-US" sz="2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j</a:t>
            </a:r>
            <a:r>
              <a:rPr lang="en-US" sz="23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umpa</a:t>
            </a:r>
            <a:r>
              <a:rPr lang="en-US" sz="2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 di </a:t>
            </a:r>
            <a:r>
              <a:rPr lang="en-US" sz="23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sesi</a:t>
            </a:r>
            <a:r>
              <a:rPr lang="en-US" sz="2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en-US" sz="23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berikutnya</a:t>
            </a:r>
            <a:endParaRPr lang="en-US" sz="23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43608" y="2510959"/>
            <a:ext cx="782810" cy="79665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T</a:t>
            </a:r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1851157" y="2348880"/>
            <a:ext cx="782810" cy="796657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H</a:t>
            </a:r>
            <a:endParaRPr lang="en-US" b="1" dirty="0"/>
          </a:p>
        </p:txBody>
      </p:sp>
      <p:sp>
        <p:nvSpPr>
          <p:cNvPr id="7" name="Oval 6"/>
          <p:cNvSpPr/>
          <p:nvPr/>
        </p:nvSpPr>
        <p:spPr>
          <a:xfrm>
            <a:off x="2663602" y="2636912"/>
            <a:ext cx="782810" cy="796657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A</a:t>
            </a:r>
            <a:endParaRPr lang="en-US" b="1" dirty="0"/>
          </a:p>
        </p:txBody>
      </p:sp>
      <p:sp>
        <p:nvSpPr>
          <p:cNvPr id="8" name="Oval 7"/>
          <p:cNvSpPr/>
          <p:nvPr/>
        </p:nvSpPr>
        <p:spPr>
          <a:xfrm>
            <a:off x="3471151" y="2353449"/>
            <a:ext cx="782810" cy="79665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N</a:t>
            </a:r>
            <a:endParaRPr lang="en-US" b="1" dirty="0"/>
          </a:p>
        </p:txBody>
      </p:sp>
      <p:sp>
        <p:nvSpPr>
          <p:cNvPr id="9" name="Oval 8"/>
          <p:cNvSpPr/>
          <p:nvPr/>
        </p:nvSpPr>
        <p:spPr>
          <a:xfrm>
            <a:off x="4285549" y="2544088"/>
            <a:ext cx="782810" cy="79665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K</a:t>
            </a:r>
            <a:endParaRPr lang="en-US" b="1" dirty="0"/>
          </a:p>
        </p:txBody>
      </p:sp>
      <p:sp>
        <p:nvSpPr>
          <p:cNvPr id="10" name="Oval 9"/>
          <p:cNvSpPr/>
          <p:nvPr/>
        </p:nvSpPr>
        <p:spPr>
          <a:xfrm>
            <a:off x="7056090" y="2708920"/>
            <a:ext cx="782810" cy="79665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U</a:t>
            </a:r>
            <a:endParaRPr lang="en-US" b="1" dirty="0"/>
          </a:p>
        </p:txBody>
      </p:sp>
      <p:sp>
        <p:nvSpPr>
          <p:cNvPr id="11" name="Oval 10"/>
          <p:cNvSpPr/>
          <p:nvPr/>
        </p:nvSpPr>
        <p:spPr>
          <a:xfrm>
            <a:off x="6309470" y="2353449"/>
            <a:ext cx="782810" cy="79665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O</a:t>
            </a:r>
            <a:endParaRPr lang="en-US" b="1" dirty="0"/>
          </a:p>
        </p:txBody>
      </p:sp>
      <p:sp>
        <p:nvSpPr>
          <p:cNvPr id="12" name="Oval 11"/>
          <p:cNvSpPr/>
          <p:nvPr/>
        </p:nvSpPr>
        <p:spPr>
          <a:xfrm>
            <a:off x="5436096" y="2420888"/>
            <a:ext cx="782810" cy="796657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Y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951853"/>
            <a:ext cx="2095500" cy="20955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214313" y="357188"/>
            <a:ext cx="8715375" cy="836612"/>
          </a:xfrm>
        </p:spPr>
        <p:txBody>
          <a:bodyPr anchor="t">
            <a:noAutofit/>
          </a:bodyPr>
          <a:lstStyle/>
          <a:p>
            <a:pPr algn="r">
              <a:defRPr/>
            </a:pP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Emergent </a:t>
            </a:r>
            <a:r>
              <a:rPr lang="en-US" sz="4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Properties</a:t>
            </a:r>
          </a:p>
        </p:txBody>
      </p:sp>
      <p:sp>
        <p:nvSpPr>
          <p:cNvPr id="12291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FF9131E-C1F0-4A2F-BAD6-8C734CA4E5CD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214313" y="1808163"/>
            <a:ext cx="84724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Properti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secara keseluruhan dapat diturunkan dari properti komponen suatu </a:t>
            </a:r>
            <a:r>
              <a:rPr lang="en-US" altLang="en-US" sz="1800" i="1">
                <a:latin typeface="Arial" panose="020B0604020202020204" pitchFamily="34" charset="0"/>
              </a:rPr>
              <a:t>system.</a:t>
            </a:r>
          </a:p>
        </p:txBody>
      </p:sp>
      <p:sp>
        <p:nvSpPr>
          <p:cNvPr id="12293" name="Rectangle 8"/>
          <p:cNvSpPr>
            <a:spLocks noChangeArrowheads="1"/>
          </p:cNvSpPr>
          <p:nvPr/>
        </p:nvSpPr>
        <p:spPr bwMode="auto">
          <a:xfrm>
            <a:off x="214313" y="3086100"/>
            <a:ext cx="5221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Properti yang muncul merupakan konsekuensi dari hubungan antara komponen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2294" name="Rectangle 9"/>
          <p:cNvSpPr>
            <a:spLocks noChangeArrowheads="1"/>
          </p:cNvSpPr>
          <p:nvPr/>
        </p:nvSpPr>
        <p:spPr bwMode="auto">
          <a:xfrm>
            <a:off x="214313" y="4364038"/>
            <a:ext cx="565308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>
                <a:latin typeface="Arial" panose="020B0604020202020204" pitchFamily="34" charset="0"/>
              </a:rPr>
              <a:t>Oleh karena itu, hal tersebut hanya dapat dinilai dan diukur setelah keseluruhan komponen</a:t>
            </a:r>
            <a:r>
              <a:rPr lang="en-US" altLang="en-US" sz="1800" i="1">
                <a:latin typeface="Arial" panose="020B0604020202020204" pitchFamily="34" charset="0"/>
              </a:rPr>
              <a:t> </a:t>
            </a:r>
            <a:r>
              <a:rPr lang="en-US" altLang="en-US" sz="1800">
                <a:latin typeface="Arial" panose="020B0604020202020204" pitchFamily="34" charset="0"/>
              </a:rPr>
              <a:t>diintegrasikan ke dalam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</a:p>
        </p:txBody>
      </p:sp>
      <p:pic>
        <p:nvPicPr>
          <p:cNvPr id="12295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038350"/>
            <a:ext cx="3535363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214313" y="360363"/>
            <a:ext cx="8715375" cy="836612"/>
          </a:xfrm>
        </p:spPr>
        <p:txBody>
          <a:bodyPr anchor="t">
            <a:noAutofit/>
          </a:bodyPr>
          <a:lstStyle/>
          <a:p>
            <a:pPr algn="r">
              <a:defRPr/>
            </a:pP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Examples of </a:t>
            </a:r>
            <a:r>
              <a:rPr lang="en-US" sz="4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Emergent Properties</a:t>
            </a:r>
            <a:endParaRPr lang="en-US" sz="4000" b="1" i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Arial" charset="0"/>
            </a:endParaRPr>
          </a:p>
        </p:txBody>
      </p:sp>
      <p:sp>
        <p:nvSpPr>
          <p:cNvPr id="14339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59CE08E-FCE8-4FE4-AE6B-1428905FCBE6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80975" y="1081088"/>
          <a:ext cx="8715375" cy="521811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799756">
                  <a:extLst>
                    <a:ext uri="{9D8B030D-6E8A-4147-A177-3AD203B41FA5}">
                      <a16:colId xmlns:a16="http://schemas.microsoft.com/office/drawing/2014/main" val="1320476131"/>
                    </a:ext>
                  </a:extLst>
                </a:gridCol>
                <a:gridCol w="6915619">
                  <a:extLst>
                    <a:ext uri="{9D8B030D-6E8A-4147-A177-3AD203B41FA5}">
                      <a16:colId xmlns:a16="http://schemas.microsoft.com/office/drawing/2014/main" val="2023608204"/>
                    </a:ext>
                  </a:extLst>
                </a:gridCol>
              </a:tblGrid>
              <a:tr h="370908">
                <a:tc>
                  <a:txBody>
                    <a:bodyPr/>
                    <a:lstStyle/>
                    <a:p>
                      <a:r>
                        <a:rPr lang="en-US" sz="1800" dirty="0" err="1"/>
                        <a:t>Properti</a:t>
                      </a:r>
                      <a:endParaRPr 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Deskripsi</a:t>
                      </a:r>
                      <a:endParaRPr lang="en-US" sz="1800" dirty="0"/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3204688417"/>
                  </a:ext>
                </a:extLst>
              </a:tr>
              <a:tr h="640197">
                <a:tc>
                  <a:txBody>
                    <a:bodyPr/>
                    <a:lstStyle/>
                    <a:p>
                      <a:r>
                        <a:rPr lang="en-US" sz="1800" dirty="0"/>
                        <a:t>Volume</a:t>
                      </a:r>
                      <a:endParaRPr lang="en-US" sz="1800" b="1" i="1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sv-SE" sz="1800" dirty="0"/>
                        <a:t>Volume system (total ruang yang digunakan) bervariasi tergantung pada bagaimana rakitan komponen diatur dan dihubungkan.</a:t>
                      </a:r>
                      <a:endParaRPr lang="en-US" sz="1800" dirty="0"/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3974982721"/>
                  </a:ext>
                </a:extLst>
              </a:tr>
              <a:tr h="914567">
                <a:tc>
                  <a:txBody>
                    <a:bodyPr/>
                    <a:lstStyle/>
                    <a:p>
                      <a:r>
                        <a:rPr lang="en-US" sz="1800" dirty="0"/>
                        <a:t>Reliability</a:t>
                      </a:r>
                      <a:endParaRPr lang="en-US" sz="1800" b="1" i="1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Keandalan</a:t>
                      </a:r>
                      <a:r>
                        <a:rPr lang="en-US" sz="1800" dirty="0"/>
                        <a:t> system </a:t>
                      </a:r>
                      <a:r>
                        <a:rPr lang="en-US" sz="1800" dirty="0" err="1"/>
                        <a:t>tergantung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pada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keandalan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komponen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namun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 err="1"/>
                        <a:t>interaksi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komponen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yang </a:t>
                      </a:r>
                      <a:r>
                        <a:rPr lang="en-US" sz="1800" dirty="0" err="1"/>
                        <a:t>tidak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terduga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dapat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menyebabkan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jenis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 err="1"/>
                        <a:t>kegagalan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baru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sehingga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dapat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mempengaruhi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keandalan</a:t>
                      </a:r>
                      <a:r>
                        <a:rPr lang="en-US" sz="1800" dirty="0"/>
                        <a:t> system.</a:t>
                      </a:r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2030767363"/>
                  </a:ext>
                </a:extLst>
              </a:tr>
              <a:tr h="1188937">
                <a:tc>
                  <a:txBody>
                    <a:bodyPr/>
                    <a:lstStyle/>
                    <a:p>
                      <a:r>
                        <a:rPr lang="en-US" sz="1800" dirty="0"/>
                        <a:t>Security</a:t>
                      </a:r>
                      <a:endParaRPr lang="en-US" sz="1800" b="1" i="1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Keamanan</a:t>
                      </a:r>
                      <a:r>
                        <a:rPr lang="en-US" sz="1800" dirty="0"/>
                        <a:t> system (</a:t>
                      </a:r>
                      <a:r>
                        <a:rPr lang="en-US" sz="1800" dirty="0" err="1"/>
                        <a:t>kemampuan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syatem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melawan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serangan</a:t>
                      </a:r>
                      <a:r>
                        <a:rPr lang="en-US" sz="1800" dirty="0"/>
                        <a:t>) </a:t>
                      </a:r>
                      <a:r>
                        <a:rPr lang="en-US" sz="1800" dirty="0" err="1"/>
                        <a:t>adalah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properti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kompleks</a:t>
                      </a:r>
                      <a:r>
                        <a:rPr lang="en-US" sz="1800" dirty="0"/>
                        <a:t> yang </a:t>
                      </a:r>
                      <a:r>
                        <a:rPr lang="en-US" sz="1800" dirty="0" err="1"/>
                        <a:t>tidak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dapat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diukur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dengan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mudah</a:t>
                      </a:r>
                      <a:r>
                        <a:rPr lang="en-US" sz="1800" dirty="0"/>
                        <a:t>.  </a:t>
                      </a:r>
                      <a:r>
                        <a:rPr lang="en-US" sz="1800" dirty="0" err="1"/>
                        <a:t>Serangan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mungkin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saja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direncanakan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sehingga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tidak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terantisipasi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 err="1"/>
                        <a:t>oleh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perancang</a:t>
                      </a:r>
                      <a:r>
                        <a:rPr lang="en-US" sz="1800" dirty="0"/>
                        <a:t> system </a:t>
                      </a:r>
                      <a:r>
                        <a:rPr lang="en-US" sz="1800" dirty="0" err="1"/>
                        <a:t>dan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menembus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pengamanan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bawaan</a:t>
                      </a:r>
                      <a:r>
                        <a:rPr lang="en-US" sz="1800" baseline="0" dirty="0"/>
                        <a:t> system.</a:t>
                      </a:r>
                      <a:endParaRPr lang="en-US" sz="1800" dirty="0"/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3515674396"/>
                  </a:ext>
                </a:extLst>
              </a:tr>
              <a:tr h="1188937">
                <a:tc>
                  <a:txBody>
                    <a:bodyPr/>
                    <a:lstStyle/>
                    <a:p>
                      <a:r>
                        <a:rPr lang="en-US" sz="1800" dirty="0" err="1"/>
                        <a:t>Repairability</a:t>
                      </a:r>
                      <a:endParaRPr lang="en-US" sz="1800" b="1" i="1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Properti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ini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menunjukkan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seberapa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mudah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memperbaiki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masalah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yang </a:t>
                      </a:r>
                      <a:r>
                        <a:rPr lang="en-US" sz="1800" dirty="0" err="1"/>
                        <a:t>ditemukan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pada</a:t>
                      </a:r>
                      <a:r>
                        <a:rPr lang="en-US" sz="1800" dirty="0"/>
                        <a:t> system.  Hal </a:t>
                      </a:r>
                      <a:r>
                        <a:rPr lang="en-US" sz="1800" dirty="0" err="1"/>
                        <a:t>tersebut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</a:t>
                      </a:r>
                      <a:r>
                        <a:rPr lang="en-US" sz="1800" dirty="0" err="1"/>
                        <a:t>ergantung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pada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 err="1"/>
                        <a:t>kemampuan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untuk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mendiagnosis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masalah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mengakses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komponen</a:t>
                      </a:r>
                      <a:r>
                        <a:rPr lang="en-US" sz="1800" dirty="0"/>
                        <a:t> yang </a:t>
                      </a:r>
                      <a:r>
                        <a:rPr lang="en-US" sz="1800" dirty="0" err="1"/>
                        <a:t>rusak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dan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memodifikasi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atau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mengganti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komponen-komponen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tersebut</a:t>
                      </a:r>
                      <a:r>
                        <a:rPr lang="en-US" sz="1800" dirty="0"/>
                        <a:t>.</a:t>
                      </a:r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775633308"/>
                  </a:ext>
                </a:extLst>
              </a:tr>
              <a:tr h="914567">
                <a:tc>
                  <a:txBody>
                    <a:bodyPr/>
                    <a:lstStyle/>
                    <a:p>
                      <a:r>
                        <a:rPr lang="en-US" sz="1800" dirty="0"/>
                        <a:t>Usability</a:t>
                      </a:r>
                      <a:endParaRPr lang="en-US" sz="1800" b="1" i="1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Properti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ini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mencerminkan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seberapa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mudah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 err="1"/>
                        <a:t>menggunakan</a:t>
                      </a:r>
                      <a:r>
                        <a:rPr lang="en-US" sz="1800" dirty="0"/>
                        <a:t> system.  Hal </a:t>
                      </a:r>
                      <a:r>
                        <a:rPr lang="en-US" sz="1800" dirty="0" err="1"/>
                        <a:t>tersebut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tergantung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pada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komponen</a:t>
                      </a:r>
                      <a:r>
                        <a:rPr lang="en-US" sz="1800" dirty="0"/>
                        <a:t> system </a:t>
                      </a:r>
                      <a:r>
                        <a:rPr lang="en-US" sz="1800" dirty="0" err="1"/>
                        <a:t>teknis</a:t>
                      </a:r>
                      <a:r>
                        <a:rPr lang="en-US" sz="1800" dirty="0"/>
                        <a:t>, operator, </a:t>
                      </a:r>
                      <a:r>
                        <a:rPr lang="en-US" sz="1800" dirty="0" err="1"/>
                        <a:t>dan</a:t>
                      </a:r>
                      <a:r>
                        <a:rPr lang="en-US" sz="1800" dirty="0"/>
                        <a:t>  </a:t>
                      </a:r>
                      <a:r>
                        <a:rPr lang="en-US" sz="1800" dirty="0" err="1"/>
                        <a:t>lingkungan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operasinya</a:t>
                      </a:r>
                      <a:r>
                        <a:rPr lang="en-US" sz="1800" dirty="0"/>
                        <a:t>.</a:t>
                      </a:r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3356655412"/>
                  </a:ext>
                </a:extLst>
              </a:tr>
            </a:tbl>
          </a:graphicData>
        </a:graphic>
      </p:graphicFrame>
      <p:pic>
        <p:nvPicPr>
          <p:cNvPr id="14362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410075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3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2705100"/>
            <a:ext cx="15049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4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5287963"/>
            <a:ext cx="1081087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5" name="Picture 4" descr="See the source imag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58"/>
          <a:stretch>
            <a:fillRect/>
          </a:stretch>
        </p:blipFill>
        <p:spPr bwMode="auto">
          <a:xfrm>
            <a:off x="827088" y="2144713"/>
            <a:ext cx="11588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6" name="Picture 1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196975"/>
            <a:ext cx="949325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214313" y="357188"/>
            <a:ext cx="8715375" cy="787400"/>
          </a:xfrm>
        </p:spPr>
        <p:txBody>
          <a:bodyPr anchor="t">
            <a:noAutofit/>
          </a:bodyPr>
          <a:lstStyle/>
          <a:p>
            <a:pPr algn="r">
              <a:defRPr/>
            </a:pP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Types of </a:t>
            </a:r>
            <a:r>
              <a:rPr lang="en-US" sz="4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Emergent Property</a:t>
            </a:r>
            <a:endParaRPr lang="en-US" sz="4000" b="1" i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Arial" charset="0"/>
            </a:endParaRPr>
          </a:p>
        </p:txBody>
      </p:sp>
      <p:sp>
        <p:nvSpPr>
          <p:cNvPr id="16387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89E0CA9-7C71-424E-BC2B-D8696B56DF01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6388" name="Rectangle 1"/>
          <p:cNvSpPr>
            <a:spLocks noChangeArrowheads="1"/>
          </p:cNvSpPr>
          <p:nvPr/>
        </p:nvSpPr>
        <p:spPr bwMode="auto">
          <a:xfrm>
            <a:off x="214313" y="1628775"/>
            <a:ext cx="3222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ts val="625"/>
              </a:spcBef>
              <a:spcAft>
                <a:spcPts val="625"/>
              </a:spcAft>
              <a:buFont typeface="Wingdings" panose="05000000000000000000" pitchFamily="2" charset="2"/>
              <a:buChar char="v"/>
            </a:pPr>
            <a:r>
              <a:rPr lang="en-GB" altLang="en-US" sz="2000" b="1" i="1">
                <a:latin typeface="Arial" panose="020B0604020202020204" pitchFamily="34" charset="0"/>
              </a:rPr>
              <a:t>Functional properties </a:t>
            </a:r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539750" y="2028825"/>
            <a:ext cx="8147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>
                <a:latin typeface="Arial" panose="020B0604020202020204" pitchFamily="34" charset="0"/>
              </a:rPr>
              <a:t>Properti yang muncul ketika semua bagian dari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bekerja bersama untuk mencapai beberapa tujuan.</a:t>
            </a:r>
          </a:p>
        </p:txBody>
      </p:sp>
      <p:sp>
        <p:nvSpPr>
          <p:cNvPr id="16390" name="Rectangle 4"/>
          <p:cNvSpPr>
            <a:spLocks noChangeArrowheads="1"/>
          </p:cNvSpPr>
          <p:nvPr/>
        </p:nvSpPr>
        <p:spPr bwMode="auto">
          <a:xfrm>
            <a:off x="214313" y="3549650"/>
            <a:ext cx="48895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GB" altLang="en-US" sz="2000" b="1" i="1">
                <a:latin typeface="Arial" panose="020B0604020202020204" pitchFamily="34" charset="0"/>
              </a:rPr>
              <a:t>Non-functional emergent properties</a:t>
            </a:r>
          </a:p>
        </p:txBody>
      </p:sp>
      <p:sp>
        <p:nvSpPr>
          <p:cNvPr id="16391" name="Rectangle 5"/>
          <p:cNvSpPr>
            <a:spLocks noChangeArrowheads="1"/>
          </p:cNvSpPr>
          <p:nvPr/>
        </p:nvSpPr>
        <p:spPr bwMode="auto">
          <a:xfrm>
            <a:off x="565150" y="3946525"/>
            <a:ext cx="81835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>
                <a:latin typeface="Arial" panose="020B0604020202020204" pitchFamily="34" charset="0"/>
              </a:rPr>
              <a:t>Properti ini berkaitan dengan perilaku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di lingkungan operasionalnya.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>
                <a:latin typeface="Arial" panose="020B0604020202020204" pitchFamily="34" charset="0"/>
              </a:rPr>
              <a:t>Hal ini sering kali penting untuk </a:t>
            </a:r>
            <a:r>
              <a:rPr lang="en-US" altLang="en-US" sz="1800" i="1">
                <a:latin typeface="Arial" panose="020B0604020202020204" pitchFamily="34" charset="0"/>
              </a:rPr>
              <a:t>system </a:t>
            </a:r>
            <a:r>
              <a:rPr lang="en-US" altLang="en-US" sz="1800">
                <a:latin typeface="Arial" panose="020B0604020202020204" pitchFamily="34" charset="0"/>
              </a:rPr>
              <a:t>berbasis komputer karena kegagalan mencapai tingkat minimal yang ditentukan dalam properti ini dapat membuat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tidak dapat digunakan.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>
                <a:latin typeface="Arial" panose="020B0604020202020204" pitchFamily="34" charset="0"/>
              </a:rPr>
              <a:t>Contoh properti ini adalah: keandalan, kinerja, keselamatan, dan keamanan.</a:t>
            </a:r>
          </a:p>
        </p:txBody>
      </p:sp>
      <p:pic>
        <p:nvPicPr>
          <p:cNvPr id="16392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352675"/>
            <a:ext cx="1703387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Rectangle 8"/>
          <p:cNvSpPr>
            <a:spLocks noChangeArrowheads="1"/>
          </p:cNvSpPr>
          <p:nvPr/>
        </p:nvSpPr>
        <p:spPr bwMode="auto">
          <a:xfrm>
            <a:off x="539750" y="2627313"/>
            <a:ext cx="7127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>
                <a:latin typeface="Arial" panose="020B0604020202020204" pitchFamily="34" charset="0"/>
              </a:rPr>
              <a:t>Contoh: sepeda memiliki properti fungsional sebagai alat transportasi setelah semua komponennya dirakit.</a:t>
            </a:r>
          </a:p>
        </p:txBody>
      </p:sp>
      <p:pic>
        <p:nvPicPr>
          <p:cNvPr id="16394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4710113"/>
            <a:ext cx="1487488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214313" y="301625"/>
            <a:ext cx="8715375" cy="768350"/>
          </a:xfrm>
        </p:spPr>
        <p:txBody>
          <a:bodyPr anchor="t">
            <a:noAutofit/>
          </a:bodyPr>
          <a:lstStyle/>
          <a:p>
            <a:pPr algn="r">
              <a:defRPr/>
            </a:pPr>
            <a:r>
              <a:rPr lang="en-US" sz="4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System Reliability </a:t>
            </a: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Engineering</a:t>
            </a:r>
            <a:endParaRPr lang="en-US" b="1" i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Arial" charset="0"/>
            </a:endParaRPr>
          </a:p>
        </p:txBody>
      </p:sp>
      <p:sp>
        <p:nvSpPr>
          <p:cNvPr id="18435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93C26B5-0AD8-449C-98F8-88DB05EE3E3D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8436" name="Rectangle 2"/>
          <p:cNvSpPr>
            <a:spLocks noChangeArrowheads="1"/>
          </p:cNvSpPr>
          <p:nvPr/>
        </p:nvSpPr>
        <p:spPr bwMode="auto">
          <a:xfrm>
            <a:off x="544513" y="3716338"/>
            <a:ext cx="58277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000">
                <a:latin typeface="Arial" panose="020B0604020202020204" pitchFamily="34" charset="0"/>
              </a:rPr>
              <a:t>Kegagalan </a:t>
            </a:r>
            <a:r>
              <a:rPr lang="en-US" altLang="en-US" sz="2000" i="1">
                <a:latin typeface="Arial" panose="020B0604020202020204" pitchFamily="34" charset="0"/>
              </a:rPr>
              <a:t>system</a:t>
            </a:r>
            <a:r>
              <a:rPr lang="en-US" altLang="en-US" sz="2000">
                <a:latin typeface="Arial" panose="020B0604020202020204" pitchFamily="34" charset="0"/>
              </a:rPr>
              <a:t> sering kali terjadi akibat hubungan antar komponen yang tidak terduga.</a:t>
            </a: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541338" y="4498975"/>
            <a:ext cx="8604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000">
                <a:latin typeface="Arial" panose="020B0604020202020204" pitchFamily="34" charset="0"/>
              </a:rPr>
              <a:t>Kemungkinan sulit bagi kita untuk dapat mengantisipasi semua kemungkinan hubungan komponen </a:t>
            </a:r>
            <a:r>
              <a:rPr lang="en-US" altLang="en-US" sz="2000" i="1">
                <a:latin typeface="Arial" panose="020B0604020202020204" pitchFamily="34" charset="0"/>
              </a:rPr>
              <a:t>system</a:t>
            </a:r>
            <a:r>
              <a:rPr lang="en-US" altLang="en-US" sz="200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539750" y="5280025"/>
            <a:ext cx="7127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000">
                <a:latin typeface="Arial" panose="020B0604020202020204" pitchFamily="34" charset="0"/>
              </a:rPr>
              <a:t>Pengukuran keandalan perangkat lunak mungkin saja memberikan gambaran yang salah tentang keandalan sebuah </a:t>
            </a:r>
            <a:r>
              <a:rPr lang="en-US" altLang="en-US" sz="2000" i="1">
                <a:latin typeface="Arial" panose="020B0604020202020204" pitchFamily="34" charset="0"/>
              </a:rPr>
              <a:t>system</a:t>
            </a:r>
            <a:r>
              <a:rPr lang="en-US" altLang="en-US" sz="200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8439" name="Rectangle 6"/>
          <p:cNvSpPr>
            <a:spLocks noChangeArrowheads="1"/>
          </p:cNvSpPr>
          <p:nvPr/>
        </p:nvSpPr>
        <p:spPr bwMode="auto">
          <a:xfrm>
            <a:off x="539750" y="1471613"/>
            <a:ext cx="8147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en-US" sz="2000">
                <a:latin typeface="Arial" panose="020B0604020202020204" pitchFamily="34" charset="0"/>
              </a:rPr>
              <a:t>Keandalan merupakan konsep yang kompleks yang harus diperhitungkan pada tingkatan </a:t>
            </a:r>
            <a:r>
              <a:rPr lang="en-US" altLang="en-US" sz="2000" i="1">
                <a:latin typeface="Arial" panose="020B0604020202020204" pitchFamily="34" charset="0"/>
              </a:rPr>
              <a:t>system</a:t>
            </a:r>
            <a:r>
              <a:rPr lang="en-US" altLang="en-US" sz="2000">
                <a:latin typeface="Arial" panose="020B0604020202020204" pitchFamily="34" charset="0"/>
              </a:rPr>
              <a:t> dan bukan pada tingkatan komponen individual.</a:t>
            </a:r>
          </a:p>
        </p:txBody>
      </p:sp>
      <p:sp>
        <p:nvSpPr>
          <p:cNvPr id="18440" name="Rectangle 7"/>
          <p:cNvSpPr>
            <a:spLocks noChangeArrowheads="1"/>
          </p:cNvSpPr>
          <p:nvPr/>
        </p:nvSpPr>
        <p:spPr bwMode="auto">
          <a:xfrm>
            <a:off x="539750" y="2560638"/>
            <a:ext cx="5616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en-US" sz="1800">
                <a:latin typeface="Arial" panose="020B0604020202020204" pitchFamily="34" charset="0"/>
              </a:rPr>
              <a:t>Komponen-komponen pada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saling ketergantungan dapat mengakibatkan kegagalan pada satu komponen akan mempengaruhi komponen lainnya dan meluas sampai ke system. </a:t>
            </a:r>
          </a:p>
        </p:txBody>
      </p:sp>
      <p:pic>
        <p:nvPicPr>
          <p:cNvPr id="18441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2178050"/>
            <a:ext cx="249872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4756150"/>
            <a:ext cx="1476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0E6C0FB-90DB-4B0C-A379-A4B41310FF90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3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214313" y="301625"/>
            <a:ext cx="87153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en-US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Influences on </a:t>
            </a:r>
            <a:r>
              <a:rPr lang="en-US" sz="4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Reliability</a:t>
            </a:r>
            <a:endParaRPr lang="en-US" sz="7200" b="1" i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Arial" charset="0"/>
            </a:endParaRPr>
          </a:p>
        </p:txBody>
      </p:sp>
      <p:sp>
        <p:nvSpPr>
          <p:cNvPr id="20484" name="Rectangle 1"/>
          <p:cNvSpPr>
            <a:spLocks noChangeArrowheads="1"/>
          </p:cNvSpPr>
          <p:nvPr/>
        </p:nvSpPr>
        <p:spPr bwMode="auto">
          <a:xfrm>
            <a:off x="539750" y="2133600"/>
            <a:ext cx="296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ts val="625"/>
              </a:spcBef>
              <a:spcAft>
                <a:spcPts val="625"/>
              </a:spcAft>
              <a:buFont typeface="Wingdings" panose="05000000000000000000" pitchFamily="2" charset="2"/>
              <a:buChar char="v"/>
            </a:pPr>
            <a:r>
              <a:rPr lang="en-GB" altLang="en-US" sz="2000" b="1" i="1">
                <a:latin typeface="Arial" panose="020B0604020202020204" pitchFamily="34" charset="0"/>
              </a:rPr>
              <a:t>Hardware reliability </a:t>
            </a:r>
          </a:p>
        </p:txBody>
      </p:sp>
      <p:sp>
        <p:nvSpPr>
          <p:cNvPr id="20485" name="Rectangle 2"/>
          <p:cNvSpPr>
            <a:spLocks noChangeArrowheads="1"/>
          </p:cNvSpPr>
          <p:nvPr/>
        </p:nvSpPr>
        <p:spPr bwMode="auto">
          <a:xfrm>
            <a:off x="539750" y="1763713"/>
            <a:ext cx="6326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Tiga hal yang mempengaruhi keandalan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20486" name="Rectangle 3"/>
          <p:cNvSpPr>
            <a:spLocks noChangeArrowheads="1"/>
          </p:cNvSpPr>
          <p:nvPr/>
        </p:nvSpPr>
        <p:spPr bwMode="auto">
          <a:xfrm>
            <a:off x="900113" y="2535238"/>
            <a:ext cx="61198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1800">
                <a:latin typeface="Arial" panose="020B0604020202020204" pitchFamily="34" charset="0"/>
              </a:rPr>
              <a:t>Berapa besar probabilitas komponen perangkat keras akan rusak dan berapa lama waktu yang diperlukan untuk memperbaikinya?</a:t>
            </a:r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20487" name="Rectangle 5"/>
          <p:cNvSpPr>
            <a:spLocks noChangeArrowheads="1"/>
          </p:cNvSpPr>
          <p:nvPr/>
        </p:nvSpPr>
        <p:spPr bwMode="auto">
          <a:xfrm>
            <a:off x="539750" y="3438525"/>
            <a:ext cx="287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625"/>
              </a:spcAft>
              <a:buFont typeface="Wingdings" panose="05000000000000000000" pitchFamily="2" charset="2"/>
              <a:buChar char="v"/>
            </a:pPr>
            <a:r>
              <a:rPr lang="en-GB" altLang="en-US" sz="2000" b="1" i="1">
                <a:latin typeface="Arial" panose="020B0604020202020204" pitchFamily="34" charset="0"/>
              </a:rPr>
              <a:t>Software reliability </a:t>
            </a:r>
          </a:p>
        </p:txBody>
      </p:sp>
      <p:sp>
        <p:nvSpPr>
          <p:cNvPr id="20488" name="Rectangle 6"/>
          <p:cNvSpPr>
            <a:spLocks noChangeArrowheads="1"/>
          </p:cNvSpPr>
          <p:nvPr/>
        </p:nvSpPr>
        <p:spPr bwMode="auto">
          <a:xfrm>
            <a:off x="900113" y="3740150"/>
            <a:ext cx="691197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>
                <a:latin typeface="Arial" panose="020B0604020202020204" pitchFamily="34" charset="0"/>
              </a:rPr>
              <a:t>Seberapa besar kemungkinan komponen perangkat lunak akan menghasilkan </a:t>
            </a:r>
            <a:r>
              <a:rPr lang="en-US" altLang="en-US" sz="1800" i="1">
                <a:latin typeface="Arial" panose="020B0604020202020204" pitchFamily="34" charset="0"/>
              </a:rPr>
              <a:t>output </a:t>
            </a:r>
            <a:r>
              <a:rPr lang="en-US" altLang="en-US" sz="1800">
                <a:latin typeface="Arial" panose="020B0604020202020204" pitchFamily="34" charset="0"/>
              </a:rPr>
              <a:t>yang salah?  Kegagalan perangkat lunak biasanya berbeda dari kegagalan perangkat keras karena perangkat lunak tidak habis karena dipakai.</a:t>
            </a:r>
          </a:p>
        </p:txBody>
      </p:sp>
      <p:sp>
        <p:nvSpPr>
          <p:cNvPr id="20489" name="Rectangle 7"/>
          <p:cNvSpPr>
            <a:spLocks noChangeArrowheads="1"/>
          </p:cNvSpPr>
          <p:nvPr/>
        </p:nvSpPr>
        <p:spPr bwMode="auto">
          <a:xfrm>
            <a:off x="539750" y="4919663"/>
            <a:ext cx="287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625"/>
              </a:spcAft>
              <a:buFont typeface="Wingdings" panose="05000000000000000000" pitchFamily="2" charset="2"/>
              <a:buChar char="v"/>
            </a:pPr>
            <a:r>
              <a:rPr lang="en-GB" altLang="en-US" sz="2000" b="1" i="1">
                <a:latin typeface="Arial" panose="020B0604020202020204" pitchFamily="34" charset="0"/>
              </a:rPr>
              <a:t>Operator reliability </a:t>
            </a:r>
          </a:p>
        </p:txBody>
      </p:sp>
      <p:sp>
        <p:nvSpPr>
          <p:cNvPr id="20490" name="Rectangle 8"/>
          <p:cNvSpPr>
            <a:spLocks noChangeArrowheads="1"/>
          </p:cNvSpPr>
          <p:nvPr/>
        </p:nvSpPr>
        <p:spPr bwMode="auto">
          <a:xfrm>
            <a:off x="900113" y="5276850"/>
            <a:ext cx="6196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>
                <a:latin typeface="Arial" panose="020B0604020202020204" pitchFamily="34" charset="0"/>
              </a:rPr>
              <a:t>Seberapa besar kemungkinan operator suatu </a:t>
            </a:r>
            <a:r>
              <a:rPr lang="en-US" altLang="en-US" sz="1800" i="1">
                <a:latin typeface="Arial" panose="020B0604020202020204" pitchFamily="34" charset="0"/>
              </a:rPr>
              <a:t>system</a:t>
            </a:r>
            <a:r>
              <a:rPr lang="en-US" altLang="en-US" sz="1800">
                <a:latin typeface="Arial" panose="020B0604020202020204" pitchFamily="34" charset="0"/>
              </a:rPr>
              <a:t> melakukan kesalahan?</a:t>
            </a:r>
          </a:p>
        </p:txBody>
      </p:sp>
      <p:pic>
        <p:nvPicPr>
          <p:cNvPr id="20491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292600"/>
            <a:ext cx="2095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2125663"/>
            <a:ext cx="159067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0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0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11599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11599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Q3QTRDQiIvPg0KCQk8dWljb2xvciBuYW1lPSJnbG93IiB2YWx1ZT0iMHgzNUQzMzQiLz4NCgkJPHVpY29sb3IgbmFtZT0idGV4dCIgdmFsdWU9IjB4RkZGRkZGIi8+DQoJCTx1aWNvbG9yIG5hbWU9ImxpZ2h0IiB2YWx1ZT0iMHgxRjY2OEYiLz4NCgkJPHVpY29sb3IgbmFtZT0ic2hhZG93IiB2YWx1ZT0iMHgwMDAwMDAiLz4NCgkJPHVpY29sb3IgbmFtZT0iYmFja2dyb3VuZCIgdmFsdWU9IjB4NDY5QUE5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emplate dj 2010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G:\laptop nebeng\gambar\&quot;/&gt;&lt;property id=&quot;20224&quot; value=&quot;D:\template ppt\template darmajaya\flash template&quot;/&gt;&lt;property id=&quot;20250&quot; value=&quot;0&quot;/&gt;&lt;property id=&quot;20251&quot; value=&quot;0&quot;/&gt;&lt;property id=&quot;20259&quot; value=&quot;1&quot;/&gt;&lt;object type=&quot;2&quot; unique_id=&quot;11561&quot;&gt;&lt;object type=&quot;3&quot; unique_id=&quot;11562&quot;&gt;&lt;property id=&quot;20148&quot; value=&quot;5&quot;/&gt;&lt;property id=&quot;20300&quot; value=&quot;Slide 1&quot;/&gt;&lt;property id=&quot;20307&quot; value=&quot;256&quot;/&gt;&lt;property id=&quot;20309&quot; value=&quot;-1&quot;/&gt;&lt;/object&gt;&lt;object type=&quot;3&quot; unique_id=&quot;11563&quot;&gt;&lt;property id=&quot;20148&quot; value=&quot;5&quot;/&gt;&lt;property id=&quot;20300&quot; value=&quot;Slide 2 - &amp;quot;Posisi dan Arti Penting Pembelajaran&amp;quot;&quot;/&gt;&lt;property id=&quot;20307&quot; value=&quot;258&quot;/&gt;&lt;property id=&quot;20309&quot; value=&quot;-1&quot;/&gt;&lt;/object&gt;&lt;object type=&quot;3&quot; unique_id=&quot;11564&quot;&gt;&lt;property id=&quot;20148&quot; value=&quot;5&quot;/&gt;&lt;property id=&quot;20300&quot; value=&quot;Slide 3&quot;/&gt;&lt;property id=&quot;20307&quot; value=&quot;259&quot;/&gt;&lt;property id=&quot;20309&quot; value=&quot;-1&quot;/&gt;&lt;/object&gt;&lt;object type=&quot;3&quot; unique_id=&quot;11565&quot;&gt;&lt;property id=&quot;20148&quot; value=&quot;5&quot;/&gt;&lt;property id=&quot;20300&quot; value=&quot;Slide 4&quot;/&gt;&lt;property id=&quot;20307&quot; value=&quot;260&quot;/&gt;&lt;property id=&quot;20309&quot; value=&quot;-1&quot;/&gt;&lt;/object&gt;&lt;object type=&quot;3&quot; unique_id=&quot;11566&quot;&gt;&lt;property id=&quot;20148&quot; value=&quot;5&quot;/&gt;&lt;property id=&quot;20300&quot; value=&quot;Slide 5&quot;/&gt;&lt;property id=&quot;20307&quot; value=&quot;261&quot;/&gt;&lt;property id=&quot;20309&quot; value=&quot;-1&quot;/&gt;&lt;/object&gt;&lt;object type=&quot;3&quot; unique_id=&quot;11567&quot;&gt;&lt;property id=&quot;20148&quot; value=&quot;5&quot;/&gt;&lt;property id=&quot;20300&quot; value=&quot;Slide 6 - &amp;quot;Quick Styles&amp;quot;&quot;/&gt;&lt;property id=&quot;20307&quot; value=&quot;262&quot;/&gt;&lt;property id=&quot;20309&quot; value=&quot;-1&quot;/&gt;&lt;/object&gt;&lt;object type=&quot;3&quot; unique_id=&quot;11568&quot;&gt;&lt;property id=&quot;20148&quot; value=&quot;5&quot;/&gt;&lt;property id=&quot;20300&quot; value=&quot;Slide 7 - &amp;quot;PowerPoint 2007&amp;quot;&quot;/&gt;&lt;property id=&quot;20307&quot; value=&quot;263&quot;/&gt;&lt;property id=&quot;20309&quot; value=&quot;-1&quot;/&gt;&lt;/object&gt;&lt;object type=&quot;3&quot; unique_id=&quot;11569&quot;&gt;&lt;property id=&quot;20148&quot; value=&quot;5&quot;/&gt;&lt;property id=&quot;20300&quot; value=&quot;Slide 8 - &amp;quot;Text, graphics and pictures&amp;quot;&quot;/&gt;&lt;property id=&quot;20307&quot; value=&quot;264&quot;/&gt;&lt;property id=&quot;20309&quot; value=&quot;-1&quot;/&gt;&lt;/object&gt;&lt;object type=&quot;3&quot; unique_id=&quot;11570&quot;&gt;&lt;property id=&quot;20148&quot; value=&quot;5&quot;/&gt;&lt;property id=&quot;20300&quot; value=&quot;Slide 9 - &amp;quot;Superior Text&amp;quot;&quot;/&gt;&lt;property id=&quot;20307&quot; value=&quot;265&quot;/&gt;&lt;property id=&quot;20309&quot; value=&quot;-1&quot;/&gt;&lt;/object&gt;&lt;object type=&quot;3&quot; unique_id=&quot;11571&quot;&gt;&lt;property id=&quot;20148&quot; value=&quot;5&quot;/&gt;&lt;property id=&quot;20300&quot; value=&quot;Slide 10 - &amp;quot;The Power of OfficeArt Graphics&amp;quot;&quot;/&gt;&lt;property id=&quot;20307&quot; value=&quot;266&quot;/&gt;&lt;property id=&quot;20309&quot; value=&quot;-1&quot;/&gt;&lt;/object&gt;&lt;object type=&quot;3&quot; unique_id=&quot;11572&quot;&gt;&lt;property id=&quot;20148&quot; value=&quot;5&quot;/&gt;&lt;property id=&quot;20300&quot; value=&quot;Slide 11 - &amp;quot;Picture This…&amp;quot;&quot;/&gt;&lt;property id=&quot;20307&quot; value=&quot;267&quot;/&gt;&lt;property id=&quot;20309&quot; value=&quot;-1&quot;/&gt;&lt;/object&gt;&lt;object type=&quot;3&quot; unique_id=&quot;11573&quot;&gt;&lt;property id=&quot;20148&quot; value=&quot;5&quot;/&gt;&lt;property id=&quot;20300&quot; value=&quot;Slide 12 - &amp;quot;Picture This…&amp;quot;&quot;/&gt;&lt;property id=&quot;20307&quot; value=&quot;268&quot;/&gt;&lt;property id=&quot;20309&quot; value=&quot;-1&quot;/&gt;&lt;/object&gt;&lt;object type=&quot;3&quot; unique_id=&quot;11574&quot;&gt;&lt;property id=&quot;20148&quot; value=&quot;5&quot;/&gt;&lt;property id=&quot;20300&quot; value=&quot;Slide 13 - &amp;quot;Smart art&amp;quot;&quot;/&gt;&lt;property id=&quot;20307&quot; value=&quot;270&quot;/&gt;&lt;property id=&quot;20309&quot; value=&quot;-1&quot;/&gt;&lt;/object&gt;&lt;object type=&quot;3&quot; unique_id=&quot;11575&quot;&gt;&lt;property id=&quot;20148&quot; value=&quot;5&quot;/&gt;&lt;property id=&quot;20300&quot; value=&quot;Slide 14 - &amp;quot;Visualize It!&amp;quot;&quot;/&gt;&lt;property id=&quot;20307&quot; value=&quot;271&quot;/&gt;&lt;property id=&quot;20309&quot; value=&quot;-1&quot;/&gt;&lt;/object&gt;&lt;object type=&quot;3&quot; unique_id=&quot;11576&quot;&gt;&lt;property id=&quot;20148&quot; value=&quot;5&quot;/&gt;&lt;property id=&quot;20300&quot; value=&quot;Slide 15&quot;/&gt;&lt;property id=&quot;20307&quot; value=&quot;272&quot;/&gt;&lt;property id=&quot;20309&quot; value=&quot;-1&quot;/&gt;&lt;/object&gt;&lt;object type=&quot;3&quot; unique_id=&quot;11577&quot;&gt;&lt;property id=&quot;20148&quot; value=&quot;5&quot;/&gt;&lt;property id=&quot;20300&quot; value=&quot;Slide 16&quot;/&gt;&lt;property id=&quot;20307&quot; value=&quot;273&quot;/&gt;&lt;property id=&quot;20309&quot; value=&quot;-1&quot;/&gt;&lt;/object&gt;&lt;object type=&quot;3&quot; unique_id=&quot;11578&quot;&gt;&lt;property id=&quot;20148&quot; value=&quot;5&quot;/&gt;&lt;property id=&quot;20300&quot; value=&quot;Slide 17 - &amp;quot;end&amp;quot;&quot;/&gt;&lt;property id=&quot;20307&quot; value=&quot;275&quot;/&gt;&lt;property id=&quot;20309&quot; value=&quot;-1&quot;/&gt;&lt;/object&gt;&lt;/object&gt;&lt;object type=&quot;8&quot; unique_id=&quot;11597&quot;&gt;&lt;/object&gt;&lt;object type=&quot;4&quot; unique_id=&quot;11598&quot;&gt;&lt;object type=&quot;5&quot; unique_id=&quot;11599&quot;&gt;&lt;property id=&quot;20149&quot; value=&quot;Supadi,S.Kom&quot;/&gt;&lt;property id=&quot;20150&quot; value=&quot;Dosen Teknik Informatika&quot;/&gt;&lt;property id=&quot;20151&quot; value=&quot;foto.jpg&quot;/&gt;&lt;property id=&quot;20153&quot; value=&quot;sup4di@gmail.com&quot;/&gt;&lt;property id=&quot;20155&quot; value=&quot;Salah satu dosen teknik informatika ............................&amp;#x0D;&amp;#x0A;&quot;/&gt;&lt;property id=&quot;20159&quot; value=&quot;logo ibi small.png&quot;/&gt;&lt;/object&gt;&lt;/object&gt;&lt;object type=&quot;10&quot; unique_id=&quot;11663&quot;&gt;&lt;object type=&quot;11&quot; unique_id=&quot;11664&quot;&gt;&lt;property id=&quot;20180&quot; value=&quot;0&quot;/&gt;&lt;property id=&quot;20181&quot; value=&quot;0&quot;/&gt;&lt;property id=&quot;20182&quot; value=&quot;0&quot;/&gt;&lt;property id=&quot;20183&quot; value=&quot;1&quot;/&gt;&lt;/object&gt;&lt;object type=&quot;12&quot; unique_id=&quot;11665&quot;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224C45B-E93B-4238-A4B2-61BAF79E2DCA}&quot;/&gt;&lt;filename val=&quot;D:\template ppt\template darmajaya\flash template\data\asimages\{1224C45B-E93B-4238-A4B2-61BAF79E2DCA}.png&quot;/&gt;&lt;hasEffects val=&quot;1&quot;/&gt;&lt;left val=&quot;38.16&quot;/&gt;&lt;top val=&quot;337.44&quot;/&gt;&lt;width val=&quot;632.88&quot;/&gt;&lt;height val=&quot;119.04&quot;/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224C45B-E93B-4238-A4B2-61BAF79E2DCA}&quot;/&gt;&lt;filename val=&quot;D:\template ppt\template darmajaya\flash template\data\asimages\{1224C45B-E93B-4238-A4B2-61BAF79E2DCA}.png&quot;/&gt;&lt;hasEffects val=&quot;1&quot;/&gt;&lt;left val=&quot;38.16&quot;/&gt;&lt;top val=&quot;337.44&quot;/&gt;&lt;width val=&quot;632.88&quot;/&gt;&lt;height val=&quot;119.04&quot;/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224C45B-E93B-4238-A4B2-61BAF79E2DCA}&quot;/&gt;&lt;filename val=&quot;D:\template ppt\template darmajaya\flash template\data\asimages\{1224C45B-E93B-4238-A4B2-61BAF79E2DCA}.png&quot;/&gt;&lt;hasEffects val=&quot;1&quot;/&gt;&lt;left val=&quot;38.16&quot;/&gt;&lt;top val=&quot;337.44&quot;/&gt;&lt;width val=&quot;632.88&quot;/&gt;&lt;height val=&quot;119.04&quot;/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224C45B-E93B-4238-A4B2-61BAF79E2DCA}&quot;/&gt;&lt;filename val=&quot;D:\template ppt\template darmajaya\flash template\data\asimages\{1224C45B-E93B-4238-A4B2-61BAF79E2DCA}.png&quot;/&gt;&lt;hasEffects val=&quot;1&quot;/&gt;&lt;left val=&quot;38.16&quot;/&gt;&lt;top val=&quot;337.44&quot;/&gt;&lt;width val=&quot;632.88&quot;/&gt;&lt;height val=&quot;119.04&quot;/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224C45B-E93B-4238-A4B2-61BAF79E2DCA}&quot;/&gt;&lt;filename val=&quot;D:\template ppt\template darmajaya\flash template\data\asimages\{1224C45B-E93B-4238-A4B2-61BAF79E2DCA}.png&quot;/&gt;&lt;hasEffects val=&quot;1&quot;/&gt;&lt;left val=&quot;38.16&quot;/&gt;&lt;top val=&quot;337.44&quot;/&gt;&lt;width val=&quot;632.88&quot;/&gt;&lt;height val=&quot;119.04&quot;/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224C45B-E93B-4238-A4B2-61BAF79E2DCA}&quot;/&gt;&lt;filename val=&quot;D:\template ppt\template darmajaya\flash template\data\asimages\{1224C45B-E93B-4238-A4B2-61BAF79E2DCA}.png&quot;/&gt;&lt;hasEffects val=&quot;1&quot;/&gt;&lt;left val=&quot;38.16&quot;/&gt;&lt;top val=&quot;337.44&quot;/&gt;&lt;width val=&quot;632.88&quot;/&gt;&lt;height val=&quot;119.04&quot;/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224C45B-E93B-4238-A4B2-61BAF79E2DCA}&quot;/&gt;&lt;filename val=&quot;D:\template ppt\template darmajaya\flash template\data\asimages\{1224C45B-E93B-4238-A4B2-61BAF79E2DCA}.png&quot;/&gt;&lt;hasEffects val=&quot;1&quot;/&gt;&lt;left val=&quot;38.16&quot;/&gt;&lt;top val=&quot;337.44&quot;/&gt;&lt;width val=&quot;632.88&quot;/&gt;&lt;height val=&quot;119.04&quot;/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224C45B-E93B-4238-A4B2-61BAF79E2DCA}&quot;/&gt;&lt;filename val=&quot;D:\template ppt\template darmajaya\flash template\data\asimages\{1224C45B-E93B-4238-A4B2-61BAF79E2DCA}.png&quot;/&gt;&lt;hasEffects val=&quot;1&quot;/&gt;&lt;left val=&quot;38.16&quot;/&gt;&lt;top val=&quot;337.44&quot;/&gt;&lt;width val=&quot;632.88&quot;/&gt;&lt;height val=&quot;119.04&quot;/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224C45B-E93B-4238-A4B2-61BAF79E2DCA}&quot;/&gt;&lt;filename val=&quot;D:\template ppt\template darmajaya\flash template\data\asimages\{1224C45B-E93B-4238-A4B2-61BAF79E2DCA}.png&quot;/&gt;&lt;hasEffects val=&quot;1&quot;/&gt;&lt;left val=&quot;38.16&quot;/&gt;&lt;top val=&quot;337.44&quot;/&gt;&lt;width val=&quot;632.88&quot;/&gt;&lt;height val=&quot;119.04&quot;/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224C45B-E93B-4238-A4B2-61BAF79E2DCA}&quot;/&gt;&lt;filename val=&quot;D:\template ppt\template darmajaya\flash template\data\asimages\{1224C45B-E93B-4238-A4B2-61BAF79E2DCA}.png&quot;/&gt;&lt;hasEffects val=&quot;1&quot;/&gt;&lt;left val=&quot;38.16&quot;/&gt;&lt;top val=&quot;337.44&quot;/&gt;&lt;width val=&quot;632.88&quot;/&gt;&lt;height val=&quot;119.04&quot;/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224C45B-E93B-4238-A4B2-61BAF79E2DCA}&quot;/&gt;&lt;filename val=&quot;D:\template ppt\template darmajaya\flash template\data\asimages\{1224C45B-E93B-4238-A4B2-61BAF79E2DCA}.png&quot;/&gt;&lt;hasEffects val=&quot;1&quot;/&gt;&lt;left val=&quot;38.16&quot;/&gt;&lt;top val=&quot;337.44&quot;/&gt;&lt;width val=&quot;632.88&quot;/&gt;&lt;height val=&quot;119.04&quot;/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224C45B-E93B-4238-A4B2-61BAF79E2DCA}&quot;/&gt;&lt;filename val=&quot;D:\template ppt\template darmajaya\flash template\data\asimages\{1224C45B-E93B-4238-A4B2-61BAF79E2DCA}.png&quot;/&gt;&lt;hasEffects val=&quot;1&quot;/&gt;&lt;left val=&quot;38.16&quot;/&gt;&lt;top val=&quot;337.44&quot;/&gt;&lt;width val=&quot;632.88&quot;/&gt;&lt;height val=&quot;119.04&quot;/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224C45B-E93B-4238-A4B2-61BAF79E2DCA}&quot;/&gt;&lt;filename val=&quot;D:\template ppt\template darmajaya\flash template\data\asimages\{1224C45B-E93B-4238-A4B2-61BAF79E2DCA}.png&quot;/&gt;&lt;hasEffects val=&quot;1&quot;/&gt;&lt;left val=&quot;38.16&quot;/&gt;&lt;top val=&quot;337.44&quot;/&gt;&lt;width val=&quot;632.88&quot;/&gt;&lt;height val=&quot;119.04&quot;/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224C45B-E93B-4238-A4B2-61BAF79E2DCA}&quot;/&gt;&lt;filename val=&quot;D:\template ppt\template darmajaya\flash template\data\asimages\{1224C45B-E93B-4238-A4B2-61BAF79E2DCA}.png&quot;/&gt;&lt;hasEffects val=&quot;1&quot;/&gt;&lt;left val=&quot;38.16&quot;/&gt;&lt;top val=&quot;337.44&quot;/&gt;&lt;width val=&quot;632.88&quot;/&gt;&lt;height val=&quot;119.04&quot;/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224C45B-E93B-4238-A4B2-61BAF79E2DCA}&quot;/&gt;&lt;filename val=&quot;D:\template ppt\template darmajaya\flash template\data\asimages\{1224C45B-E93B-4238-A4B2-61BAF79E2DCA}.png&quot;/&gt;&lt;hasEffects val=&quot;1&quot;/&gt;&lt;left val=&quot;38.16&quot;/&gt;&lt;top val=&quot;337.44&quot;/&gt;&lt;width val=&quot;632.88&quot;/&gt;&lt;height val=&quot;119.04&quot;/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224C45B-E93B-4238-A4B2-61BAF79E2DCA}&quot;/&gt;&lt;filename val=&quot;D:\template ppt\template darmajaya\flash template\data\asimages\{1224C45B-E93B-4238-A4B2-61BAF79E2DCA}.png&quot;/&gt;&lt;hasEffects val=&quot;1&quot;/&gt;&lt;left val=&quot;38.16&quot;/&gt;&lt;top val=&quot;337.44&quot;/&gt;&lt;width val=&quot;632.88&quot;/&gt;&lt;height val=&quot;119.04&quot;/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224C45B-E93B-4238-A4B2-61BAF79E2DCA}&quot;/&gt;&lt;filename val=&quot;D:\template ppt\template darmajaya\flash template\data\asimages\{1224C45B-E93B-4238-A4B2-61BAF79E2DCA}.png&quot;/&gt;&lt;hasEffects val=&quot;1&quot;/&gt;&lt;left val=&quot;38.16&quot;/&gt;&lt;top val=&quot;337.44&quot;/&gt;&lt;width val=&quot;632.88&quot;/&gt;&lt;height val=&quot;119.04&quot;/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224C45B-E93B-4238-A4B2-61BAF79E2DCA}&quot;/&gt;&lt;filename val=&quot;D:\template ppt\template darmajaya\flash template\data\asimages\{1224C45B-E93B-4238-A4B2-61BAF79E2DCA}.png&quot;/&gt;&lt;hasEffects val=&quot;1&quot;/&gt;&lt;left val=&quot;38.16&quot;/&gt;&lt;top val=&quot;337.44&quot;/&gt;&lt;width val=&quot;632.88&quot;/&gt;&lt;height val=&quot;119.04&quot;/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2230</Words>
  <Application>Microsoft Office PowerPoint</Application>
  <PresentationFormat>On-screen Show (4:3)</PresentationFormat>
  <Paragraphs>298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Bradley Hand ITC</vt:lpstr>
      <vt:lpstr>Calibri</vt:lpstr>
      <vt:lpstr>Cambria</vt:lpstr>
      <vt:lpstr>Roboto</vt:lpstr>
      <vt:lpstr>Wingdings</vt:lpstr>
      <vt:lpstr>Office Theme</vt:lpstr>
      <vt:lpstr>PowerPoint Presentation</vt:lpstr>
      <vt:lpstr>PowerPoint Presentation</vt:lpstr>
      <vt:lpstr>System Categories</vt:lpstr>
      <vt:lpstr>Socio-technical System Characteristics</vt:lpstr>
      <vt:lpstr>Emergent Properties</vt:lpstr>
      <vt:lpstr>Examples of Emergent Properties</vt:lpstr>
      <vt:lpstr>Types of Emergent Property</vt:lpstr>
      <vt:lpstr>System Reliability Engineering</vt:lpstr>
      <vt:lpstr>PowerPoint Presentation</vt:lpstr>
      <vt:lpstr>Reliability Relationships</vt:lpstr>
      <vt:lpstr>The ‘shall-not’ Properties</vt:lpstr>
      <vt:lpstr>Systems Engineering</vt:lpstr>
      <vt:lpstr>The System Engineering Process</vt:lpstr>
      <vt:lpstr>PowerPoint Presentation</vt:lpstr>
      <vt:lpstr>PowerPoint Presentation</vt:lpstr>
      <vt:lpstr>System Requirements Definition</vt:lpstr>
      <vt:lpstr>System Objectives</vt:lpstr>
      <vt:lpstr>System Requirements Problems</vt:lpstr>
      <vt:lpstr>The System Design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 title …………….</dc:title>
  <dc:creator/>
  <cp:lastModifiedBy/>
  <cp:revision>470</cp:revision>
  <dcterms:created xsi:type="dcterms:W3CDTF">2010-04-18T12:06:30Z</dcterms:created>
  <dcterms:modified xsi:type="dcterms:W3CDTF">2021-04-17T03:26:27Z</dcterms:modified>
</cp:coreProperties>
</file>