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sldIdLst>
    <p:sldId id="261" r:id="rId2"/>
    <p:sldId id="262" r:id="rId3"/>
    <p:sldId id="265" r:id="rId4"/>
    <p:sldId id="263" r:id="rId5"/>
    <p:sldId id="266" r:id="rId6"/>
    <p:sldId id="267" r:id="rId7"/>
    <p:sldId id="268" r:id="rId8"/>
    <p:sldId id="269" r:id="rId9"/>
    <p:sldId id="270" r:id="rId10"/>
    <p:sldId id="272" r:id="rId11"/>
    <p:sldId id="273" r:id="rId12"/>
  </p:sldIdLst>
  <p:sldSz cx="9144000" cy="5143500" type="screen16x9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 varScale="1">
        <p:scale>
          <a:sx n="85" d="100"/>
          <a:sy n="85" d="100"/>
        </p:scale>
        <p:origin x="-8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40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lang="en-US" smtClean="0">
                <a:solidFill>
                  <a:srgbClr val="FFFFFF"/>
                </a:solidFill>
              </a:rPr>
              <a:pPr algn="ctr"/>
              <a:t>6/7/2021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6/7/2021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 lang="en-US" smtClean="0"/>
              <a:pPr/>
              <a:t>6/7/2021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2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6/7/2021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6/7/2021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 lang="en-US" smtClean="0"/>
              <a:pPr/>
              <a:t>6/7/2021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 lang="en-US" smtClean="0"/>
              <a:pPr/>
              <a:t>6/7/2021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>
              <a:buNone/>
              <a:defRPr sz="42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6/7/2021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  <a:extLst/>
          </a:lstStyle>
          <a:p>
            <a:pPr algn="ctr"/>
            <a:fld id="{8F82E0A0-C266-4798-8C8F-B9F91E9DA37E}" type="slidenum">
              <a:rPr lang="en-US" sz="28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en-US" smtClean="0"/>
              <a:pPr/>
              <a:t>6/7/2021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2000" dirty="0" smtClean="0"/>
              <a:t>JURNAL PENUTUP DAN NERACA SALDO SETELAH PENUTUP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450" y="1909762"/>
            <a:ext cx="3467100" cy="1323975"/>
          </a:xfrm>
          <a:prstGeom prst="rect">
            <a:avLst/>
          </a:prstGeom>
        </p:spPr>
      </p:pic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8" r="7638"/>
          <a:stretch>
            <a:fillRect/>
          </a:stretch>
        </p:blipFill>
        <p:spPr/>
      </p:pic>
      <p:sp>
        <p:nvSpPr>
          <p:cNvPr id="10" name="Rectangle 3"/>
          <p:cNvSpPr txBox="1">
            <a:spLocks/>
          </p:cNvSpPr>
          <p:nvPr/>
        </p:nvSpPr>
        <p:spPr>
          <a:xfrm>
            <a:off x="1547664" y="4152900"/>
            <a:ext cx="7315200" cy="4572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2800" b="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000" dirty="0" err="1" smtClean="0"/>
              <a:t>Pertemuan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smtClean="0"/>
              <a:t>-17 &amp; 18</a:t>
            </a:r>
            <a:endParaRPr lang="en-US" sz="20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3200" b="1" dirty="0" err="1" smtClean="0"/>
              <a:t>Ayat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Jurnal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Penutup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372199" y="1590358"/>
            <a:ext cx="2448273" cy="20005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182880" tIns="182880" rIns="182880" bIns="91440" rtlCol="0" anchor="ctr">
            <a:spAutoFit/>
          </a:bodyPr>
          <a:lstStyle>
            <a:extLst/>
          </a:lstStyle>
          <a:p>
            <a:r>
              <a:rPr lang="en-US" altLang="x-none" sz="1400" b="1" dirty="0" smtClean="0">
                <a:solidFill>
                  <a:schemeClr val="bg1"/>
                </a:solidFill>
              </a:rPr>
              <a:t>Important: </a:t>
            </a:r>
          </a:p>
          <a:p>
            <a:r>
              <a:rPr lang="en-US" sz="1400" dirty="0" err="1" smtClean="0"/>
              <a:t>Ayat</a:t>
            </a:r>
            <a:r>
              <a:rPr lang="en-US" sz="1400" dirty="0" smtClean="0"/>
              <a:t> </a:t>
            </a:r>
            <a:r>
              <a:rPr lang="en-US" sz="1400" dirty="0" err="1" smtClean="0"/>
              <a:t>jurnal</a:t>
            </a:r>
            <a:r>
              <a:rPr lang="en-US" sz="1400" dirty="0" smtClean="0"/>
              <a:t> </a:t>
            </a:r>
            <a:r>
              <a:rPr lang="en-US" sz="1400" dirty="0" err="1" smtClean="0"/>
              <a:t>ini</a:t>
            </a:r>
            <a:r>
              <a:rPr lang="en-US" sz="1400" dirty="0" smtClean="0"/>
              <a:t> </a:t>
            </a:r>
            <a:r>
              <a:rPr lang="en-US" sz="1400" dirty="0" err="1" smtClean="0"/>
              <a:t>digunakan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perusahaan</a:t>
            </a:r>
            <a:r>
              <a:rPr lang="en-US" sz="1400" dirty="0" smtClean="0"/>
              <a:t> </a:t>
            </a:r>
            <a:r>
              <a:rPr lang="en-US" sz="1400" dirty="0" err="1" smtClean="0"/>
              <a:t>dagang</a:t>
            </a:r>
            <a:r>
              <a:rPr lang="en-US" sz="1400" dirty="0" smtClean="0"/>
              <a:t> </a:t>
            </a:r>
            <a:r>
              <a:rPr lang="en-US" sz="1400" dirty="0" err="1" smtClean="0"/>
              <a:t>berbentuk</a:t>
            </a:r>
            <a:r>
              <a:rPr lang="en-US" sz="1400" dirty="0" smtClean="0"/>
              <a:t> </a:t>
            </a:r>
            <a:r>
              <a:rPr lang="en-US" sz="1400" dirty="0" err="1" smtClean="0"/>
              <a:t>perseroan</a:t>
            </a:r>
            <a:r>
              <a:rPr lang="en-US" sz="1400" dirty="0" smtClean="0"/>
              <a:t> </a:t>
            </a:r>
            <a:r>
              <a:rPr lang="en-US" sz="1400" dirty="0" err="1" smtClean="0"/>
              <a:t>terbatas</a:t>
            </a:r>
            <a:r>
              <a:rPr lang="en-US" sz="1400" dirty="0" smtClean="0"/>
              <a:t>. </a:t>
            </a:r>
            <a:r>
              <a:rPr lang="en-US" sz="1400" dirty="0" err="1" smtClean="0"/>
              <a:t>Jika</a:t>
            </a:r>
            <a:r>
              <a:rPr lang="en-US" sz="1400" dirty="0" smtClean="0"/>
              <a:t> </a:t>
            </a:r>
            <a:r>
              <a:rPr lang="en-US" sz="1400" dirty="0" err="1" smtClean="0"/>
              <a:t>pencatatan</a:t>
            </a:r>
            <a:r>
              <a:rPr lang="en-US" sz="1400" dirty="0" smtClean="0"/>
              <a:t> </a:t>
            </a:r>
            <a:r>
              <a:rPr lang="en-US" sz="1400" dirty="0" err="1" smtClean="0"/>
              <a:t>mengunakan</a:t>
            </a:r>
            <a:r>
              <a:rPr lang="en-US" sz="1400" dirty="0" smtClean="0"/>
              <a:t> </a:t>
            </a:r>
            <a:r>
              <a:rPr lang="en-US" sz="1400" dirty="0" err="1" smtClean="0"/>
              <a:t>metode</a:t>
            </a:r>
            <a:r>
              <a:rPr lang="en-US" sz="1400" dirty="0" smtClean="0"/>
              <a:t> </a:t>
            </a:r>
            <a:r>
              <a:rPr lang="en-US" sz="1400" dirty="0" err="1" smtClean="0"/>
              <a:t>perpectual</a:t>
            </a:r>
            <a:endParaRPr lang="en-US" sz="1400" dirty="0" smtClean="0"/>
          </a:p>
          <a:p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75606"/>
            <a:ext cx="5400600" cy="3795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91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699542"/>
            <a:ext cx="4968552" cy="3988743"/>
          </a:xfrm>
        </p:spPr>
      </p:pic>
    </p:spTree>
    <p:extLst>
      <p:ext uri="{BB962C8B-B14F-4D97-AF65-F5344CB8AC3E}">
        <p14:creationId xmlns:p14="http://schemas.microsoft.com/office/powerpoint/2010/main" val="186923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err="1" smtClean="0"/>
              <a:t>Definisi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29200" y="1497196"/>
            <a:ext cx="3657600" cy="21839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182880" tIns="182880" rIns="182880" bIns="91440" rtlCol="0" anchor="ctr">
            <a:spAutoFit/>
          </a:bodyPr>
          <a:lstStyle>
            <a:extLst/>
          </a:lstStyle>
          <a:p>
            <a:r>
              <a:rPr lang="en-US" altLang="x-none" sz="1400" b="1" dirty="0" smtClean="0">
                <a:solidFill>
                  <a:schemeClr val="bg1"/>
                </a:solidFill>
              </a:rPr>
              <a:t>Important: </a:t>
            </a:r>
            <a:r>
              <a:rPr lang="en-US" sz="1400" dirty="0" err="1"/>
              <a:t>Akibat</a:t>
            </a:r>
            <a:r>
              <a:rPr lang="en-US" sz="1400" dirty="0"/>
              <a:t> </a:t>
            </a:r>
            <a:r>
              <a:rPr lang="en-US" sz="1400" dirty="0" err="1"/>
              <a:t>penutupan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, </a:t>
            </a:r>
            <a:r>
              <a:rPr lang="en-US" sz="1400" dirty="0" err="1"/>
              <a:t>saldo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akun-akun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0 (</a:t>
            </a:r>
            <a:r>
              <a:rPr lang="en-US" sz="1400" dirty="0" err="1"/>
              <a:t>nol</a:t>
            </a:r>
            <a:r>
              <a:rPr lang="en-US" sz="1400" dirty="0"/>
              <a:t>)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awal</a:t>
            </a:r>
            <a:r>
              <a:rPr lang="en-US" sz="1400" dirty="0"/>
              <a:t> </a:t>
            </a:r>
            <a:r>
              <a:rPr lang="en-US" sz="1400" dirty="0" err="1"/>
              <a:t>periode</a:t>
            </a:r>
            <a:r>
              <a:rPr lang="en-US" sz="1400" dirty="0"/>
              <a:t> </a:t>
            </a:r>
            <a:r>
              <a:rPr lang="en-US" sz="1400" dirty="0" err="1"/>
              <a:t>akuntansi</a:t>
            </a:r>
            <a:r>
              <a:rPr lang="en-US" sz="1400" dirty="0"/>
              <a:t>. </a:t>
            </a:r>
            <a:r>
              <a:rPr lang="en-US" sz="1400" dirty="0" err="1"/>
              <a:t>Akun</a:t>
            </a:r>
            <a:r>
              <a:rPr lang="en-US" sz="1400" dirty="0"/>
              <a:t> yang </a:t>
            </a:r>
            <a:r>
              <a:rPr lang="en-US" sz="1400" dirty="0" err="1"/>
              <a:t>ditutup</a:t>
            </a:r>
            <a:r>
              <a:rPr lang="en-US" sz="1400" dirty="0"/>
              <a:t> </a:t>
            </a:r>
            <a:r>
              <a:rPr lang="en-US" sz="1400" dirty="0" err="1"/>
              <a:t>juga</a:t>
            </a:r>
            <a:r>
              <a:rPr lang="en-US" sz="1400" dirty="0"/>
              <a:t> </a:t>
            </a:r>
            <a:r>
              <a:rPr lang="en-US" sz="1400" dirty="0" err="1"/>
              <a:t>yakni</a:t>
            </a:r>
            <a:r>
              <a:rPr lang="en-US" sz="1400" dirty="0"/>
              <a:t> </a:t>
            </a:r>
            <a:r>
              <a:rPr lang="en-US" sz="1400" dirty="0" err="1"/>
              <a:t>akun</a:t>
            </a:r>
            <a:r>
              <a:rPr lang="en-US" sz="1400" dirty="0"/>
              <a:t> nominal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akun</a:t>
            </a:r>
            <a:r>
              <a:rPr lang="en-US" sz="1400" dirty="0"/>
              <a:t> </a:t>
            </a:r>
            <a:r>
              <a:rPr lang="en-US" sz="1400" dirty="0" err="1"/>
              <a:t>pembantu</a:t>
            </a:r>
            <a:r>
              <a:rPr lang="en-US" sz="1400" dirty="0"/>
              <a:t> modal. Yang </a:t>
            </a:r>
            <a:r>
              <a:rPr lang="en-US" sz="1400" dirty="0" err="1"/>
              <a:t>termasuk</a:t>
            </a:r>
            <a:r>
              <a:rPr lang="en-US" sz="1400" dirty="0"/>
              <a:t> </a:t>
            </a:r>
            <a:r>
              <a:rPr lang="en-US" sz="1400" dirty="0" err="1"/>
              <a:t>akun</a:t>
            </a:r>
            <a:r>
              <a:rPr lang="en-US" sz="1400" dirty="0"/>
              <a:t> nominal </a:t>
            </a:r>
            <a:r>
              <a:rPr lang="en-US" sz="1400" dirty="0" err="1"/>
              <a:t>ialah</a:t>
            </a:r>
            <a:r>
              <a:rPr lang="en-US" sz="1400" dirty="0"/>
              <a:t> </a:t>
            </a:r>
            <a:r>
              <a:rPr lang="en-US" sz="1400" dirty="0" err="1"/>
              <a:t>sebuah</a:t>
            </a:r>
            <a:r>
              <a:rPr lang="en-US" sz="1400" dirty="0"/>
              <a:t> </a:t>
            </a:r>
            <a:r>
              <a:rPr lang="en-US" sz="1400" dirty="0" err="1"/>
              <a:t>pendapatan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beban</a:t>
            </a:r>
            <a:r>
              <a:rPr lang="en-US" sz="1400" dirty="0"/>
              <a:t>, </a:t>
            </a:r>
            <a:r>
              <a:rPr lang="en-US" sz="1400" dirty="0" err="1"/>
              <a:t>sedangkan</a:t>
            </a:r>
            <a:r>
              <a:rPr lang="en-US" sz="1400" dirty="0"/>
              <a:t> </a:t>
            </a:r>
            <a:r>
              <a:rPr lang="en-US" sz="1400" dirty="0" err="1"/>
              <a:t>akun</a:t>
            </a:r>
            <a:r>
              <a:rPr lang="en-US" sz="1400" dirty="0"/>
              <a:t> </a:t>
            </a:r>
            <a:r>
              <a:rPr lang="en-US" sz="1400" dirty="0" err="1"/>
              <a:t>pembantu</a:t>
            </a:r>
            <a:r>
              <a:rPr lang="en-US" sz="1400" dirty="0"/>
              <a:t> modal </a:t>
            </a:r>
            <a:r>
              <a:rPr lang="en-US" sz="1400" dirty="0" err="1"/>
              <a:t>merupakan</a:t>
            </a:r>
            <a:r>
              <a:rPr lang="en-US" sz="1400" dirty="0"/>
              <a:t> </a:t>
            </a:r>
            <a:r>
              <a:rPr lang="en-US" sz="1400" dirty="0" err="1"/>
              <a:t>prive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ikhtisar</a:t>
            </a:r>
            <a:r>
              <a:rPr lang="en-US" sz="1400" dirty="0"/>
              <a:t> </a:t>
            </a:r>
            <a:r>
              <a:rPr lang="en-US" sz="1400" dirty="0" err="1"/>
              <a:t>laba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rugi</a:t>
            </a:r>
            <a:r>
              <a:rPr lang="en-US" sz="1400" dirty="0"/>
              <a:t>. </a:t>
            </a:r>
          </a:p>
          <a:p>
            <a:pPr>
              <a:lnSpc>
                <a:spcPct val="85000"/>
              </a:lnSpc>
            </a:pP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sz="quarter" idx="13"/>
          </p:nvPr>
        </p:nvSpPr>
        <p:spPr>
          <a:xfrm>
            <a:off x="609600" y="1428751"/>
            <a:ext cx="3962400" cy="3352799"/>
          </a:xfrm>
        </p:spPr>
        <p:txBody>
          <a:bodyPr>
            <a:normAutofit fontScale="85000" lnSpcReduction="20000"/>
          </a:bodyPr>
          <a:lstStyle>
            <a:extLst/>
          </a:lstStyle>
          <a:p>
            <a:pPr marL="0" indent="0">
              <a:buNone/>
            </a:pP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 (Closing Entries)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menol-kan</a:t>
            </a:r>
            <a:r>
              <a:rPr lang="en-US" dirty="0"/>
              <a:t> </a:t>
            </a:r>
            <a:r>
              <a:rPr lang="en-US" dirty="0" err="1"/>
              <a:t>perkiraan</a:t>
            </a:r>
            <a:r>
              <a:rPr lang="en-US" dirty="0"/>
              <a:t> nominal (revenue, expenses, </a:t>
            </a:r>
            <a:r>
              <a:rPr lang="en-US" dirty="0" err="1"/>
              <a:t>prive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mentransfer</a:t>
            </a:r>
            <a:r>
              <a:rPr lang="en-US" dirty="0"/>
              <a:t> net income </a:t>
            </a:r>
            <a:r>
              <a:rPr lang="en-US" dirty="0" err="1"/>
              <a:t>atau</a:t>
            </a:r>
            <a:r>
              <a:rPr lang="en-US" dirty="0"/>
              <a:t> net loss </a:t>
            </a:r>
            <a:r>
              <a:rPr lang="en-US" dirty="0" err="1"/>
              <a:t>ke</a:t>
            </a:r>
            <a:r>
              <a:rPr lang="en-US" dirty="0"/>
              <a:t> modal.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err="1" smtClean="0"/>
              <a:t>Definisi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29200" y="2019807"/>
            <a:ext cx="3657600" cy="11387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182880" tIns="182880" rIns="182880" bIns="91440" rtlCol="0" anchor="ctr">
            <a:spAutoFit/>
          </a:bodyPr>
          <a:lstStyle>
            <a:extLst/>
          </a:lstStyle>
          <a:p>
            <a:r>
              <a:rPr lang="en-US" altLang="x-none" sz="1400" b="1" dirty="0" smtClean="0">
                <a:solidFill>
                  <a:schemeClr val="bg1"/>
                </a:solidFill>
              </a:rPr>
              <a:t>Important: </a:t>
            </a:r>
          </a:p>
          <a:p>
            <a:r>
              <a:rPr lang="en-US" sz="1400" dirty="0" err="1" smtClean="0"/>
              <a:t>Sehingga</a:t>
            </a:r>
            <a:r>
              <a:rPr lang="en-US" sz="1400" dirty="0"/>
              <a:t> </a:t>
            </a:r>
            <a:r>
              <a:rPr lang="en-US" sz="1400" dirty="0" err="1"/>
              <a:t>jurnal</a:t>
            </a:r>
            <a:r>
              <a:rPr lang="en-US" sz="1400" dirty="0"/>
              <a:t> </a:t>
            </a:r>
            <a:r>
              <a:rPr lang="en-US" sz="1400" dirty="0" err="1"/>
              <a:t>penutup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neraca</a:t>
            </a:r>
            <a:r>
              <a:rPr lang="en-US" sz="1400" dirty="0"/>
              <a:t> </a:t>
            </a:r>
            <a:r>
              <a:rPr lang="en-US" sz="1400" dirty="0" err="1"/>
              <a:t>saldo</a:t>
            </a:r>
            <a:r>
              <a:rPr lang="en-US" sz="1400" dirty="0"/>
              <a:t> </a:t>
            </a:r>
            <a:r>
              <a:rPr lang="en-US" sz="1400" dirty="0" err="1"/>
              <a:t>setelah</a:t>
            </a:r>
            <a:r>
              <a:rPr lang="en-US" sz="1400" dirty="0"/>
              <a:t> </a:t>
            </a:r>
            <a:r>
              <a:rPr lang="en-US" sz="1400" dirty="0" err="1"/>
              <a:t>penutupan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bisa</a:t>
            </a:r>
            <a:r>
              <a:rPr lang="en-US" sz="1400" dirty="0"/>
              <a:t> </a:t>
            </a:r>
            <a:r>
              <a:rPr lang="en-US" sz="1400" dirty="0" err="1"/>
              <a:t>dipisahkan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saling</a:t>
            </a:r>
            <a:r>
              <a:rPr lang="en-US" sz="1400" dirty="0"/>
              <a:t> </a:t>
            </a:r>
            <a:r>
              <a:rPr lang="en-US" sz="1400" dirty="0" err="1"/>
              <a:t>melengkapi</a:t>
            </a:r>
            <a:r>
              <a:rPr lang="en-US" sz="1400" dirty="0"/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sz="quarter" idx="13"/>
          </p:nvPr>
        </p:nvSpPr>
        <p:spPr>
          <a:xfrm>
            <a:off x="609600" y="1428751"/>
            <a:ext cx="3962400" cy="3352799"/>
          </a:xfrm>
        </p:spPr>
        <p:txBody>
          <a:bodyPr>
            <a:normAutofit fontScale="77500" lnSpcReduction="20000"/>
          </a:bodyPr>
          <a:lstStyle>
            <a:extLst/>
          </a:lstStyle>
          <a:p>
            <a:pPr marL="0" indent="0">
              <a:buNone/>
            </a:pP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diposting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yang </a:t>
            </a:r>
            <a:r>
              <a:rPr lang="en-US" dirty="0" err="1"/>
              <a:t>tersisa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perkiraan</a:t>
            </a:r>
            <a:r>
              <a:rPr lang="en-US" dirty="0"/>
              <a:t> yang </a:t>
            </a:r>
            <a:r>
              <a:rPr lang="en-US" dirty="0" err="1"/>
              <a:t>riil</a:t>
            </a:r>
            <a:r>
              <a:rPr lang="en-US" dirty="0"/>
              <a:t> (assets, liabilities, capital </a:t>
            </a:r>
            <a:r>
              <a:rPr lang="en-US" dirty="0" err="1"/>
              <a:t>atau</a:t>
            </a:r>
            <a:r>
              <a:rPr lang="en-US" dirty="0"/>
              <a:t> equity). </a:t>
            </a:r>
            <a:r>
              <a:rPr lang="en-US" dirty="0" err="1"/>
              <a:t>Akun</a:t>
            </a:r>
            <a:r>
              <a:rPr lang="en-US" dirty="0"/>
              <a:t> nominal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kali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1806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Jurnal</a:t>
            </a:r>
            <a:r>
              <a:rPr lang="en-US" b="1" dirty="0"/>
              <a:t> </a:t>
            </a:r>
            <a:r>
              <a:rPr lang="en-US" b="1" dirty="0" err="1"/>
              <a:t>Penutup</a:t>
            </a:r>
            <a:endParaRPr lang="en-US" b="1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4419600" y="1428750"/>
            <a:ext cx="4495800" cy="3505200"/>
          </a:xfrm>
        </p:spPr>
        <p:txBody>
          <a:bodyPr>
            <a:normAutofit fontScale="55000" lnSpcReduction="20000"/>
          </a:bodyPr>
          <a:lstStyle>
            <a:extLst/>
          </a:lstStyle>
          <a:p>
            <a:pPr lvl="0"/>
            <a:r>
              <a:rPr lang="en-US" sz="3200" dirty="0" err="1"/>
              <a:t>Menutup</a:t>
            </a:r>
            <a:r>
              <a:rPr lang="en-US" sz="3200" dirty="0"/>
              <a:t> </a:t>
            </a:r>
            <a:r>
              <a:rPr lang="en-US" sz="3200" dirty="0" err="1"/>
              <a:t>saldo</a:t>
            </a:r>
            <a:r>
              <a:rPr lang="en-US" sz="3200" dirty="0"/>
              <a:t> yang </a:t>
            </a:r>
            <a:r>
              <a:rPr lang="en-US" sz="3200" dirty="0" err="1"/>
              <a:t>terdapat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seluruh</a:t>
            </a:r>
            <a:r>
              <a:rPr lang="en-US" sz="3200" dirty="0"/>
              <a:t> </a:t>
            </a:r>
            <a:r>
              <a:rPr lang="en-US" sz="3200" dirty="0" err="1"/>
              <a:t>anggaran</a:t>
            </a:r>
            <a:r>
              <a:rPr lang="en-US" sz="3200" dirty="0"/>
              <a:t> </a:t>
            </a:r>
            <a:r>
              <a:rPr lang="en-US" sz="3200" dirty="0" err="1"/>
              <a:t>sementara</a:t>
            </a:r>
            <a:r>
              <a:rPr lang="en-US" sz="3200" dirty="0"/>
              <a:t>, </a:t>
            </a:r>
            <a:r>
              <a:rPr lang="en-US" sz="3200" dirty="0" err="1"/>
              <a:t>sehingga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anggaran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 </a:t>
            </a:r>
            <a:r>
              <a:rPr lang="en-US" sz="3200" dirty="0" err="1"/>
              <a:t>menjadi</a:t>
            </a:r>
            <a:r>
              <a:rPr lang="en-US" sz="3200" dirty="0"/>
              <a:t> 0 (</a:t>
            </a:r>
            <a:r>
              <a:rPr lang="en-US" sz="3200" dirty="0" err="1"/>
              <a:t>kosong</a:t>
            </a:r>
            <a:r>
              <a:rPr lang="en-US" sz="3200" dirty="0"/>
              <a:t>).</a:t>
            </a:r>
            <a:endParaRPr lang="en-US" sz="2800" dirty="0"/>
          </a:p>
          <a:p>
            <a:pPr lvl="0"/>
            <a:r>
              <a:rPr lang="en-US" sz="3200" dirty="0" err="1"/>
              <a:t>Supaya</a:t>
            </a:r>
            <a:r>
              <a:rPr lang="en-US" sz="3200" dirty="0"/>
              <a:t> </a:t>
            </a:r>
            <a:r>
              <a:rPr lang="en-US" sz="3200" dirty="0" err="1"/>
              <a:t>saldo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akun</a:t>
            </a:r>
            <a:r>
              <a:rPr lang="en-US" sz="3200" dirty="0"/>
              <a:t> modal </a:t>
            </a:r>
            <a:r>
              <a:rPr lang="en-US" sz="3200" dirty="0" err="1"/>
              <a:t>memberitahukan</a:t>
            </a:r>
            <a:r>
              <a:rPr lang="en-US" sz="3200" dirty="0"/>
              <a:t> </a:t>
            </a:r>
            <a:r>
              <a:rPr lang="en-US" sz="3200" dirty="0" err="1"/>
              <a:t>jumlah</a:t>
            </a:r>
            <a:r>
              <a:rPr lang="en-US" sz="3200" dirty="0"/>
              <a:t> yang </a:t>
            </a:r>
            <a:r>
              <a:rPr lang="en-US" sz="3200" dirty="0" err="1"/>
              <a:t>sesuai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kondisi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akhir</a:t>
            </a:r>
            <a:r>
              <a:rPr lang="en-US" sz="3200" dirty="0"/>
              <a:t> </a:t>
            </a:r>
            <a:r>
              <a:rPr lang="en-US" sz="3200" dirty="0" err="1"/>
              <a:t>waktu</a:t>
            </a:r>
            <a:r>
              <a:rPr lang="en-US" sz="3200" dirty="0"/>
              <a:t>, </a:t>
            </a:r>
            <a:r>
              <a:rPr lang="en-US" sz="3200" dirty="0" err="1"/>
              <a:t>sehingga</a:t>
            </a:r>
            <a:r>
              <a:rPr lang="en-US" sz="3200" dirty="0"/>
              <a:t> </a:t>
            </a:r>
            <a:r>
              <a:rPr lang="en-US" sz="3200" dirty="0" err="1"/>
              <a:t>saldo</a:t>
            </a:r>
            <a:r>
              <a:rPr lang="en-US" sz="3200" dirty="0"/>
              <a:t> </a:t>
            </a:r>
            <a:r>
              <a:rPr lang="en-US" sz="3200" dirty="0" err="1"/>
              <a:t>akun</a:t>
            </a:r>
            <a:r>
              <a:rPr lang="en-US" sz="3200" dirty="0"/>
              <a:t> </a:t>
            </a:r>
            <a:r>
              <a:rPr lang="en-US" sz="3200" dirty="0" err="1"/>
              <a:t>ekuitas</a:t>
            </a:r>
            <a:r>
              <a:rPr lang="en-US" sz="3200" dirty="0"/>
              <a:t>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sama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jumlah</a:t>
            </a:r>
            <a:r>
              <a:rPr lang="en-US" sz="3200" dirty="0"/>
              <a:t> modal </a:t>
            </a:r>
            <a:r>
              <a:rPr lang="en-US" sz="3200" dirty="0" err="1"/>
              <a:t>akhir</a:t>
            </a:r>
            <a:r>
              <a:rPr lang="en-US" sz="3200" dirty="0"/>
              <a:t> yang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diberitahukan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neraca</a:t>
            </a:r>
            <a:r>
              <a:rPr lang="en-US" sz="3200" dirty="0"/>
              <a:t>.</a:t>
            </a:r>
            <a:endParaRPr lang="en-US" sz="2800" dirty="0"/>
          </a:p>
          <a:p>
            <a:pPr lvl="0"/>
            <a:r>
              <a:rPr lang="en-US" sz="3200" dirty="0" err="1"/>
              <a:t>Membagikan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transaksi</a:t>
            </a:r>
            <a:r>
              <a:rPr lang="en-US" sz="3200" dirty="0"/>
              <a:t> </a:t>
            </a:r>
            <a:r>
              <a:rPr lang="en-US" sz="3200" dirty="0" err="1"/>
              <a:t>akun</a:t>
            </a:r>
            <a:r>
              <a:rPr lang="en-US" sz="3200" dirty="0"/>
              <a:t> </a:t>
            </a:r>
            <a:r>
              <a:rPr lang="en-US" sz="3200" dirty="0" err="1"/>
              <a:t>penghasilan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kewajiban</a:t>
            </a:r>
            <a:r>
              <a:rPr lang="en-US" sz="3200" dirty="0"/>
              <a:t> </a:t>
            </a:r>
            <a:r>
              <a:rPr lang="en-US" sz="3200" dirty="0" err="1"/>
              <a:t>supaya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terbaur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jumlah</a:t>
            </a:r>
            <a:r>
              <a:rPr lang="en-US" sz="3200" dirty="0"/>
              <a:t> nominal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sebuah</a:t>
            </a:r>
            <a:r>
              <a:rPr lang="en-US" sz="3200" dirty="0"/>
              <a:t> </a:t>
            </a:r>
            <a:r>
              <a:rPr lang="en-US" sz="3200" dirty="0" err="1"/>
              <a:t>penghasilan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kewajiban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tahun</a:t>
            </a:r>
            <a:r>
              <a:rPr lang="en-US" sz="3200" dirty="0"/>
              <a:t> </a:t>
            </a:r>
            <a:r>
              <a:rPr lang="en-US" sz="3200" dirty="0" err="1"/>
              <a:t>selanjutnya</a:t>
            </a:r>
            <a:r>
              <a:rPr lang="en-US" sz="3200" dirty="0"/>
              <a:t>.</a:t>
            </a:r>
            <a:endParaRPr lang="en-US" sz="2800" dirty="0"/>
          </a:p>
          <a:p>
            <a:pPr marL="274320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13902"/>
            <a:ext cx="3744416" cy="2858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b="1" dirty="0" err="1" smtClean="0"/>
              <a:t>Fungsi</a:t>
            </a:r>
            <a:r>
              <a:rPr lang="en-US" b="1" dirty="0" smtClean="0"/>
              <a:t> </a:t>
            </a:r>
            <a:r>
              <a:rPr lang="en-US" b="1" dirty="0" err="1"/>
              <a:t>Jurnal</a:t>
            </a:r>
            <a:r>
              <a:rPr lang="en-US" b="1" dirty="0"/>
              <a:t> </a:t>
            </a:r>
            <a:r>
              <a:rPr lang="en-US" b="1" dirty="0" err="1"/>
              <a:t>Penutup</a:t>
            </a:r>
            <a:endParaRPr lang="en-US" b="1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 lnSpcReduction="10000"/>
          </a:bodyPr>
          <a:lstStyle>
            <a:extLst/>
          </a:lstStyle>
          <a:p>
            <a:pPr lvl="0"/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neraca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en-US" sz="2400" dirty="0" err="1"/>
              <a:t>sesudah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jurnal</a:t>
            </a:r>
            <a:r>
              <a:rPr lang="en-US" sz="2400" dirty="0"/>
              <a:t> </a:t>
            </a:r>
            <a:r>
              <a:rPr lang="en-US" sz="2400" dirty="0" err="1"/>
              <a:t>penutup</a:t>
            </a:r>
            <a:r>
              <a:rPr lang="en-US" sz="2400" dirty="0"/>
              <a:t>.</a:t>
            </a:r>
          </a:p>
          <a:p>
            <a:pPr lvl="0"/>
            <a:r>
              <a:rPr lang="en-US" sz="2400" dirty="0" err="1"/>
              <a:t>Memudahkan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investigasi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perantaraan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yang </a:t>
            </a:r>
            <a:r>
              <a:rPr lang="en-US" sz="2400" dirty="0" err="1"/>
              <a:t>berlangsung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sekarang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akuntansi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.</a:t>
            </a:r>
          </a:p>
          <a:p>
            <a:pPr lvl="0"/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yang </a:t>
            </a:r>
            <a:r>
              <a:rPr lang="en-US" sz="2400" dirty="0" err="1"/>
              <a:t>sesungguhnya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, </a:t>
            </a:r>
            <a:r>
              <a:rPr lang="en-US" sz="2400" dirty="0" err="1"/>
              <a:t>sesudah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jurnal</a:t>
            </a:r>
            <a:r>
              <a:rPr lang="en-US" sz="2400" dirty="0"/>
              <a:t> </a:t>
            </a:r>
            <a:r>
              <a:rPr lang="en-US" sz="2400" dirty="0" err="1"/>
              <a:t>penutup</a:t>
            </a:r>
            <a:r>
              <a:rPr lang="en-US" sz="2400" dirty="0"/>
              <a:t>. </a:t>
            </a:r>
            <a:r>
              <a:rPr lang="en-US" sz="2400" dirty="0" err="1"/>
              <a:t>Akun</a:t>
            </a:r>
            <a:r>
              <a:rPr lang="en-US" sz="2400" dirty="0"/>
              <a:t> yang </a:t>
            </a:r>
            <a:r>
              <a:rPr lang="en-US" sz="2400" dirty="0" err="1"/>
              <a:t>sebenarnya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aset</a:t>
            </a:r>
            <a:r>
              <a:rPr lang="en-US" sz="2400" dirty="0"/>
              <a:t>,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modal.</a:t>
            </a:r>
          </a:p>
          <a:p>
            <a:pPr marL="27432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02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3200" b="1" dirty="0" err="1"/>
              <a:t>Akun</a:t>
            </a:r>
            <a:r>
              <a:rPr lang="en-US" sz="3200" b="1" dirty="0"/>
              <a:t> Yang </a:t>
            </a:r>
            <a:r>
              <a:rPr lang="en-US" sz="3200" b="1" dirty="0" err="1"/>
              <a:t>Memerlukan</a:t>
            </a:r>
            <a:r>
              <a:rPr lang="en-US" sz="3200" b="1" dirty="0"/>
              <a:t> </a:t>
            </a:r>
            <a:r>
              <a:rPr lang="en-US" sz="3200" b="1" dirty="0" err="1"/>
              <a:t>Jurnal</a:t>
            </a:r>
            <a:r>
              <a:rPr lang="en-US" sz="3200" b="1" dirty="0"/>
              <a:t> </a:t>
            </a:r>
            <a:r>
              <a:rPr lang="en-US" sz="3200" b="1" dirty="0" err="1"/>
              <a:t>Penutup</a:t>
            </a:r>
            <a:endParaRPr lang="en-US" sz="3200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lvl="0"/>
            <a:r>
              <a:rPr lang="en-US" sz="2400" dirty="0" err="1"/>
              <a:t>Pendapatan,penjualan</a:t>
            </a:r>
            <a:endParaRPr lang="en-US" sz="2400" dirty="0"/>
          </a:p>
          <a:p>
            <a:pPr lvl="0"/>
            <a:r>
              <a:rPr lang="en-US" sz="2400" dirty="0" err="1"/>
              <a:t>Beban</a:t>
            </a:r>
            <a:r>
              <a:rPr lang="en-US" sz="2400" dirty="0"/>
              <a:t>, </a:t>
            </a:r>
            <a:r>
              <a:rPr lang="en-US" sz="2400" dirty="0" err="1"/>
              <a:t>hpp</a:t>
            </a:r>
            <a:endParaRPr lang="en-US" sz="2400" dirty="0"/>
          </a:p>
          <a:p>
            <a:pPr lvl="0"/>
            <a:r>
              <a:rPr lang="en-US" sz="2400" dirty="0" err="1"/>
              <a:t>Ikhtisar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Saldo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/</a:t>
            </a:r>
            <a:r>
              <a:rPr lang="en-US" sz="2400" dirty="0" err="1"/>
              <a:t>rugi</a:t>
            </a:r>
            <a:endParaRPr lang="en-US" sz="2400" dirty="0"/>
          </a:p>
          <a:p>
            <a:pPr lvl="0"/>
            <a:r>
              <a:rPr lang="en-US" sz="2400" dirty="0" err="1"/>
              <a:t>Prive</a:t>
            </a:r>
            <a:r>
              <a:rPr lang="en-US" sz="2400" dirty="0"/>
              <a:t>, </a:t>
            </a:r>
            <a:r>
              <a:rPr lang="en-US" sz="2400" dirty="0" err="1"/>
              <a:t>dividen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j0314068.jpg"/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4844901" y="1436724"/>
            <a:ext cx="3886200" cy="3268625"/>
          </a:xfrm>
        </p:spPr>
      </p:pic>
    </p:spTree>
    <p:extLst>
      <p:ext uri="{BB962C8B-B14F-4D97-AF65-F5344CB8AC3E}">
        <p14:creationId xmlns:p14="http://schemas.microsoft.com/office/powerpoint/2010/main" val="198225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3200" b="1" dirty="0" err="1"/>
              <a:t>Tahap</a:t>
            </a:r>
            <a:r>
              <a:rPr lang="en-US" sz="3200" b="1" dirty="0"/>
              <a:t> – </a:t>
            </a:r>
            <a:r>
              <a:rPr lang="en-US" sz="3200" b="1" dirty="0" err="1"/>
              <a:t>Tahap</a:t>
            </a:r>
            <a:r>
              <a:rPr lang="en-US" sz="3200" b="1" dirty="0"/>
              <a:t> </a:t>
            </a:r>
            <a:r>
              <a:rPr lang="en-US" sz="3200" b="1" dirty="0" err="1"/>
              <a:t>Penutupan</a:t>
            </a:r>
            <a:r>
              <a:rPr lang="en-US" sz="3200" b="1" dirty="0"/>
              <a:t> </a:t>
            </a:r>
            <a:r>
              <a:rPr lang="en-US" sz="3200" b="1" dirty="0" err="1"/>
              <a:t>Buku</a:t>
            </a:r>
            <a:endParaRPr lang="en-US" sz="3200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 fontScale="70000" lnSpcReduction="20000"/>
          </a:bodyPr>
          <a:lstStyle>
            <a:extLst/>
          </a:lstStyle>
          <a:p>
            <a:pPr lvl="0"/>
            <a:r>
              <a:rPr lang="en-US" sz="2400" dirty="0" err="1"/>
              <a:t>Menutup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memindahkan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</a:t>
            </a:r>
            <a:r>
              <a:rPr lang="en-US" sz="2400" dirty="0" err="1"/>
              <a:t>ikhtisar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 ( </a:t>
            </a:r>
            <a:r>
              <a:rPr lang="en-US" sz="2400" dirty="0" err="1"/>
              <a:t>mendebit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mengkredit</a:t>
            </a:r>
            <a:r>
              <a:rPr lang="en-US" sz="2400" dirty="0"/>
              <a:t> </a:t>
            </a:r>
            <a:r>
              <a:rPr lang="en-US" sz="2400" dirty="0" err="1"/>
              <a:t>ikhtisar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).</a:t>
            </a:r>
          </a:p>
          <a:p>
            <a:pPr lvl="0"/>
            <a:r>
              <a:rPr lang="en-US" sz="2400" dirty="0" err="1"/>
              <a:t>Menutup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</a:t>
            </a:r>
            <a:r>
              <a:rPr lang="en-US" sz="2400" dirty="0" err="1"/>
              <a:t>beban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memindahkan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</a:t>
            </a:r>
            <a:r>
              <a:rPr lang="en-US" sz="2400" dirty="0" err="1"/>
              <a:t>beban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ikhtisar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 (</a:t>
            </a:r>
            <a:r>
              <a:rPr lang="en-US" sz="2400" dirty="0" err="1"/>
              <a:t>mendebit</a:t>
            </a:r>
            <a:r>
              <a:rPr lang="en-US" sz="2400" dirty="0"/>
              <a:t> </a:t>
            </a:r>
            <a:r>
              <a:rPr lang="en-US" sz="2400" dirty="0" err="1"/>
              <a:t>ikhtisar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mengkredit</a:t>
            </a:r>
            <a:r>
              <a:rPr lang="en-US" sz="2400" dirty="0"/>
              <a:t> </a:t>
            </a:r>
            <a:r>
              <a:rPr lang="en-US" sz="2400" dirty="0" err="1"/>
              <a:t>beban-beban</a:t>
            </a:r>
            <a:r>
              <a:rPr lang="en-US" sz="2400" dirty="0"/>
              <a:t>).</a:t>
            </a:r>
          </a:p>
          <a:p>
            <a:pPr lvl="0"/>
            <a:r>
              <a:rPr lang="en-US" sz="2400" dirty="0" err="1"/>
              <a:t>Menutup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</a:t>
            </a:r>
            <a:r>
              <a:rPr lang="en-US" sz="2400" dirty="0" err="1"/>
              <a:t>ikhtisar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memindahkan</a:t>
            </a:r>
            <a:r>
              <a:rPr lang="en-US" sz="2400" dirty="0"/>
              <a:t> </a:t>
            </a:r>
            <a:r>
              <a:rPr lang="en-US" sz="2400" dirty="0" err="1"/>
              <a:t>saldo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modal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ditahan</a:t>
            </a:r>
            <a:endParaRPr lang="en-US" sz="2400" dirty="0"/>
          </a:p>
          <a:p>
            <a:pPr lvl="0"/>
            <a:r>
              <a:rPr lang="en-US" sz="2400" dirty="0"/>
              <a:t>Ada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yang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yakni</a:t>
            </a:r>
            <a:r>
              <a:rPr lang="en-US" sz="2400" dirty="0"/>
              <a:t> :</a:t>
            </a:r>
          </a:p>
          <a:p>
            <a:pPr lvl="0"/>
            <a:r>
              <a:rPr lang="en-US" sz="2400" dirty="0" err="1"/>
              <a:t>Jika</a:t>
            </a:r>
            <a:r>
              <a:rPr lang="en-US" sz="2400" dirty="0"/>
              <a:t> Perusahaan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ikhtisar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di debit </a:t>
            </a:r>
            <a:r>
              <a:rPr lang="en-US" sz="2400" dirty="0" err="1"/>
              <a:t>dan</a:t>
            </a:r>
            <a:r>
              <a:rPr lang="en-US" sz="2400" dirty="0"/>
              <a:t> modal/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ditahan</a:t>
            </a:r>
            <a:r>
              <a:rPr lang="en-US" sz="2400" dirty="0"/>
              <a:t> di </a:t>
            </a:r>
            <a:r>
              <a:rPr lang="en-US" sz="2400" dirty="0" err="1"/>
              <a:t>kredit</a:t>
            </a:r>
            <a:endParaRPr lang="en-US" sz="2400" dirty="0"/>
          </a:p>
          <a:p>
            <a:pPr lvl="0"/>
            <a:r>
              <a:rPr lang="en-US" sz="2400" dirty="0" err="1"/>
              <a:t>Jika</a:t>
            </a:r>
            <a:r>
              <a:rPr lang="en-US" sz="2400" dirty="0"/>
              <a:t> Perusahaan </a:t>
            </a:r>
            <a:r>
              <a:rPr lang="en-US" sz="2400" dirty="0" err="1"/>
              <a:t>mengalami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modal/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ditahan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didebit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ikhtisar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 di </a:t>
            </a:r>
            <a:r>
              <a:rPr lang="en-US" sz="2400" dirty="0" err="1"/>
              <a:t>kredit</a:t>
            </a:r>
            <a:r>
              <a:rPr lang="en-US" sz="2400" dirty="0"/>
              <a:t>.</a:t>
            </a:r>
          </a:p>
          <a:p>
            <a:pPr lvl="0"/>
            <a:r>
              <a:rPr lang="en-US" sz="2400" dirty="0" err="1"/>
              <a:t>Menutup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</a:t>
            </a:r>
            <a:r>
              <a:rPr lang="en-US" sz="2400" dirty="0" err="1"/>
              <a:t>prive</a:t>
            </a:r>
            <a:r>
              <a:rPr lang="en-US" sz="2400" dirty="0"/>
              <a:t>/</a:t>
            </a:r>
            <a:r>
              <a:rPr lang="en-US" sz="2400" dirty="0" err="1"/>
              <a:t>dividen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memindahkan</a:t>
            </a:r>
            <a:r>
              <a:rPr lang="en-US" sz="2400" dirty="0"/>
              <a:t> </a:t>
            </a:r>
            <a:r>
              <a:rPr lang="en-US" sz="2400" dirty="0" err="1"/>
              <a:t>saldo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</a:t>
            </a:r>
            <a:r>
              <a:rPr lang="en-US" sz="2400" dirty="0" err="1"/>
              <a:t>prive</a:t>
            </a:r>
            <a:r>
              <a:rPr lang="en-US" sz="2400" dirty="0"/>
              <a:t>/</a:t>
            </a:r>
            <a:r>
              <a:rPr lang="en-US" sz="2400" dirty="0" err="1"/>
              <a:t>dividen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modal/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ditahan</a:t>
            </a:r>
            <a:r>
              <a:rPr lang="en-US" sz="2400" dirty="0"/>
              <a:t> (</a:t>
            </a:r>
            <a:r>
              <a:rPr lang="en-US" sz="2400" dirty="0" err="1"/>
              <a:t>mendebit</a:t>
            </a:r>
            <a:r>
              <a:rPr lang="en-US" sz="2400" dirty="0"/>
              <a:t> modal/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ditahan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mengkredit</a:t>
            </a:r>
            <a:r>
              <a:rPr lang="en-US" sz="2400" dirty="0"/>
              <a:t> </a:t>
            </a:r>
            <a:r>
              <a:rPr lang="en-US" sz="2400" dirty="0" err="1"/>
              <a:t>prive</a:t>
            </a:r>
            <a:r>
              <a:rPr lang="en-US" sz="2400" dirty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18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3200" b="1" dirty="0"/>
              <a:t>Cara </a:t>
            </a:r>
            <a:r>
              <a:rPr lang="en-US" sz="3200" b="1" dirty="0" err="1"/>
              <a:t>Mengerjakan</a:t>
            </a:r>
            <a:r>
              <a:rPr lang="en-US" sz="3200" b="1" dirty="0"/>
              <a:t> </a:t>
            </a:r>
            <a:r>
              <a:rPr lang="en-US" sz="3200" b="1" dirty="0" err="1"/>
              <a:t>Jurnal</a:t>
            </a:r>
            <a:r>
              <a:rPr lang="en-US" sz="3200" b="1" dirty="0"/>
              <a:t> </a:t>
            </a:r>
            <a:r>
              <a:rPr lang="en-US" sz="3200" b="1" dirty="0" err="1"/>
              <a:t>Penutup</a:t>
            </a:r>
            <a:endParaRPr lang="en-US" sz="3200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611560" y="1428750"/>
            <a:ext cx="8303840" cy="3505200"/>
          </a:xfrm>
        </p:spPr>
        <p:txBody>
          <a:bodyPr>
            <a:normAutofit/>
          </a:bodyPr>
          <a:lstStyle>
            <a:extLst/>
          </a:lstStyle>
          <a:p>
            <a:pPr lvl="0"/>
            <a:r>
              <a:rPr lang="en-US" sz="1600" dirty="0" err="1"/>
              <a:t>Akun</a:t>
            </a:r>
            <a:r>
              <a:rPr lang="en-US" sz="1600" dirty="0"/>
              <a:t> </a:t>
            </a:r>
            <a:r>
              <a:rPr lang="en-US" sz="1600" dirty="0" err="1"/>
              <a:t>pendapatan</a:t>
            </a:r>
            <a:r>
              <a:rPr lang="en-US" sz="1600" dirty="0"/>
              <a:t> yang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laba</a:t>
            </a:r>
            <a:r>
              <a:rPr lang="en-US" sz="1600" dirty="0"/>
              <a:t> </a:t>
            </a:r>
            <a:r>
              <a:rPr lang="en-US" sz="1600" dirty="0" err="1"/>
              <a:t>rugi</a:t>
            </a:r>
            <a:r>
              <a:rPr lang="en-US" sz="1600" dirty="0"/>
              <a:t> </a:t>
            </a:r>
            <a:r>
              <a:rPr lang="en-US" sz="1600" dirty="0" err="1"/>
              <a:t>dicatat</a:t>
            </a:r>
            <a:r>
              <a:rPr lang="en-US" sz="1600" dirty="0"/>
              <a:t> di </a:t>
            </a:r>
            <a:r>
              <a:rPr lang="en-US" sz="1600" dirty="0" err="1"/>
              <a:t>debet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mengkredit</a:t>
            </a:r>
            <a:r>
              <a:rPr lang="en-US" sz="1600" dirty="0"/>
              <a:t> </a:t>
            </a:r>
            <a:r>
              <a:rPr lang="en-US" sz="1600" dirty="0" err="1"/>
              <a:t>ikhtisar</a:t>
            </a:r>
            <a:r>
              <a:rPr lang="en-US" sz="1600" dirty="0"/>
              <a:t> </a:t>
            </a:r>
            <a:r>
              <a:rPr lang="en-US" sz="1600" dirty="0" err="1"/>
              <a:t>laba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rugi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yang </a:t>
            </a:r>
            <a:r>
              <a:rPr lang="en-US" sz="1600" dirty="0" err="1"/>
              <a:t>terdapat</a:t>
            </a:r>
            <a:r>
              <a:rPr lang="en-US" sz="1600" dirty="0"/>
              <a:t> di </a:t>
            </a:r>
            <a:r>
              <a:rPr lang="en-US" sz="1600" dirty="0" err="1"/>
              <a:t>akun</a:t>
            </a:r>
            <a:r>
              <a:rPr lang="en-US" sz="1600" dirty="0"/>
              <a:t> </a:t>
            </a:r>
            <a:r>
              <a:rPr lang="en-US" sz="1600" dirty="0" err="1"/>
              <a:t>pendapatan</a:t>
            </a:r>
            <a:r>
              <a:rPr lang="en-US" sz="1600" dirty="0"/>
              <a:t>.</a:t>
            </a:r>
          </a:p>
          <a:p>
            <a:pPr lvl="0"/>
            <a:r>
              <a:rPr lang="en-US" sz="1600" dirty="0" err="1"/>
              <a:t>Akun</a:t>
            </a:r>
            <a:r>
              <a:rPr lang="en-US" sz="1600" dirty="0"/>
              <a:t> </a:t>
            </a:r>
            <a:r>
              <a:rPr lang="en-US" sz="1600" dirty="0" err="1"/>
              <a:t>biaya-biaya</a:t>
            </a:r>
            <a:r>
              <a:rPr lang="en-US" sz="1600" dirty="0"/>
              <a:t> di </a:t>
            </a:r>
            <a:r>
              <a:rPr lang="en-US" sz="1600" dirty="0" err="1"/>
              <a:t>kredit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beberapa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</a:t>
            </a:r>
            <a:r>
              <a:rPr lang="en-US" sz="1600" dirty="0" err="1"/>
              <a:t>masing-masing</a:t>
            </a:r>
            <a:r>
              <a:rPr lang="en-US" sz="1600" dirty="0"/>
              <a:t> yang </a:t>
            </a:r>
            <a:r>
              <a:rPr lang="en-US" sz="1600" dirty="0" err="1"/>
              <a:t>terdapat</a:t>
            </a:r>
            <a:r>
              <a:rPr lang="en-US" sz="1600" dirty="0"/>
              <a:t> di </a:t>
            </a:r>
            <a:r>
              <a:rPr lang="en-US" sz="1600" dirty="0" err="1"/>
              <a:t>laporan</a:t>
            </a:r>
            <a:r>
              <a:rPr lang="en-US" sz="1600" dirty="0"/>
              <a:t> </a:t>
            </a:r>
            <a:r>
              <a:rPr lang="en-US" sz="1600" dirty="0" err="1"/>
              <a:t>laba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rugi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mendebet</a:t>
            </a:r>
            <a:r>
              <a:rPr lang="en-US" sz="1600" dirty="0"/>
              <a:t> </a:t>
            </a:r>
            <a:r>
              <a:rPr lang="en-US" sz="1600" dirty="0" err="1"/>
              <a:t>ikhtisar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laba</a:t>
            </a:r>
            <a:r>
              <a:rPr lang="en-US" sz="1600" dirty="0"/>
              <a:t> </a:t>
            </a:r>
            <a:r>
              <a:rPr lang="en-US" sz="1600" dirty="0" err="1"/>
              <a:t>rugi</a:t>
            </a:r>
            <a:r>
              <a:rPr lang="en-US" sz="1600" dirty="0"/>
              <a:t> </a:t>
            </a:r>
            <a:r>
              <a:rPr lang="en-US" sz="1600" dirty="0" err="1"/>
              <a:t>sebesar</a:t>
            </a:r>
            <a:r>
              <a:rPr lang="en-US" sz="1600" dirty="0"/>
              <a:t> total </a:t>
            </a:r>
            <a:r>
              <a:rPr lang="en-US" sz="1600" dirty="0" err="1"/>
              <a:t>biaya</a:t>
            </a:r>
            <a:r>
              <a:rPr lang="en-US" sz="1600" dirty="0"/>
              <a:t>.</a:t>
            </a:r>
          </a:p>
          <a:p>
            <a:pPr lvl="0"/>
            <a:r>
              <a:rPr lang="en-US" sz="1600" dirty="0" err="1"/>
              <a:t>Perkiraan</a:t>
            </a:r>
            <a:r>
              <a:rPr lang="en-US" sz="1600" dirty="0"/>
              <a:t> </a:t>
            </a:r>
            <a:r>
              <a:rPr lang="en-US" sz="1600" dirty="0" err="1"/>
              <a:t>prive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yang </a:t>
            </a:r>
            <a:r>
              <a:rPr lang="en-US" sz="1600" dirty="0" err="1"/>
              <a:t>terdapat</a:t>
            </a:r>
            <a:r>
              <a:rPr lang="en-US" sz="1600" dirty="0"/>
              <a:t> di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kolom</a:t>
            </a:r>
            <a:r>
              <a:rPr lang="en-US" sz="1600" dirty="0"/>
              <a:t> </a:t>
            </a:r>
            <a:r>
              <a:rPr lang="en-US" sz="1600" dirty="0" err="1"/>
              <a:t>neraca</a:t>
            </a:r>
            <a:r>
              <a:rPr lang="en-US" sz="1600" dirty="0"/>
              <a:t> di </a:t>
            </a:r>
            <a:r>
              <a:rPr lang="en-US" sz="1600" dirty="0" err="1"/>
              <a:t>kredit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mendebet</a:t>
            </a:r>
            <a:r>
              <a:rPr lang="en-US" sz="1600" dirty="0"/>
              <a:t> </a:t>
            </a:r>
            <a:r>
              <a:rPr lang="en-US" sz="1600" dirty="0" err="1"/>
              <a:t>akun</a:t>
            </a:r>
            <a:r>
              <a:rPr lang="en-US" sz="1600" dirty="0"/>
              <a:t> modal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yang </a:t>
            </a:r>
            <a:r>
              <a:rPr lang="en-US" sz="1600" dirty="0" err="1"/>
              <a:t>sama</a:t>
            </a:r>
            <a:r>
              <a:rPr lang="en-US" sz="1600" dirty="0"/>
              <a:t>.</a:t>
            </a:r>
          </a:p>
          <a:p>
            <a:pPr lvl="0"/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laba</a:t>
            </a:r>
            <a:r>
              <a:rPr lang="en-US" sz="1600" dirty="0"/>
              <a:t>, </a:t>
            </a:r>
            <a:r>
              <a:rPr lang="en-US" sz="1600" dirty="0" err="1"/>
              <a:t>jurnal</a:t>
            </a:r>
            <a:r>
              <a:rPr lang="en-US" sz="1600" dirty="0"/>
              <a:t> yang </a:t>
            </a:r>
            <a:r>
              <a:rPr lang="en-US" sz="1600" dirty="0" err="1"/>
              <a:t>dibuat</a:t>
            </a:r>
            <a:r>
              <a:rPr lang="en-US" sz="1600" dirty="0"/>
              <a:t> </a:t>
            </a:r>
            <a:r>
              <a:rPr lang="en-US" sz="1600" dirty="0" err="1"/>
              <a:t>ialah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</a:t>
            </a:r>
            <a:r>
              <a:rPr lang="en-US" sz="1600" dirty="0" err="1"/>
              <a:t>laba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perkiraan</a:t>
            </a:r>
            <a:r>
              <a:rPr lang="en-US" sz="1600" dirty="0"/>
              <a:t> </a:t>
            </a:r>
            <a:r>
              <a:rPr lang="en-US" sz="1600" dirty="0" err="1"/>
              <a:t>ikhtisar</a:t>
            </a:r>
            <a:r>
              <a:rPr lang="en-US" sz="1600" dirty="0"/>
              <a:t> </a:t>
            </a:r>
            <a:r>
              <a:rPr lang="en-US" sz="1600" dirty="0" err="1"/>
              <a:t>laba</a:t>
            </a:r>
            <a:r>
              <a:rPr lang="en-US" sz="1600" dirty="0"/>
              <a:t> </a:t>
            </a:r>
            <a:r>
              <a:rPr lang="en-US" sz="1600" dirty="0" err="1"/>
              <a:t>rugi</a:t>
            </a:r>
            <a:r>
              <a:rPr lang="en-US" sz="1600" dirty="0"/>
              <a:t> di </a:t>
            </a:r>
            <a:r>
              <a:rPr lang="en-US" sz="1600" dirty="0" err="1"/>
              <a:t>debet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mengkredit</a:t>
            </a:r>
            <a:r>
              <a:rPr lang="en-US" sz="1600" dirty="0"/>
              <a:t> </a:t>
            </a:r>
            <a:r>
              <a:rPr lang="en-US" sz="1600" dirty="0" err="1"/>
              <a:t>akun</a:t>
            </a:r>
            <a:r>
              <a:rPr lang="en-US" sz="1600" dirty="0"/>
              <a:t> modal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yang </a:t>
            </a:r>
            <a:r>
              <a:rPr lang="en-US" sz="1600" dirty="0" err="1"/>
              <a:t>sama</a:t>
            </a:r>
            <a:r>
              <a:rPr lang="en-US" sz="1600" dirty="0"/>
              <a:t>. </a:t>
            </a:r>
            <a:r>
              <a:rPr lang="en-US" sz="1600" dirty="0" err="1"/>
              <a:t>Begitupun</a:t>
            </a:r>
            <a:r>
              <a:rPr lang="en-US" sz="1600" dirty="0"/>
              <a:t> </a:t>
            </a:r>
            <a:r>
              <a:rPr lang="en-US" sz="1600" dirty="0" err="1"/>
              <a:t>sebaliknya</a:t>
            </a:r>
            <a:r>
              <a:rPr lang="en-US" sz="1600" dirty="0"/>
              <a:t>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perusahaan</a:t>
            </a:r>
            <a:r>
              <a:rPr lang="en-US" sz="1600" dirty="0"/>
              <a:t> </a:t>
            </a:r>
            <a:r>
              <a:rPr lang="en-US" sz="1600" dirty="0" err="1"/>
              <a:t>mengalami</a:t>
            </a:r>
            <a:r>
              <a:rPr lang="en-US" sz="1600" dirty="0"/>
              <a:t> </a:t>
            </a:r>
            <a:r>
              <a:rPr lang="en-US" sz="1600" dirty="0" err="1"/>
              <a:t>rugi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0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3200" b="1" dirty="0" err="1" smtClean="0"/>
              <a:t>Ayat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Jurnal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Penutup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75606"/>
            <a:ext cx="5467350" cy="37147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372199" y="1482636"/>
            <a:ext cx="2448273" cy="22159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182880" tIns="182880" rIns="182880" bIns="91440" rtlCol="0" anchor="ctr">
            <a:spAutoFit/>
          </a:bodyPr>
          <a:lstStyle>
            <a:extLst/>
          </a:lstStyle>
          <a:p>
            <a:r>
              <a:rPr lang="en-US" altLang="x-none" sz="1400" b="1" dirty="0" smtClean="0">
                <a:solidFill>
                  <a:schemeClr val="bg1"/>
                </a:solidFill>
              </a:rPr>
              <a:t>Important: </a:t>
            </a:r>
          </a:p>
          <a:p>
            <a:r>
              <a:rPr lang="en-US" sz="1400" dirty="0" err="1" smtClean="0"/>
              <a:t>Ayat</a:t>
            </a:r>
            <a:r>
              <a:rPr lang="en-US" sz="1400" dirty="0" smtClean="0"/>
              <a:t> </a:t>
            </a:r>
            <a:r>
              <a:rPr lang="en-US" sz="1400" dirty="0" err="1" smtClean="0"/>
              <a:t>jurnal</a:t>
            </a:r>
            <a:r>
              <a:rPr lang="en-US" sz="1400" dirty="0" smtClean="0"/>
              <a:t> </a:t>
            </a:r>
            <a:r>
              <a:rPr lang="en-US" sz="1400" dirty="0" err="1" smtClean="0"/>
              <a:t>ini</a:t>
            </a:r>
            <a:r>
              <a:rPr lang="en-US" sz="1400" dirty="0" smtClean="0"/>
              <a:t> </a:t>
            </a:r>
            <a:r>
              <a:rPr lang="en-US" sz="1400" dirty="0" err="1" smtClean="0"/>
              <a:t>digunakan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perusahaan</a:t>
            </a:r>
            <a:r>
              <a:rPr lang="en-US" sz="1400" dirty="0" smtClean="0"/>
              <a:t> </a:t>
            </a:r>
            <a:r>
              <a:rPr lang="en-US" sz="1400" dirty="0" err="1" smtClean="0"/>
              <a:t>dagang</a:t>
            </a:r>
            <a:r>
              <a:rPr lang="en-US" sz="1400" dirty="0" smtClean="0"/>
              <a:t> </a:t>
            </a:r>
            <a:r>
              <a:rPr lang="en-US" sz="1400" dirty="0" err="1" smtClean="0"/>
              <a:t>berbentuk</a:t>
            </a:r>
            <a:r>
              <a:rPr lang="en-US" sz="1400" dirty="0" smtClean="0"/>
              <a:t> </a:t>
            </a:r>
            <a:r>
              <a:rPr lang="en-US" sz="1400" dirty="0" err="1" smtClean="0"/>
              <a:t>perseorangan</a:t>
            </a:r>
            <a:r>
              <a:rPr lang="en-US" sz="1400" dirty="0" smtClean="0"/>
              <a:t>.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 err="1" smtClean="0">
                <a:solidFill>
                  <a:schemeClr val="bg1"/>
                </a:solidFill>
              </a:rPr>
              <a:t>Jika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berbentuk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perseroan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gimana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ya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bunyi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ayat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jurnal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penutupnya</a:t>
            </a:r>
            <a:r>
              <a:rPr lang="en-US" sz="1400" dirty="0" smtClean="0">
                <a:solidFill>
                  <a:schemeClr val="bg1"/>
                </a:solidFill>
              </a:rPr>
              <a:t>?   Ada yang tau?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74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629</Words>
  <Application>Microsoft Office PowerPoint</Application>
  <PresentationFormat>On-screen Show (16:9)</PresentationFormat>
  <Paragraphs>54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Widescreen Presentation</vt:lpstr>
      <vt:lpstr>JURNAL PENUTUP DAN NERACA SALDO SETELAH PENUTUP</vt:lpstr>
      <vt:lpstr>Definisi</vt:lpstr>
      <vt:lpstr>Definisi</vt:lpstr>
      <vt:lpstr>Tujuan Jurnal Penutup</vt:lpstr>
      <vt:lpstr>Fungsi Jurnal Penutup</vt:lpstr>
      <vt:lpstr>Akun Yang Memerlukan Jurnal Penutup</vt:lpstr>
      <vt:lpstr>Tahap – Tahap Penutupan Buku</vt:lpstr>
      <vt:lpstr>Cara Mengerjakan Jurnal Penutup</vt:lpstr>
      <vt:lpstr>Ayat Jurnal Penutup</vt:lpstr>
      <vt:lpstr>Ayat Jurnal Penutup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2021-06-05T11:54:12Z</dcterms:created>
  <dcterms:modified xsi:type="dcterms:W3CDTF">2021-06-07T01:49:36Z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