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12"/>
  </p:notesMasterIdLst>
  <p:sldIdLst>
    <p:sldId id="256" r:id="rId2"/>
    <p:sldId id="259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Shape 4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" name="Shape 6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4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238270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lang="en-US"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" name="Shape 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Shape 62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4" name="Shape 6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7" name="Shape 5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Shape 51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6" name="Shape 5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0" name="Shape 5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Shape 55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9" name="Shape 5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8" name="Shape 5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Shape 61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6" name="Shape 6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07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429000" marR="0" lvl="6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800600" marR="0" lvl="7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629400" marR="0" lvl="8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152400" y="6553200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972425" y="650557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mtClean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1200" b="0" i="0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Transi </a:t>
            </a:r>
            <a:fld id="{00000000-1234-1234-1234-123412341234}" type="slidenum">
              <a:rPr lang="en-US" sz="1600" b="0" i="0" u="none" smtClean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600" b="0" i="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/>
        </p:nvSpPr>
        <p:spPr>
          <a:xfrm>
            <a:off x="3048000" y="1219200"/>
            <a:ext cx="5016500" cy="35671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id-ID" sz="4000" b="1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 AKUNTANSI BERTERIMA UMUM</a:t>
            </a:r>
            <a:endParaRPr lang="en-US" sz="4000" b="1" i="0" u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6" name="Shape 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3200400"/>
            <a:ext cx="2743199" cy="23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 txBox="1"/>
          <p:nvPr/>
        </p:nvSpPr>
        <p:spPr>
          <a:xfrm>
            <a:off x="533400" y="5029200"/>
            <a:ext cx="8128000" cy="9461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Pembelajar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sejati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belajar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dengan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800" b="1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istem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ebut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emalam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pic>
        <p:nvPicPr>
          <p:cNvPr id="629" name="Shape 6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71800" y="609600"/>
            <a:ext cx="2800349" cy="396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1000" y="533400"/>
            <a:ext cx="8229600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3200" b="1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Statemen</a:t>
            </a:r>
            <a:r>
              <a:rPr lang="en-US" sz="3200" b="1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Keuangan</a:t>
            </a:r>
            <a:endParaRPr lang="en-US" sz="3200" b="1" i="0" u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 lang="en-US"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Shape 60"/>
          <p:cNvSpPr txBox="1"/>
          <p:nvPr/>
        </p:nvSpPr>
        <p:spPr>
          <a:xfrm>
            <a:off x="685800" y="1447800"/>
            <a:ext cx="8077199" cy="4478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Statemen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keuangan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merupakan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media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utama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ciri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utama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pelaporan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keuangan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3200" b="0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berterima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umum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(PABU),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terutama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menentukan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bentuk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isi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susunan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statemen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keuangan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3200" b="0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Pedoman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resmi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yang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membentuk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PABU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ditetapkan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dengan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cara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saksama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1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(due process).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Shape 511"/>
          <p:cNvSpPr txBox="1"/>
          <p:nvPr/>
        </p:nvSpPr>
        <p:spPr>
          <a:xfrm>
            <a:off x="0" y="508000"/>
            <a:ext cx="91440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32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</a:t>
            </a:r>
            <a:r>
              <a:rPr lang="en-US" sz="32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32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Berterima</a:t>
            </a:r>
            <a:r>
              <a:rPr lang="en-US" sz="32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Umum</a:t>
            </a:r>
            <a:r>
              <a:rPr lang="en-US" sz="32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(PABU)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381000" y="1600200"/>
            <a:ext cx="8153399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09600" marR="0" lvl="0" indent="-609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Char char="•"/>
            </a:pP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Rerangka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konseptual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harus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dijabarkan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bentuk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1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(accounting standards)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sebagai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pedoman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operasional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pelaporan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tingkat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perusahaan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Char char="•"/>
            </a:pP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Diperlukan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rerangka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pedoman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lebih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sekadar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untuk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menentukan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kewajaran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penyajian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statemen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keuangan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Char char="•"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PABU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merupakan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rerangka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pedoman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1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 framework of guidelines)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membatasi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sumber-sumber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yang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layak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dianut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berdasarkan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keautoritatifannya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533400" y="4953000"/>
            <a:ext cx="7924799" cy="519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/>
          <p:nvPr/>
        </p:nvSpPr>
        <p:spPr>
          <a:xfrm>
            <a:off x="762000" y="1447800"/>
            <a:ext cx="3429000" cy="1981199"/>
          </a:xfrm>
          <a:prstGeom prst="roundRect">
            <a:avLst>
              <a:gd name="adj" fmla="val 16667"/>
            </a:avLst>
          </a:prstGeom>
          <a:solidFill>
            <a:srgbClr val="006666"/>
          </a:solidFill>
          <a:ln w="9525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1" name="Shape 521"/>
          <p:cNvSpPr txBox="1"/>
          <p:nvPr/>
        </p:nvSpPr>
        <p:spPr>
          <a:xfrm>
            <a:off x="838200" y="1676400"/>
            <a:ext cx="3276600" cy="143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0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Prinsip-prinsip akuntansi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000" b="0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(accounting principles)</a:t>
            </a:r>
            <a:r>
              <a:rPr lang="en-US" sz="20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6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semua konsep, ketentuan, prosedur, metoda, teknik, yang tersedia secara teoretis atau praktis .</a:t>
            </a:r>
          </a:p>
        </p:txBody>
      </p:sp>
      <p:sp>
        <p:nvSpPr>
          <p:cNvPr id="522" name="Shape 522"/>
          <p:cNvSpPr/>
          <p:nvPr/>
        </p:nvSpPr>
        <p:spPr>
          <a:xfrm>
            <a:off x="4953000" y="1447800"/>
            <a:ext cx="3429000" cy="1981199"/>
          </a:xfrm>
          <a:prstGeom prst="roundRect">
            <a:avLst>
              <a:gd name="adj" fmla="val 16667"/>
            </a:avLst>
          </a:prstGeom>
          <a:solidFill>
            <a:srgbClr val="006666"/>
          </a:solidFill>
          <a:ln w="9525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3" name="Shape 523"/>
          <p:cNvSpPr txBox="1"/>
          <p:nvPr/>
        </p:nvSpPr>
        <p:spPr>
          <a:xfrm>
            <a:off x="5029200" y="1676400"/>
            <a:ext cx="3287711" cy="1495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0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Ketentuan/praktik yang tidak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0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diatur dalam standar akuntansi termasuk: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6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peraturan pemerintah atau badan lain, kebiasaan, dan konvensi.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1066800" y="625476"/>
            <a:ext cx="6858000" cy="8223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24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Kaitan</a:t>
            </a:r>
            <a:r>
              <a:rPr lang="en-US" sz="24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antara</a:t>
            </a:r>
            <a:r>
              <a:rPr lang="en-US" sz="24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</a:t>
            </a:r>
            <a:r>
              <a:rPr lang="en-US" sz="24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4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</a:t>
            </a:r>
            <a:r>
              <a:rPr lang="en-US" sz="24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4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</a:t>
            </a:r>
            <a:r>
              <a:rPr lang="en-US" sz="24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PABU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942975" y="5791200"/>
            <a:ext cx="7239000" cy="376236"/>
          </a:xfrm>
          <a:prstGeom prst="rect">
            <a:avLst/>
          </a:prstGeom>
          <a:solidFill>
            <a:srgbClr val="660066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800" b="0" i="0" u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</a:t>
            </a:r>
            <a:r>
              <a:rPr lang="en-US" sz="1800" b="0" i="0" u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1800" b="0" i="0" u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Berterima</a:t>
            </a:r>
            <a:r>
              <a:rPr lang="en-US" sz="1800" b="0" i="0" u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Umum</a:t>
            </a:r>
            <a:r>
              <a:rPr lang="en-US" sz="1800" b="0" i="0" u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terutama</a:t>
            </a:r>
            <a:r>
              <a:rPr lang="en-US" sz="1800" b="0" i="0" u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</a:t>
            </a:r>
            <a:r>
              <a:rPr lang="en-US" sz="1800" b="0" i="0" u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endParaRPr lang="en-US" sz="1800" b="0" i="0" u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6" name="Shape 526"/>
          <p:cNvSpPr/>
          <p:nvPr/>
        </p:nvSpPr>
        <p:spPr>
          <a:xfrm>
            <a:off x="1200150" y="4343400"/>
            <a:ext cx="2438399" cy="838199"/>
          </a:xfrm>
          <a:prstGeom prst="roundRect">
            <a:avLst>
              <a:gd name="adj" fmla="val 16667"/>
            </a:avLst>
          </a:prstGeom>
          <a:solidFill>
            <a:srgbClr val="006699"/>
          </a:solidFill>
          <a:ln w="9525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7" name="Shape 527"/>
          <p:cNvSpPr txBox="1"/>
          <p:nvPr/>
        </p:nvSpPr>
        <p:spPr>
          <a:xfrm>
            <a:off x="1371600" y="4486275"/>
            <a:ext cx="2079625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600" b="1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 akuntansi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600" b="0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(accounting standards)</a:t>
            </a:r>
          </a:p>
        </p:txBody>
      </p:sp>
      <p:sp>
        <p:nvSpPr>
          <p:cNvPr id="528" name="Shape 528"/>
          <p:cNvSpPr/>
          <p:nvPr/>
        </p:nvSpPr>
        <p:spPr>
          <a:xfrm>
            <a:off x="5562600" y="4343400"/>
            <a:ext cx="2438399" cy="838199"/>
          </a:xfrm>
          <a:prstGeom prst="roundRect">
            <a:avLst>
              <a:gd name="adj" fmla="val 16667"/>
            </a:avLst>
          </a:prstGeom>
          <a:solidFill>
            <a:srgbClr val="006699"/>
          </a:solidFill>
          <a:ln w="9525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9" name="Shape 529"/>
          <p:cNvSpPr txBox="1"/>
          <p:nvPr/>
        </p:nvSpPr>
        <p:spPr>
          <a:xfrm>
            <a:off x="5735637" y="4486275"/>
            <a:ext cx="2078036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600" b="1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Praktik-praktik sehat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600" b="0" i="1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(sound practices)</a:t>
            </a:r>
          </a:p>
        </p:txBody>
      </p:sp>
      <p:cxnSp>
        <p:nvCxnSpPr>
          <p:cNvPr id="530" name="Shape 530"/>
          <p:cNvCxnSpPr/>
          <p:nvPr/>
        </p:nvCxnSpPr>
        <p:spPr>
          <a:xfrm>
            <a:off x="2438400" y="5486400"/>
            <a:ext cx="4267199" cy="0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31" name="Shape 531"/>
          <p:cNvCxnSpPr/>
          <p:nvPr/>
        </p:nvCxnSpPr>
        <p:spPr>
          <a:xfrm>
            <a:off x="2438400" y="5181600"/>
            <a:ext cx="0" cy="304799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32" name="Shape 532"/>
          <p:cNvCxnSpPr/>
          <p:nvPr/>
        </p:nvCxnSpPr>
        <p:spPr>
          <a:xfrm>
            <a:off x="6705600" y="5181600"/>
            <a:ext cx="0" cy="304799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33" name="Shape 533"/>
          <p:cNvCxnSpPr/>
          <p:nvPr/>
        </p:nvCxnSpPr>
        <p:spPr>
          <a:xfrm>
            <a:off x="4572000" y="5486400"/>
            <a:ext cx="0" cy="304799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534" name="Shape 534"/>
          <p:cNvSpPr txBox="1"/>
          <p:nvPr/>
        </p:nvSpPr>
        <p:spPr>
          <a:xfrm>
            <a:off x="1003300" y="3733800"/>
            <a:ext cx="28574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Dipilih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oleh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badan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penyusun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standar</a:t>
            </a:r>
            <a:endParaRPr lang="en-US" sz="1200" b="1" i="0" u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5" name="Shape 535"/>
          <p:cNvCxnSpPr/>
          <p:nvPr/>
        </p:nvCxnSpPr>
        <p:spPr>
          <a:xfrm>
            <a:off x="2438400" y="3429000"/>
            <a:ext cx="0" cy="304799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36" name="Shape 536"/>
          <p:cNvCxnSpPr/>
          <p:nvPr/>
        </p:nvCxnSpPr>
        <p:spPr>
          <a:xfrm>
            <a:off x="2438400" y="4038600"/>
            <a:ext cx="0" cy="304799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537" name="Shape 537"/>
          <p:cNvSpPr txBox="1"/>
          <p:nvPr/>
        </p:nvSpPr>
        <p:spPr>
          <a:xfrm>
            <a:off x="5181600" y="3733800"/>
            <a:ext cx="304165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Dipilih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oleh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penyaji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statemen</a:t>
            </a:r>
            <a:r>
              <a:rPr lang="en-US" sz="1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keuangan</a:t>
            </a:r>
            <a:endParaRPr lang="en-US" sz="1200" b="1" i="0" u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8" name="Shape 538"/>
          <p:cNvCxnSpPr/>
          <p:nvPr/>
        </p:nvCxnSpPr>
        <p:spPr>
          <a:xfrm>
            <a:off x="6705600" y="3429000"/>
            <a:ext cx="0" cy="304799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39" name="Shape 539"/>
          <p:cNvCxnSpPr/>
          <p:nvPr/>
        </p:nvCxnSpPr>
        <p:spPr>
          <a:xfrm>
            <a:off x="6705600" y="4038600"/>
            <a:ext cx="0" cy="304799"/>
          </a:xfrm>
          <a:prstGeom prst="straightConnector1">
            <a:avLst/>
          </a:prstGeom>
          <a:noFill/>
          <a:ln w="19050" cap="flat" cmpd="sng">
            <a:solidFill>
              <a:srgbClr val="FFCCCC"/>
            </a:solidFill>
            <a:prstDash val="solid"/>
            <a:miter/>
            <a:headEnd type="none" w="med" len="med"/>
            <a:tailEnd type="triangle" w="lg" len="lg"/>
          </a:ln>
        </p:spPr>
      </p:cxn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hape 546"/>
          <p:cNvSpPr txBox="1"/>
          <p:nvPr/>
        </p:nvSpPr>
        <p:spPr>
          <a:xfrm>
            <a:off x="0" y="639764"/>
            <a:ext cx="91440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32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Masalah</a:t>
            </a:r>
            <a:r>
              <a:rPr lang="en-US" sz="3200" b="1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Istilah</a:t>
            </a:r>
            <a:endParaRPr lang="en-US" sz="3200" b="1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7" name="Shape 547"/>
          <p:cNvSpPr txBox="1"/>
          <p:nvPr/>
        </p:nvSpPr>
        <p:spPr>
          <a:xfrm>
            <a:off x="457200" y="1322388"/>
            <a:ext cx="8381999" cy="50022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Sebagai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istilah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teknis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PABU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ditulis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dengan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huruf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kapital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kecuali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sebagai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singkatan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400" b="0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IAI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menggunakan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istilah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yang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berlaku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umum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(PAYBU).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2800" b="0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GAAP = PABU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sehingga</a:t>
            </a:r>
            <a:endParaRPr lang="en-US" sz="2800" b="0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Indonesian GAAP = PABU Indonesia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GAAP = PAYBU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sehingga</a:t>
            </a:r>
            <a:endParaRPr lang="en-US" sz="2800" b="0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Indonesian GAAP = PAYBU Indonesia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2800" b="0" i="0" u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CC"/>
              </a:buClr>
              <a:buSzPct val="25000"/>
              <a:buFont typeface="Times New Roman"/>
              <a:buNone/>
            </a:pP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Nyatanya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PAYBU di Indonesia.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Mengapa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Shape 554"/>
          <p:cNvSpPr txBox="1"/>
          <p:nvPr/>
        </p:nvSpPr>
        <p:spPr>
          <a:xfrm>
            <a:off x="6178" y="670718"/>
            <a:ext cx="91440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Beberapa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Versi</a:t>
            </a:r>
            <a:r>
              <a:rPr lang="en-US" sz="32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PABU</a:t>
            </a:r>
          </a:p>
        </p:txBody>
      </p:sp>
      <p:sp>
        <p:nvSpPr>
          <p:cNvPr id="555" name="Shape 555"/>
          <p:cNvSpPr txBox="1"/>
          <p:nvPr/>
        </p:nvSpPr>
        <p:spPr>
          <a:xfrm>
            <a:off x="1066800" y="1981200"/>
            <a:ext cx="7315200" cy="259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09600" marR="0" lvl="0" indent="-609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Accounting Principle Board (APB)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Steven Rubin/SAS No. 43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Douglas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Sauter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/SAS No. 69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Profesional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Publik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(SPAP)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Suwardjono</a:t>
            </a:r>
            <a:r>
              <a:rPr lang="en-US" sz="2800" b="0" i="0" u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(1990, 1992)</a:t>
            </a:r>
          </a:p>
        </p:txBody>
      </p:sp>
      <p:sp>
        <p:nvSpPr>
          <p:cNvPr id="556" name="Shape 556"/>
          <p:cNvSpPr txBox="1"/>
          <p:nvPr/>
        </p:nvSpPr>
        <p:spPr>
          <a:xfrm>
            <a:off x="533400" y="4953000"/>
            <a:ext cx="7924799" cy="519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hape 563"/>
          <p:cNvSpPr txBox="1"/>
          <p:nvPr/>
        </p:nvSpPr>
        <p:spPr>
          <a:xfrm>
            <a:off x="0" y="715964"/>
            <a:ext cx="91440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3200" b="1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Rerangka</a:t>
            </a:r>
            <a:r>
              <a:rPr lang="en-US" sz="3200" b="1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pedoman</a:t>
            </a:r>
            <a:r>
              <a:rPr lang="en-US" sz="3200" b="1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tentang</a:t>
            </a:r>
            <a:r>
              <a:rPr lang="en-US" sz="3200" b="1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apa</a:t>
            </a:r>
            <a:r>
              <a:rPr lang="en-US" sz="3200" b="1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</a:p>
        </p:txBody>
      </p:sp>
      <p:sp>
        <p:nvSpPr>
          <p:cNvPr id="564" name="Shape 564"/>
          <p:cNvSpPr txBox="1"/>
          <p:nvPr/>
        </p:nvSpPr>
        <p:spPr>
          <a:xfrm>
            <a:off x="1981200" y="1676400"/>
            <a:ext cx="5333999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09600" marR="0" lvl="0" indent="-609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Char char="•"/>
            </a:pP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Pengertian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definisi</a:t>
            </a:r>
            <a:endParaRPr lang="en-US" sz="2800" b="0" i="0" u="none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Char char="•"/>
            </a:pP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Pengukuran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penilaian</a:t>
            </a:r>
            <a:endParaRPr lang="en-US" sz="2800" b="0" i="0" u="none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Char char="•"/>
            </a:pP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Pengakuan</a:t>
            </a:r>
            <a:endParaRPr lang="en-US" sz="2800" b="0" i="0" u="none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Char char="•"/>
            </a:pP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Penyajian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</a:t>
            </a:r>
            <a:r>
              <a:rPr lang="en-US" sz="2800" b="0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pengungkapan</a:t>
            </a:r>
            <a:endParaRPr lang="en-US" sz="2800" b="0" i="0" u="none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5" name="Shape 565"/>
          <p:cNvSpPr txBox="1"/>
          <p:nvPr/>
        </p:nvSpPr>
        <p:spPr>
          <a:xfrm>
            <a:off x="533400" y="4953000"/>
            <a:ext cx="7924799" cy="519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Shape 572"/>
          <p:cNvSpPr txBox="1"/>
          <p:nvPr/>
        </p:nvSpPr>
        <p:spPr>
          <a:xfrm>
            <a:off x="3968750" y="5097462"/>
            <a:ext cx="915986" cy="527050"/>
          </a:xfrm>
          <a:prstGeom prst="rect">
            <a:avLst/>
          </a:prstGeom>
          <a:solidFill>
            <a:srgbClr val="006699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Statemen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Keuangan</a:t>
            </a:r>
          </a:p>
        </p:txBody>
      </p:sp>
      <p:sp>
        <p:nvSpPr>
          <p:cNvPr id="573" name="Shape 573"/>
          <p:cNvSpPr txBox="1"/>
          <p:nvPr/>
        </p:nvSpPr>
        <p:spPr>
          <a:xfrm>
            <a:off x="1295400" y="2743200"/>
            <a:ext cx="6296025" cy="314324"/>
          </a:xfrm>
          <a:prstGeom prst="rect">
            <a:avLst/>
          </a:prstGeom>
          <a:solidFill>
            <a:srgbClr val="660066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 Akuntansi Berterima Umum terutama Standar Akuntansi</a:t>
            </a:r>
          </a:p>
        </p:txBody>
      </p:sp>
      <p:sp>
        <p:nvSpPr>
          <p:cNvPr id="574" name="Shape 574"/>
          <p:cNvSpPr txBox="1"/>
          <p:nvPr/>
        </p:nvSpPr>
        <p:spPr>
          <a:xfrm>
            <a:off x="536575" y="457200"/>
            <a:ext cx="25114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24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Struktur</a:t>
            </a:r>
            <a:r>
              <a:rPr lang="en-US" sz="24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endParaRPr lang="en-US" sz="2400" b="0" i="0" u="none" dirty="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5" name="Shape 575"/>
          <p:cNvSpPr/>
          <p:nvPr/>
        </p:nvSpPr>
        <p:spPr>
          <a:xfrm>
            <a:off x="1323975" y="3838575"/>
            <a:ext cx="1295400" cy="1828800"/>
          </a:xfrm>
          <a:prstGeom prst="flowChartAlternateProcess">
            <a:avLst/>
          </a:prstGeom>
          <a:solidFill>
            <a:schemeClr val="lt2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6" name="Shape 576"/>
          <p:cNvSpPr txBox="1"/>
          <p:nvPr/>
        </p:nvSpPr>
        <p:spPr>
          <a:xfrm>
            <a:off x="1485900" y="5056187"/>
            <a:ext cx="915986" cy="284162"/>
          </a:xfrm>
          <a:prstGeom prst="rect">
            <a:avLst/>
          </a:prstGeom>
          <a:solidFill>
            <a:srgbClr val="336699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Manajemen</a:t>
            </a:r>
          </a:p>
        </p:txBody>
      </p:sp>
      <p:sp>
        <p:nvSpPr>
          <p:cNvPr id="577" name="Shape 577"/>
          <p:cNvSpPr txBox="1"/>
          <p:nvPr/>
        </p:nvSpPr>
        <p:spPr>
          <a:xfrm>
            <a:off x="1546225" y="4111625"/>
            <a:ext cx="820737" cy="649286"/>
          </a:xfrm>
          <a:prstGeom prst="rect">
            <a:avLst/>
          </a:prstGeom>
          <a:solidFill>
            <a:srgbClr val="6600CC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Informasi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</a:p>
        </p:txBody>
      </p:sp>
      <p:grpSp>
        <p:nvGrpSpPr>
          <p:cNvPr id="578" name="Shape 578"/>
          <p:cNvGrpSpPr/>
          <p:nvPr/>
        </p:nvGrpSpPr>
        <p:grpSpPr>
          <a:xfrm>
            <a:off x="6276974" y="3819525"/>
            <a:ext cx="1295399" cy="1828799"/>
            <a:chOff x="6477000" y="1905000"/>
            <a:chExt cx="1828800" cy="2895600"/>
          </a:xfrm>
        </p:grpSpPr>
        <p:sp>
          <p:nvSpPr>
            <p:cNvPr id="579" name="Shape 579"/>
            <p:cNvSpPr/>
            <p:nvPr/>
          </p:nvSpPr>
          <p:spPr>
            <a:xfrm>
              <a:off x="6477000" y="1905000"/>
              <a:ext cx="1828800" cy="2895600"/>
            </a:xfrm>
            <a:prstGeom prst="flowChartAlternateProcess">
              <a:avLst/>
            </a:prstGeom>
            <a:solidFill>
              <a:srgbClr val="9999FF"/>
            </a:solidFill>
            <a:ln w="1905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80" name="Shape 580"/>
            <p:cNvSpPr txBox="1"/>
            <p:nvPr/>
          </p:nvSpPr>
          <p:spPr>
            <a:xfrm>
              <a:off x="6756400" y="2457450"/>
              <a:ext cx="1266825" cy="1881186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imes New Roman"/>
                <a:buNone/>
              </a:pPr>
              <a:r>
                <a:rPr lang="en-US" sz="12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Investor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imes New Roman"/>
                <a:buNone/>
              </a:pPr>
              <a:r>
                <a:rPr lang="en-US" sz="12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Kreditor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imes New Roman"/>
                <a:buNone/>
              </a:pPr>
              <a:r>
                <a:rPr lang="en-US" sz="12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Pemerintah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imes New Roman"/>
                <a:buNone/>
              </a:pPr>
              <a:r>
                <a:rPr lang="en-US" sz="12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Pelanggan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imes New Roman"/>
                <a:buNone/>
              </a:pPr>
              <a:r>
                <a:rPr lang="en-US" sz="12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Masyarakat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imes New Roman"/>
                <a:buNone/>
              </a:pPr>
              <a:r>
                <a:rPr lang="en-US" sz="12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umum</a:t>
              </a:r>
            </a:p>
          </p:txBody>
        </p:sp>
      </p:grpSp>
      <p:cxnSp>
        <p:nvCxnSpPr>
          <p:cNvPr id="581" name="Shape 581"/>
          <p:cNvCxnSpPr/>
          <p:nvPr/>
        </p:nvCxnSpPr>
        <p:spPr>
          <a:xfrm>
            <a:off x="4876800" y="5410200"/>
            <a:ext cx="1371599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582" name="Shape 582"/>
          <p:cNvCxnSpPr/>
          <p:nvPr/>
        </p:nvCxnSpPr>
        <p:spPr>
          <a:xfrm>
            <a:off x="2667000" y="5410200"/>
            <a:ext cx="1295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583" name="Shape 583"/>
          <p:cNvCxnSpPr/>
          <p:nvPr/>
        </p:nvCxnSpPr>
        <p:spPr>
          <a:xfrm rot="10800000">
            <a:off x="6934200" y="3057524"/>
            <a:ext cx="0" cy="7620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584" name="Shape 584"/>
          <p:cNvCxnSpPr/>
          <p:nvPr/>
        </p:nvCxnSpPr>
        <p:spPr>
          <a:xfrm rot="10800000">
            <a:off x="1981200" y="3047999"/>
            <a:ext cx="0" cy="7620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/>
            <a:headEnd type="triangle" w="lg" len="lg"/>
            <a:tailEnd type="none" w="med" len="med"/>
          </a:ln>
        </p:spPr>
      </p:cxnSp>
      <p:sp>
        <p:nvSpPr>
          <p:cNvPr id="585" name="Shape 585"/>
          <p:cNvSpPr txBox="1"/>
          <p:nvPr/>
        </p:nvSpPr>
        <p:spPr>
          <a:xfrm>
            <a:off x="990600" y="3314700"/>
            <a:ext cx="1989136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menyusun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dan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menyajikan</a:t>
            </a:r>
            <a:endParaRPr lang="en-US" sz="1200" b="0" i="0" u="none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sesuai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dengan</a:t>
            </a:r>
            <a:endParaRPr lang="en-US" sz="1200" b="0" i="0" u="none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86" name="Shape 586"/>
          <p:cNvGrpSpPr/>
          <p:nvPr/>
        </p:nvGrpSpPr>
        <p:grpSpPr>
          <a:xfrm rot="10800000" flipH="1">
            <a:off x="2971800" y="5410199"/>
            <a:ext cx="2895600" cy="638175"/>
            <a:chOff x="3200400" y="2133600"/>
            <a:chExt cx="2362200" cy="762000"/>
          </a:xfrm>
        </p:grpSpPr>
        <p:cxnSp>
          <p:nvCxnSpPr>
            <p:cNvPr id="587" name="Shape 587"/>
            <p:cNvCxnSpPr/>
            <p:nvPr/>
          </p:nvCxnSpPr>
          <p:spPr>
            <a:xfrm>
              <a:off x="3200400" y="2133600"/>
              <a:ext cx="0" cy="762000"/>
            </a:xfrm>
            <a:prstGeom prst="straightConnector1">
              <a:avLst/>
            </a:prstGeom>
            <a:noFill/>
            <a:ln w="9525" cap="flat" cmpd="sng">
              <a:solidFill>
                <a:srgbClr val="FF9966"/>
              </a:solidFill>
              <a:prstDash val="solid"/>
              <a:miter/>
              <a:headEnd type="none" w="med" len="med"/>
              <a:tailEnd type="triangle" w="lg" len="lg"/>
            </a:ln>
          </p:spPr>
        </p:cxnSp>
        <p:cxnSp>
          <p:nvCxnSpPr>
            <p:cNvPr id="588" name="Shape 588"/>
            <p:cNvCxnSpPr/>
            <p:nvPr/>
          </p:nvCxnSpPr>
          <p:spPr>
            <a:xfrm>
              <a:off x="3200400" y="2133600"/>
              <a:ext cx="2362200" cy="0"/>
            </a:xfrm>
            <a:prstGeom prst="straightConnector1">
              <a:avLst/>
            </a:prstGeom>
            <a:noFill/>
            <a:ln w="9525" cap="flat" cmpd="sng">
              <a:solidFill>
                <a:srgbClr val="FF9966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89" name="Shape 589"/>
            <p:cNvCxnSpPr/>
            <p:nvPr/>
          </p:nvCxnSpPr>
          <p:spPr>
            <a:xfrm>
              <a:off x="5562600" y="2133600"/>
              <a:ext cx="0" cy="762000"/>
            </a:xfrm>
            <a:prstGeom prst="straightConnector1">
              <a:avLst/>
            </a:prstGeom>
            <a:noFill/>
            <a:ln w="9525" cap="flat" cmpd="sng">
              <a:solidFill>
                <a:srgbClr val="FF9966"/>
              </a:solidFill>
              <a:prstDash val="solid"/>
              <a:miter/>
              <a:headEnd type="none" w="med" len="med"/>
              <a:tailEnd type="triangle" w="lg" len="lg"/>
            </a:ln>
          </p:spPr>
        </p:cxnSp>
      </p:grpSp>
      <p:sp>
        <p:nvSpPr>
          <p:cNvPr id="590" name="Shape 590"/>
          <p:cNvSpPr txBox="1"/>
          <p:nvPr/>
        </p:nvSpPr>
        <p:spPr>
          <a:xfrm>
            <a:off x="3048000" y="5753100"/>
            <a:ext cx="280034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Kesamaan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interpretasi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terhadap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pesan</a:t>
            </a:r>
            <a:endParaRPr lang="en-US" sz="1200" b="0" i="0" u="none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Shape 591"/>
          <p:cNvSpPr txBox="1"/>
          <p:nvPr/>
        </p:nvSpPr>
        <p:spPr>
          <a:xfrm>
            <a:off x="2990850" y="6057900"/>
            <a:ext cx="2836861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1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Tujuan pelaporan keuangan tercapai</a:t>
            </a:r>
          </a:p>
        </p:txBody>
      </p:sp>
      <p:cxnSp>
        <p:nvCxnSpPr>
          <p:cNvPr id="592" name="Shape 592"/>
          <p:cNvCxnSpPr/>
          <p:nvPr/>
        </p:nvCxnSpPr>
        <p:spPr>
          <a:xfrm>
            <a:off x="4419600" y="2286000"/>
            <a:ext cx="0" cy="457200"/>
          </a:xfrm>
          <a:prstGeom prst="straightConnector1">
            <a:avLst/>
          </a:prstGeom>
          <a:noFill/>
          <a:ln w="38100" cap="flat" cmpd="sng">
            <a:solidFill>
              <a:srgbClr val="FF9966"/>
            </a:solidFill>
            <a:prstDash val="solid"/>
            <a:miter/>
            <a:headEnd type="none" w="med" len="med"/>
            <a:tailEnd type="triangle" w="lg" len="lg"/>
          </a:ln>
        </p:spPr>
      </p:cxnSp>
      <p:grpSp>
        <p:nvGrpSpPr>
          <p:cNvPr id="593" name="Shape 593"/>
          <p:cNvGrpSpPr/>
          <p:nvPr/>
        </p:nvGrpSpPr>
        <p:grpSpPr>
          <a:xfrm>
            <a:off x="3200400" y="609600"/>
            <a:ext cx="2438399" cy="914400"/>
            <a:chOff x="3200400" y="609600"/>
            <a:chExt cx="2438399" cy="914400"/>
          </a:xfrm>
        </p:grpSpPr>
        <p:sp>
          <p:nvSpPr>
            <p:cNvPr id="594" name="Shape 594"/>
            <p:cNvSpPr/>
            <p:nvPr/>
          </p:nvSpPr>
          <p:spPr>
            <a:xfrm>
              <a:off x="3200400" y="609600"/>
              <a:ext cx="2438399" cy="914400"/>
            </a:xfrm>
            <a:prstGeom prst="ellipse">
              <a:avLst/>
            </a:prstGeom>
            <a:solidFill>
              <a:srgbClr val="336600"/>
            </a:solidFill>
            <a:ln w="9525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95" name="Shape 595"/>
            <p:cNvSpPr txBox="1"/>
            <p:nvPr/>
          </p:nvSpPr>
          <p:spPr>
            <a:xfrm>
              <a:off x="3570287" y="811212"/>
              <a:ext cx="1663700" cy="51752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Times New Roman"/>
                <a:buNone/>
              </a:pPr>
              <a:r>
                <a:rPr lang="en-US" sz="1400" b="0" i="0" u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Proses Perekayasaan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Times New Roman"/>
                <a:buNone/>
              </a:pPr>
              <a:r>
                <a:rPr lang="en-US" sz="1400" b="0" i="0" u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Pelaporan</a:t>
              </a:r>
            </a:p>
          </p:txBody>
        </p:sp>
      </p:grpSp>
      <p:sp>
        <p:nvSpPr>
          <p:cNvPr id="596" name="Shape 596"/>
          <p:cNvSpPr/>
          <p:nvPr/>
        </p:nvSpPr>
        <p:spPr>
          <a:xfrm>
            <a:off x="3400425" y="1847850"/>
            <a:ext cx="2057400" cy="457200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7" name="Shape 597"/>
          <p:cNvSpPr txBox="1"/>
          <p:nvPr/>
        </p:nvSpPr>
        <p:spPr>
          <a:xfrm>
            <a:off x="3562350" y="1911350"/>
            <a:ext cx="1722437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Rerangka Konseptual</a:t>
            </a:r>
          </a:p>
        </p:txBody>
      </p:sp>
      <p:sp>
        <p:nvSpPr>
          <p:cNvPr id="598" name="Shape 598"/>
          <p:cNvSpPr txBox="1"/>
          <p:nvPr/>
        </p:nvSpPr>
        <p:spPr>
          <a:xfrm>
            <a:off x="5857875" y="3276600"/>
            <a:ext cx="2132011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Menganalisis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dan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menginter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pretasi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sesuai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dengan</a:t>
            </a:r>
            <a:endParaRPr lang="en-US" sz="1200" b="0" i="0" u="none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Shape 599"/>
          <p:cNvSpPr txBox="1"/>
          <p:nvPr/>
        </p:nvSpPr>
        <p:spPr>
          <a:xfrm>
            <a:off x="3348037" y="3267075"/>
            <a:ext cx="2157411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Mengaudit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apakah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laporan</a:t>
            </a:r>
            <a:endParaRPr lang="en-US" sz="1200" b="0" i="0" u="none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keuangan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menyajikan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secara</a:t>
            </a:r>
            <a:endParaRPr lang="en-US" sz="1200" b="0" i="0" u="none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wajar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sesuai</a:t>
            </a:r>
            <a:r>
              <a:rPr lang="en-US" sz="1200" b="0" i="0" u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dirty="0" err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dengan</a:t>
            </a:r>
            <a:endParaRPr lang="en-US" sz="1200" b="0" i="0" u="none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00" name="Shape 600"/>
          <p:cNvCxnSpPr/>
          <p:nvPr/>
        </p:nvCxnSpPr>
        <p:spPr>
          <a:xfrm>
            <a:off x="4419600" y="1524000"/>
            <a:ext cx="0" cy="304799"/>
          </a:xfrm>
          <a:prstGeom prst="straightConnector1">
            <a:avLst/>
          </a:prstGeom>
          <a:noFill/>
          <a:ln w="38100" cap="flat" cmpd="sng">
            <a:solidFill>
              <a:srgbClr val="FF9966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601" name="Shape 601"/>
          <p:cNvSpPr/>
          <p:nvPr/>
        </p:nvSpPr>
        <p:spPr>
          <a:xfrm>
            <a:off x="3848100" y="4105275"/>
            <a:ext cx="1143000" cy="533399"/>
          </a:xfrm>
          <a:prstGeom prst="roundRect">
            <a:avLst>
              <a:gd name="adj" fmla="val 16667"/>
            </a:avLst>
          </a:prstGeom>
          <a:solidFill>
            <a:srgbClr val="333399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2" name="Shape 602"/>
          <p:cNvSpPr txBox="1"/>
          <p:nvPr/>
        </p:nvSpPr>
        <p:spPr>
          <a:xfrm>
            <a:off x="3914775" y="4114800"/>
            <a:ext cx="1014411" cy="5175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Auditor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Independen</a:t>
            </a:r>
          </a:p>
        </p:txBody>
      </p:sp>
      <p:sp>
        <p:nvSpPr>
          <p:cNvPr id="603" name="Shape 603"/>
          <p:cNvSpPr txBox="1"/>
          <p:nvPr/>
        </p:nvSpPr>
        <p:spPr>
          <a:xfrm>
            <a:off x="2895600" y="4572000"/>
            <a:ext cx="762000" cy="466725"/>
          </a:xfrm>
          <a:prstGeom prst="rect">
            <a:avLst/>
          </a:prstGeom>
          <a:solidFill>
            <a:srgbClr val="000066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Laporan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Auditor</a:t>
            </a:r>
          </a:p>
        </p:txBody>
      </p:sp>
      <p:grpSp>
        <p:nvGrpSpPr>
          <p:cNvPr id="604" name="Shape 604"/>
          <p:cNvGrpSpPr/>
          <p:nvPr/>
        </p:nvGrpSpPr>
        <p:grpSpPr>
          <a:xfrm>
            <a:off x="3276600" y="4343400"/>
            <a:ext cx="533400" cy="228600"/>
            <a:chOff x="3276600" y="4343400"/>
            <a:chExt cx="533400" cy="228600"/>
          </a:xfrm>
        </p:grpSpPr>
        <p:cxnSp>
          <p:nvCxnSpPr>
            <p:cNvPr id="605" name="Shape 605"/>
            <p:cNvCxnSpPr/>
            <p:nvPr/>
          </p:nvCxnSpPr>
          <p:spPr>
            <a:xfrm rot="10800000">
              <a:off x="3276600" y="4343400"/>
              <a:ext cx="533399" cy="0"/>
            </a:xfrm>
            <a:prstGeom prst="straightConnector1">
              <a:avLst/>
            </a:prstGeom>
            <a:noFill/>
            <a:ln w="19050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606" name="Shape 606"/>
            <p:cNvCxnSpPr/>
            <p:nvPr/>
          </p:nvCxnSpPr>
          <p:spPr>
            <a:xfrm>
              <a:off x="3276600" y="4343400"/>
              <a:ext cx="0" cy="228600"/>
            </a:xfrm>
            <a:prstGeom prst="straightConnector1">
              <a:avLst/>
            </a:prstGeom>
            <a:noFill/>
            <a:ln w="19050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grpSp>
        <p:nvGrpSpPr>
          <p:cNvPr id="607" name="Shape 607"/>
          <p:cNvGrpSpPr/>
          <p:nvPr/>
        </p:nvGrpSpPr>
        <p:grpSpPr>
          <a:xfrm>
            <a:off x="3276600" y="5029200"/>
            <a:ext cx="685799" cy="228600"/>
            <a:chOff x="3276600" y="5105400"/>
            <a:chExt cx="685799" cy="152400"/>
          </a:xfrm>
        </p:grpSpPr>
        <p:cxnSp>
          <p:nvCxnSpPr>
            <p:cNvPr id="608" name="Shape 608"/>
            <p:cNvCxnSpPr/>
            <p:nvPr/>
          </p:nvCxnSpPr>
          <p:spPr>
            <a:xfrm>
              <a:off x="3276600" y="5105400"/>
              <a:ext cx="0" cy="152399"/>
            </a:xfrm>
            <a:prstGeom prst="straightConnector1">
              <a:avLst/>
            </a:prstGeom>
            <a:noFill/>
            <a:ln w="19050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609" name="Shape 609"/>
            <p:cNvCxnSpPr/>
            <p:nvPr/>
          </p:nvCxnSpPr>
          <p:spPr>
            <a:xfrm>
              <a:off x="3276600" y="5257800"/>
              <a:ext cx="685799" cy="0"/>
            </a:xfrm>
            <a:prstGeom prst="straightConnector1">
              <a:avLst/>
            </a:prstGeom>
            <a:noFill/>
            <a:ln w="19050" cap="flat" cmpd="sng">
              <a:solidFill>
                <a:schemeClr val="hlink"/>
              </a:solidFill>
              <a:prstDash val="solid"/>
              <a:miter/>
              <a:headEnd type="none" w="med" len="med"/>
              <a:tailEnd type="triangle" w="lg" len="lg"/>
            </a:ln>
          </p:spPr>
        </p:cxnSp>
      </p:grpSp>
      <p:cxnSp>
        <p:nvCxnSpPr>
          <p:cNvPr id="610" name="Shape 610"/>
          <p:cNvCxnSpPr/>
          <p:nvPr/>
        </p:nvCxnSpPr>
        <p:spPr>
          <a:xfrm rot="10800000">
            <a:off x="4419600" y="4648199"/>
            <a:ext cx="0" cy="457200"/>
          </a:xfrm>
          <a:prstGeom prst="straightConnector1">
            <a:avLst/>
          </a:prstGeom>
          <a:noFill/>
          <a:ln w="19050" cap="flat" cmpd="sng">
            <a:solidFill>
              <a:schemeClr val="hlink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611" name="Shape 611"/>
          <p:cNvCxnSpPr/>
          <p:nvPr/>
        </p:nvCxnSpPr>
        <p:spPr>
          <a:xfrm rot="10800000">
            <a:off x="4419600" y="3048000"/>
            <a:ext cx="0" cy="1066799"/>
          </a:xfrm>
          <a:prstGeom prst="straightConnector1">
            <a:avLst/>
          </a:prstGeom>
          <a:noFill/>
          <a:ln w="19050" cap="flat" cmpd="sng">
            <a:solidFill>
              <a:schemeClr val="hlink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612" name="Shape 612"/>
          <p:cNvSpPr txBox="1"/>
          <p:nvPr/>
        </p:nvSpPr>
        <p:spPr>
          <a:xfrm>
            <a:off x="5181600" y="4191000"/>
            <a:ext cx="838199" cy="314324"/>
          </a:xfrm>
          <a:prstGeom prst="rect">
            <a:avLst/>
          </a:prstGeom>
          <a:solidFill>
            <a:srgbClr val="660066"/>
          </a:solidFill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StaPBU</a:t>
            </a:r>
          </a:p>
        </p:txBody>
      </p:sp>
      <p:cxnSp>
        <p:nvCxnSpPr>
          <p:cNvPr id="613" name="Shape 613"/>
          <p:cNvCxnSpPr/>
          <p:nvPr/>
        </p:nvCxnSpPr>
        <p:spPr>
          <a:xfrm rot="10800000">
            <a:off x="4978399" y="4343400"/>
            <a:ext cx="228600" cy="0"/>
          </a:xfrm>
          <a:prstGeom prst="straightConnector1">
            <a:avLst/>
          </a:prstGeom>
          <a:noFill/>
          <a:ln w="19050" cap="flat" cmpd="sng">
            <a:solidFill>
              <a:schemeClr val="hlink"/>
            </a:solidFill>
            <a:prstDash val="solid"/>
            <a:miter/>
            <a:headEnd type="none" w="med" len="med"/>
            <a:tailEnd type="triangle" w="lg" len="lg"/>
          </a:ln>
        </p:spPr>
      </p:cxn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6070E"/>
            </a:gs>
            <a:gs pos="50000">
              <a:srgbClr val="6B2347"/>
            </a:gs>
            <a:gs pos="100000">
              <a:srgbClr val="16070E"/>
            </a:gs>
          </a:gsLst>
          <a:lin ang="5400000" scaled="0"/>
        </a:gradFill>
        <a:effectLst/>
      </p:bgPr>
    </p:bg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Shape 620"/>
          <p:cNvSpPr txBox="1"/>
          <p:nvPr/>
        </p:nvSpPr>
        <p:spPr>
          <a:xfrm>
            <a:off x="0" y="868364"/>
            <a:ext cx="91440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ct val="25000"/>
              <a:buFont typeface="Times New Roman"/>
              <a:buNone/>
            </a:pPr>
            <a:r>
              <a:rPr lang="en-US" sz="3200" b="1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Manfaat</a:t>
            </a:r>
            <a:r>
              <a:rPr lang="en-US" sz="3200" b="1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Struktur</a:t>
            </a:r>
            <a:r>
              <a:rPr lang="en-US" sz="3200" b="1" i="0" u="none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dirty="0" err="1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endParaRPr lang="en-US" sz="3200" b="1" i="0" u="none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1" name="Shape 621"/>
          <p:cNvSpPr txBox="1"/>
          <p:nvPr/>
        </p:nvSpPr>
        <p:spPr>
          <a:xfrm>
            <a:off x="838200" y="1905000"/>
            <a:ext cx="7696199" cy="3733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09600" marR="0" lvl="0" indent="-609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penyusunan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kurikulum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program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studi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program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pendidikan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pemilihan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bidang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profesi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yang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memerlukan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sebagai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pengetahuan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prasyarat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609600" marR="0" lvl="0" indent="-609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eriod"/>
            </a:pP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Menunjukkan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kedudukan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auditor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independen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kaitannya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dengan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tanggung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jawab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manajemen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untuk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menyusun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statemen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keuangan</a:t>
            </a:r>
            <a:r>
              <a:rPr lang="en-US" sz="28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</TotalTime>
  <Words>417</Words>
  <Application>Microsoft Office PowerPoint</Application>
  <PresentationFormat>On-screen Show (4:3)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2</vt:lpstr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sdm</dc:creator>
  <cp:lastModifiedBy>HP</cp:lastModifiedBy>
  <cp:revision>3</cp:revision>
  <dcterms:modified xsi:type="dcterms:W3CDTF">2020-11-08T09:34:48Z</dcterms:modified>
</cp:coreProperties>
</file>