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0" r:id="rId9"/>
    <p:sldId id="261" r:id="rId10"/>
    <p:sldId id="262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DC61F74-B79A-460C-8AE9-2951C6AEF2EE}" type="datetimeFigureOut">
              <a:rPr lang="id-ID" smtClean="0"/>
              <a:t>16/07/2020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F5EB1E4-2D96-4525-8D3E-E3EFE8767B54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Bank, Lembaga Keuangan , Non Bank, Pasar Uang dan PasarModal</a:t>
            </a:r>
            <a:endParaRPr lang="id-ID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bg2">
                    <a:lumMod val="25000"/>
                  </a:schemeClr>
                </a:solidFill>
              </a:rPr>
              <a:t>Pertemuan ke 15</a:t>
            </a:r>
            <a:endParaRPr lang="id-ID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3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Call money , yaitu transaksi pinjam meminjam antarbank</a:t>
            </a:r>
          </a:p>
          <a:p>
            <a:r>
              <a:rPr lang="id-ID" sz="2800" dirty="0" smtClean="0"/>
              <a:t>Surat utang jangka pendek yang diterbitkan pemerintah suatu negara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Instrumen Pasar Uang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2581614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2800" dirty="0" smtClean="0"/>
              <a:t>Merupakan suatu tempat bertemunya para penjual dan para pembeli untuk melakukan transaksi dalam rangka memperoleh modal (Kasmier, 2004)</a:t>
            </a:r>
          </a:p>
          <a:p>
            <a:pPr marL="0" indent="0">
              <a:buNone/>
            </a:pPr>
            <a:endParaRPr lang="id-ID" sz="2800" dirty="0" smtClean="0"/>
          </a:p>
          <a:p>
            <a:r>
              <a:rPr lang="id-ID" sz="2800" dirty="0" smtClean="0"/>
              <a:t>Kegiatan yang bersangkutan dengan penawaran umum dan perdagangan efek, perusahaan publik yang berkaitan dengan efek yang diterbitkannya serta lembaga dan profesi yang berkaitan dengan efek.(Pasal 1 Angka 13 Undang-undang No 8 tahun 1995)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Pengertian Pasar Modal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1597740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024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800" dirty="0" smtClean="0"/>
              <a:t>1  Saham </a:t>
            </a:r>
          </a:p>
          <a:p>
            <a:pPr marL="0" indent="0">
              <a:buNone/>
            </a:pPr>
            <a:r>
              <a:rPr lang="id-ID" sz="2800" dirty="0" smtClean="0"/>
              <a:t>2  Obligasi</a:t>
            </a:r>
          </a:p>
          <a:p>
            <a:pPr marL="0" indent="0">
              <a:buNone/>
            </a:pPr>
            <a:r>
              <a:rPr lang="id-ID" sz="2800" dirty="0" smtClean="0"/>
              <a:t>3 Reksa Dana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Instrumen Pasar Modal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1192666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210139"/>
          </a:xfrm>
        </p:spPr>
        <p:txBody>
          <a:bodyPr/>
          <a:lstStyle/>
          <a:p>
            <a:r>
              <a:rPr lang="id-ID" b="1" i="1" dirty="0" smtClean="0">
                <a:solidFill>
                  <a:schemeClr val="accent1">
                    <a:lumMod val="75000"/>
                  </a:schemeClr>
                </a:solidFill>
              </a:rPr>
              <a:t>TERIMAKASIH.......</a:t>
            </a:r>
            <a:endParaRPr lang="id-ID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1749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Bank adalah badan usaha yang menghimpun dana dari masyarakat dalam bentuk simpanan dan menyalurkannya kepada masyarakat dalam bentuk kredit dan / atau bentuk – bentuk lainnya dalam rangka meningkatkan taraf hidup rakyat banyak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Pengertian Bank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3885842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d-ID" sz="2800" dirty="0"/>
              <a:t>P</a:t>
            </a:r>
            <a:r>
              <a:rPr lang="id-ID" sz="2800" dirty="0" smtClean="0"/>
              <a:t>enghimpun dana </a:t>
            </a:r>
          </a:p>
          <a:p>
            <a:pPr marL="0" indent="0">
              <a:buNone/>
            </a:pPr>
            <a:endParaRPr lang="id-ID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id-ID" sz="2800" dirty="0" smtClean="0"/>
              <a:t>Penyaluran dana </a:t>
            </a:r>
          </a:p>
          <a:p>
            <a:pPr>
              <a:buFont typeface="Wingdings" panose="05000000000000000000" pitchFamily="2" charset="2"/>
              <a:buChar char="§"/>
            </a:pPr>
            <a:endParaRPr lang="id-ID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id-ID" sz="2800" dirty="0" smtClean="0"/>
              <a:t>Pelayanan jasa keuangan 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Fungsi Bank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206016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r>
              <a:rPr lang="id-ID" sz="2800" dirty="0" smtClean="0"/>
              <a:t>Berdasarkan </a:t>
            </a:r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</a:rPr>
              <a:t>fungsinya </a:t>
            </a:r>
            <a:r>
              <a:rPr lang="id-ID" sz="28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id-ID" sz="2800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</a:rPr>
              <a:t>Bank Sentral</a:t>
            </a:r>
            <a:r>
              <a:rPr lang="id-ID" sz="2800" dirty="0" smtClean="0"/>
              <a:t>,Bank Indonesia yang bertugas mengatur kebijakan dalam bidang keuangan(moneter)dan pertumbuhan perekonomian Indonesia.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</a:rPr>
              <a:t>Bank Umum</a:t>
            </a:r>
            <a:r>
              <a:rPr lang="id-ID" sz="2800" dirty="0" smtClean="0"/>
              <a:t>,bank yang dapat memberikan jasa dalam lalu lintas pembayaran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</a:rPr>
              <a:t>Bank Perkreditan Rakyat (BPR),</a:t>
            </a:r>
            <a:r>
              <a:rPr lang="id-ID" sz="2800" dirty="0" smtClean="0"/>
              <a:t>bank yang dapat menerima simpanan hanya dalam bentuk deposito berjangka,tabungan atau bentuk lainnya kecuali giro.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</a:rPr>
              <a:t>Bank umum yang khusus untuk melaksanakan kegiatan khusus,</a:t>
            </a:r>
            <a:r>
              <a:rPr lang="id-ID" sz="2800" dirty="0" smtClean="0"/>
              <a:t> yaitu melaksanakan kegiatan pembiayaan jangka panjang, biaya untuk mengembangkan koperasi,pengembangan usaha golongan ekonomi lemah/pengusaha kecil,pengembangan ekspor non migas, dan pembangunan perumahan</a:t>
            </a:r>
          </a:p>
          <a:p>
            <a:pPr>
              <a:buFont typeface="Wingdings" panose="05000000000000000000" pitchFamily="2" charset="2"/>
              <a:buChar char="Ø"/>
            </a:pP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Klasifikasi Bank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9546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id-ID" sz="2800" b="1" dirty="0" smtClean="0">
                <a:solidFill>
                  <a:srgbClr val="C00000"/>
                </a:solidFill>
              </a:rPr>
              <a:t>Berdasarkan kepemilikannnya :</a:t>
            </a:r>
          </a:p>
          <a:p>
            <a:pPr marL="0" indent="0">
              <a:buNone/>
            </a:pPr>
            <a:r>
              <a:rPr lang="id-ID" sz="2800" dirty="0" smtClean="0"/>
              <a:t>1</a:t>
            </a:r>
            <a:r>
              <a:rPr lang="id-ID" sz="2800" b="1" dirty="0" smtClean="0">
                <a:solidFill>
                  <a:srgbClr val="C00000"/>
                </a:solidFill>
              </a:rPr>
              <a:t>.Bank Umum Milik Negara</a:t>
            </a:r>
            <a:r>
              <a:rPr lang="id-ID" sz="2800" dirty="0" smtClean="0"/>
              <a:t>,bank yang hanya dapat didirikan berdasarkan undang-undang</a:t>
            </a:r>
          </a:p>
          <a:p>
            <a:pPr marL="0" indent="0">
              <a:buNone/>
            </a:pPr>
            <a:r>
              <a:rPr lang="id-ID" sz="2800" dirty="0" smtClean="0"/>
              <a:t>2.</a:t>
            </a:r>
            <a:r>
              <a:rPr lang="id-ID" sz="2800" b="1" dirty="0" smtClean="0">
                <a:solidFill>
                  <a:srgbClr val="C00000"/>
                </a:solidFill>
              </a:rPr>
              <a:t>Bank Umum Swast</a:t>
            </a:r>
            <a:r>
              <a:rPr lang="id-ID" sz="2800" dirty="0" smtClean="0"/>
              <a:t>a,bank yang didirikan dan menjalankan usaha pengusaha tertentu setlah memperoleh izin dari Menkeu.</a:t>
            </a:r>
          </a:p>
          <a:p>
            <a:pPr marL="0" indent="0">
              <a:buNone/>
            </a:pPr>
            <a:r>
              <a:rPr lang="id-ID" sz="2800" dirty="0" smtClean="0"/>
              <a:t>3.</a:t>
            </a:r>
            <a:r>
              <a:rPr lang="id-ID" sz="2800" b="1" dirty="0" smtClean="0">
                <a:solidFill>
                  <a:srgbClr val="C00000"/>
                </a:solidFill>
              </a:rPr>
              <a:t>Bank Campuran</a:t>
            </a:r>
            <a:r>
              <a:rPr lang="id-ID" sz="2800" dirty="0" smtClean="0"/>
              <a:t>,bank yang didirikan bersama-sama oleh satu atau beberapa bank umum yang berkedudukan di Indonesia dan didirikan oleh WNI atau badan hukum Indonesia dengan satu atau lebih yang berkedudukan di luar negeri.</a:t>
            </a:r>
          </a:p>
          <a:p>
            <a:pPr marL="0" indent="0">
              <a:buNone/>
            </a:pP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>
                <a:latin typeface="+mn-lt"/>
              </a:rPr>
              <a:t>.</a:t>
            </a:r>
            <a:endParaRPr lang="id-ID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816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sz="2800" dirty="0" smtClean="0"/>
              <a:t>4. </a:t>
            </a:r>
            <a:r>
              <a:rPr lang="id-ID" sz="2800" b="1" dirty="0" smtClean="0">
                <a:solidFill>
                  <a:srgbClr val="C00000"/>
                </a:solidFill>
              </a:rPr>
              <a:t>Bank Pembangunan Daerah </a:t>
            </a:r>
            <a:r>
              <a:rPr lang="id-ID" sz="2800" dirty="0" smtClean="0"/>
              <a:t>, yaitu Bank milik pemerintah daerah</a:t>
            </a:r>
            <a:endParaRPr lang="id-ID" sz="2800" dirty="0"/>
          </a:p>
          <a:p>
            <a:pPr marL="0" indent="0">
              <a:buNone/>
            </a:pPr>
            <a:r>
              <a:rPr lang="id-ID" sz="2800" dirty="0" smtClean="0"/>
              <a:t>5. </a:t>
            </a:r>
            <a:r>
              <a:rPr lang="id-ID" sz="2800" b="1" dirty="0" smtClean="0">
                <a:solidFill>
                  <a:srgbClr val="C00000"/>
                </a:solidFill>
              </a:rPr>
              <a:t>Bank Syariah </a:t>
            </a:r>
            <a:r>
              <a:rPr lang="id-ID" sz="2800" dirty="0" smtClean="0"/>
              <a:t>, bank yang menerapkan prinsip perbankan berdasarkan syariat Islam</a:t>
            </a:r>
            <a:endParaRPr lang="id-ID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id-ID" sz="2800" b="1" dirty="0" smtClean="0">
                <a:solidFill>
                  <a:srgbClr val="00B050"/>
                </a:solidFill>
              </a:rPr>
              <a:t>Menurut kegiatannya :</a:t>
            </a:r>
          </a:p>
          <a:p>
            <a:pPr marL="514350" indent="-514350">
              <a:buAutoNum type="arabicPeriod"/>
            </a:pPr>
            <a:r>
              <a:rPr lang="id-ID" sz="2800" b="1" dirty="0" smtClean="0">
                <a:solidFill>
                  <a:srgbClr val="00B050"/>
                </a:solidFill>
              </a:rPr>
              <a:t>Corporate Bank</a:t>
            </a:r>
            <a:r>
              <a:rPr lang="id-ID" sz="2800" dirty="0" smtClean="0"/>
              <a:t>, yaitu jasa keuangan yang diberikan oleh bank kepada perusahaan korporasi seperti  manajemen kas, pembiayaan.</a:t>
            </a:r>
          </a:p>
          <a:p>
            <a:pPr marL="514350" indent="-514350">
              <a:buAutoNum type="arabicPeriod"/>
            </a:pPr>
            <a:r>
              <a:rPr lang="id-ID" sz="2800" b="1" dirty="0" smtClean="0">
                <a:solidFill>
                  <a:srgbClr val="00B050"/>
                </a:solidFill>
              </a:rPr>
              <a:t>Retail Bank</a:t>
            </a:r>
            <a:r>
              <a:rPr lang="id-ID" sz="2800" dirty="0" smtClean="0"/>
              <a:t>, yaitu jasa keuangan yang diberikan oleh bank bagi konsumen individu maupun perusahaan berskala kecil.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7378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3.</a:t>
            </a:r>
            <a:r>
              <a:rPr lang="id-ID" sz="2800" b="1" dirty="0" smtClean="0">
                <a:solidFill>
                  <a:srgbClr val="00B050"/>
                </a:solidFill>
              </a:rPr>
              <a:t>Retail Corporate Bank</a:t>
            </a:r>
            <a:r>
              <a:rPr lang="id-ID" sz="2800" dirty="0" smtClean="0"/>
              <a:t>, yaitu bank yang menawarkan jasa bank baik bagi perusahaan korporasi, individu maupun perusahaan berskala kecil. </a:t>
            </a:r>
          </a:p>
          <a:p>
            <a:pPr marL="0" indent="0">
              <a:buNone/>
            </a:pPr>
            <a:endParaRPr lang="id-ID" sz="2800" dirty="0" smtClean="0"/>
          </a:p>
          <a:p>
            <a:r>
              <a:rPr lang="id-ID" sz="2800" b="1" dirty="0" smtClean="0"/>
              <a:t>Berdasarkan</a:t>
            </a:r>
            <a:r>
              <a:rPr lang="id-ID" sz="2400" b="1" dirty="0" smtClean="0">
                <a:solidFill>
                  <a:srgbClr val="002060"/>
                </a:solidFill>
              </a:rPr>
              <a:t> status dan kedudukannya</a:t>
            </a:r>
          </a:p>
          <a:p>
            <a:pPr marL="0" indent="0">
              <a:buNone/>
            </a:pPr>
            <a:r>
              <a:rPr lang="id-ID" sz="2800" dirty="0" smtClean="0"/>
              <a:t>1</a:t>
            </a:r>
            <a:r>
              <a:rPr lang="id-ID" sz="2800" dirty="0" smtClean="0">
                <a:solidFill>
                  <a:srgbClr val="002060"/>
                </a:solidFill>
              </a:rPr>
              <a:t>.Bank Devisa</a:t>
            </a:r>
          </a:p>
          <a:p>
            <a:pPr marL="0" indent="0">
              <a:buNone/>
            </a:pPr>
            <a:r>
              <a:rPr lang="id-ID" sz="2800" dirty="0" smtClean="0"/>
              <a:t>2. Bank Nondevisa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50841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r>
              <a:rPr lang="id-ID" sz="2800" dirty="0" smtClean="0"/>
              <a:t>Lembaga keuangan non bank yidak diperbolehlan menghimpun dana dan masyarakat dalam bentuk deposito </a:t>
            </a:r>
          </a:p>
          <a:p>
            <a:r>
              <a:rPr lang="id-ID" sz="2800" dirty="0" smtClean="0"/>
              <a:t>Ada tiga kategori :</a:t>
            </a:r>
          </a:p>
          <a:p>
            <a:pPr marL="0" indent="0">
              <a:buNone/>
            </a:pPr>
            <a:r>
              <a:rPr lang="id-ID" sz="2800" dirty="0" smtClean="0"/>
              <a:t>1.</a:t>
            </a:r>
            <a:r>
              <a:rPr lang="id-ID" sz="2800" b="1" dirty="0" smtClean="0">
                <a:solidFill>
                  <a:schemeClr val="accent2">
                    <a:lumMod val="75000"/>
                  </a:schemeClr>
                </a:solidFill>
              </a:rPr>
              <a:t>Lembaga Pembiayaan</a:t>
            </a:r>
            <a:r>
              <a:rPr lang="id-ID" sz="2800" dirty="0" smtClean="0"/>
              <a:t>, seperti sewa guna usaha (</a:t>
            </a:r>
            <a:r>
              <a:rPr lang="id-ID" sz="2800" i="1" dirty="0" smtClean="0"/>
              <a:t>leasing</a:t>
            </a:r>
            <a:r>
              <a:rPr lang="id-ID" sz="2800" dirty="0" smtClean="0"/>
              <a:t>),kartu kredit (</a:t>
            </a:r>
            <a:r>
              <a:rPr lang="id-ID" sz="2800" i="1" dirty="0" smtClean="0"/>
              <a:t>credit card</a:t>
            </a:r>
            <a:r>
              <a:rPr lang="id-ID" sz="2800" dirty="0" smtClean="0"/>
              <a:t>) dan perdagangan sekuritas (</a:t>
            </a:r>
            <a:r>
              <a:rPr lang="id-ID" sz="2800" i="1" dirty="0" smtClean="0"/>
              <a:t>securities companies</a:t>
            </a:r>
            <a:r>
              <a:rPr lang="id-ID" sz="2800" dirty="0" smtClean="0"/>
              <a:t>)</a:t>
            </a:r>
          </a:p>
          <a:p>
            <a:pPr marL="0" indent="0">
              <a:buNone/>
            </a:pPr>
            <a:r>
              <a:rPr lang="id-ID" sz="2800" dirty="0" smtClean="0"/>
              <a:t>2.</a:t>
            </a:r>
            <a:r>
              <a:rPr lang="id-ID" sz="2800" b="1" dirty="0" smtClean="0">
                <a:solidFill>
                  <a:schemeClr val="accent2">
                    <a:lumMod val="75000"/>
                  </a:schemeClr>
                </a:solidFill>
              </a:rPr>
              <a:t>Lembaga Investasi</a:t>
            </a:r>
            <a:r>
              <a:rPr lang="id-ID" sz="2800" dirty="0" smtClean="0"/>
              <a:t>, lembaga keuangan  yang kegiatan utamanya melakukan investasi di pasar uang dan pasar modal.</a:t>
            </a:r>
          </a:p>
          <a:p>
            <a:pPr marL="0" indent="0">
              <a:buNone/>
            </a:pPr>
            <a:r>
              <a:rPr lang="id-ID" sz="2800" dirty="0" smtClean="0"/>
              <a:t>3.</a:t>
            </a:r>
            <a:r>
              <a:rPr lang="id-ID" sz="2800" b="1" dirty="0" smtClean="0">
                <a:solidFill>
                  <a:schemeClr val="accent2">
                    <a:lumMod val="75000"/>
                  </a:schemeClr>
                </a:solidFill>
              </a:rPr>
              <a:t>Lembaga Keuangan Kontraktual</a:t>
            </a:r>
            <a:r>
              <a:rPr lang="id-ID" sz="2800" dirty="0" smtClean="0"/>
              <a:t>, lembaga keuangan yang sifat usahanya kontraktual (perusahaan asuransi dan dana pensiun) 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Kategori lembaga keuangan non Bank</a:t>
            </a:r>
            <a:endParaRPr lang="id-ID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Pasar uang ( </a:t>
            </a:r>
            <a:r>
              <a:rPr lang="id-ID" sz="2800" i="1" dirty="0" smtClean="0"/>
              <a:t>money market</a:t>
            </a:r>
            <a:r>
              <a:rPr lang="id-ID" sz="2800" dirty="0" smtClean="0"/>
              <a:t>) adalah suatu tempat yang mempertemukan pihak yang membutuhkan dana (</a:t>
            </a:r>
            <a:r>
              <a:rPr lang="id-ID" sz="2800" i="1" dirty="0" smtClean="0"/>
              <a:t>borrower bank</a:t>
            </a:r>
            <a:r>
              <a:rPr lang="id-ID" sz="2800" dirty="0" smtClean="0"/>
              <a:t>) dengan pihak yang meminjamkan dana (</a:t>
            </a:r>
            <a:r>
              <a:rPr lang="id-ID" sz="2800" i="1" dirty="0" smtClean="0"/>
              <a:t>leader bank</a:t>
            </a:r>
            <a:r>
              <a:rPr lang="id-ID" sz="2800" dirty="0" smtClean="0"/>
              <a:t>) untuk melakukan transaksi pinjam-meminjam dana dengan bunga dan selama jangka waktu tertentu ( kurang dari satu tahun)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Pengertian Pasar uang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212460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145</TotalTime>
  <Words>524</Words>
  <Application>Microsoft Office PowerPoint</Application>
  <PresentationFormat>On-screen Show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Bank, Lembaga Keuangan , Non Bank, Pasar Uang dan PasarModal</vt:lpstr>
      <vt:lpstr>Pengertian Bank</vt:lpstr>
      <vt:lpstr>Fungsi Bank</vt:lpstr>
      <vt:lpstr>Klasifikasi Bank</vt:lpstr>
      <vt:lpstr>.</vt:lpstr>
      <vt:lpstr>.</vt:lpstr>
      <vt:lpstr>.</vt:lpstr>
      <vt:lpstr>Kategori lembaga keuangan non Bank</vt:lpstr>
      <vt:lpstr>Pengertian Pasar uang</vt:lpstr>
      <vt:lpstr>Instrumen Pasar Uang</vt:lpstr>
      <vt:lpstr>Pengertian Pasar Modal</vt:lpstr>
      <vt:lpstr>Instrumen Pasar Modal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Bank, Lembaga Keuangan , Non Bank, Pasar Uang dan PasarModal</dc:title>
  <dc:creator>Bunda Mieke</dc:creator>
  <cp:lastModifiedBy>Bunda Mieke</cp:lastModifiedBy>
  <cp:revision>16</cp:revision>
  <dcterms:created xsi:type="dcterms:W3CDTF">2020-06-22T13:11:29Z</dcterms:created>
  <dcterms:modified xsi:type="dcterms:W3CDTF">2020-07-16T09:29:13Z</dcterms:modified>
</cp:coreProperties>
</file>