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377" r:id="rId3"/>
    <p:sldId id="404" r:id="rId4"/>
    <p:sldId id="406" r:id="rId5"/>
    <p:sldId id="405" r:id="rId6"/>
    <p:sldId id="389" r:id="rId7"/>
    <p:sldId id="403" r:id="rId8"/>
    <p:sldId id="390" r:id="rId9"/>
    <p:sldId id="339" r:id="rId10"/>
  </p:sldIdLst>
  <p:sldSz cx="9144000" cy="6858000" type="screen4x3"/>
  <p:notesSz cx="6761163" cy="9942513"/>
  <p:custDataLst>
    <p:tags r:id="rId13"/>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00" autoAdjust="0"/>
    <p:restoredTop sz="94656" autoAdjust="0"/>
  </p:normalViewPr>
  <p:slideViewPr>
    <p:cSldViewPr>
      <p:cViewPr varScale="1">
        <p:scale>
          <a:sx n="71" d="100"/>
          <a:sy n="71" d="100"/>
        </p:scale>
        <p:origin x="1398"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29050" y="0"/>
            <a:ext cx="29305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endParaRPr lang="en-US"/>
          </a:p>
        </p:txBody>
      </p:sp>
      <p:sp>
        <p:nvSpPr>
          <p:cNvPr id="4" name="Footer Placeholder 3"/>
          <p:cNvSpPr>
            <a:spLocks noGrp="1"/>
          </p:cNvSpPr>
          <p:nvPr>
            <p:ph type="ftr" sz="quarter" idx="2"/>
          </p:nvPr>
        </p:nvSpPr>
        <p:spPr>
          <a:xfrm>
            <a:off x="0" y="9444038"/>
            <a:ext cx="29305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3F68A74A-3879-47BA-BABA-42EE10A2E61A}" type="slidenum">
              <a:rPr lang="en-US" altLang="en-US"/>
              <a:pPr>
                <a:defRPr/>
              </a:pPr>
              <a:t>‹#›</a:t>
            </a:fld>
            <a:endParaRPr lang="en-US" altLang="en-US"/>
          </a:p>
        </p:txBody>
      </p:sp>
    </p:spTree>
    <p:extLst>
      <p:ext uri="{BB962C8B-B14F-4D97-AF65-F5344CB8AC3E}">
        <p14:creationId xmlns:p14="http://schemas.microsoft.com/office/powerpoint/2010/main" val="2750521471"/>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endParaRPr lang="en-US"/>
          </a:p>
        </p:txBody>
      </p:sp>
      <p:sp>
        <p:nvSpPr>
          <p:cNvPr id="4" name="Slide Image Placeholder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76275" y="4722813"/>
            <a:ext cx="5408613" cy="447357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D92C5BF6-6ECF-4724-841C-1CE60E8A7B76}" type="slidenum">
              <a:rPr lang="en-US" altLang="en-US"/>
              <a:pPr>
                <a:defRPr/>
              </a:pPr>
              <a:t>‹#›</a:t>
            </a:fld>
            <a:endParaRPr lang="en-US" altLang="en-US"/>
          </a:p>
        </p:txBody>
      </p:sp>
    </p:spTree>
    <p:extLst>
      <p:ext uri="{BB962C8B-B14F-4D97-AF65-F5344CB8AC3E}">
        <p14:creationId xmlns:p14="http://schemas.microsoft.com/office/powerpoint/2010/main" val="2606394311"/>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en-US" smtClean="0"/>
          </a:p>
        </p:txBody>
      </p:sp>
      <p:sp>
        <p:nvSpPr>
          <p:cNvPr id="2" name="Footer Placeholder 1"/>
          <p:cNvSpPr>
            <a:spLocks noGrp="1"/>
          </p:cNvSpPr>
          <p:nvPr>
            <p:ph type="ftr" sz="quarter" idx="4"/>
          </p:nvPr>
        </p:nvSpPr>
        <p:spPr/>
        <p:txBody>
          <a:bodyPr/>
          <a:lstStyle/>
          <a:p>
            <a:pPr>
              <a:defRPr/>
            </a:pPr>
            <a:endParaRPr lang="en-US"/>
          </a:p>
        </p:txBody>
      </p:sp>
      <p:sp>
        <p:nvSpPr>
          <p:cNvPr id="16389" name="Slide Number Placeholder 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1B1FCD9-1A2A-46BF-84F2-9C769C40EB99}" type="slidenum">
              <a:rPr lang="en-US" altLang="en-US" smtClean="0">
                <a:latin typeface="Calibri" panose="020F0502020204030204" pitchFamily="34" charset="0"/>
              </a:rPr>
              <a:pPr/>
              <a:t>1</a:t>
            </a:fld>
            <a:endParaRPr lang="en-US" altLang="en-US" smtClean="0">
              <a:latin typeface="Calibri" panose="020F0502020204030204" pitchFamily="34" charset="0"/>
            </a:endParaRPr>
          </a:p>
        </p:txBody>
      </p:sp>
      <p:sp>
        <p:nvSpPr>
          <p:cNvPr id="4" name="Date Placeholder 3"/>
          <p:cNvSpPr>
            <a:spLocks noGrp="1"/>
          </p:cNvSpPr>
          <p:nvPr>
            <p:ph type="dt" sz="quarter" idx="1"/>
          </p:nvPr>
        </p:nvSpPr>
        <p:spPr/>
        <p:txBody>
          <a:bodyPr/>
          <a:lstStyle/>
          <a:p>
            <a:pPr>
              <a:defRPr/>
            </a:pPr>
            <a:endParaRPr lang="en-US"/>
          </a:p>
        </p:txBody>
      </p:sp>
    </p:spTree>
    <p:extLst>
      <p:ext uri="{BB962C8B-B14F-4D97-AF65-F5344CB8AC3E}">
        <p14:creationId xmlns:p14="http://schemas.microsoft.com/office/powerpoint/2010/main" val="1180381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416EC95D-0EC2-45A5-8173-AF2279E34B3D}" type="slidenum">
              <a:rPr lang="en-US" altLang="en-US"/>
              <a:pPr>
                <a:defRPr/>
              </a:pPr>
              <a:t>‹#›</a:t>
            </a:fld>
            <a:endParaRPr lang="en-US" altLang="en-US"/>
          </a:p>
        </p:txBody>
      </p:sp>
    </p:spTree>
    <p:extLst>
      <p:ext uri="{BB962C8B-B14F-4D97-AF65-F5344CB8AC3E}">
        <p14:creationId xmlns:p14="http://schemas.microsoft.com/office/powerpoint/2010/main" val="2156244840"/>
      </p:ext>
    </p:extLst>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F441FC-694F-4192-9094-A023769FFEDE}" type="slidenum">
              <a:rPr lang="en-US" altLang="en-US"/>
              <a:pPr>
                <a:defRPr/>
              </a:pPr>
              <a:t>‹#›</a:t>
            </a:fld>
            <a:endParaRPr lang="en-US" altLang="en-US"/>
          </a:p>
        </p:txBody>
      </p:sp>
    </p:spTree>
    <p:extLst>
      <p:ext uri="{BB962C8B-B14F-4D97-AF65-F5344CB8AC3E}">
        <p14:creationId xmlns:p14="http://schemas.microsoft.com/office/powerpoint/2010/main" val="3309276752"/>
      </p:ext>
    </p:extLst>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5ACCE73-E5F7-4673-9D44-9A27B060318D}" type="slidenum">
              <a:rPr lang="en-US" altLang="en-US"/>
              <a:pPr>
                <a:defRPr/>
              </a:pPr>
              <a:t>‹#›</a:t>
            </a:fld>
            <a:endParaRPr lang="en-US" altLang="en-US"/>
          </a:p>
        </p:txBody>
      </p:sp>
    </p:spTree>
    <p:extLst>
      <p:ext uri="{BB962C8B-B14F-4D97-AF65-F5344CB8AC3E}">
        <p14:creationId xmlns:p14="http://schemas.microsoft.com/office/powerpoint/2010/main" val="3049561300"/>
      </p:ext>
    </p:extLst>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Revisi: 00</a:t>
            </a:r>
            <a:endParaRPr lang="id-ID" sz="160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lgn="ct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p:cNvSpPr>
            <a:spLocks noGrp="1"/>
          </p:cNvSpPr>
          <p:nvPr>
            <p:ph type="sldNum" sz="quarter" idx="12"/>
          </p:nvPr>
        </p:nvSpPr>
        <p:spPr/>
        <p:txBody>
          <a:bodyPr/>
          <a:lstStyle>
            <a:lvl1pPr>
              <a:defRPr>
                <a:solidFill>
                  <a:schemeClr val="tx1"/>
                </a:solidFill>
              </a:defRPr>
            </a:lvl1pPr>
          </a:lstStyle>
          <a:p>
            <a:pPr>
              <a:defRPr/>
            </a:pPr>
            <a:fld id="{0EDAE38A-4531-4380-97DE-086A8A0ACA53}" type="slidenum">
              <a:rPr lang="en-US" altLang="en-US"/>
              <a:pPr>
                <a:defRPr/>
              </a:pPr>
              <a:t>‹#›</a:t>
            </a:fld>
            <a:endParaRPr lang="en-US" altLang="en-US"/>
          </a:p>
        </p:txBody>
      </p:sp>
    </p:spTree>
    <p:extLst>
      <p:ext uri="{BB962C8B-B14F-4D97-AF65-F5344CB8AC3E}">
        <p14:creationId xmlns:p14="http://schemas.microsoft.com/office/powerpoint/2010/main" val="3000109297"/>
      </p:ext>
    </p:extLst>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6" name="Footer Placeholder 4"/>
          <p:cNvSpPr>
            <a:spLocks noGrp="1"/>
          </p:cNvSpPr>
          <p:nvPr>
            <p:ph type="ftr" sz="quarter" idx="11"/>
          </p:nvPr>
        </p:nvSpPr>
        <p:spPr>
          <a:xfrm>
            <a:off x="3124200" y="6356350"/>
            <a:ext cx="2895600" cy="365125"/>
          </a:xfrm>
          <a:prstGeom prst="rect">
            <a:avLst/>
          </a:prstGeom>
        </p:spPr>
        <p:txBody>
          <a:bodyPr/>
          <a:lstStyle>
            <a:lvl1pPr algn="ctr" eaLnBrk="1" fontAlgn="auto" hangingPunct="1">
              <a:spcBef>
                <a:spcPts val="0"/>
              </a:spcBef>
              <a:spcAft>
                <a:spcPts val="0"/>
              </a:spcAft>
              <a:defRPr sz="1200">
                <a:solidFill>
                  <a:schemeClr val="tx1"/>
                </a:solidFill>
                <a:latin typeface="Arial" panose="020B0604020202020204" pitchFamily="34" charset="0"/>
                <a:cs typeface="Arial" panose="020B0604020202020204" pitchFamily="34" charset="0"/>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47B6F2E-1830-4639-A440-EEE48EC352CB}" type="slidenum">
              <a:rPr lang="en-US" altLang="en-US"/>
              <a:pPr>
                <a:defRPr/>
              </a:pPr>
              <a:t>‹#›</a:t>
            </a:fld>
            <a:endParaRPr lang="en-US" altLang="en-US"/>
          </a:p>
        </p:txBody>
      </p:sp>
    </p:spTree>
    <p:extLst>
      <p:ext uri="{BB962C8B-B14F-4D97-AF65-F5344CB8AC3E}">
        <p14:creationId xmlns:p14="http://schemas.microsoft.com/office/powerpoint/2010/main" val="2196171230"/>
      </p:ext>
    </p:extLst>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extBox 8"/>
          <p:cNvSpPr txBox="1">
            <a:spLocks noChangeArrowheads="1"/>
          </p:cNvSpPr>
          <p:nvPr userDrawn="1"/>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FE65C9B8-DCF8-425C-B040-66B3D246BA48}" type="slidenum">
              <a:rPr lang="en-US" altLang="en-US"/>
              <a:pPr>
                <a:defRPr/>
              </a:pPr>
              <a:t>‹#›</a:t>
            </a:fld>
            <a:endParaRPr lang="en-US" altLang="en-US"/>
          </a:p>
        </p:txBody>
      </p:sp>
    </p:spTree>
    <p:extLst>
      <p:ext uri="{BB962C8B-B14F-4D97-AF65-F5344CB8AC3E}">
        <p14:creationId xmlns:p14="http://schemas.microsoft.com/office/powerpoint/2010/main" val="4072900450"/>
      </p:ext>
    </p:extLst>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A5EAD170-31F2-4379-803B-12EDDB353B6B}" type="slidenum">
              <a:rPr lang="en-US" altLang="en-US"/>
              <a:pPr>
                <a:defRPr/>
              </a:pPr>
              <a:t>‹#›</a:t>
            </a:fld>
            <a:endParaRPr lang="en-US" altLang="en-US"/>
          </a:p>
        </p:txBody>
      </p:sp>
    </p:spTree>
    <p:extLst>
      <p:ext uri="{BB962C8B-B14F-4D97-AF65-F5344CB8AC3E}">
        <p14:creationId xmlns:p14="http://schemas.microsoft.com/office/powerpoint/2010/main" val="1088910442"/>
      </p:ext>
    </p:extLst>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E9BA96E1-A1BE-4B70-BEC9-9922E5572AFC}" type="slidenum">
              <a:rPr lang="en-US" altLang="en-US"/>
              <a:pPr>
                <a:defRPr/>
              </a:pPr>
              <a:t>‹#›</a:t>
            </a:fld>
            <a:endParaRPr lang="en-US" altLang="en-US"/>
          </a:p>
        </p:txBody>
      </p:sp>
    </p:spTree>
    <p:extLst>
      <p:ext uri="{BB962C8B-B14F-4D97-AF65-F5344CB8AC3E}">
        <p14:creationId xmlns:p14="http://schemas.microsoft.com/office/powerpoint/2010/main" val="3548851090"/>
      </p:ext>
    </p:extLst>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524F3CE6-DB3C-418C-BE5E-72270EEFA24E}" type="slidenum">
              <a:rPr lang="en-US" altLang="en-US"/>
              <a:pPr>
                <a:defRPr/>
              </a:pPr>
              <a:t>‹#›</a:t>
            </a:fld>
            <a:endParaRPr lang="en-US" altLang="en-US"/>
          </a:p>
        </p:txBody>
      </p:sp>
    </p:spTree>
    <p:extLst>
      <p:ext uri="{BB962C8B-B14F-4D97-AF65-F5344CB8AC3E}">
        <p14:creationId xmlns:p14="http://schemas.microsoft.com/office/powerpoint/2010/main" val="353349914"/>
      </p:ext>
    </p:extLst>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ED30E165-12F6-44EF-BC26-B6C534EA7E9C}" type="slidenum">
              <a:rPr lang="en-US" altLang="en-US"/>
              <a:pPr>
                <a:defRPr/>
              </a:pPr>
              <a:t>‹#›</a:t>
            </a:fld>
            <a:endParaRPr lang="en-US" altLang="en-US"/>
          </a:p>
        </p:txBody>
      </p:sp>
    </p:spTree>
    <p:extLst>
      <p:ext uri="{BB962C8B-B14F-4D97-AF65-F5344CB8AC3E}">
        <p14:creationId xmlns:p14="http://schemas.microsoft.com/office/powerpoint/2010/main" val="1669880885"/>
      </p:ext>
    </p:extLst>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eaLnBrk="1" fontAlgn="auto" hangingPunct="1">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8DE56C40-F766-4A11-A94E-2F0B05DEB1F6}" type="slidenum">
              <a:rPr lang="en-US" altLang="en-US"/>
              <a:pPr>
                <a:defRPr/>
              </a:pPr>
              <a:t>‹#›</a:t>
            </a:fld>
            <a:endParaRPr lang="en-US" altLang="en-US"/>
          </a:p>
        </p:txBody>
      </p:sp>
    </p:spTree>
    <p:extLst>
      <p:ext uri="{BB962C8B-B14F-4D97-AF65-F5344CB8AC3E}">
        <p14:creationId xmlns:p14="http://schemas.microsoft.com/office/powerpoint/2010/main" val="4294945952"/>
      </p:ext>
    </p:extLst>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F2EC9AAF-5B1E-40E5-9105-507B1721DCEB}" type="slidenum">
              <a:rPr lang="en-US" altLang="en-US"/>
              <a:pPr>
                <a:defRPr/>
              </a:pPr>
              <a:t>‹#›</a:t>
            </a:fld>
            <a:endParaRPr lang="en-US" altLang="en-US"/>
          </a:p>
        </p:txBody>
      </p:sp>
      <p:sp>
        <p:nvSpPr>
          <p:cNvPr id="1029" name="TextBox 6"/>
          <p:cNvSpPr txBox="1">
            <a:spLocks noChangeArrowheads="1"/>
          </p:cNvSpPr>
          <p:nvPr/>
        </p:nvSpPr>
        <p:spPr bwMode="auto">
          <a:xfrm>
            <a:off x="6553200" y="6362700"/>
            <a:ext cx="2133600" cy="277813"/>
          </a:xfrm>
          <a:prstGeom prst="rect">
            <a:avLst/>
          </a:prstGeom>
          <a:noFill/>
          <a:ln>
            <a:noFill/>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defRPr/>
            </a:pPr>
            <a:r>
              <a:rPr lang="id-ID" sz="1200"/>
              <a:t>Versi : 01</a:t>
            </a:r>
            <a:endParaRPr lang="id-ID" sz="1600"/>
          </a:p>
        </p:txBody>
      </p:sp>
      <p:sp>
        <p:nvSpPr>
          <p:cNvPr id="1030" name="TextBox 7"/>
          <p:cNvSpPr txBox="1">
            <a:spLocks noChangeArrowheads="1"/>
          </p:cNvSpPr>
          <p:nvPr/>
        </p:nvSpPr>
        <p:spPr bwMode="auto">
          <a:xfrm>
            <a:off x="323850" y="404813"/>
            <a:ext cx="1655763" cy="2762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id-ID" altLang="en-US" sz="1200" b="1" smtClean="0"/>
              <a:t>I.</a:t>
            </a:r>
            <a:fld id="{BD6403DF-C331-473A-B09F-6E37E23CF348}" type="slidenum">
              <a:rPr lang="id-ID" altLang="en-US" sz="1200" b="1" smtClean="0"/>
              <a:pPr eaLnBrk="1" hangingPunct="1">
                <a:defRPr/>
              </a:pPr>
              <a:t>‹#›</a:t>
            </a:fld>
            <a:endParaRPr lang="id-ID" altLang="en-US" sz="1200" b="1" smtClean="0"/>
          </a:p>
        </p:txBody>
      </p:sp>
    </p:spTree>
  </p:cSld>
  <p:clrMap bg1="lt1" tx1="dk1" bg2="lt2" tx2="dk2" accent1="accent1" accent2="accent2" accent3="accent3" accent4="accent4" accent5="accent5" accent6="accent6" hlink="hlink" folHlink="folHlink"/>
  <p:sldLayoutIdLst>
    <p:sldLayoutId id="2147484309" r:id="rId1"/>
    <p:sldLayoutId id="2147484310" r:id="rId2"/>
    <p:sldLayoutId id="2147484311" r:id="rId3"/>
    <p:sldLayoutId id="2147484312" r:id="rId4"/>
    <p:sldLayoutId id="2147484313" r:id="rId5"/>
    <p:sldLayoutId id="2147484314" r:id="rId6"/>
    <p:sldLayoutId id="2147484315" r:id="rId7"/>
    <p:sldLayoutId id="2147484316" r:id="rId8"/>
    <p:sldLayoutId id="2147484317" r:id="rId9"/>
    <p:sldLayoutId id="2147484318" r:id="rId10"/>
    <p:sldLayoutId id="2147484319" r:id="rId11"/>
  </p:sldLayoutIdLst>
  <p:transition spd="slow">
    <p:fade thruBlk="1"/>
  </p:transition>
  <p:hf sldNum="0" hdr="0" ftr="0"/>
  <p:txStyles>
    <p:titleStyle>
      <a:lvl1pPr algn="ctr" rtl="0" eaLnBrk="0" fontAlgn="base" hangingPunct="0">
        <a:spcBef>
          <a:spcPct val="0"/>
        </a:spcBef>
        <a:spcAft>
          <a:spcPct val="0"/>
        </a:spcAft>
        <a:defRPr sz="36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600" b="1">
          <a:solidFill>
            <a:schemeClr val="tx1"/>
          </a:solidFill>
          <a:latin typeface="Arial" charset="0"/>
          <a:cs typeface="Arial" charset="0"/>
        </a:defRPr>
      </a:lvl2pPr>
      <a:lvl3pPr algn="ctr" rtl="0" eaLnBrk="0" fontAlgn="base" hangingPunct="0">
        <a:spcBef>
          <a:spcPct val="0"/>
        </a:spcBef>
        <a:spcAft>
          <a:spcPct val="0"/>
        </a:spcAft>
        <a:defRPr sz="3600" b="1">
          <a:solidFill>
            <a:schemeClr val="tx1"/>
          </a:solidFill>
          <a:latin typeface="Arial" charset="0"/>
          <a:cs typeface="Arial" charset="0"/>
        </a:defRPr>
      </a:lvl3pPr>
      <a:lvl4pPr algn="ctr" rtl="0" eaLnBrk="0" fontAlgn="base" hangingPunct="0">
        <a:spcBef>
          <a:spcPct val="0"/>
        </a:spcBef>
        <a:spcAft>
          <a:spcPct val="0"/>
        </a:spcAft>
        <a:defRPr sz="3600" b="1">
          <a:solidFill>
            <a:schemeClr val="tx1"/>
          </a:solidFill>
          <a:latin typeface="Arial" charset="0"/>
          <a:cs typeface="Arial" charset="0"/>
        </a:defRPr>
      </a:lvl4pPr>
      <a:lvl5pPr algn="ctr" rtl="0" eaLnBrk="0" fontAlgn="base" hangingPunct="0">
        <a:spcBef>
          <a:spcPct val="0"/>
        </a:spcBef>
        <a:spcAft>
          <a:spcPct val="0"/>
        </a:spcAft>
        <a:defRPr sz="3600" b="1">
          <a:solidFill>
            <a:schemeClr val="tx1"/>
          </a:solidFill>
          <a:latin typeface="Arial" charset="0"/>
          <a:cs typeface="Arial" charset="0"/>
        </a:defRPr>
      </a:lvl5pPr>
      <a:lvl6pPr marL="457200" algn="ctr" rtl="0" fontAlgn="base">
        <a:spcBef>
          <a:spcPct val="0"/>
        </a:spcBef>
        <a:spcAft>
          <a:spcPct val="0"/>
        </a:spcAft>
        <a:defRPr sz="3600" b="1">
          <a:solidFill>
            <a:schemeClr val="tx1"/>
          </a:solidFill>
          <a:latin typeface="Arial" charset="0"/>
          <a:cs typeface="Arial" charset="0"/>
        </a:defRPr>
      </a:lvl6pPr>
      <a:lvl7pPr marL="914400" algn="ctr" rtl="0" fontAlgn="base">
        <a:spcBef>
          <a:spcPct val="0"/>
        </a:spcBef>
        <a:spcAft>
          <a:spcPct val="0"/>
        </a:spcAft>
        <a:defRPr sz="3600" b="1">
          <a:solidFill>
            <a:schemeClr val="tx1"/>
          </a:solidFill>
          <a:latin typeface="Arial" charset="0"/>
          <a:cs typeface="Arial" charset="0"/>
        </a:defRPr>
      </a:lvl7pPr>
      <a:lvl8pPr marL="1371600" algn="ctr" rtl="0" fontAlgn="base">
        <a:spcBef>
          <a:spcPct val="0"/>
        </a:spcBef>
        <a:spcAft>
          <a:spcPct val="0"/>
        </a:spcAft>
        <a:defRPr sz="3600" b="1">
          <a:solidFill>
            <a:schemeClr val="tx1"/>
          </a:solidFill>
          <a:latin typeface="Arial" charset="0"/>
          <a:cs typeface="Arial" charset="0"/>
        </a:defRPr>
      </a:lvl8pPr>
      <a:lvl9pPr marL="1828800" algn="ctr" rtl="0" fontAlgn="base">
        <a:spcBef>
          <a:spcPct val="0"/>
        </a:spcBef>
        <a:spcAft>
          <a:spcPct val="0"/>
        </a:spcAft>
        <a:defRPr sz="3600" b="1">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rtl="0" eaLnBrk="0" fontAlgn="base" hangingPunct="0">
        <a:spcBef>
          <a:spcPct val="20000"/>
        </a:spcBef>
        <a:spcAft>
          <a:spcPct val="0"/>
        </a:spcAft>
        <a:buFont typeface="Arial" panose="020B0604020202020204"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060848"/>
            <a:ext cx="9144000" cy="3662541"/>
          </a:xfrm>
          <a:prstGeom prst="rect">
            <a:avLst/>
          </a:prstGeom>
          <a:noFill/>
        </p:spPr>
        <p:txBody>
          <a:bodyPr>
            <a:spAutoFit/>
          </a:bodyPr>
          <a:lstStyle/>
          <a:p>
            <a:pPr algn="ctr" eaLnBrk="1" fontAlgn="auto" hangingPunct="1">
              <a:spcBef>
                <a:spcPts val="0"/>
              </a:spcBef>
              <a:spcAft>
                <a:spcPts val="0"/>
              </a:spcAft>
              <a:defRPr/>
            </a:pPr>
            <a:r>
              <a:rPr lang="en-US" sz="4000" b="1" dirty="0">
                <a:solidFill>
                  <a:srgbClr val="002060"/>
                </a:solidFill>
                <a:effectLst>
                  <a:reflection blurRad="6350" stA="55000" endA="300" endPos="45500" dir="5400000" sy="-100000" algn="bl" rotWithShape="0"/>
                </a:effectLst>
                <a:latin typeface="Cambria" panose="02040503050406030204" pitchFamily="18" charset="0"/>
              </a:rPr>
              <a:t>P</a:t>
            </a:r>
            <a:r>
              <a:rPr lang="id-ID" sz="4000" b="1" dirty="0">
                <a:solidFill>
                  <a:srgbClr val="002060"/>
                </a:solidFill>
                <a:effectLst>
                  <a:reflection blurRad="6350" stA="55000" endA="300" endPos="45500" dir="5400000" sy="-100000" algn="bl" rotWithShape="0"/>
                </a:effectLst>
                <a:latin typeface="Cambria" panose="02040503050406030204" pitchFamily="18" charset="0"/>
              </a:rPr>
              <a:t>ROPOSAL (</a:t>
            </a:r>
            <a:r>
              <a:rPr lang="en-US" sz="4000" b="1" dirty="0">
                <a:solidFill>
                  <a:srgbClr val="002060"/>
                </a:solidFill>
                <a:effectLst>
                  <a:reflection blurRad="6350" stA="55000" endA="300" endPos="45500" dir="5400000" sy="-100000" algn="bl" rotWithShape="0"/>
                </a:effectLst>
                <a:latin typeface="Cambria" panose="02040503050406030204" pitchFamily="18" charset="0"/>
              </a:rPr>
              <a:t>KARYA ILMIAH</a:t>
            </a:r>
            <a:r>
              <a:rPr lang="id-ID" sz="4000" b="1" dirty="0">
                <a:solidFill>
                  <a:srgbClr val="002060"/>
                </a:solidFill>
                <a:effectLst>
                  <a:reflection blurRad="6350" stA="55000" endA="300" endPos="45500" dir="5400000" sy="-100000" algn="bl" rotWithShape="0"/>
                </a:effectLst>
                <a:latin typeface="Cambria" panose="02040503050406030204" pitchFamily="18" charset="0"/>
              </a:rPr>
              <a:t>)</a:t>
            </a: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r>
              <a:rPr lang="en-US" sz="4000" b="1" dirty="0">
                <a:solidFill>
                  <a:srgbClr val="002060"/>
                </a:solidFill>
                <a:effectLst>
                  <a:reflection blurRad="6350" stA="55000" endA="300" endPos="45500" dir="5400000" sy="-100000" algn="bl" rotWithShape="0"/>
                </a:effectLst>
                <a:latin typeface="Cambria" panose="02040503050406030204" pitchFamily="18" charset="0"/>
              </a:rPr>
              <a:t>Dr. </a:t>
            </a:r>
            <a:r>
              <a:rPr lang="en-US" sz="4000" b="1" dirty="0" err="1">
                <a:solidFill>
                  <a:srgbClr val="002060"/>
                </a:solidFill>
                <a:effectLst>
                  <a:reflection blurRad="6350" stA="55000" endA="300" endPos="45500" dir="5400000" sy="-100000" algn="bl" rotWithShape="0"/>
                </a:effectLst>
                <a:latin typeface="Cambria" panose="02040503050406030204" pitchFamily="18" charset="0"/>
              </a:rPr>
              <a:t>Meliyanti</a:t>
            </a:r>
            <a:endParaRPr lang="en-US" sz="4000" b="1" dirty="0">
              <a:solidFill>
                <a:srgbClr val="002060"/>
              </a:solidFill>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r>
              <a:rPr lang="en-US" sz="4000" b="1" dirty="0">
                <a:solidFill>
                  <a:srgbClr val="002060"/>
                </a:solidFill>
                <a:effectLst>
                  <a:reflection blurRad="6350" stA="55000" endA="300" endPos="45500" dir="5400000" sy="-100000" algn="bl" rotWithShape="0"/>
                </a:effectLst>
                <a:latin typeface="Cambria" panose="02040503050406030204" pitchFamily="18" charset="0"/>
              </a:rPr>
              <a:t> </a:t>
            </a:r>
          </a:p>
          <a:p>
            <a:pPr algn="ctr" eaLnBrk="1" fontAlgn="auto" hangingPunct="1">
              <a:spcBef>
                <a:spcPts val="0"/>
              </a:spcBef>
              <a:spcAft>
                <a:spcPts val="0"/>
              </a:spcAft>
              <a:defRPr/>
            </a:pPr>
            <a:r>
              <a:rPr lang="en-US" sz="3600" b="1" u="sng" dirty="0" err="1">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Pertemuan</a:t>
            </a:r>
            <a:r>
              <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 </a:t>
            </a:r>
            <a:r>
              <a:rPr lang="en-US" sz="3600" b="1" u="sng" dirty="0" err="1">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Minggu</a:t>
            </a:r>
            <a:r>
              <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 ke-1</a:t>
            </a:r>
            <a:r>
              <a:rPr lang="id-ID"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rPr>
              <a:t>3</a:t>
            </a:r>
            <a:endParaRPr lang="en-US" sz="3600" b="1"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endParaRPr>
          </a:p>
          <a:p>
            <a:pPr algn="ctr" eaLnBrk="1" fontAlgn="auto" hangingPunct="1">
              <a:spcBef>
                <a:spcPts val="0"/>
              </a:spcBef>
              <a:spcAft>
                <a:spcPts val="0"/>
              </a:spcAft>
              <a:defRPr/>
            </a:pPr>
            <a:endParaRPr lang="en-US" sz="3600" u="sng" dirty="0">
              <a:ln w="19050">
                <a:solidFill>
                  <a:schemeClr val="tx2">
                    <a:tint val="1000"/>
                  </a:schemeClr>
                </a:solidFill>
                <a:prstDash val="solid"/>
              </a:ln>
              <a:effectLst>
                <a:reflection blurRad="6350" stA="55000" endA="300" endPos="45500" dir="5400000" sy="-100000" algn="bl" rotWithShape="0"/>
              </a:effectLst>
              <a:latin typeface="Cambria" panose="02040503050406030204" pitchFamily="18" charset="0"/>
            </a:endParaRPr>
          </a:p>
        </p:txBody>
      </p:sp>
      <p:pic>
        <p:nvPicPr>
          <p:cNvPr id="15363" name="Picture 2" descr="D:\Picture\logo ibi small.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5250" y="142875"/>
            <a:ext cx="1244600" cy="124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p>
          <a:p>
            <a:pPr algn="ctr">
              <a:spcBef>
                <a:spcPct val="0"/>
              </a:spcBef>
              <a:buFontTx/>
              <a:buNone/>
            </a:pPr>
            <a:endParaRPr lang="id-ID" altLang="en-US" sz="1200">
              <a:latin typeface="Arial" panose="020B0604020202020204" pitchFamily="34" charset="0"/>
              <a:cs typeface="Arial" panose="020B0604020202020204" pitchFamily="34" charset="0"/>
            </a:endParaRPr>
          </a:p>
          <a:p>
            <a:pPr algn="ct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5365"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143000"/>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1741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741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741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741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741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1741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7938"/>
            <a:ext cx="9144000" cy="615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2268538" y="1398588"/>
            <a:ext cx="6696075"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Proposal adalah sebuah rencana dan rancangan kerja secara sistematis dan detail. Tujuan dibuatnya proposal sebagai pedoman dan acuan dari sebuah rencana pelaksanaan kegiatan atau usaha tertentu. Ada beberapa macam bentuk-bentuk proposal secara umum, dilihat dari isi dan tujuannya ataupun dilihat dari format penulisannya.</a:t>
            </a:r>
          </a:p>
          <a:p>
            <a:pPr eaLnBrk="1" hangingPunct="1">
              <a:spcBef>
                <a:spcPct val="0"/>
              </a:spcBef>
              <a:buFontTx/>
              <a:buNone/>
            </a:pPr>
            <a:endParaRPr lang="en-US"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Arti proposal menurut KBBI (Kamus Besar Bahasa Indonesia) adalah rencana yang dituangkan dalam bentuk rancangan kerja. Sementara pengertian proposal secara umum adalah suatu rencana yang dituangkan dalam bentuk rancangan kegiatan dalam bentuk tulisan dan dijelaskan secara sistematis dan terperinci.</a:t>
            </a:r>
          </a:p>
        </p:txBody>
      </p:sp>
      <p:sp>
        <p:nvSpPr>
          <p:cNvPr id="1843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843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843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843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843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1844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844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Pengertian </a:t>
            </a:r>
            <a:r>
              <a:rPr lang="id-ID" sz="3200" b="1" dirty="0">
                <a:latin typeface="Arial" pitchFamily="34" charset="0"/>
                <a:cs typeface="Arial" pitchFamily="34" charset="0"/>
              </a:rPr>
              <a:t>Proposal</a:t>
            </a:r>
            <a:endParaRPr lang="id-ID" sz="3200" b="1" dirty="0">
              <a:latin typeface="Arial" pitchFamily="34" charset="0"/>
              <a:cs typeface="Arial" pitchFamily="34" charset="0"/>
            </a:endParaRPr>
          </a:p>
        </p:txBody>
      </p:sp>
      <p:pic>
        <p:nvPicPr>
          <p:cNvPr id="1844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376363"/>
            <a:ext cx="2160588" cy="465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txBox="1">
            <a:spLocks/>
          </p:cNvSpPr>
          <p:nvPr/>
        </p:nvSpPr>
        <p:spPr bwMode="auto">
          <a:xfrm>
            <a:off x="2411413" y="1052513"/>
            <a:ext cx="6732587" cy="524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Tujuan dibuatnya proposal menjadi pedoman dan acuan pelaksanaan suatu kegiatan atau bisnis. Proposal menjadi gambaran umum terhadap sebuah rancangan kerja dan kegiatan sehingga sesuai dengan maksud dan tujuan awal penyelenggara atau pelaksana.</a:t>
            </a:r>
            <a:endParaRPr lang="id-ID"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endParaRPr lang="id-ID" altLang="en-US" sz="24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Pada dasarnya, ada beberapa macam-macam proposal. Secara umum jenis-jenis proposal dibedakan berdasarkan tujuan dibuatnya proposal. Struktur proposal biasanya mengandung ide dan gagasan pokok serta detail-detail lain seperti latar belakang, output yang diinginkan hingga biaya yang diperlukan.</a:t>
            </a:r>
          </a:p>
        </p:txBody>
      </p:sp>
      <p:sp>
        <p:nvSpPr>
          <p:cNvPr id="1945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1946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19461"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9462"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19463"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19465"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9466"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Pengertian </a:t>
            </a:r>
            <a:r>
              <a:rPr lang="id-ID" sz="3200" b="1" dirty="0">
                <a:latin typeface="Arial" pitchFamily="34" charset="0"/>
                <a:cs typeface="Arial" pitchFamily="34" charset="0"/>
              </a:rPr>
              <a:t>Proposal</a:t>
            </a:r>
            <a:endParaRPr lang="id-ID" sz="3200" b="1" dirty="0">
              <a:latin typeface="Arial" pitchFamily="34" charset="0"/>
              <a:cs typeface="Arial" pitchFamily="34" charset="0"/>
            </a:endParaRPr>
          </a:p>
        </p:txBody>
      </p:sp>
      <p:pic>
        <p:nvPicPr>
          <p:cNvPr id="19470"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0" y="1395413"/>
            <a:ext cx="2173288" cy="433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1763713" y="465138"/>
            <a:ext cx="7129462" cy="570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defRPr/>
            </a:pPr>
            <a:endParaRPr lang="id-ID" altLang="en-US" sz="2000" dirty="0" smtClean="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defRPr/>
            </a:pPr>
            <a:endParaRPr lang="id-ID" altLang="en-US" sz="2000" dirty="0" smtClean="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defRPr/>
            </a:pPr>
            <a:endParaRPr lang="id-ID" altLang="en-US" sz="2000" dirty="0" smtClean="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defRPr/>
            </a:pPr>
            <a:r>
              <a:rPr lang="en-US" altLang="en-US" sz="2000" dirty="0" smtClean="0">
                <a:solidFill>
                  <a:srgbClr val="000000"/>
                </a:solidFill>
                <a:latin typeface="Adobe Caslon Pro Bold" panose="0205070206050A020403" pitchFamily="18" charset="0"/>
                <a:cs typeface="Arial" panose="020B0604020202020204" pitchFamily="34" charset="0"/>
              </a:rPr>
              <a:t>1. Proposal </a:t>
            </a:r>
            <a:r>
              <a:rPr lang="en-US" altLang="en-US" sz="2000" dirty="0" err="1" smtClean="0">
                <a:solidFill>
                  <a:srgbClr val="000000"/>
                </a:solidFill>
                <a:latin typeface="Adobe Caslon Pro Bold" panose="0205070206050A020403" pitchFamily="18" charset="0"/>
                <a:cs typeface="Arial" panose="020B0604020202020204" pitchFamily="34" charset="0"/>
              </a:rPr>
              <a:t>Kegiatan</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defRPr/>
            </a:pPr>
            <a:r>
              <a:rPr lang="en-US" altLang="en-US" sz="2000" dirty="0" smtClean="0">
                <a:solidFill>
                  <a:srgbClr val="000000"/>
                </a:solidFill>
                <a:latin typeface="Adobe Caslon Pro Bold" panose="0205070206050A020403" pitchFamily="18" charset="0"/>
                <a:cs typeface="Arial" panose="020B0604020202020204" pitchFamily="34" charset="0"/>
              </a:rPr>
              <a:t>Proposal </a:t>
            </a:r>
            <a:r>
              <a:rPr lang="en-US" altLang="en-US" sz="2000" dirty="0" err="1" smtClean="0">
                <a:solidFill>
                  <a:srgbClr val="000000"/>
                </a:solidFill>
                <a:latin typeface="Adobe Caslon Pro Bold" panose="0205070206050A020403" pitchFamily="18" charset="0"/>
                <a:cs typeface="Arial" panose="020B0604020202020204" pitchFamily="34" charset="0"/>
              </a:rPr>
              <a:t>kegiatan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adalah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salah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satu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jenis</a:t>
            </a:r>
            <a:r>
              <a:rPr lang="en-US" altLang="en-US" sz="2000" dirty="0" smtClean="0">
                <a:solidFill>
                  <a:srgbClr val="000000"/>
                </a:solidFill>
                <a:latin typeface="Adobe Caslon Pro Bold" panose="0205070206050A020403" pitchFamily="18" charset="0"/>
                <a:cs typeface="Arial" panose="020B0604020202020204" pitchFamily="34" charset="0"/>
              </a:rPr>
              <a:t> proposal yang </a:t>
            </a:r>
            <a:r>
              <a:rPr lang="en-US" altLang="en-US" sz="2000" dirty="0" err="1" smtClean="0">
                <a:solidFill>
                  <a:srgbClr val="000000"/>
                </a:solidFill>
                <a:latin typeface="Adobe Caslon Pro Bold" panose="0205070206050A020403" pitchFamily="18" charset="0"/>
                <a:cs typeface="Arial" panose="020B0604020202020204" pitchFamily="34" charset="0"/>
              </a:rPr>
              <a:t>umum</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dibuat</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baik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secara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individu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maupun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kelompok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Tujuan</a:t>
            </a:r>
            <a:r>
              <a:rPr lang="en-US" altLang="en-US" sz="2000" dirty="0" smtClean="0">
                <a:solidFill>
                  <a:srgbClr val="000000"/>
                </a:solidFill>
                <a:latin typeface="Adobe Caslon Pro Bold" panose="0205070206050A020403" pitchFamily="18" charset="0"/>
                <a:cs typeface="Arial" panose="020B0604020202020204" pitchFamily="34" charset="0"/>
              </a:rPr>
              <a:t> proposal </a:t>
            </a:r>
            <a:r>
              <a:rPr lang="en-US" altLang="en-US" sz="2000" dirty="0" err="1" smtClean="0">
                <a:solidFill>
                  <a:srgbClr val="000000"/>
                </a:solidFill>
                <a:latin typeface="Adobe Caslon Pro Bold" panose="0205070206050A020403" pitchFamily="18" charset="0"/>
                <a:cs typeface="Arial" panose="020B0604020202020204" pitchFamily="34" charset="0"/>
              </a:rPr>
              <a:t>ini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diajukan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untuk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menyelenggarakan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sebuah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kegiatan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Adanya</a:t>
            </a:r>
            <a:r>
              <a:rPr lang="en-US" altLang="en-US" sz="2000" dirty="0" smtClean="0">
                <a:solidFill>
                  <a:srgbClr val="000000"/>
                </a:solidFill>
                <a:latin typeface="Adobe Caslon Pro Bold" panose="0205070206050A020403" pitchFamily="18" charset="0"/>
                <a:cs typeface="Arial" panose="020B0604020202020204" pitchFamily="34" charset="0"/>
              </a:rPr>
              <a:t> proposal </a:t>
            </a:r>
            <a:r>
              <a:rPr lang="en-US" altLang="en-US" sz="2000" dirty="0" err="1" smtClean="0">
                <a:solidFill>
                  <a:srgbClr val="000000"/>
                </a:solidFill>
                <a:latin typeface="Adobe Caslon Pro Bold" panose="0205070206050A020403" pitchFamily="18" charset="0"/>
                <a:cs typeface="Arial" panose="020B0604020202020204" pitchFamily="34" charset="0"/>
              </a:rPr>
              <a:t>kegiatan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ini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membantu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dalam</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penyusunan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rencana</a:t>
            </a:r>
            <a:r>
              <a:rPr lang="en-US" altLang="en-US" sz="2000" dirty="0" smtClean="0">
                <a:solidFill>
                  <a:srgbClr val="000000"/>
                </a:solidFill>
                <a:latin typeface="Adobe Caslon Pro Bold" panose="0205070206050A020403" pitchFamily="18" charset="0"/>
                <a:cs typeface="Arial" panose="020B0604020202020204" pitchFamily="34" charset="0"/>
              </a:rPr>
              <a:t> program </a:t>
            </a:r>
            <a:r>
              <a:rPr lang="en-US" altLang="en-US" sz="2000" dirty="0" err="1" smtClean="0">
                <a:solidFill>
                  <a:srgbClr val="000000"/>
                </a:solidFill>
                <a:latin typeface="Adobe Caslon Pro Bold" panose="0205070206050A020403" pitchFamily="18" charset="0"/>
                <a:cs typeface="Arial" panose="020B0604020202020204" pitchFamily="34" charset="0"/>
              </a:rPr>
              <a:t>kegiatan</a:t>
            </a:r>
            <a:r>
              <a:rPr lang="en-US" altLang="en-US" sz="2000" dirty="0" smtClean="0">
                <a:solidFill>
                  <a:srgbClr val="000000"/>
                </a:solidFill>
                <a:latin typeface="Adobe Caslon Pro Bold" panose="0205070206050A020403" pitchFamily="18" charset="0"/>
                <a:cs typeface="Arial" panose="020B0604020202020204" pitchFamily="34" charset="0"/>
              </a:rPr>
              <a:t> yang </a:t>
            </a:r>
            <a:r>
              <a:rPr lang="en-US" altLang="en-US" sz="2000" dirty="0" err="1" smtClean="0">
                <a:solidFill>
                  <a:srgbClr val="000000"/>
                </a:solidFill>
                <a:latin typeface="Adobe Caslon Pro Bold" panose="0205070206050A020403" pitchFamily="18" charset="0"/>
                <a:cs typeface="Arial" panose="020B0604020202020204" pitchFamily="34" charset="0"/>
              </a:rPr>
              <a:t>akan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diadakan</a:t>
            </a:r>
            <a:r>
              <a:rPr lang="en-US" altLang="en-US" sz="2000" dirty="0" smtClean="0">
                <a:solidFill>
                  <a:srgbClr val="000000"/>
                </a:solidFill>
                <a:latin typeface="Adobe Caslon Pro Bold" panose="0205070206050A020403" pitchFamily="18" charset="0"/>
                <a:cs typeface="Arial" panose="020B0604020202020204" pitchFamily="34" charset="0"/>
              </a:rPr>
              <a:t>.</a:t>
            </a:r>
            <a:r>
              <a:rPr lang="id-ID"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Contoh</a:t>
            </a:r>
            <a:r>
              <a:rPr lang="id-ID" altLang="en-US" sz="2000" dirty="0" smtClean="0">
                <a:solidFill>
                  <a:srgbClr val="000000"/>
                </a:solidFill>
                <a:latin typeface="Adobe Caslon Pro Bold" panose="0205070206050A020403" pitchFamily="18" charset="0"/>
                <a:cs typeface="Arial" panose="020B0604020202020204" pitchFamily="34" charset="0"/>
              </a:rPr>
              <a:t>: </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marL="268288" indent="-268288"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	1) </a:t>
            </a:r>
            <a:r>
              <a:rPr lang="en-US" altLang="en-US" sz="2000" dirty="0" smtClean="0">
                <a:solidFill>
                  <a:srgbClr val="000000"/>
                </a:solidFill>
                <a:latin typeface="Adobe Caslon Pro Bold" panose="0205070206050A020403" pitchFamily="18" charset="0"/>
                <a:cs typeface="Arial" panose="020B0604020202020204" pitchFamily="34" charset="0"/>
              </a:rPr>
              <a:t>Proposal </a:t>
            </a:r>
            <a:r>
              <a:rPr lang="en-US" altLang="en-US" sz="2000" dirty="0" err="1" smtClean="0">
                <a:solidFill>
                  <a:srgbClr val="000000"/>
                </a:solidFill>
                <a:latin typeface="Adobe Caslon Pro Bold" panose="0205070206050A020403" pitchFamily="18" charset="0"/>
                <a:cs typeface="Arial" panose="020B0604020202020204" pitchFamily="34" charset="0"/>
              </a:rPr>
              <a:t>pertunjukan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seni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budaya</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marL="268288" indent="-268288"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	2) </a:t>
            </a:r>
            <a:r>
              <a:rPr lang="en-US" altLang="en-US" sz="2000" dirty="0" smtClean="0">
                <a:solidFill>
                  <a:srgbClr val="000000"/>
                </a:solidFill>
                <a:latin typeface="Adobe Caslon Pro Bold" panose="0205070206050A020403" pitchFamily="18" charset="0"/>
                <a:cs typeface="Arial" panose="020B0604020202020204" pitchFamily="34" charset="0"/>
              </a:rPr>
              <a:t>Proposal </a:t>
            </a:r>
            <a:r>
              <a:rPr lang="en-US" altLang="en-US" sz="2000" dirty="0" err="1" smtClean="0">
                <a:solidFill>
                  <a:srgbClr val="000000"/>
                </a:solidFill>
                <a:latin typeface="Adobe Caslon Pro Bold" panose="0205070206050A020403" pitchFamily="18" charset="0"/>
                <a:cs typeface="Arial" panose="020B0604020202020204" pitchFamily="34" charset="0"/>
              </a:rPr>
              <a:t>penyelenggaran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lomba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desa</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marL="268288" indent="-268288"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	3) P</a:t>
            </a:r>
            <a:r>
              <a:rPr lang="en-US" altLang="en-US" sz="2000" dirty="0" err="1" smtClean="0">
                <a:solidFill>
                  <a:srgbClr val="000000"/>
                </a:solidFill>
                <a:latin typeface="Adobe Caslon Pro Bold" panose="0205070206050A020403" pitchFamily="18" charset="0"/>
                <a:cs typeface="Arial" panose="020B0604020202020204" pitchFamily="34" charset="0"/>
              </a:rPr>
              <a:t>roposal</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perayaan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ulang</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tahun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sekolah</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defRPr/>
            </a:pPr>
            <a:r>
              <a:rPr lang="en-US" altLang="en-US" sz="2000" dirty="0" smtClean="0">
                <a:solidFill>
                  <a:srgbClr val="000000"/>
                </a:solidFill>
                <a:latin typeface="Adobe Caslon Pro Bold" panose="0205070206050A020403" pitchFamily="18" charset="0"/>
                <a:cs typeface="Arial" panose="020B0604020202020204" pitchFamily="34" charset="0"/>
              </a:rPr>
              <a:t>2. Proposal </a:t>
            </a:r>
            <a:r>
              <a:rPr lang="en-US" altLang="en-US" sz="2000" dirty="0" err="1" smtClean="0">
                <a:solidFill>
                  <a:srgbClr val="000000"/>
                </a:solidFill>
                <a:latin typeface="Adobe Caslon Pro Bold" panose="0205070206050A020403" pitchFamily="18" charset="0"/>
                <a:cs typeface="Arial" panose="020B0604020202020204" pitchFamily="34" charset="0"/>
              </a:rPr>
              <a:t>Bisnis</a:t>
            </a:r>
            <a:r>
              <a:rPr lang="en-US" altLang="en-US" sz="2000" dirty="0" smtClean="0">
                <a:solidFill>
                  <a:srgbClr val="000000"/>
                </a:solidFill>
                <a:latin typeface="Adobe Caslon Pro Bold" panose="0205070206050A020403" pitchFamily="18" charset="0"/>
                <a:cs typeface="Arial" panose="020B0604020202020204" pitchFamily="34" charset="0"/>
              </a:rPr>
              <a:t>/Usaha</a:t>
            </a:r>
          </a:p>
          <a:p>
            <a:pPr eaLnBrk="1" hangingPunct="1">
              <a:spcBef>
                <a:spcPct val="0"/>
              </a:spcBef>
              <a:buFontTx/>
              <a:buNone/>
              <a:defRPr/>
            </a:pPr>
            <a:r>
              <a:rPr lang="en-US" altLang="en-US" sz="2000" dirty="0" smtClean="0">
                <a:solidFill>
                  <a:srgbClr val="000000"/>
                </a:solidFill>
                <a:latin typeface="Adobe Caslon Pro Bold" panose="0205070206050A020403" pitchFamily="18" charset="0"/>
                <a:cs typeface="Arial" panose="020B0604020202020204" pitchFamily="34" charset="0"/>
              </a:rPr>
              <a:t>Proposal </a:t>
            </a:r>
            <a:r>
              <a:rPr lang="en-US" altLang="en-US" sz="2000" dirty="0" err="1" smtClean="0">
                <a:solidFill>
                  <a:srgbClr val="000000"/>
                </a:solidFill>
                <a:latin typeface="Adobe Caslon Pro Bold" panose="0205070206050A020403" pitchFamily="18" charset="0"/>
                <a:cs typeface="Arial" panose="020B0604020202020204" pitchFamily="34" charset="0"/>
              </a:rPr>
              <a:t>bisnis</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atau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usaha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adalah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salah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satu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jenis</a:t>
            </a:r>
            <a:r>
              <a:rPr lang="en-US" altLang="en-US" sz="2000" dirty="0" smtClean="0">
                <a:solidFill>
                  <a:srgbClr val="000000"/>
                </a:solidFill>
                <a:latin typeface="Adobe Caslon Pro Bold" panose="0205070206050A020403" pitchFamily="18" charset="0"/>
                <a:cs typeface="Arial" panose="020B0604020202020204" pitchFamily="34" charset="0"/>
              </a:rPr>
              <a:t> proposal yang </a:t>
            </a:r>
            <a:r>
              <a:rPr lang="en-US" altLang="en-US" sz="2000" dirty="0" err="1" smtClean="0">
                <a:solidFill>
                  <a:srgbClr val="000000"/>
                </a:solidFill>
                <a:latin typeface="Adobe Caslon Pro Bold" panose="0205070206050A020403" pitchFamily="18" charset="0"/>
                <a:cs typeface="Arial" panose="020B0604020202020204" pitchFamily="34" charset="0"/>
              </a:rPr>
              <a:t>berkaitan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dengan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dunia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bisnis</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rencana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kerja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baik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secara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individu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atau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kelompok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Jenis</a:t>
            </a:r>
            <a:r>
              <a:rPr lang="en-US" altLang="en-US" sz="2000" dirty="0" smtClean="0">
                <a:solidFill>
                  <a:srgbClr val="000000"/>
                </a:solidFill>
                <a:latin typeface="Adobe Caslon Pro Bold" panose="0205070206050A020403" pitchFamily="18" charset="0"/>
                <a:cs typeface="Arial" panose="020B0604020202020204" pitchFamily="34" charset="0"/>
              </a:rPr>
              <a:t> proposal </a:t>
            </a:r>
            <a:r>
              <a:rPr lang="en-US" altLang="en-US" sz="2000" dirty="0" err="1" smtClean="0">
                <a:solidFill>
                  <a:srgbClr val="000000"/>
                </a:solidFill>
                <a:latin typeface="Adobe Caslon Pro Bold" panose="0205070206050A020403" pitchFamily="18" charset="0"/>
                <a:cs typeface="Arial" panose="020B0604020202020204" pitchFamily="34" charset="0"/>
              </a:rPr>
              <a:t>ini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dibuat</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untuk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memberi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gambaran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usaha</a:t>
            </a:r>
            <a:r>
              <a:rPr lang="en-US" altLang="en-US" sz="2000" dirty="0" smtClean="0">
                <a:solidFill>
                  <a:srgbClr val="000000"/>
                </a:solidFill>
                <a:latin typeface="Adobe Caslon Pro Bold" panose="0205070206050A020403" pitchFamily="18" charset="0"/>
                <a:cs typeface="Arial" panose="020B0604020202020204" pitchFamily="34" charset="0"/>
              </a:rPr>
              <a:t> yang </a:t>
            </a:r>
            <a:r>
              <a:rPr lang="en-US" altLang="en-US" sz="2000" dirty="0" err="1" smtClean="0">
                <a:solidFill>
                  <a:srgbClr val="000000"/>
                </a:solidFill>
                <a:latin typeface="Adobe Caslon Pro Bold" panose="0205070206050A020403" pitchFamily="18" charset="0"/>
                <a:cs typeface="Arial" panose="020B0604020202020204" pitchFamily="34" charset="0"/>
              </a:rPr>
              <a:t>akan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dikerjakan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pada</a:t>
            </a:r>
            <a:r>
              <a:rPr lang="en-US" altLang="en-US" sz="2000" dirty="0" smtClean="0">
                <a:solidFill>
                  <a:srgbClr val="000000"/>
                </a:solidFill>
                <a:latin typeface="Adobe Caslon Pro Bold" panose="0205070206050A020403" pitchFamily="18" charset="0"/>
                <a:cs typeface="Arial" panose="020B0604020202020204" pitchFamily="34" charset="0"/>
              </a:rPr>
              <a:t> investor </a:t>
            </a:r>
            <a:r>
              <a:rPr lang="en-US" altLang="en-US" sz="2000" dirty="0" err="1" smtClean="0">
                <a:solidFill>
                  <a:srgbClr val="000000"/>
                </a:solidFill>
                <a:latin typeface="Adobe Caslon Pro Bold" panose="0205070206050A020403" pitchFamily="18" charset="0"/>
                <a:cs typeface="Arial" panose="020B0604020202020204" pitchFamily="34" charset="0"/>
              </a:rPr>
              <a:t>atau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pihak</a:t>
            </a:r>
            <a:r>
              <a:rPr lang="en-US" altLang="en-US" sz="2000" dirty="0" smtClean="0">
                <a:solidFill>
                  <a:srgbClr val="000000"/>
                </a:solidFill>
                <a:latin typeface="Adobe Caslon Pro Bold" panose="0205070206050A020403" pitchFamily="18" charset="0"/>
                <a:cs typeface="Arial" panose="020B0604020202020204" pitchFamily="34" charset="0"/>
              </a:rPr>
              <a:t> yang </a:t>
            </a:r>
            <a:r>
              <a:rPr lang="en-US" altLang="en-US" sz="2000" dirty="0" err="1" smtClean="0">
                <a:solidFill>
                  <a:srgbClr val="000000"/>
                </a:solidFill>
                <a:latin typeface="Adobe Caslon Pro Bold" panose="0205070206050A020403" pitchFamily="18" charset="0"/>
                <a:cs typeface="Arial" panose="020B0604020202020204" pitchFamily="34" charset="0"/>
              </a:rPr>
              <a:t>diproposal</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bisnis</a:t>
            </a:r>
            <a:r>
              <a:rPr lang="en-US" altLang="en-US" sz="2000" dirty="0" smtClean="0">
                <a:solidFill>
                  <a:srgbClr val="000000"/>
                </a:solidFill>
                <a:latin typeface="Adobe Caslon Pro Bold" panose="0205070206050A020403" pitchFamily="18" charset="0"/>
                <a:cs typeface="Arial" panose="020B0604020202020204" pitchFamily="34" charset="0"/>
              </a:rPr>
              <a:t>/</a:t>
            </a:r>
            <a:r>
              <a:rPr lang="en-US" altLang="en-US" sz="2000" dirty="0" err="1" smtClean="0">
                <a:solidFill>
                  <a:srgbClr val="000000"/>
                </a:solidFill>
                <a:latin typeface="Adobe Caslon Pro Bold" panose="0205070206050A020403" pitchFamily="18" charset="0"/>
                <a:cs typeface="Arial" panose="020B0604020202020204" pitchFamily="34" charset="0"/>
              </a:rPr>
              <a:t>usaha</a:t>
            </a:r>
            <a:r>
              <a:rPr lang="en-US" altLang="en-US" sz="2000" dirty="0" smtClean="0">
                <a:solidFill>
                  <a:srgbClr val="000000"/>
                </a:solidFill>
                <a:latin typeface="Adobe Caslon Pro Bold" panose="0205070206050A020403" pitchFamily="18" charset="0"/>
                <a:cs typeface="Arial" panose="020B0604020202020204" pitchFamily="34" charset="0"/>
              </a:rPr>
              <a:t> :</a:t>
            </a:r>
          </a:p>
          <a:p>
            <a:pPr marL="268288"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1) P</a:t>
            </a:r>
            <a:r>
              <a:rPr lang="en-US" altLang="en-US" sz="2000" dirty="0" err="1" smtClean="0">
                <a:solidFill>
                  <a:srgbClr val="000000"/>
                </a:solidFill>
                <a:latin typeface="Adobe Caslon Pro Bold" panose="0205070206050A020403" pitchFamily="18" charset="0"/>
                <a:cs typeface="Arial" panose="020B0604020202020204" pitchFamily="34" charset="0"/>
              </a:rPr>
              <a:t>roposal</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pendirian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tempat</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usaha</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marL="268288"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2) </a:t>
            </a:r>
            <a:r>
              <a:rPr lang="en-US" altLang="en-US" sz="2000" dirty="0" smtClean="0">
                <a:solidFill>
                  <a:srgbClr val="000000"/>
                </a:solidFill>
                <a:latin typeface="Adobe Caslon Pro Bold" panose="0205070206050A020403" pitchFamily="18" charset="0"/>
                <a:cs typeface="Arial" panose="020B0604020202020204" pitchFamily="34" charset="0"/>
              </a:rPr>
              <a:t>Proposal </a:t>
            </a:r>
            <a:r>
              <a:rPr lang="en-US" altLang="en-US" sz="2000" dirty="0" err="1" smtClean="0">
                <a:solidFill>
                  <a:srgbClr val="000000"/>
                </a:solidFill>
                <a:latin typeface="Adobe Caslon Pro Bold" panose="0205070206050A020403" pitchFamily="18" charset="0"/>
                <a:cs typeface="Arial" panose="020B0604020202020204" pitchFamily="34" charset="0"/>
              </a:rPr>
              <a:t>kerjasama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antar</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perusahaan</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marL="268288"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3) </a:t>
            </a:r>
            <a:r>
              <a:rPr lang="en-US" altLang="en-US" sz="2000" dirty="0" smtClean="0">
                <a:solidFill>
                  <a:srgbClr val="000000"/>
                </a:solidFill>
                <a:latin typeface="Adobe Caslon Pro Bold" panose="0205070206050A020403" pitchFamily="18" charset="0"/>
                <a:cs typeface="Arial" panose="020B0604020202020204" pitchFamily="34" charset="0"/>
              </a:rPr>
              <a:t>Proposal </a:t>
            </a:r>
            <a:r>
              <a:rPr lang="en-US" altLang="en-US" sz="2000" dirty="0" err="1" smtClean="0">
                <a:solidFill>
                  <a:srgbClr val="000000"/>
                </a:solidFill>
                <a:latin typeface="Adobe Caslon Pro Bold" panose="0205070206050A020403" pitchFamily="18" charset="0"/>
                <a:cs typeface="Arial" panose="020B0604020202020204" pitchFamily="34" charset="0"/>
              </a:rPr>
              <a:t>peminjaman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dana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usaha</a:t>
            </a:r>
            <a:endParaRPr lang="en-US" altLang="en-US" sz="2000" dirty="0" smtClean="0">
              <a:solidFill>
                <a:srgbClr val="000000"/>
              </a:solidFill>
              <a:latin typeface="Adobe Caslon Pro Bold" panose="0205070206050A020403" pitchFamily="18" charset="0"/>
              <a:cs typeface="Arial" panose="020B0604020202020204" pitchFamily="34" charset="0"/>
            </a:endParaRPr>
          </a:p>
        </p:txBody>
      </p:sp>
      <p:sp>
        <p:nvSpPr>
          <p:cNvPr id="20483"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0484"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0485"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0486"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0487"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0489"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0490"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Jenis Proposal Secara Umum</a:t>
            </a:r>
            <a:endParaRPr lang="id-ID" sz="3200" b="1" dirty="0">
              <a:latin typeface="Arial" pitchFamily="34" charset="0"/>
              <a:cs typeface="Arial" pitchFamily="34" charset="0"/>
            </a:endParaRPr>
          </a:p>
        </p:txBody>
      </p:sp>
      <p:pic>
        <p:nvPicPr>
          <p:cNvPr id="2049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388" y="1398588"/>
            <a:ext cx="1711325" cy="433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txBox="1">
            <a:spLocks/>
          </p:cNvSpPr>
          <p:nvPr/>
        </p:nvSpPr>
        <p:spPr bwMode="auto">
          <a:xfrm>
            <a:off x="2124075" y="1412875"/>
            <a:ext cx="6938963"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defRPr/>
            </a:pPr>
            <a:endParaRPr lang="en-US" altLang="en-US" sz="2000" dirty="0" smtClean="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defRPr/>
            </a:pPr>
            <a:r>
              <a:rPr lang="en-US" altLang="en-US" sz="2000" dirty="0" smtClean="0">
                <a:solidFill>
                  <a:srgbClr val="000000"/>
                </a:solidFill>
                <a:latin typeface="Adobe Caslon Pro Bold" panose="0205070206050A020403" pitchFamily="18" charset="0"/>
                <a:cs typeface="Arial" panose="020B0604020202020204" pitchFamily="34" charset="0"/>
              </a:rPr>
              <a:t>3. Proposal </a:t>
            </a:r>
            <a:r>
              <a:rPr lang="en-US" altLang="en-US" sz="2000" dirty="0" err="1" smtClean="0">
                <a:solidFill>
                  <a:srgbClr val="000000"/>
                </a:solidFill>
                <a:latin typeface="Adobe Caslon Pro Bold" panose="0205070206050A020403" pitchFamily="18" charset="0"/>
                <a:cs typeface="Arial" panose="020B0604020202020204" pitchFamily="34" charset="0"/>
              </a:rPr>
              <a:t>Penelitian</a:t>
            </a:r>
            <a:r>
              <a:rPr lang="id-ID" altLang="en-US" sz="2000" dirty="0" smtClean="0">
                <a:solidFill>
                  <a:srgbClr val="000000"/>
                </a:solidFill>
                <a:latin typeface="Adobe Caslon Pro Bold" panose="0205070206050A020403" pitchFamily="18" charset="0"/>
                <a:cs typeface="Arial" panose="020B0604020202020204" pitchFamily="34" charset="0"/>
              </a:rPr>
              <a:t>, ad</a:t>
            </a:r>
            <a:r>
              <a:rPr lang="en-US" altLang="en-US" sz="2000" dirty="0" err="1" smtClean="0">
                <a:solidFill>
                  <a:srgbClr val="000000"/>
                </a:solidFill>
                <a:latin typeface="Adobe Caslon Pro Bold" panose="0205070206050A020403" pitchFamily="18" charset="0"/>
                <a:cs typeface="Arial" panose="020B0604020202020204" pitchFamily="34" charset="0"/>
              </a:rPr>
              <a:t>alah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salah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satu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jenis</a:t>
            </a:r>
            <a:r>
              <a:rPr lang="en-US" altLang="en-US" sz="2000" dirty="0" smtClean="0">
                <a:solidFill>
                  <a:srgbClr val="000000"/>
                </a:solidFill>
                <a:latin typeface="Adobe Caslon Pro Bold" panose="0205070206050A020403" pitchFamily="18" charset="0"/>
                <a:cs typeface="Arial" panose="020B0604020202020204" pitchFamily="34" charset="0"/>
              </a:rPr>
              <a:t> proposal yang </a:t>
            </a:r>
            <a:r>
              <a:rPr lang="en-US" altLang="en-US" sz="2000" dirty="0" err="1" smtClean="0">
                <a:solidFill>
                  <a:srgbClr val="000000"/>
                </a:solidFill>
                <a:latin typeface="Adobe Caslon Pro Bold" panose="0205070206050A020403" pitchFamily="18" charset="0"/>
                <a:cs typeface="Arial" panose="020B0604020202020204" pitchFamily="34" charset="0"/>
              </a:rPr>
              <a:t>digunakan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dalam</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bidang</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akademisi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Jenis</a:t>
            </a:r>
            <a:r>
              <a:rPr lang="en-US" altLang="en-US" sz="2000" dirty="0" smtClean="0">
                <a:solidFill>
                  <a:srgbClr val="000000"/>
                </a:solidFill>
                <a:latin typeface="Adobe Caslon Pro Bold" panose="0205070206050A020403" pitchFamily="18" charset="0"/>
                <a:cs typeface="Arial" panose="020B0604020202020204" pitchFamily="34" charset="0"/>
              </a:rPr>
              <a:t> proposal </a:t>
            </a:r>
            <a:r>
              <a:rPr lang="en-US" altLang="en-US" sz="2000" dirty="0" err="1" smtClean="0">
                <a:solidFill>
                  <a:srgbClr val="000000"/>
                </a:solidFill>
                <a:latin typeface="Adobe Caslon Pro Bold" panose="0205070206050A020403" pitchFamily="18" charset="0"/>
                <a:cs typeface="Arial" panose="020B0604020202020204" pitchFamily="34" charset="0"/>
              </a:rPr>
              <a:t>penelitian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diajukan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untuk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melakukan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riset</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penelitian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tentang</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topik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seputar</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ilmu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pengetahuan</a:t>
            </a:r>
            <a:r>
              <a:rPr lang="en-US" altLang="en-US" sz="2000" dirty="0" smtClean="0">
                <a:solidFill>
                  <a:srgbClr val="000000"/>
                </a:solidFill>
                <a:latin typeface="Adobe Caslon Pro Bold" panose="0205070206050A020403" pitchFamily="18" charset="0"/>
                <a:cs typeface="Arial" panose="020B0604020202020204" pitchFamily="34" charset="0"/>
              </a:rPr>
              <a:t>. Proposal </a:t>
            </a:r>
            <a:r>
              <a:rPr lang="en-US" altLang="en-US" sz="2000" dirty="0" err="1" smtClean="0">
                <a:solidFill>
                  <a:srgbClr val="000000"/>
                </a:solidFill>
                <a:latin typeface="Adobe Caslon Pro Bold" panose="0205070206050A020403" pitchFamily="18" charset="0"/>
                <a:cs typeface="Arial" panose="020B0604020202020204" pitchFamily="34" charset="0"/>
              </a:rPr>
              <a:t>penelitian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bisa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berupa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penelitian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pengembangan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penelitian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kualitatif</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atau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penelitian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kuantitatif</a:t>
            </a:r>
            <a:r>
              <a:rPr lang="en-US" altLang="en-US" sz="2000" dirty="0" smtClean="0">
                <a:solidFill>
                  <a:srgbClr val="000000"/>
                </a:solidFill>
                <a:latin typeface="Adobe Caslon Pro Bold" panose="0205070206050A020403" pitchFamily="18" charset="0"/>
                <a:cs typeface="Arial" panose="020B0604020202020204" pitchFamily="34" charset="0"/>
              </a:rPr>
              <a:t>.</a:t>
            </a:r>
            <a:r>
              <a:rPr lang="id-ID"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Contoh</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indent="444500"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1) </a:t>
            </a:r>
            <a:r>
              <a:rPr lang="en-US" altLang="en-US" sz="2000" dirty="0" err="1" smtClean="0">
                <a:solidFill>
                  <a:srgbClr val="000000"/>
                </a:solidFill>
                <a:latin typeface="Adobe Caslon Pro Bold" panose="0205070206050A020403" pitchFamily="18" charset="0"/>
                <a:cs typeface="Arial" panose="020B0604020202020204" pitchFamily="34" charset="0"/>
              </a:rPr>
              <a:t>Proposan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penelitian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untuk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skripsi</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indent="444500"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2) </a:t>
            </a:r>
            <a:r>
              <a:rPr lang="en-US" altLang="en-US" sz="2000" dirty="0" err="1" smtClean="0">
                <a:solidFill>
                  <a:srgbClr val="000000"/>
                </a:solidFill>
                <a:latin typeface="Adobe Caslon Pro Bold" panose="0205070206050A020403" pitchFamily="18" charset="0"/>
                <a:cs typeface="Arial" panose="020B0604020202020204" pitchFamily="34" charset="0"/>
              </a:rPr>
              <a:t>Proposan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penelitian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untuk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tesis</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indent="444500"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3) </a:t>
            </a:r>
            <a:r>
              <a:rPr lang="en-US" altLang="en-US" sz="2000" dirty="0" err="1" smtClean="0">
                <a:solidFill>
                  <a:srgbClr val="000000"/>
                </a:solidFill>
                <a:latin typeface="Adobe Caslon Pro Bold" panose="0205070206050A020403" pitchFamily="18" charset="0"/>
                <a:cs typeface="Arial" panose="020B0604020202020204" pitchFamily="34" charset="0"/>
              </a:rPr>
              <a:t>Proposan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penelitian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riset</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pengembangan</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defRPr/>
            </a:pPr>
            <a:r>
              <a:rPr lang="en-US" altLang="en-US" sz="2000" dirty="0" smtClean="0">
                <a:solidFill>
                  <a:srgbClr val="000000"/>
                </a:solidFill>
                <a:latin typeface="Adobe Caslon Pro Bold" panose="0205070206050A020403" pitchFamily="18" charset="0"/>
                <a:cs typeface="Arial" panose="020B0604020202020204" pitchFamily="34" charset="0"/>
              </a:rPr>
              <a:t>4. Proposal </a:t>
            </a:r>
            <a:r>
              <a:rPr lang="en-US" altLang="en-US" sz="2000" dirty="0" err="1" smtClean="0">
                <a:solidFill>
                  <a:srgbClr val="000000"/>
                </a:solidFill>
                <a:latin typeface="Adobe Caslon Pro Bold" panose="0205070206050A020403" pitchFamily="18" charset="0"/>
                <a:cs typeface="Arial" panose="020B0604020202020204" pitchFamily="34" charset="0"/>
              </a:rPr>
              <a:t>Proyek</a:t>
            </a:r>
            <a:r>
              <a:rPr lang="id-ID"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adalah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salah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satu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jenis</a:t>
            </a:r>
            <a:r>
              <a:rPr lang="en-US" altLang="en-US" sz="2000" dirty="0" smtClean="0">
                <a:solidFill>
                  <a:srgbClr val="000000"/>
                </a:solidFill>
                <a:latin typeface="Adobe Caslon Pro Bold" panose="0205070206050A020403" pitchFamily="18" charset="0"/>
                <a:cs typeface="Arial" panose="020B0604020202020204" pitchFamily="34" charset="0"/>
              </a:rPr>
              <a:t> proposal yang </a:t>
            </a:r>
            <a:r>
              <a:rPr lang="en-US" altLang="en-US" sz="2000" dirty="0" err="1" smtClean="0">
                <a:solidFill>
                  <a:srgbClr val="000000"/>
                </a:solidFill>
                <a:latin typeface="Adobe Caslon Pro Bold" panose="0205070206050A020403" pitchFamily="18" charset="0"/>
                <a:cs typeface="Arial" panose="020B0604020202020204" pitchFamily="34" charset="0"/>
              </a:rPr>
              <a:t>juga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berkaitan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dengan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dunia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bisnis</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Jenis</a:t>
            </a:r>
            <a:r>
              <a:rPr lang="en-US" altLang="en-US" sz="2000" dirty="0" smtClean="0">
                <a:solidFill>
                  <a:srgbClr val="000000"/>
                </a:solidFill>
                <a:latin typeface="Adobe Caslon Pro Bold" panose="0205070206050A020403" pitchFamily="18" charset="0"/>
                <a:cs typeface="Arial" panose="020B0604020202020204" pitchFamily="34" charset="0"/>
              </a:rPr>
              <a:t> proposal </a:t>
            </a:r>
            <a:r>
              <a:rPr lang="en-US" altLang="en-US" sz="2000" dirty="0" err="1" smtClean="0">
                <a:solidFill>
                  <a:srgbClr val="000000"/>
                </a:solidFill>
                <a:latin typeface="Adobe Caslon Pro Bold" panose="0205070206050A020403" pitchFamily="18" charset="0"/>
                <a:cs typeface="Arial" panose="020B0604020202020204" pitchFamily="34" charset="0"/>
              </a:rPr>
              <a:t>ini</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agak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mirip</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dengan</a:t>
            </a:r>
            <a:r>
              <a:rPr lang="en-US" altLang="en-US" sz="2000" dirty="0" smtClean="0">
                <a:solidFill>
                  <a:srgbClr val="000000"/>
                </a:solidFill>
                <a:latin typeface="Adobe Caslon Pro Bold" panose="0205070206050A020403" pitchFamily="18" charset="0"/>
                <a:cs typeface="Arial" panose="020B0604020202020204" pitchFamily="34" charset="0"/>
              </a:rPr>
              <a:t> proposal </a:t>
            </a:r>
            <a:r>
              <a:rPr lang="en-US" altLang="en-US" sz="2000" dirty="0" err="1" smtClean="0">
                <a:solidFill>
                  <a:srgbClr val="000000"/>
                </a:solidFill>
                <a:latin typeface="Adobe Caslon Pro Bold" panose="0205070206050A020403" pitchFamily="18" charset="0"/>
                <a:cs typeface="Arial" panose="020B0604020202020204" pitchFamily="34" charset="0"/>
              </a:rPr>
              <a:t>bisnis</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atau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usaha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Bedanya</a:t>
            </a:r>
            <a:r>
              <a:rPr lang="en-US" altLang="en-US" sz="2000" dirty="0" smtClean="0">
                <a:solidFill>
                  <a:srgbClr val="000000"/>
                </a:solidFill>
                <a:latin typeface="Adobe Caslon Pro Bold" panose="0205070206050A020403" pitchFamily="18" charset="0"/>
                <a:cs typeface="Arial" panose="020B0604020202020204" pitchFamily="34" charset="0"/>
              </a:rPr>
              <a:t>, proposal </a:t>
            </a:r>
            <a:r>
              <a:rPr lang="en-US" altLang="en-US" sz="2000" dirty="0" err="1" smtClean="0">
                <a:solidFill>
                  <a:srgbClr val="000000"/>
                </a:solidFill>
                <a:latin typeface="Adobe Caslon Pro Bold" panose="0205070206050A020403" pitchFamily="18" charset="0"/>
                <a:cs typeface="Arial" panose="020B0604020202020204" pitchFamily="34" charset="0"/>
              </a:rPr>
              <a:t>proyek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lebih</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difokuskan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pada</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suatu</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proyek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bisnis</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pengajuan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pembangunan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dan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sejenisnya</a:t>
            </a:r>
            <a:r>
              <a:rPr lang="id-ID" altLang="en-US" sz="2000" dirty="0" smtClean="0">
                <a:solidFill>
                  <a:srgbClr val="000000"/>
                </a:solidFill>
                <a:latin typeface="Adobe Caslon Pro Bold" panose="0205070206050A020403" pitchFamily="18" charset="0"/>
                <a:cs typeface="Arial" panose="020B0604020202020204" pitchFamily="34" charset="0"/>
              </a:rPr>
              <a:t>. Contoh:</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indent="444500"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1) </a:t>
            </a:r>
            <a:r>
              <a:rPr lang="en-US" altLang="en-US" sz="2000" dirty="0" smtClean="0">
                <a:solidFill>
                  <a:srgbClr val="000000"/>
                </a:solidFill>
                <a:latin typeface="Adobe Caslon Pro Bold" panose="0205070206050A020403" pitchFamily="18" charset="0"/>
                <a:cs typeface="Arial" panose="020B0604020202020204" pitchFamily="34" charset="0"/>
              </a:rPr>
              <a:t>Proposal </a:t>
            </a:r>
            <a:r>
              <a:rPr lang="en-US" altLang="en-US" sz="2000" dirty="0" err="1" smtClean="0">
                <a:solidFill>
                  <a:srgbClr val="000000"/>
                </a:solidFill>
                <a:latin typeface="Adobe Caslon Pro Bold" panose="0205070206050A020403" pitchFamily="18" charset="0"/>
                <a:cs typeface="Arial" panose="020B0604020202020204" pitchFamily="34" charset="0"/>
              </a:rPr>
              <a:t>proyek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pembangunan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jalan</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indent="444500"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2) </a:t>
            </a:r>
            <a:r>
              <a:rPr lang="en-US" altLang="en-US" sz="2000" dirty="0" smtClean="0">
                <a:solidFill>
                  <a:srgbClr val="000000"/>
                </a:solidFill>
                <a:latin typeface="Adobe Caslon Pro Bold" panose="0205070206050A020403" pitchFamily="18" charset="0"/>
                <a:cs typeface="Arial" panose="020B0604020202020204" pitchFamily="34" charset="0"/>
              </a:rPr>
              <a:t>Proposal </a:t>
            </a:r>
            <a:r>
              <a:rPr lang="en-US" altLang="en-US" sz="2000" dirty="0" err="1" smtClean="0">
                <a:solidFill>
                  <a:srgbClr val="000000"/>
                </a:solidFill>
                <a:latin typeface="Adobe Caslon Pro Bold" panose="0205070206050A020403" pitchFamily="18" charset="0"/>
                <a:cs typeface="Arial" panose="020B0604020202020204" pitchFamily="34" charset="0"/>
              </a:rPr>
              <a:t>proyek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pendirian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bangunan</a:t>
            </a:r>
            <a:endParaRPr lang="en-US" altLang="en-US" sz="2000" dirty="0" smtClean="0">
              <a:solidFill>
                <a:srgbClr val="000000"/>
              </a:solidFill>
              <a:latin typeface="Adobe Caslon Pro Bold" panose="0205070206050A020403" pitchFamily="18" charset="0"/>
              <a:cs typeface="Arial" panose="020B0604020202020204" pitchFamily="34" charset="0"/>
            </a:endParaRPr>
          </a:p>
          <a:p>
            <a:pPr indent="444500" eaLnBrk="1" hangingPunct="1">
              <a:spcBef>
                <a:spcPct val="0"/>
              </a:spcBef>
              <a:buFontTx/>
              <a:buNone/>
              <a:defRPr/>
            </a:pPr>
            <a:r>
              <a:rPr lang="id-ID" altLang="en-US" sz="2000" dirty="0" smtClean="0">
                <a:solidFill>
                  <a:srgbClr val="000000"/>
                </a:solidFill>
                <a:latin typeface="Adobe Caslon Pro Bold" panose="0205070206050A020403" pitchFamily="18" charset="0"/>
                <a:cs typeface="Arial" panose="020B0604020202020204" pitchFamily="34" charset="0"/>
              </a:rPr>
              <a:t>3) </a:t>
            </a:r>
            <a:r>
              <a:rPr lang="en-US" altLang="en-US" sz="2000" dirty="0" smtClean="0">
                <a:solidFill>
                  <a:srgbClr val="000000"/>
                </a:solidFill>
                <a:latin typeface="Adobe Caslon Pro Bold" panose="0205070206050A020403" pitchFamily="18" charset="0"/>
                <a:cs typeface="Arial" panose="020B0604020202020204" pitchFamily="34" charset="0"/>
              </a:rPr>
              <a:t>Proposal </a:t>
            </a:r>
            <a:r>
              <a:rPr lang="en-US" altLang="en-US" sz="2000" dirty="0" err="1" smtClean="0">
                <a:solidFill>
                  <a:srgbClr val="000000"/>
                </a:solidFill>
                <a:latin typeface="Adobe Caslon Pro Bold" panose="0205070206050A020403" pitchFamily="18" charset="0"/>
                <a:cs typeface="Arial" panose="020B0604020202020204" pitchFamily="34" charset="0"/>
              </a:rPr>
              <a:t>proyek</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izin</a:t>
            </a:r>
            <a:r>
              <a:rPr lang="en-US" altLang="en-US" sz="2000" dirty="0" smtClean="0">
                <a:solidFill>
                  <a:srgbClr val="000000"/>
                </a:solidFill>
                <a:latin typeface="Adobe Caslon Pro Bold" panose="0205070206050A020403" pitchFamily="18" charset="0"/>
                <a:cs typeface="Arial" panose="020B0604020202020204" pitchFamily="34" charset="0"/>
              </a:rPr>
              <a:t> </a:t>
            </a:r>
            <a:r>
              <a:rPr lang="en-US" altLang="en-US" sz="2000" dirty="0" err="1" smtClean="0">
                <a:solidFill>
                  <a:srgbClr val="000000"/>
                </a:solidFill>
                <a:latin typeface="Adobe Caslon Pro Bold" panose="0205070206050A020403" pitchFamily="18" charset="0"/>
                <a:cs typeface="Arial" panose="020B0604020202020204" pitchFamily="34" charset="0"/>
              </a:rPr>
              <a:t>pertambangan</a:t>
            </a:r>
            <a:endParaRPr lang="en-US" altLang="en-US" sz="2000" dirty="0" smtClean="0">
              <a:solidFill>
                <a:srgbClr val="000000"/>
              </a:solidFill>
              <a:latin typeface="Adobe Caslon Pro Bold" panose="0205070206050A020403" pitchFamily="18" charset="0"/>
              <a:cs typeface="Arial" panose="020B0604020202020204" pitchFamily="34" charset="0"/>
            </a:endParaRPr>
          </a:p>
        </p:txBody>
      </p:sp>
      <p:sp>
        <p:nvSpPr>
          <p:cNvPr id="21507"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1508"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1509"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1510"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1511"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1513"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1514"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4"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Jenis Proposal Secara Umum</a:t>
            </a:r>
            <a:endParaRPr lang="id-ID" sz="3200" b="1" dirty="0">
              <a:latin typeface="Arial" pitchFamily="34" charset="0"/>
              <a:cs typeface="Arial" pitchFamily="34" charset="0"/>
            </a:endParaRPr>
          </a:p>
        </p:txBody>
      </p:sp>
      <p:pic>
        <p:nvPicPr>
          <p:cNvPr id="2151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308100"/>
            <a:ext cx="2124075"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txBox="1">
            <a:spLocks/>
          </p:cNvSpPr>
          <p:nvPr/>
        </p:nvSpPr>
        <p:spPr bwMode="auto">
          <a:xfrm>
            <a:off x="2843213" y="1027113"/>
            <a:ext cx="5761037"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400">
                <a:solidFill>
                  <a:srgbClr val="000000"/>
                </a:solidFill>
                <a:latin typeface="Adobe Caslon Pro Bold" panose="0205070206050A020403" pitchFamily="18" charset="0"/>
                <a:cs typeface="Arial" panose="020B0604020202020204" pitchFamily="34" charset="0"/>
              </a:rPr>
              <a:t>Proposal skripsi atau contoh skripsi sendiri dimaksudkan sebagai laporan usulan penelitian tugas akhir mahasiswa atau skripsi. Biasanya sistematika penulisan proposal skripsi akan berbeda di setiap kampus, hal ini dilakukan agar setiap kampus memiliki ciri khas tersendiri dan juga untuk mencegah mencegah terjadinya plagiarisme.</a:t>
            </a:r>
          </a:p>
        </p:txBody>
      </p:sp>
      <p:sp>
        <p:nvSpPr>
          <p:cNvPr id="22531"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2532"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2533"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253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253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2537"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2538"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6336703"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3200" b="1" dirty="0">
                <a:latin typeface="Arial" pitchFamily="34" charset="0"/>
                <a:cs typeface="Arial" pitchFamily="34" charset="0"/>
              </a:rPr>
              <a:t>Pengertian </a:t>
            </a:r>
            <a:r>
              <a:rPr lang="id-ID" sz="3200" b="1" dirty="0">
                <a:latin typeface="Arial" pitchFamily="34" charset="0"/>
                <a:cs typeface="Arial" pitchFamily="34" charset="0"/>
              </a:rPr>
              <a:t>Proposal Skripsi</a:t>
            </a:r>
            <a:endParaRPr lang="id-ID" sz="3200" b="1" dirty="0">
              <a:latin typeface="Arial" pitchFamily="34" charset="0"/>
              <a:cs typeface="Arial" pitchFamily="34" charset="0"/>
            </a:endParaRPr>
          </a:p>
        </p:txBody>
      </p:sp>
      <p:pic>
        <p:nvPicPr>
          <p:cNvPr id="2254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484313"/>
            <a:ext cx="248285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txBox="1">
            <a:spLocks/>
          </p:cNvSpPr>
          <p:nvPr/>
        </p:nvSpPr>
        <p:spPr bwMode="auto">
          <a:xfrm>
            <a:off x="1979613" y="1027113"/>
            <a:ext cx="6985000"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1. Proposal skripsi mini</a:t>
            </a:r>
          </a:p>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Merupakan </a:t>
            </a:r>
            <a:r>
              <a:rPr lang="en-US" altLang="en-US" sz="2000">
                <a:solidFill>
                  <a:srgbClr val="000000"/>
                </a:solidFill>
                <a:latin typeface="Adobe Caslon Pro Bold" panose="0205070206050A020403" pitchFamily="18" charset="0"/>
                <a:cs typeface="Arial" panose="020B0604020202020204" pitchFamily="34" charset="0"/>
              </a:rPr>
              <a:t>bentuk proposal yang hanya memiliki satu bab yang telah mencakup tiga bab skripsi. Bentuk model proposal skripsi mini ini memiliki kelemahan, yakni lamanya waktu penulisan skripsi, karena setelah mahasiswa mengajukan proposal penelitian, maka mahasiswa harus mengerjakan bab-bab lainnya pada skripsi secara terpisah.</a:t>
            </a:r>
          </a:p>
          <a:p>
            <a:pPr eaLnBrk="1" hangingPunct="1">
              <a:spcBef>
                <a:spcPct val="0"/>
              </a:spcBef>
              <a:buFontTx/>
              <a:buNone/>
            </a:pPr>
            <a:endParaRPr lang="en-US" altLang="en-US" sz="2000">
              <a:solidFill>
                <a:srgbClr val="000000"/>
              </a:solidFill>
              <a:latin typeface="Adobe Caslon Pro Bold" panose="0205070206050A020403" pitchFamily="18" charset="0"/>
              <a:cs typeface="Arial" panose="020B0604020202020204" pitchFamily="34" charset="0"/>
            </a:endParaRPr>
          </a:p>
          <a:p>
            <a:pPr eaLnBrk="1" hangingPunct="1">
              <a:spcBef>
                <a:spcPct val="0"/>
              </a:spcBef>
              <a:buFontTx/>
              <a:buNone/>
            </a:pPr>
            <a:r>
              <a:rPr lang="en-US" altLang="en-US" sz="2000">
                <a:solidFill>
                  <a:srgbClr val="000000"/>
                </a:solidFill>
                <a:latin typeface="Adobe Caslon Pro Bold" panose="0205070206050A020403" pitchFamily="18" charset="0"/>
                <a:cs typeface="Arial" panose="020B0604020202020204" pitchFamily="34" charset="0"/>
              </a:rPr>
              <a:t>2. Proposal skripsi penuh</a:t>
            </a:r>
          </a:p>
          <a:p>
            <a:pPr eaLnBrk="1" hangingPunct="1">
              <a:spcBef>
                <a:spcPct val="0"/>
              </a:spcBef>
              <a:buFontTx/>
              <a:buNone/>
            </a:pPr>
            <a:r>
              <a:rPr lang="id-ID" altLang="en-US" sz="2000">
                <a:solidFill>
                  <a:srgbClr val="000000"/>
                </a:solidFill>
                <a:latin typeface="Adobe Caslon Pro Bold" panose="0205070206050A020403" pitchFamily="18" charset="0"/>
                <a:cs typeface="Arial" panose="020B0604020202020204" pitchFamily="34" charset="0"/>
              </a:rPr>
              <a:t>M</a:t>
            </a:r>
            <a:r>
              <a:rPr lang="en-US" altLang="en-US" sz="2000">
                <a:solidFill>
                  <a:srgbClr val="000000"/>
                </a:solidFill>
                <a:latin typeface="Adobe Caslon Pro Bold" panose="0205070206050A020403" pitchFamily="18" charset="0"/>
                <a:cs typeface="Arial" panose="020B0604020202020204" pitchFamily="34" charset="0"/>
              </a:rPr>
              <a:t>erupakan bentuk proposal skripsi dengan susunan dalam bentuk bab, dengan sistematika penulisan dimulai dari bab 1, bab 2, bab 3 hingga daftar pustaka. Namun tergantung kebijakan kampus pula, ada kampus yang menerapkan sistematika penulisan proposal skripsi hingga bab 4. Berbeda dengan sebelumnya, proposal skripsi penuh ini lebih menguntungkan dikarenakan penyusunan skripsi cukup singkat, dan karena bab yang ada pada proposal skripsi tersebut nantinya dijadikan sebagai bab skripsi itu sendiri.</a:t>
            </a:r>
          </a:p>
        </p:txBody>
      </p:sp>
      <p:sp>
        <p:nvSpPr>
          <p:cNvPr id="23555"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Bahasa Indonesia</a:t>
            </a:r>
            <a:endParaRPr lang="id-ID" altLang="en-US" sz="1200">
              <a:latin typeface="Arial" panose="020B0604020202020204" pitchFamily="34" charset="0"/>
              <a:cs typeface="Arial" panose="020B0604020202020204" pitchFamily="34" charset="0"/>
            </a:endParaRP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a:t>
            </a:r>
            <a:r>
              <a:rPr lang="en-US" altLang="en-US" sz="1200">
                <a:latin typeface="Arial" panose="020B0604020202020204" pitchFamily="34" charset="0"/>
                <a:cs typeface="Arial" panose="020B0604020202020204" pitchFamily="34" charset="0"/>
              </a:rPr>
              <a:t>IBI19202</a:t>
            </a:r>
            <a:endParaRPr lang="id-ID" altLang="en-US" sz="1200">
              <a:latin typeface="Arial" panose="020B0604020202020204" pitchFamily="34" charset="0"/>
              <a:cs typeface="Arial" panose="020B0604020202020204" pitchFamily="34" charset="0"/>
            </a:endParaRPr>
          </a:p>
        </p:txBody>
      </p:sp>
      <p:sp>
        <p:nvSpPr>
          <p:cNvPr id="23556"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23557" name="AutoShape 7" descr="Hasil gambar untuk DISIPLIN KERJ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3558"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3559"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sp>
        <p:nvSpPr>
          <p:cNvPr id="23561" name="AutoShape 16" descr="Ejaan Kosakata Bahasa Indonesia yang Sering Keliru ~ Penerjemah ..."/>
          <p:cNvSpPr>
            <a:spLocks noChangeAspect="1" noChangeArrowheads="1"/>
          </p:cNvSpPr>
          <p:nvPr/>
        </p:nvSpPr>
        <p:spPr bwMode="auto">
          <a:xfrm>
            <a:off x="612775" y="3127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23562" name="AutoShape 18" descr="Ejaan Kosakata Bahasa Indonesia yang Sering Keliru ~ Penerjemah ..."/>
          <p:cNvSpPr>
            <a:spLocks noChangeAspect="1" noChangeArrowheads="1"/>
          </p:cNvSpPr>
          <p:nvPr/>
        </p:nvSpPr>
        <p:spPr bwMode="auto">
          <a:xfrm>
            <a:off x="765175" y="4651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spcBef>
                <a:spcPct val="0"/>
              </a:spcBef>
              <a:buFontTx/>
              <a:buNone/>
            </a:pPr>
            <a:endParaRPr lang="id-ID" sz="1800">
              <a:latin typeface="Arial" panose="020B0604020202020204" pitchFamily="34" charset="0"/>
              <a:cs typeface="Arial" panose="020B0604020202020204" pitchFamily="34" charset="0"/>
            </a:endParaRPr>
          </a:p>
        </p:txBody>
      </p:sp>
      <p:sp>
        <p:nvSpPr>
          <p:cNvPr id="13" name="Rectangle 1"/>
          <p:cNvSpPr/>
          <p:nvPr/>
        </p:nvSpPr>
        <p:spPr>
          <a:xfrm>
            <a:off x="107505" y="7938"/>
            <a:ext cx="9036495" cy="609600"/>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hangingPunct="1">
              <a:defRPr/>
            </a:pPr>
            <a:r>
              <a:rPr lang="id-ID" sz="2800" b="1" dirty="0">
                <a:latin typeface="Arial" pitchFamily="34" charset="0"/>
                <a:cs typeface="Arial" pitchFamily="34" charset="0"/>
              </a:rPr>
              <a:t>Pembagian Proposal Skripsi berdasarkan Bentuk</a:t>
            </a:r>
            <a:endParaRPr lang="id-ID" sz="2800" b="1" dirty="0">
              <a:latin typeface="Arial" pitchFamily="34" charset="0"/>
              <a:cs typeface="Arial" pitchFamily="34" charset="0"/>
            </a:endParaRPr>
          </a:p>
        </p:txBody>
      </p:sp>
      <p:pic>
        <p:nvPicPr>
          <p:cNvPr id="2356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950" y="1227138"/>
            <a:ext cx="1800225" cy="451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457200" y="260350"/>
            <a:ext cx="8229600" cy="1368425"/>
          </a:xfrm>
          <a:prstGeom prst="rect">
            <a:avLst/>
          </a:prstGeom>
          <a:noFill/>
          <a:ln w="9525">
            <a:noFill/>
            <a:miter lim="800000"/>
            <a:headEnd/>
            <a:tailEnd/>
          </a:ln>
        </p:spPr>
        <p:txBody>
          <a:bodyPr anchor="ctr"/>
          <a:lstStyle/>
          <a:p>
            <a:pPr algn="ctr" eaLnBrk="1" hangingPunct="1">
              <a:defRPr/>
            </a:pPr>
            <a:endParaRPr lang="id-ID" sz="3600" b="1" dirty="0">
              <a:ea typeface="+mj-ea"/>
            </a:endParaRPr>
          </a:p>
        </p:txBody>
      </p:sp>
      <p:sp>
        <p:nvSpPr>
          <p:cNvPr id="24579" name="Footer Placeholder 1"/>
          <p:cNvSpPr txBox="1">
            <a:spLocks/>
          </p:cNvSpPr>
          <p:nvPr/>
        </p:nvSpPr>
        <p:spPr bwMode="auto">
          <a:xfrm>
            <a:off x="3059113" y="6356350"/>
            <a:ext cx="38163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1200">
                <a:latin typeface="Arial" panose="020B0604020202020204" pitchFamily="34" charset="0"/>
                <a:cs typeface="Arial" panose="020B0604020202020204" pitchFamily="34" charset="0"/>
              </a:rPr>
              <a:t>MK :</a:t>
            </a:r>
            <a:r>
              <a:rPr lang="id-ID" altLang="en-US" sz="1200">
                <a:latin typeface="Arial" panose="020B0604020202020204" pitchFamily="34" charset="0"/>
                <a:cs typeface="Arial" panose="020B0604020202020204" pitchFamily="34" charset="0"/>
              </a:rPr>
              <a:t> Manajemen Sumber Daya Manusia Lanjutan</a:t>
            </a:r>
          </a:p>
          <a:p>
            <a:pPr algn="ctr">
              <a:spcBef>
                <a:spcPct val="0"/>
              </a:spcBef>
              <a:buFontTx/>
              <a:buNone/>
            </a:pPr>
            <a:r>
              <a:rPr lang="id-ID" altLang="en-US" sz="1200">
                <a:latin typeface="Arial" panose="020B0604020202020204" pitchFamily="34" charset="0"/>
                <a:cs typeface="Arial" panose="020B0604020202020204" pitchFamily="34" charset="0"/>
              </a:rPr>
              <a:t>Kode </a:t>
            </a:r>
            <a:r>
              <a:rPr lang="en-US" altLang="en-US" sz="1200">
                <a:latin typeface="Arial" panose="020B0604020202020204" pitchFamily="34" charset="0"/>
                <a:cs typeface="Arial" panose="020B0604020202020204" pitchFamily="34" charset="0"/>
              </a:rPr>
              <a:t>MK</a:t>
            </a:r>
            <a:r>
              <a:rPr lang="id-ID" altLang="en-US" sz="1200">
                <a:latin typeface="Arial" panose="020B0604020202020204" pitchFamily="34" charset="0"/>
                <a:cs typeface="Arial" panose="020B0604020202020204" pitchFamily="34" charset="0"/>
              </a:rPr>
              <a:t> MAN19425</a:t>
            </a:r>
          </a:p>
        </p:txBody>
      </p:sp>
      <p:sp>
        <p:nvSpPr>
          <p:cNvPr id="24580" name="Date Placeholder 2"/>
          <p:cNvSpPr txBox="1">
            <a:spLocks/>
          </p:cNvSpPr>
          <p:nvPr/>
        </p:nvSpPr>
        <p:spPr bwMode="auto">
          <a:xfrm>
            <a:off x="457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r>
              <a:rPr lang="id-ID" altLang="en-US" sz="1200">
                <a:latin typeface="Arial" panose="020B0604020202020204" pitchFamily="34" charset="0"/>
                <a:cs typeface="Arial" panose="020B0604020202020204" pitchFamily="34" charset="0"/>
              </a:rPr>
              <a:t>23-03-2020</a:t>
            </a:r>
            <a:endParaRPr lang="en-US" altLang="en-US" sz="1200">
              <a:latin typeface="Arial" panose="020B0604020202020204" pitchFamily="34" charset="0"/>
              <a:cs typeface="Arial" panose="020B0604020202020204" pitchFamily="34" charset="0"/>
            </a:endParaRPr>
          </a:p>
          <a:p>
            <a:pPr eaLnBrk="1" hangingPunct="1">
              <a:spcBef>
                <a:spcPct val="0"/>
              </a:spcBef>
              <a:buFontTx/>
              <a:buNone/>
            </a:pPr>
            <a:endParaRPr lang="en-US" altLang="en-US" sz="1200">
              <a:latin typeface="Arial" panose="020B0604020202020204" pitchFamily="34" charset="0"/>
              <a:cs typeface="Arial" panose="020B0604020202020204" pitchFamily="34" charset="0"/>
            </a:endParaRPr>
          </a:p>
        </p:txBody>
      </p:sp>
      <p:sp>
        <p:nvSpPr>
          <p:cNvPr id="6" name="Rectangle 1"/>
          <p:cNvSpPr/>
          <p:nvPr/>
        </p:nvSpPr>
        <p:spPr>
          <a:xfrm>
            <a:off x="107505" y="175508"/>
            <a:ext cx="6912767" cy="805219"/>
          </a:xfrm>
          <a:custGeom>
            <a:avLst/>
            <a:gdLst>
              <a:gd name="connsiteX0" fmla="*/ 0 w 8280920"/>
              <a:gd name="connsiteY0" fmla="*/ 0 h 792088"/>
              <a:gd name="connsiteX1" fmla="*/ 8280920 w 8280920"/>
              <a:gd name="connsiteY1" fmla="*/ 0 h 792088"/>
              <a:gd name="connsiteX2" fmla="*/ 8280920 w 8280920"/>
              <a:gd name="connsiteY2" fmla="*/ 792088 h 792088"/>
              <a:gd name="connsiteX3" fmla="*/ 0 w 8280920"/>
              <a:gd name="connsiteY3" fmla="*/ 792088 h 792088"/>
              <a:gd name="connsiteX4" fmla="*/ 0 w 8280920"/>
              <a:gd name="connsiteY4" fmla="*/ 0 h 792088"/>
              <a:gd name="connsiteX0" fmla="*/ 0 w 8294568"/>
              <a:gd name="connsiteY0" fmla="*/ 0 h 792088"/>
              <a:gd name="connsiteX1" fmla="*/ 8280920 w 8294568"/>
              <a:gd name="connsiteY1" fmla="*/ 0 h 792088"/>
              <a:gd name="connsiteX2" fmla="*/ 8294568 w 8294568"/>
              <a:gd name="connsiteY2" fmla="*/ 792088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0 w 8294568"/>
              <a:gd name="connsiteY3" fmla="*/ 792088 h 792088"/>
              <a:gd name="connsiteX4" fmla="*/ 0 w 8294568"/>
              <a:gd name="connsiteY4" fmla="*/ 0 h 792088"/>
              <a:gd name="connsiteX0" fmla="*/ 0 w 8294568"/>
              <a:gd name="connsiteY0" fmla="*/ 0 h 792088"/>
              <a:gd name="connsiteX1" fmla="*/ 8280920 w 8294568"/>
              <a:gd name="connsiteY1" fmla="*/ 0 h 792088"/>
              <a:gd name="connsiteX2" fmla="*/ 8294568 w 8294568"/>
              <a:gd name="connsiteY2" fmla="*/ 409950 h 792088"/>
              <a:gd name="connsiteX3" fmla="*/ 5595706 w 8294568"/>
              <a:gd name="connsiteY3" fmla="*/ 712112 h 792088"/>
              <a:gd name="connsiteX4" fmla="*/ 0 w 8294568"/>
              <a:gd name="connsiteY4" fmla="*/ 792088 h 792088"/>
              <a:gd name="connsiteX5" fmla="*/ 0 w 8294568"/>
              <a:gd name="connsiteY5" fmla="*/ 0 h 792088"/>
              <a:gd name="connsiteX0" fmla="*/ 0 w 8349159"/>
              <a:gd name="connsiteY0" fmla="*/ 13131 h 805219"/>
              <a:gd name="connsiteX1" fmla="*/ 8280920 w 8349159"/>
              <a:gd name="connsiteY1" fmla="*/ 13131 h 805219"/>
              <a:gd name="connsiteX2" fmla="*/ 8349159 w 8349159"/>
              <a:gd name="connsiteY2" fmla="*/ 0 h 805219"/>
              <a:gd name="connsiteX3" fmla="*/ 5595706 w 8349159"/>
              <a:gd name="connsiteY3" fmla="*/ 725243 h 805219"/>
              <a:gd name="connsiteX4" fmla="*/ 0 w 8349159"/>
              <a:gd name="connsiteY4" fmla="*/ 805219 h 805219"/>
              <a:gd name="connsiteX5" fmla="*/ 0 w 8349159"/>
              <a:gd name="connsiteY5" fmla="*/ 13131 h 805219"/>
              <a:gd name="connsiteX0" fmla="*/ 0 w 8349159"/>
              <a:gd name="connsiteY0" fmla="*/ 13131 h 805219"/>
              <a:gd name="connsiteX1" fmla="*/ 8280920 w 8349159"/>
              <a:gd name="connsiteY1" fmla="*/ 13131 h 805219"/>
              <a:gd name="connsiteX2" fmla="*/ 8349159 w 8349159"/>
              <a:gd name="connsiteY2" fmla="*/ 0 h 805219"/>
              <a:gd name="connsiteX3" fmla="*/ 6864948 w 8349159"/>
              <a:gd name="connsiteY3" fmla="*/ 534176 h 805219"/>
              <a:gd name="connsiteX4" fmla="*/ 5595706 w 8349159"/>
              <a:gd name="connsiteY4" fmla="*/ 725243 h 805219"/>
              <a:gd name="connsiteX5" fmla="*/ 0 w 8349159"/>
              <a:gd name="connsiteY5" fmla="*/ 805219 h 805219"/>
              <a:gd name="connsiteX6" fmla="*/ 0 w 8349159"/>
              <a:gd name="connsiteY6" fmla="*/ 13131 h 805219"/>
              <a:gd name="connsiteX0" fmla="*/ 0 w 8349159"/>
              <a:gd name="connsiteY0" fmla="*/ 13131 h 805219"/>
              <a:gd name="connsiteX1" fmla="*/ 8280920 w 8349159"/>
              <a:gd name="connsiteY1" fmla="*/ 13131 h 805219"/>
              <a:gd name="connsiteX2" fmla="*/ 8349159 w 8349159"/>
              <a:gd name="connsiteY2" fmla="*/ 0 h 805219"/>
              <a:gd name="connsiteX3" fmla="*/ 8099594 w 8349159"/>
              <a:gd name="connsiteY3" fmla="*/ 679319 h 805219"/>
              <a:gd name="connsiteX4" fmla="*/ 5595706 w 8349159"/>
              <a:gd name="connsiteY4" fmla="*/ 725243 h 805219"/>
              <a:gd name="connsiteX5" fmla="*/ 0 w 8349159"/>
              <a:gd name="connsiteY5" fmla="*/ 805219 h 805219"/>
              <a:gd name="connsiteX6" fmla="*/ 0 w 8349159"/>
              <a:gd name="connsiteY6" fmla="*/ 13131 h 80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49159" h="805219">
                <a:moveTo>
                  <a:pt x="0" y="13131"/>
                </a:moveTo>
                <a:lnTo>
                  <a:pt x="8280920" y="13131"/>
                </a:lnTo>
                <a:lnTo>
                  <a:pt x="8349159" y="0"/>
                </a:lnTo>
                <a:cubicBezTo>
                  <a:pt x="8094967" y="68644"/>
                  <a:pt x="8558503" y="558445"/>
                  <a:pt x="8099594" y="679319"/>
                </a:cubicBezTo>
                <a:cubicBezTo>
                  <a:pt x="7640685" y="800193"/>
                  <a:pt x="6721667" y="661872"/>
                  <a:pt x="5595706" y="725243"/>
                </a:cubicBezTo>
                <a:lnTo>
                  <a:pt x="0" y="805219"/>
                </a:lnTo>
                <a:lnTo>
                  <a:pt x="0" y="13131"/>
                </a:lnTo>
                <a:close/>
              </a:path>
            </a:pathLst>
          </a:custGeom>
          <a:solidFill>
            <a:schemeClr val="tx2">
              <a:lumMod val="60000"/>
              <a:lumOff val="40000"/>
            </a:schemeClr>
          </a:solidFill>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3600" b="1" dirty="0">
                <a:latin typeface="Arial" pitchFamily="34" charset="0"/>
                <a:cs typeface="Arial" pitchFamily="34" charset="0"/>
              </a:rPr>
              <a:t>FAKTOR </a:t>
            </a:r>
            <a:endParaRPr lang="id-ID" sz="3600" b="1" dirty="0">
              <a:latin typeface="Arial" pitchFamily="34" charset="0"/>
              <a:cs typeface="Arial" pitchFamily="34" charset="0"/>
            </a:endParaRPr>
          </a:p>
        </p:txBody>
      </p:sp>
      <p:sp>
        <p:nvSpPr>
          <p:cNvPr id="24584" name="AutoShape 9" descr="Hasil gambar untuk DISIPLIN KERJA"/>
          <p:cNvSpPr>
            <a:spLocks noChangeAspect="1" noChangeArrowheads="1"/>
          </p:cNvSpPr>
          <p:nvPr/>
        </p:nvSpPr>
        <p:spPr bwMode="auto">
          <a:xfrm>
            <a:off x="307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24585" name="AutoShape 11" descr="Hasil gambar untuk DISIPLIN KERJA"/>
          <p:cNvSpPr>
            <a:spLocks noChangeAspect="1" noChangeArrowheads="1"/>
          </p:cNvSpPr>
          <p:nvPr/>
        </p:nvSpPr>
        <p:spPr bwMode="auto">
          <a:xfrm>
            <a:off x="460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8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Font typeface="Arial" panose="020B0604020202020204" pitchFamily="34" charset="0"/>
              <a:buChar char="–"/>
              <a:defRPr sz="24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1800">
              <a:latin typeface="Arial" panose="020B0604020202020204" pitchFamily="34" charset="0"/>
              <a:cs typeface="Arial" panose="020B0604020202020204" pitchFamily="34" charset="0"/>
            </a:endParaRPr>
          </a:p>
        </p:txBody>
      </p:sp>
      <p:sp>
        <p:nvSpPr>
          <p:cNvPr id="7" name="Snip Single Corner Rectangle 6"/>
          <p:cNvSpPr/>
          <p:nvPr/>
        </p:nvSpPr>
        <p:spPr>
          <a:xfrm>
            <a:off x="10117138" y="5732463"/>
            <a:ext cx="914400" cy="914400"/>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Wingdings" pitchFamily="2" charset="2"/>
              <a:buChar char="Ø"/>
              <a:defRPr/>
            </a:pPr>
            <a:endParaRPr lang="id-ID" dirty="0"/>
          </a:p>
        </p:txBody>
      </p:sp>
      <p:pic>
        <p:nvPicPr>
          <p:cNvPr id="24587" name="Picture 2" descr="C:\Users\ASUS\Pictures\download (9).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7388" y="14288"/>
            <a:ext cx="2106612"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ubtitle 1"/>
          <p:cNvSpPr txBox="1">
            <a:spLocks/>
          </p:cNvSpPr>
          <p:nvPr/>
        </p:nvSpPr>
        <p:spPr bwMode="auto">
          <a:xfrm>
            <a:off x="452438" y="1773238"/>
            <a:ext cx="7745412" cy="4160837"/>
          </a:xfrm>
          <a:prstGeom prst="rect">
            <a:avLst/>
          </a:prstGeom>
          <a:noFill/>
          <a:ln>
            <a:noFill/>
          </a:ln>
        </p:spPr>
        <p:txBody>
          <a:bodyPr/>
          <a:lstStyle>
            <a:lvl1pPr marL="0" indent="0" algn="ctr" rtl="0" eaLnBrk="0" fontAlgn="base" hangingPunct="0">
              <a:spcBef>
                <a:spcPct val="20000"/>
              </a:spcBef>
              <a:spcAft>
                <a:spcPct val="0"/>
              </a:spcAft>
              <a:buFont typeface="Arial"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rtl="0" eaLnBrk="0" fontAlgn="base" hangingPunct="0">
              <a:spcBef>
                <a:spcPct val="20000"/>
              </a:spcBef>
              <a:spcAft>
                <a:spcPct val="0"/>
              </a:spcAft>
              <a:buFont typeface="Arial"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itchFamily="2" charset="2"/>
              <a:buChar char="Ø"/>
              <a:defRPr/>
            </a:pPr>
            <a:r>
              <a:rPr lang="id-ID" sz="2400" dirty="0">
                <a:solidFill>
                  <a:schemeClr val="tx1"/>
                </a:solidFill>
              </a:rPr>
              <a:t>Kepuasan kerja dan kedisiplinan</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umur karyawan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organisasi </a:t>
            </a:r>
          </a:p>
          <a:p>
            <a:pPr algn="l">
              <a:defRPr/>
            </a:pPr>
            <a:endParaRPr lang="id-ID" sz="2400" dirty="0">
              <a:solidFill>
                <a:schemeClr val="tx1"/>
              </a:solidFill>
            </a:endParaRPr>
          </a:p>
          <a:p>
            <a:pPr marL="342900" indent="-342900" algn="l">
              <a:buFont typeface="Wingdings" pitchFamily="2" charset="2"/>
              <a:buChar char="Ø"/>
              <a:defRPr/>
            </a:pPr>
            <a:r>
              <a:rPr lang="id-ID" sz="2400" dirty="0">
                <a:solidFill>
                  <a:schemeClr val="tx1"/>
                </a:solidFill>
              </a:rPr>
              <a:t>Kepuasan kerja dan kepemimpinan </a:t>
            </a:r>
          </a:p>
          <a:p>
            <a:pPr algn="l" eaLnBrk="1" hangingPunct="1">
              <a:buFont typeface="Wingdings" pitchFamily="2" charset="2"/>
              <a:buChar char="Ø"/>
              <a:defRPr/>
            </a:pPr>
            <a:endParaRPr lang="id-ID" sz="2600" dirty="0">
              <a:solidFill>
                <a:schemeClr val="tx1"/>
              </a:solidFill>
              <a:latin typeface="Arial" charset="0"/>
              <a:cs typeface="Arial" charset="0"/>
            </a:endParaRPr>
          </a:p>
        </p:txBody>
      </p:sp>
      <p:pic>
        <p:nvPicPr>
          <p:cNvPr id="24589"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randombar(horizontal)">
                                      <p:cBhvr>
                                        <p:cTn id="7" dur="500"/>
                                        <p:tgtEl>
                                          <p:spTgt spid="13">
                                            <p:txEl>
                                              <p:pRg st="0" end="0"/>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13">
                                            <p:txEl>
                                              <p:pRg st="2" end="2"/>
                                            </p:txEl>
                                          </p:spTgt>
                                        </p:tgtEl>
                                        <p:attrNameLst>
                                          <p:attrName>style.visibility</p:attrName>
                                        </p:attrNameLst>
                                      </p:cBhvr>
                                      <p:to>
                                        <p:strVal val="visible"/>
                                      </p:to>
                                    </p:set>
                                    <p:animEffect transition="in" filter="randombar(horizontal)">
                                      <p:cBhvr>
                                        <p:cTn id="10" dur="500"/>
                                        <p:tgtEl>
                                          <p:spTgt spid="13">
                                            <p:txEl>
                                              <p:pRg st="2" end="2"/>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13">
                                            <p:txEl>
                                              <p:pRg st="4" end="4"/>
                                            </p:txEl>
                                          </p:spTgt>
                                        </p:tgtEl>
                                        <p:attrNameLst>
                                          <p:attrName>style.visibility</p:attrName>
                                        </p:attrNameLst>
                                      </p:cBhvr>
                                      <p:to>
                                        <p:strVal val="visible"/>
                                      </p:to>
                                    </p:set>
                                    <p:animEffect transition="in" filter="randombar(horizontal)">
                                      <p:cBhvr>
                                        <p:cTn id="13" dur="500"/>
                                        <p:tgtEl>
                                          <p:spTgt spid="13">
                                            <p:txEl>
                                              <p:pRg st="4" end="4"/>
                                            </p:txEl>
                                          </p:spTgt>
                                        </p:tgtEl>
                                      </p:cBhvr>
                                    </p:animEffect>
                                  </p:childTnLst>
                                </p:cTn>
                              </p:par>
                              <p:par>
                                <p:cTn id="14" presetID="14" presetClass="entr" presetSubtype="10" fill="hold" nodeType="withEffect">
                                  <p:stCondLst>
                                    <p:cond delay="0"/>
                                  </p:stCondLst>
                                  <p:childTnLst>
                                    <p:set>
                                      <p:cBhvr>
                                        <p:cTn id="15" dur="1" fill="hold">
                                          <p:stCondLst>
                                            <p:cond delay="0"/>
                                          </p:stCondLst>
                                        </p:cTn>
                                        <p:tgtEl>
                                          <p:spTgt spid="13">
                                            <p:txEl>
                                              <p:pRg st="6" end="6"/>
                                            </p:txEl>
                                          </p:spTgt>
                                        </p:tgtEl>
                                        <p:attrNameLst>
                                          <p:attrName>style.visibility</p:attrName>
                                        </p:attrNameLst>
                                      </p:cBhvr>
                                      <p:to>
                                        <p:strVal val="visible"/>
                                      </p:to>
                                    </p:set>
                                    <p:animEffect transition="in" filter="randombar(horizontal)">
                                      <p:cBhvr>
                                        <p:cTn id="16"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21566</TotalTime>
  <Words>651</Words>
  <Application>Microsoft Office PowerPoint</Application>
  <PresentationFormat>On-screen Show (4:3)</PresentationFormat>
  <Paragraphs>82</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Times New Roman</vt:lpstr>
      <vt:lpstr>Calibri</vt:lpstr>
      <vt:lpstr>Adobe Caslon Pro 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User</cp:lastModifiedBy>
  <cp:revision>579</cp:revision>
  <cp:lastPrinted>2015-09-17T08:41:14Z</cp:lastPrinted>
  <dcterms:created xsi:type="dcterms:W3CDTF">2010-04-18T12:06:30Z</dcterms:created>
  <dcterms:modified xsi:type="dcterms:W3CDTF">2023-03-20T04:13:41Z</dcterms:modified>
</cp:coreProperties>
</file>