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handoutMasterIdLst>
    <p:handoutMasterId r:id="rId10"/>
  </p:handoutMasterIdLst>
  <p:sldIdLst>
    <p:sldId id="256" r:id="rId2"/>
    <p:sldId id="277" r:id="rId3"/>
    <p:sldId id="282" r:id="rId4"/>
    <p:sldId id="281" r:id="rId5"/>
    <p:sldId id="258" r:id="rId6"/>
    <p:sldId id="283" r:id="rId7"/>
    <p:sldId id="275" r:id="rId8"/>
  </p:sldIdLst>
  <p:sldSz cx="9144000" cy="6858000" type="screen4x3"/>
  <p:notesSz cx="6858000" cy="9144000"/>
  <p:custDataLst>
    <p:tags r:id="rId11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4559" autoAdjust="0"/>
    <p:restoredTop sz="86444" autoAdjust="0"/>
  </p:normalViewPr>
  <p:slideViewPr>
    <p:cSldViewPr>
      <p:cViewPr varScale="1">
        <p:scale>
          <a:sx n="70" d="100"/>
          <a:sy n="70" d="100"/>
        </p:scale>
        <p:origin x="1157" y="43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gs" Target="tags/tag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smtClean="0"/>
            </a:lvl1pPr>
          </a:lstStyle>
          <a:p>
            <a:pPr>
              <a:defRPr/>
            </a:pPr>
            <a:fld id="{8981AC12-766F-456A-86D2-BC19F01AFC5B}" type="datetimeFigureOut">
              <a:rPr lang="en-US"/>
              <a:pPr>
                <a:defRPr/>
              </a:pPr>
              <a:t>4/16/2025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smtClean="0"/>
            </a:lvl1pPr>
          </a:lstStyle>
          <a:p>
            <a:pPr>
              <a:defRPr/>
            </a:pPr>
            <a:fld id="{A01A69D2-1B16-43A2-9A0D-66383150868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72880D61-0919-404C-A1A4-F91817543289}" type="datetimeFigureOut">
              <a:rPr lang="en-US"/>
              <a:pPr>
                <a:defRPr/>
              </a:pPr>
              <a:t>4/16/2025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7B440B2A-69E9-4708-9860-DEF1DF3349B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4339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48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/>
          </a:p>
        </p:txBody>
      </p:sp>
      <p:sp>
        <p:nvSpPr>
          <p:cNvPr id="36868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7DCBD50-53AD-4B35-8C79-7C72797D0A8F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7</a:t>
            </a:fld>
            <a:endParaRPr lang="en-US"/>
          </a:p>
        </p:txBody>
      </p:sp>
      <p:sp>
        <p:nvSpPr>
          <p:cNvPr id="36869" name="Footer Placeholder 4"/>
          <p:cNvSpPr>
            <a:spLocks noGrp="1"/>
          </p:cNvSpPr>
          <p:nvPr>
            <p:ph type="ftr" sz="quarter" idx="4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/>
              <a:t>rev. ....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E56A3B-3F6D-4506-A101-EAE0FB8E3FF9}" type="datetime1">
              <a:rPr lang="en-US" smtClean="0"/>
              <a:t>4/16/2025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Pengetahuan Dasar Data Mining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5F5D84-B392-4107-8E50-03CB1B679E3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C715F7-D215-4FE0-9759-8AB425E0840B}" type="datetime1">
              <a:rPr lang="en-US" smtClean="0"/>
              <a:t>4/16/2025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Pengetahuan Dasar Data Mining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C23DA5-A9A4-4AF6-BD02-FBE4193642F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1BEB8F-E275-41C6-A301-7866781FB1F5}" type="datetime1">
              <a:rPr lang="en-US" smtClean="0"/>
              <a:t>4/16/2025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Pengetahuan Dasar Data Mining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4A5DA4-E26B-4060-ACD8-D6C083D726C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B0DADC-F7E1-4A7F-A731-06357ABB9021}" type="datetime1">
              <a:rPr lang="en-US" smtClean="0"/>
              <a:t>4/16/2025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Pengetahuan Dasar Data Mining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B8C7B0-1C7A-4C6E-BAC1-141946CF9BD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4975AE-C2ED-4666-8B40-0908F567EEF4}" type="datetime1">
              <a:rPr lang="en-US" smtClean="0"/>
              <a:t>4/16/2025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Pengetahuan Dasar Data Mining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C227D0-18CC-487E-9207-45CE974B375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2031C1-DE3B-4E03-AB4B-9DD08A175553}" type="datetime1">
              <a:rPr lang="en-US" smtClean="0"/>
              <a:t>4/16/2025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Pengetahuan Dasar Data Mining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A2B0D3-AA91-4054-94E9-4367EAF3923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E62E5B-5A7B-4982-938F-B94A909B1569}" type="datetime1">
              <a:rPr lang="en-US" smtClean="0"/>
              <a:t>4/16/2025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Pengetahuan Dasar Data Mining</a:t>
            </a: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D0987A-D7D7-4C73-B25A-7B957B9726A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ED2DB4-2B33-4517-8726-BB70431A07E1}" type="datetime1">
              <a:rPr lang="en-US" smtClean="0"/>
              <a:t>4/16/2025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Pengetahuan Dasar Data Mining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7361D7-2371-486B-95F1-C660C4A6121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368B44-0629-47B9-83E0-202DFA920C20}" type="datetime1">
              <a:rPr lang="en-US" smtClean="0"/>
              <a:t>4/16/2025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Pengetahuan Dasar Data Mining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58524F-3A04-4F6D-A021-A5179A84B80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FF12DA-39B7-456B-B7D9-9B96E481CCD0}" type="datetime1">
              <a:rPr lang="en-US" smtClean="0"/>
              <a:t>4/16/2025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Pengetahuan Dasar Data Mining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78D83E-ECAB-41FE-AE8B-DBF31A0B3D6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57328D-FF9F-4B8F-9695-728B76D96CC2}" type="datetime1">
              <a:rPr lang="en-US" smtClean="0"/>
              <a:t>4/16/2025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Pengetahuan Dasar Data Mining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71DA60-C979-4A75-BD84-D3985E82530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075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465E0D38-8DB3-4487-B479-94D1F5437B64}" type="datetime1">
              <a:rPr lang="en-US" smtClean="0"/>
              <a:t>4/16/2025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en-US"/>
              <a:t>Pengetahuan Dasar Data Mining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BA61E08C-3D8A-4922-80CE-30866E13652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fade thruBlk="1"/>
  </p:transition>
  <p:hf hd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../Pertemuan%2011%20dan%2012/Laporan_Praktikum_Keputusan_PRISM.docx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>
            <p:custDataLst>
              <p:tags r:id="rId1"/>
            </p:custDataLst>
          </p:nvPr>
        </p:nvSpPr>
        <p:spPr>
          <a:xfrm>
            <a:off x="0" y="1928802"/>
            <a:ext cx="9144000" cy="1750416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S" sz="4400" b="1" dirty="0" err="1">
                <a:latin typeface="Arial Narrow" panose="020B0606020202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Algirtma</a:t>
            </a:r>
            <a:r>
              <a:rPr lang="en-US" sz="4400" b="1" dirty="0">
                <a:latin typeface="Arial Narrow" panose="020B0606020202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PRISM</a:t>
            </a:r>
            <a:endParaRPr lang="en-US" sz="4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400" b="1" dirty="0" err="1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  <a:reflection blurRad="6350" stA="50000" endA="300" endPos="50000" dist="29997" dir="5400000" sy="-100000" algn="bl" rotWithShape="0"/>
                </a:effectLst>
                <a:latin typeface="Cambria" pitchFamily="18" charset="0"/>
              </a:rPr>
              <a:t>Pertemuan</a:t>
            </a:r>
            <a:r>
              <a:rPr lang="en-US" sz="44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  <a:reflection blurRad="6350" stA="50000" endA="300" endPos="50000" dist="29997" dir="5400000" sy="-100000" algn="bl" rotWithShape="0"/>
                </a:effectLst>
                <a:latin typeface="Cambria" pitchFamily="18" charset="0"/>
              </a:rPr>
              <a:t> </a:t>
            </a:r>
            <a:r>
              <a:rPr lang="en-US" sz="54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  <a:reflection blurRad="6350" stA="50000" endA="300" endPos="50000" dist="29997" dir="5400000" sy="-100000" algn="bl" rotWithShape="0"/>
                </a:effectLst>
                <a:latin typeface="Cambria" pitchFamily="18" charset="0"/>
              </a:rPr>
              <a:t>12</a:t>
            </a:r>
          </a:p>
        </p:txBody>
      </p:sp>
      <p:pic>
        <p:nvPicPr>
          <p:cNvPr id="4099" name="Picture 2" descr="D:\Picture\logo ibi small.gif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715250" y="142875"/>
            <a:ext cx="1244600" cy="124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56C667E-63E6-4AC4-A831-845207D95775}" type="slidenum">
              <a:rPr lang="en-US" smtClean="0"/>
              <a:pPr>
                <a:defRPr/>
              </a:pPr>
              <a:t>1</a:t>
            </a:fld>
            <a:endParaRPr lang="en-US"/>
          </a:p>
        </p:txBody>
      </p:sp>
      <p:sp>
        <p:nvSpPr>
          <p:cNvPr id="9" name="Date Placeholder 8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2BEF9F06-07B3-48B6-B496-22484947E236}" type="datetime1">
              <a:rPr lang="en-US" smtClean="0"/>
              <a:t>4/16/2025</a:t>
            </a:fld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Pengetahuan Dasar Data Mining</a:t>
            </a:r>
            <a:endParaRPr lang="en-US" dirty="0"/>
          </a:p>
        </p:txBody>
      </p:sp>
    </p:spTree>
  </p:cSld>
  <p:clrMapOvr>
    <a:masterClrMapping/>
  </p:clrMapOvr>
  <p:transition spd="slow">
    <p:fade thruBlk="1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Autofit/>
          </a:bodyPr>
          <a:lstStyle/>
          <a:p>
            <a:pPr lvl="0">
              <a:lnSpc>
                <a:spcPct val="107000"/>
              </a:lnSpc>
              <a:spcAft>
                <a:spcPts val="800"/>
              </a:spcAft>
            </a:pPr>
            <a:r>
              <a:rPr lang="en-US" sz="1800" dirty="0" err="1"/>
              <a:t>Masalah</a:t>
            </a:r>
            <a:r>
              <a:rPr lang="en-US" sz="1800" dirty="0"/>
              <a:t> pada </a:t>
            </a:r>
            <a:r>
              <a:rPr lang="en-US" sz="1800" dirty="0" err="1"/>
              <a:t>Pohon</a:t>
            </a:r>
            <a:r>
              <a:rPr lang="en-US" sz="1800" dirty="0"/>
              <a:t> Keputusan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7925AA2-642E-4F8C-9DAE-4421669C7E89}" type="datetime1">
              <a:rPr lang="en-US" smtClean="0"/>
              <a:t>4/16/2025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9B8C7B0-1C7A-4C6E-BAC1-141946CF9BDB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Pengetahuan Dasar Data Mining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54C9454-9639-4909-B08D-3D29126E6147}"/>
              </a:ext>
            </a:extLst>
          </p:cNvPr>
          <p:cNvSpPr txBox="1"/>
          <p:nvPr/>
        </p:nvSpPr>
        <p:spPr>
          <a:xfrm>
            <a:off x="467544" y="1700808"/>
            <a:ext cx="8208912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Overfitting: </a:t>
            </a:r>
            <a:r>
              <a:rPr lang="en-US" dirty="0" err="1"/>
              <a:t>terlalu</a:t>
            </a:r>
            <a:r>
              <a:rPr lang="en-US" dirty="0"/>
              <a:t> </a:t>
            </a:r>
            <a:r>
              <a:rPr lang="en-US" dirty="0" err="1"/>
              <a:t>cocok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data </a:t>
            </a:r>
            <a:r>
              <a:rPr lang="en-US" dirty="0" err="1"/>
              <a:t>latih</a:t>
            </a:r>
            <a:endParaRPr lang="en-US" dirty="0"/>
          </a:p>
          <a:p>
            <a:r>
              <a:rPr lang="en-US" dirty="0"/>
              <a:t>Bias </a:t>
            </a:r>
            <a:r>
              <a:rPr lang="en-US" dirty="0" err="1"/>
              <a:t>terhadap</a:t>
            </a:r>
            <a:r>
              <a:rPr lang="en-US" dirty="0"/>
              <a:t> </a:t>
            </a:r>
            <a:r>
              <a:rPr lang="en-US" dirty="0" err="1"/>
              <a:t>fitur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banyak</a:t>
            </a:r>
            <a:r>
              <a:rPr lang="en-US" dirty="0"/>
              <a:t> </a:t>
            </a:r>
            <a:r>
              <a:rPr lang="en-US" dirty="0" err="1"/>
              <a:t>nilai</a:t>
            </a:r>
            <a:r>
              <a:rPr lang="en-US" dirty="0"/>
              <a:t> </a:t>
            </a:r>
            <a:r>
              <a:rPr lang="en-US" dirty="0" err="1"/>
              <a:t>unik</a:t>
            </a:r>
            <a:endParaRPr lang="en-US" dirty="0"/>
          </a:p>
          <a:p>
            <a:r>
              <a:rPr lang="en-US" dirty="0" err="1"/>
              <a:t>Ketidakstabilan</a:t>
            </a:r>
            <a:r>
              <a:rPr lang="en-US" dirty="0"/>
              <a:t>: </a:t>
            </a:r>
            <a:r>
              <a:rPr lang="en-US" dirty="0" err="1"/>
              <a:t>perubahan</a:t>
            </a:r>
            <a:r>
              <a:rPr lang="en-US" dirty="0"/>
              <a:t> </a:t>
            </a:r>
            <a:r>
              <a:rPr lang="en-US" dirty="0" err="1"/>
              <a:t>kecil</a:t>
            </a:r>
            <a:r>
              <a:rPr lang="en-US" dirty="0"/>
              <a:t> pada data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mengubah</a:t>
            </a:r>
            <a:r>
              <a:rPr lang="en-US" dirty="0"/>
              <a:t> </a:t>
            </a:r>
            <a:r>
              <a:rPr lang="en-US" dirty="0" err="1"/>
              <a:t>struktur</a:t>
            </a:r>
            <a:r>
              <a:rPr lang="en-US" dirty="0"/>
              <a:t> </a:t>
            </a:r>
            <a:r>
              <a:rPr lang="en-US" dirty="0" err="1"/>
              <a:t>pohon</a:t>
            </a:r>
            <a:r>
              <a:rPr lang="en-US" dirty="0"/>
              <a:t> </a:t>
            </a:r>
            <a:r>
              <a:rPr lang="en-US" dirty="0" err="1"/>
              <a:t>secara</a:t>
            </a:r>
            <a:r>
              <a:rPr lang="en-US" dirty="0"/>
              <a:t> </a:t>
            </a:r>
            <a:r>
              <a:rPr lang="en-US" dirty="0" err="1"/>
              <a:t>drastis</a:t>
            </a:r>
            <a:endParaRPr lang="en-US" dirty="0"/>
          </a:p>
          <a:p>
            <a:endParaRPr lang="en-US" dirty="0"/>
          </a:p>
          <a:p>
            <a:r>
              <a:rPr lang="en-US" dirty="0" err="1"/>
              <a:t>Contoh</a:t>
            </a:r>
            <a:r>
              <a:rPr lang="en-US" dirty="0"/>
              <a:t>: </a:t>
            </a:r>
            <a:r>
              <a:rPr lang="en-US" dirty="0" err="1"/>
              <a:t>Atribut</a:t>
            </a:r>
            <a:r>
              <a:rPr lang="en-US" dirty="0"/>
              <a:t> 'Kode </a:t>
            </a:r>
            <a:r>
              <a:rPr lang="en-US" dirty="0" err="1"/>
              <a:t>Pos'</a:t>
            </a:r>
            <a:r>
              <a:rPr lang="en-US" dirty="0"/>
              <a:t> </a:t>
            </a:r>
            <a:r>
              <a:rPr lang="en-US" dirty="0" err="1"/>
              <a:t>dipilih</a:t>
            </a:r>
            <a:r>
              <a:rPr lang="en-US" dirty="0"/>
              <a:t> </a:t>
            </a:r>
            <a:r>
              <a:rPr lang="en-US" dirty="0" err="1"/>
              <a:t>sebagai</a:t>
            </a:r>
            <a:r>
              <a:rPr lang="en-US" dirty="0"/>
              <a:t> node </a:t>
            </a:r>
            <a:r>
              <a:rPr lang="en-US" dirty="0" err="1"/>
              <a:t>awal</a:t>
            </a:r>
            <a:r>
              <a:rPr lang="en-US" dirty="0"/>
              <a:t> </a:t>
            </a:r>
            <a:r>
              <a:rPr lang="en-US" dirty="0" err="1"/>
              <a:t>karena</a:t>
            </a:r>
            <a:r>
              <a:rPr lang="en-US" dirty="0"/>
              <a:t> </a:t>
            </a:r>
            <a:r>
              <a:rPr lang="en-US" dirty="0" err="1"/>
              <a:t>memiliki</a:t>
            </a:r>
            <a:r>
              <a:rPr lang="en-US" dirty="0"/>
              <a:t> </a:t>
            </a:r>
            <a:r>
              <a:rPr lang="en-US" dirty="0" err="1"/>
              <a:t>banyak</a:t>
            </a:r>
            <a:r>
              <a:rPr lang="en-US" dirty="0"/>
              <a:t> </a:t>
            </a:r>
            <a:r>
              <a:rPr lang="en-US" dirty="0" err="1"/>
              <a:t>nilai</a:t>
            </a:r>
            <a:r>
              <a:rPr lang="en-US" dirty="0"/>
              <a:t> </a:t>
            </a:r>
            <a:r>
              <a:rPr lang="en-US" dirty="0" err="1"/>
              <a:t>unik</a:t>
            </a:r>
            <a:r>
              <a:rPr lang="en-US" dirty="0"/>
              <a:t>, </a:t>
            </a:r>
            <a:r>
              <a:rPr lang="en-US" dirty="0" err="1"/>
              <a:t>padahal</a:t>
            </a:r>
            <a:r>
              <a:rPr lang="en-US" dirty="0"/>
              <a:t>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relevan</a:t>
            </a:r>
            <a:r>
              <a:rPr lang="en-US" dirty="0"/>
              <a:t> </a:t>
            </a:r>
            <a:r>
              <a:rPr lang="en-US" dirty="0" err="1"/>
              <a:t>terhadap</a:t>
            </a:r>
            <a:r>
              <a:rPr lang="en-US" dirty="0"/>
              <a:t> target.</a:t>
            </a:r>
          </a:p>
          <a:p>
            <a:endParaRPr lang="en-US" dirty="0"/>
          </a:p>
          <a:p>
            <a:r>
              <a:rPr lang="en-US" dirty="0"/>
              <a:t>Pembahasan:</a:t>
            </a:r>
          </a:p>
          <a:p>
            <a:r>
              <a:rPr lang="en-US" dirty="0" err="1"/>
              <a:t>Pohon</a:t>
            </a:r>
            <a:r>
              <a:rPr lang="en-US" dirty="0"/>
              <a:t> </a:t>
            </a:r>
            <a:r>
              <a:rPr lang="en-US" dirty="0" err="1"/>
              <a:t>keputusan</a:t>
            </a:r>
            <a:r>
              <a:rPr lang="en-US" dirty="0"/>
              <a:t> </a:t>
            </a:r>
            <a:r>
              <a:rPr lang="en-US" dirty="0" err="1"/>
              <a:t>cenderung</a:t>
            </a:r>
            <a:r>
              <a:rPr lang="en-US" dirty="0"/>
              <a:t> </a:t>
            </a:r>
            <a:r>
              <a:rPr lang="en-US" dirty="0" err="1"/>
              <a:t>memilih</a:t>
            </a:r>
            <a:r>
              <a:rPr lang="en-US" dirty="0"/>
              <a:t> </a:t>
            </a:r>
            <a:r>
              <a:rPr lang="en-US" dirty="0" err="1"/>
              <a:t>atribut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informasi</a:t>
            </a:r>
            <a:r>
              <a:rPr lang="en-US" dirty="0"/>
              <a:t> gain </a:t>
            </a:r>
            <a:r>
              <a:rPr lang="en-US" dirty="0" err="1"/>
              <a:t>tinggi</a:t>
            </a:r>
            <a:r>
              <a:rPr lang="en-US" dirty="0"/>
              <a:t> </a:t>
            </a:r>
            <a:r>
              <a:rPr lang="en-US" dirty="0" err="1"/>
              <a:t>meskipun</a:t>
            </a:r>
            <a:r>
              <a:rPr lang="en-US" dirty="0"/>
              <a:t> </a:t>
            </a:r>
            <a:r>
              <a:rPr lang="en-US" dirty="0" err="1"/>
              <a:t>kurang</a:t>
            </a:r>
            <a:r>
              <a:rPr lang="en-US" dirty="0"/>
              <a:t> </a:t>
            </a:r>
            <a:r>
              <a:rPr lang="en-US" dirty="0" err="1"/>
              <a:t>relevan</a:t>
            </a:r>
            <a:r>
              <a:rPr lang="en-US" dirty="0"/>
              <a:t>. Solusi: pruning, </a:t>
            </a:r>
            <a:r>
              <a:rPr lang="en-US" dirty="0" err="1"/>
              <a:t>regularisasi</a:t>
            </a:r>
            <a:r>
              <a:rPr lang="en-US" dirty="0"/>
              <a:t>,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gunakan</a:t>
            </a:r>
            <a:r>
              <a:rPr lang="en-US" dirty="0"/>
              <a:t> </a:t>
            </a:r>
            <a:r>
              <a:rPr lang="en-US" dirty="0" err="1"/>
              <a:t>metode</a:t>
            </a:r>
            <a:r>
              <a:rPr lang="en-US" dirty="0"/>
              <a:t> lain </a:t>
            </a:r>
            <a:r>
              <a:rPr lang="en-US" dirty="0" err="1"/>
              <a:t>seperti</a:t>
            </a:r>
            <a:r>
              <a:rPr lang="en-US" dirty="0"/>
              <a:t> Random Forest.</a:t>
            </a:r>
          </a:p>
        </p:txBody>
      </p:sp>
    </p:spTree>
  </p:cSld>
  <p:clrMapOvr>
    <a:masterClrMapping/>
  </p:clrMapOvr>
  <p:transition spd="slow">
    <p:fade thruBlk="1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Autofit/>
          </a:bodyPr>
          <a:lstStyle/>
          <a:p>
            <a:pPr lvl="0">
              <a:lnSpc>
                <a:spcPct val="107000"/>
              </a:lnSpc>
              <a:spcAft>
                <a:spcPts val="800"/>
              </a:spcAft>
            </a:pPr>
            <a:r>
              <a:rPr lang="en-US" sz="1800" dirty="0" err="1"/>
              <a:t>Algoritma</a:t>
            </a:r>
            <a:r>
              <a:rPr lang="en-US" sz="1800" dirty="0"/>
              <a:t> PRISM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7925AA2-642E-4F8C-9DAE-4421669C7E89}" type="datetime1">
              <a:rPr lang="en-US" smtClean="0"/>
              <a:t>4/16/2025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9B8C7B0-1C7A-4C6E-BAC1-141946CF9BDB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Pengetahuan Dasar Data Mining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FEAB933-D65C-4A27-B44A-185C9A2A6DC0}"/>
              </a:ext>
            </a:extLst>
          </p:cNvPr>
          <p:cNvSpPr txBox="1"/>
          <p:nvPr/>
        </p:nvSpPr>
        <p:spPr>
          <a:xfrm>
            <a:off x="611560" y="1700808"/>
            <a:ext cx="6858000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PRISM </a:t>
            </a:r>
            <a:r>
              <a:rPr lang="en-US" dirty="0" err="1"/>
              <a:t>membangun</a:t>
            </a:r>
            <a:r>
              <a:rPr lang="en-US" dirty="0"/>
              <a:t> </a:t>
            </a:r>
            <a:r>
              <a:rPr lang="en-US" dirty="0" err="1"/>
              <a:t>aturan</a:t>
            </a:r>
            <a:r>
              <a:rPr lang="en-US" dirty="0"/>
              <a:t> </a:t>
            </a:r>
            <a:r>
              <a:rPr lang="en-US" dirty="0" err="1"/>
              <a:t>klasifikasi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satu</a:t>
            </a:r>
            <a:r>
              <a:rPr lang="en-US" dirty="0"/>
              <a:t> </a:t>
            </a:r>
            <a:r>
              <a:rPr lang="en-US" dirty="0" err="1"/>
              <a:t>kelas</a:t>
            </a:r>
            <a:r>
              <a:rPr lang="en-US" dirty="0"/>
              <a:t> pada </a:t>
            </a:r>
            <a:r>
              <a:rPr lang="en-US" dirty="0" err="1"/>
              <a:t>satu</a:t>
            </a:r>
            <a:r>
              <a:rPr lang="en-US" dirty="0"/>
              <a:t> </a:t>
            </a:r>
            <a:r>
              <a:rPr lang="en-US" dirty="0" err="1"/>
              <a:t>waktu</a:t>
            </a:r>
            <a:r>
              <a:rPr lang="en-US" dirty="0"/>
              <a:t>. </a:t>
            </a:r>
            <a:r>
              <a:rPr lang="en-US" dirty="0" err="1"/>
              <a:t>Fokus</a:t>
            </a:r>
            <a:r>
              <a:rPr lang="en-US" dirty="0"/>
              <a:t> pada </a:t>
            </a:r>
            <a:r>
              <a:rPr lang="en-US" dirty="0" err="1"/>
              <a:t>pembuatan</a:t>
            </a:r>
            <a:r>
              <a:rPr lang="en-US" dirty="0"/>
              <a:t> </a:t>
            </a:r>
            <a:r>
              <a:rPr lang="en-US" dirty="0" err="1"/>
              <a:t>aturan</a:t>
            </a:r>
            <a:r>
              <a:rPr lang="en-US" dirty="0"/>
              <a:t> yang </a:t>
            </a:r>
            <a:r>
              <a:rPr lang="en-US" dirty="0" err="1"/>
              <a:t>spesifik</a:t>
            </a:r>
            <a:r>
              <a:rPr lang="en-US" dirty="0"/>
              <a:t> dan </a:t>
            </a:r>
            <a:r>
              <a:rPr lang="en-US" dirty="0" err="1"/>
              <a:t>akurat</a:t>
            </a:r>
            <a:r>
              <a:rPr lang="en-US" dirty="0"/>
              <a:t>.</a:t>
            </a:r>
          </a:p>
          <a:p>
            <a:endParaRPr lang="en-US" dirty="0"/>
          </a:p>
          <a:p>
            <a:r>
              <a:rPr lang="en-US" dirty="0" err="1"/>
              <a:t>Contoh</a:t>
            </a:r>
            <a:r>
              <a:rPr lang="en-US" dirty="0"/>
              <a:t>:</a:t>
            </a:r>
          </a:p>
          <a:p>
            <a:r>
              <a:rPr lang="en-US" dirty="0"/>
              <a:t>Dataset </a:t>
            </a:r>
            <a:r>
              <a:rPr lang="en-US" dirty="0" err="1"/>
              <a:t>buah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fitur</a:t>
            </a:r>
            <a:r>
              <a:rPr lang="en-US" dirty="0"/>
              <a:t> </a:t>
            </a:r>
            <a:r>
              <a:rPr lang="en-US" dirty="0" err="1"/>
              <a:t>warna</a:t>
            </a:r>
            <a:r>
              <a:rPr lang="en-US" dirty="0"/>
              <a:t> dan </a:t>
            </a:r>
            <a:r>
              <a:rPr lang="en-US" dirty="0" err="1"/>
              <a:t>bentuk</a:t>
            </a:r>
            <a:r>
              <a:rPr lang="en-US" dirty="0"/>
              <a:t>.</a:t>
            </a:r>
          </a:p>
          <a:p>
            <a:r>
              <a:rPr lang="en-US" dirty="0" err="1"/>
              <a:t>Aturan</a:t>
            </a:r>
            <a:r>
              <a:rPr lang="en-US" dirty="0"/>
              <a:t> PRISM: IF </a:t>
            </a:r>
            <a:r>
              <a:rPr lang="en-US" dirty="0" err="1"/>
              <a:t>warna</a:t>
            </a:r>
            <a:r>
              <a:rPr lang="en-US" dirty="0"/>
              <a:t> = </a:t>
            </a:r>
            <a:r>
              <a:rPr lang="en-US" dirty="0" err="1"/>
              <a:t>merah</a:t>
            </a:r>
            <a:r>
              <a:rPr lang="en-US" dirty="0"/>
              <a:t> AND </a:t>
            </a:r>
            <a:r>
              <a:rPr lang="en-US" dirty="0" err="1"/>
              <a:t>bentuk</a:t>
            </a:r>
            <a:r>
              <a:rPr lang="en-US" dirty="0"/>
              <a:t> = </a:t>
            </a:r>
            <a:r>
              <a:rPr lang="en-US" dirty="0" err="1"/>
              <a:t>bulat</a:t>
            </a:r>
            <a:r>
              <a:rPr lang="en-US" dirty="0"/>
              <a:t> THEN class = </a:t>
            </a:r>
            <a:r>
              <a:rPr lang="en-US" dirty="0" err="1"/>
              <a:t>apel</a:t>
            </a:r>
            <a:r>
              <a:rPr lang="en-US" dirty="0"/>
              <a:t>.</a:t>
            </a:r>
          </a:p>
          <a:p>
            <a:r>
              <a:rPr lang="en-US" dirty="0" err="1"/>
              <a:t>Berbeda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pohon</a:t>
            </a:r>
            <a:r>
              <a:rPr lang="en-US" dirty="0"/>
              <a:t> </a:t>
            </a:r>
            <a:r>
              <a:rPr lang="en-US" dirty="0" err="1"/>
              <a:t>keputusan</a:t>
            </a:r>
            <a:r>
              <a:rPr lang="en-US" dirty="0"/>
              <a:t>, PRISM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membuat</a:t>
            </a:r>
            <a:r>
              <a:rPr lang="en-US" dirty="0"/>
              <a:t> </a:t>
            </a:r>
            <a:r>
              <a:rPr lang="en-US" dirty="0" err="1"/>
              <a:t>pohon</a:t>
            </a:r>
            <a:r>
              <a:rPr lang="en-US" dirty="0"/>
              <a:t>, </a:t>
            </a:r>
            <a:r>
              <a:rPr lang="en-US" dirty="0" err="1"/>
              <a:t>melainkan</a:t>
            </a:r>
            <a:r>
              <a:rPr lang="en-US" dirty="0"/>
              <a:t> </a:t>
            </a:r>
            <a:r>
              <a:rPr lang="en-US" dirty="0" err="1"/>
              <a:t>langsung</a:t>
            </a:r>
            <a:r>
              <a:rPr lang="en-US" dirty="0"/>
              <a:t> </a:t>
            </a:r>
            <a:r>
              <a:rPr lang="en-US" dirty="0" err="1"/>
              <a:t>membuat</a:t>
            </a:r>
            <a:r>
              <a:rPr lang="en-US" dirty="0"/>
              <a:t> </a:t>
            </a:r>
            <a:r>
              <a:rPr lang="en-US" dirty="0" err="1"/>
              <a:t>aturan</a:t>
            </a:r>
            <a:r>
              <a:rPr lang="en-US" dirty="0"/>
              <a:t> per </a:t>
            </a:r>
            <a:r>
              <a:rPr lang="en-US" dirty="0" err="1"/>
              <a:t>kelas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mencari</a:t>
            </a:r>
            <a:r>
              <a:rPr lang="en-US" dirty="0"/>
              <a:t> </a:t>
            </a:r>
            <a:r>
              <a:rPr lang="en-US" dirty="0" err="1"/>
              <a:t>kombinasi</a:t>
            </a:r>
            <a:r>
              <a:rPr lang="en-US" dirty="0"/>
              <a:t> </a:t>
            </a:r>
            <a:r>
              <a:rPr lang="en-US" dirty="0" err="1"/>
              <a:t>kondisi</a:t>
            </a:r>
            <a:r>
              <a:rPr lang="en-US" dirty="0"/>
              <a:t> yang paling </a:t>
            </a:r>
            <a:r>
              <a:rPr lang="en-US" dirty="0" err="1"/>
              <a:t>mengklasifikasi</a:t>
            </a:r>
            <a:r>
              <a:rPr lang="en-US" dirty="0"/>
              <a:t> data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benar</a:t>
            </a:r>
            <a:r>
              <a:rPr lang="en-US" dirty="0"/>
              <a:t>. </a:t>
            </a:r>
            <a:r>
              <a:rPr lang="en-US" dirty="0" err="1"/>
              <a:t>Cocok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data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seimbang</a:t>
            </a:r>
            <a:r>
              <a:rPr lang="en-US" dirty="0"/>
              <a:t> dan </a:t>
            </a:r>
            <a:r>
              <a:rPr lang="en-US" dirty="0" err="1"/>
              <a:t>interpretasi</a:t>
            </a:r>
            <a:r>
              <a:rPr lang="en-US" dirty="0"/>
              <a:t> </a:t>
            </a:r>
            <a:r>
              <a:rPr lang="en-US" dirty="0" err="1"/>
              <a:t>aturan</a:t>
            </a:r>
            <a:r>
              <a:rPr lang="en-US" dirty="0"/>
              <a:t> yang </a:t>
            </a:r>
            <a:r>
              <a:rPr lang="en-US" dirty="0" err="1"/>
              <a:t>mudah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660691988"/>
      </p:ext>
    </p:extLst>
  </p:cSld>
  <p:clrMapOvr>
    <a:masterClrMapping/>
  </p:clrMapOvr>
  <p:transition spd="slow">
    <p:fade thruBlk="1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E25ABD3-0692-487F-8059-81E2E559BA51}" type="datetime1">
              <a:rPr lang="en-US" smtClean="0"/>
              <a:t>4/16/2025</a:t>
            </a:fld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9B8C7B0-1C7A-4C6E-BAC1-141946CF9BDB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Pengetahuan Dasar Data Mining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0D94D61-ABA3-417C-9405-2EABF3BE97D6}"/>
              </a:ext>
            </a:extLst>
          </p:cNvPr>
          <p:cNvSpPr txBox="1"/>
          <p:nvPr/>
        </p:nvSpPr>
        <p:spPr>
          <a:xfrm>
            <a:off x="2411760" y="476672"/>
            <a:ext cx="457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 err="1"/>
              <a:t>Praktikum</a:t>
            </a:r>
            <a:r>
              <a:rPr lang="en-US" dirty="0"/>
              <a:t> 1: </a:t>
            </a:r>
            <a:r>
              <a:rPr lang="en-US" dirty="0" err="1"/>
              <a:t>Pohon</a:t>
            </a:r>
            <a:r>
              <a:rPr lang="en-US" dirty="0"/>
              <a:t> Keputusan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E143BD2-3151-4529-B874-8E43A695AE39}"/>
              </a:ext>
            </a:extLst>
          </p:cNvPr>
          <p:cNvSpPr txBox="1"/>
          <p:nvPr/>
        </p:nvSpPr>
        <p:spPr>
          <a:xfrm>
            <a:off x="1115616" y="2001995"/>
            <a:ext cx="7056784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 err="1"/>
              <a:t>Tujuan</a:t>
            </a:r>
            <a:r>
              <a:rPr lang="en-US" dirty="0"/>
              <a:t>: </a:t>
            </a:r>
            <a:r>
              <a:rPr lang="en-US" dirty="0" err="1"/>
              <a:t>Membangun</a:t>
            </a:r>
            <a:r>
              <a:rPr lang="en-US" dirty="0"/>
              <a:t> </a:t>
            </a:r>
            <a:r>
              <a:rPr lang="en-US" dirty="0" err="1"/>
              <a:t>pohon</a:t>
            </a:r>
            <a:r>
              <a:rPr lang="en-US" dirty="0"/>
              <a:t> </a:t>
            </a:r>
            <a:r>
              <a:rPr lang="en-US" dirty="0" err="1"/>
              <a:t>keputusan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klasifikasi</a:t>
            </a:r>
            <a:r>
              <a:rPr lang="en-US" dirty="0"/>
              <a:t> </a:t>
            </a:r>
            <a:r>
              <a:rPr lang="en-US" dirty="0" err="1"/>
              <a:t>penyakit</a:t>
            </a:r>
            <a:r>
              <a:rPr lang="en-US" dirty="0"/>
              <a:t> </a:t>
            </a:r>
            <a:r>
              <a:rPr lang="en-US" dirty="0" err="1"/>
              <a:t>jantung</a:t>
            </a:r>
            <a:r>
              <a:rPr lang="en-US" dirty="0"/>
              <a:t>.</a:t>
            </a:r>
          </a:p>
          <a:p>
            <a:r>
              <a:rPr lang="en-US" dirty="0"/>
              <a:t>Dataset: Heart Disease Dataset </a:t>
            </a:r>
            <a:r>
              <a:rPr lang="en-US" dirty="0" err="1"/>
              <a:t>dari</a:t>
            </a:r>
            <a:r>
              <a:rPr lang="en-US" dirty="0"/>
              <a:t> UCI.</a:t>
            </a:r>
          </a:p>
          <a:p>
            <a:endParaRPr lang="en-US" dirty="0"/>
          </a:p>
          <a:p>
            <a:r>
              <a:rPr lang="en-US" dirty="0" err="1"/>
              <a:t>Contoh</a:t>
            </a:r>
            <a:r>
              <a:rPr lang="en-US" dirty="0"/>
              <a:t>:</a:t>
            </a:r>
          </a:p>
          <a:p>
            <a:r>
              <a:rPr lang="en-US" dirty="0"/>
              <a:t>Fitur: age, sex, cp (chest pain), </a:t>
            </a:r>
            <a:r>
              <a:rPr lang="en-US" dirty="0" err="1"/>
              <a:t>trestbps</a:t>
            </a:r>
            <a:r>
              <a:rPr lang="en-US" dirty="0"/>
              <a:t>, </a:t>
            </a:r>
            <a:r>
              <a:rPr lang="en-US" dirty="0" err="1"/>
              <a:t>chol</a:t>
            </a:r>
            <a:r>
              <a:rPr lang="en-US" dirty="0"/>
              <a:t>, </a:t>
            </a:r>
            <a:r>
              <a:rPr lang="en-US" dirty="0" err="1"/>
              <a:t>fbs</a:t>
            </a:r>
            <a:r>
              <a:rPr lang="en-US" dirty="0"/>
              <a:t>, </a:t>
            </a:r>
            <a:r>
              <a:rPr lang="en-US" dirty="0" err="1"/>
              <a:t>restecg</a:t>
            </a:r>
            <a:r>
              <a:rPr lang="en-US" dirty="0"/>
              <a:t>, </a:t>
            </a:r>
            <a:r>
              <a:rPr lang="en-US" dirty="0" err="1"/>
              <a:t>thalach</a:t>
            </a:r>
            <a:r>
              <a:rPr lang="en-US" dirty="0"/>
              <a:t>, </a:t>
            </a:r>
            <a:r>
              <a:rPr lang="en-US" dirty="0" err="1"/>
              <a:t>exang</a:t>
            </a:r>
            <a:r>
              <a:rPr lang="en-US" dirty="0"/>
              <a:t>, </a:t>
            </a:r>
            <a:r>
              <a:rPr lang="en-US" dirty="0" err="1"/>
              <a:t>oldpeak</a:t>
            </a:r>
            <a:r>
              <a:rPr lang="en-US" dirty="0"/>
              <a:t>, ca, </a:t>
            </a:r>
            <a:r>
              <a:rPr lang="en-US" dirty="0" err="1"/>
              <a:t>thal</a:t>
            </a:r>
            <a:r>
              <a:rPr lang="en-US" dirty="0"/>
              <a:t>.</a:t>
            </a:r>
          </a:p>
          <a:p>
            <a:r>
              <a:rPr lang="en-US" dirty="0"/>
              <a:t>Target: target (0 =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ada</a:t>
            </a:r>
            <a:r>
              <a:rPr lang="en-US" dirty="0"/>
              <a:t> </a:t>
            </a:r>
            <a:r>
              <a:rPr lang="en-US" dirty="0" err="1"/>
              <a:t>penyakit</a:t>
            </a:r>
            <a:r>
              <a:rPr lang="en-US" dirty="0"/>
              <a:t>, 1 = </a:t>
            </a:r>
            <a:r>
              <a:rPr lang="en-US" dirty="0" err="1"/>
              <a:t>ada</a:t>
            </a:r>
            <a:r>
              <a:rPr lang="en-US" dirty="0"/>
              <a:t> </a:t>
            </a:r>
            <a:r>
              <a:rPr lang="en-US" dirty="0" err="1"/>
              <a:t>penyakit</a:t>
            </a:r>
            <a:r>
              <a:rPr lang="en-US" dirty="0"/>
              <a:t>)</a:t>
            </a:r>
          </a:p>
        </p:txBody>
      </p:sp>
    </p:spTree>
  </p:cSld>
  <p:clrMapOvr>
    <a:masterClrMapping/>
  </p:clrMapOvr>
  <p:transition spd="slow">
    <p:fade thruBlk="1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Praktikum 2: Algoritma PRISM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dirty="0" err="1"/>
              <a:t>Tujuan</a:t>
            </a:r>
            <a:r>
              <a:rPr dirty="0"/>
              <a:t>: </a:t>
            </a:r>
            <a:r>
              <a:rPr dirty="0" err="1"/>
              <a:t>Mengimplementasikan</a:t>
            </a:r>
            <a:r>
              <a:rPr dirty="0"/>
              <a:t> </a:t>
            </a:r>
            <a:r>
              <a:rPr dirty="0" err="1"/>
              <a:t>algoritma</a:t>
            </a:r>
            <a:r>
              <a:rPr dirty="0"/>
              <a:t> PRISM </a:t>
            </a:r>
            <a:r>
              <a:rPr dirty="0" err="1"/>
              <a:t>secara</a:t>
            </a:r>
            <a:r>
              <a:rPr dirty="0"/>
              <a:t> manual </a:t>
            </a:r>
            <a:r>
              <a:rPr dirty="0" err="1"/>
              <a:t>untuk</a:t>
            </a:r>
            <a:r>
              <a:rPr dirty="0"/>
              <a:t> </a:t>
            </a:r>
            <a:r>
              <a:rPr dirty="0" err="1"/>
              <a:t>klasifikasi</a:t>
            </a:r>
            <a:r>
              <a:rPr dirty="0"/>
              <a:t> dataset </a:t>
            </a:r>
            <a:r>
              <a:rPr dirty="0" err="1"/>
              <a:t>sederhana</a:t>
            </a:r>
            <a:r>
              <a:rPr dirty="0"/>
              <a:t>.</a:t>
            </a:r>
          </a:p>
          <a:p>
            <a:endParaRPr dirty="0"/>
          </a:p>
          <a:p>
            <a:r>
              <a:rPr sz="1800" dirty="0" err="1"/>
              <a:t>Contoh</a:t>
            </a:r>
            <a:r>
              <a:rPr sz="1800" dirty="0"/>
              <a:t>:</a:t>
            </a:r>
          </a:p>
          <a:p>
            <a:r>
              <a:rPr sz="1800" dirty="0"/>
              <a:t>Dataset:</a:t>
            </a:r>
          </a:p>
          <a:p>
            <a:r>
              <a:rPr sz="1800" dirty="0"/>
              <a:t>Color, Shape, Fruit</a:t>
            </a:r>
          </a:p>
          <a:p>
            <a:r>
              <a:rPr sz="1800" dirty="0"/>
              <a:t>Red, Round, Apple</a:t>
            </a:r>
          </a:p>
          <a:p>
            <a:r>
              <a:rPr sz="1800" dirty="0"/>
              <a:t>Green, Elongated, Banana</a:t>
            </a:r>
          </a:p>
          <a:p>
            <a:r>
              <a:rPr sz="1800" dirty="0"/>
              <a:t>Red, Elongated, Chili</a:t>
            </a:r>
          </a:p>
          <a:p>
            <a:r>
              <a:rPr sz="1800" dirty="0"/>
              <a:t>Green, Round, Melon</a:t>
            </a:r>
          </a:p>
          <a:p>
            <a:endParaRPr sz="1800" dirty="0"/>
          </a:p>
          <a:p>
            <a:endParaRPr sz="1100" dirty="0"/>
          </a:p>
        </p:txBody>
      </p:sp>
    </p:spTree>
  </p:cSld>
  <p:clrMapOvr>
    <a:masterClrMapping/>
  </p:clrMapOvr>
  <p:transition spd="slow">
    <p:fade thruBlk="1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3218B3-2C6E-4B58-AFAE-3B6BE65125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ECC1A83-58D9-4279-A301-9E7BCEED17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FB0DADC-F7E1-4A7F-A731-06357ABB9021}" type="datetime1">
              <a:rPr lang="en-US" smtClean="0"/>
              <a:t>4/16/2025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E427304-9B14-42C4-BD47-22DC13A3D2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Pengetahuan Dasar Data Mining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8F7ADEC-4B32-4063-B9D3-DEED7C6B7C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9B8C7B0-1C7A-4C6E-BAC1-141946CF9BDB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50F62DF-0619-46BE-AC5C-AE86C17637F8}"/>
              </a:ext>
            </a:extLst>
          </p:cNvPr>
          <p:cNvSpPr txBox="1"/>
          <p:nvPr/>
        </p:nvSpPr>
        <p:spPr>
          <a:xfrm>
            <a:off x="1403648" y="1988840"/>
            <a:ext cx="6984776" cy="25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/>
              <a:t>Pembahasan:</a:t>
            </a:r>
          </a:p>
          <a:p>
            <a:r>
              <a:rPr lang="en-US" sz="1800" dirty="0"/>
              <a:t>Langkah:</a:t>
            </a:r>
          </a:p>
          <a:p>
            <a:r>
              <a:rPr lang="en-US" sz="1800" dirty="0"/>
              <a:t>1. </a:t>
            </a:r>
            <a:r>
              <a:rPr lang="en-US" sz="1800" dirty="0" err="1"/>
              <a:t>Pilih</a:t>
            </a:r>
            <a:r>
              <a:rPr lang="en-US" sz="1800" dirty="0"/>
              <a:t> </a:t>
            </a:r>
            <a:r>
              <a:rPr lang="en-US" sz="1800" dirty="0" err="1"/>
              <a:t>kelas</a:t>
            </a:r>
            <a:r>
              <a:rPr lang="en-US" sz="1800" dirty="0"/>
              <a:t> target, </a:t>
            </a:r>
            <a:r>
              <a:rPr lang="en-US" sz="1800" dirty="0" err="1"/>
              <a:t>misal</a:t>
            </a:r>
            <a:r>
              <a:rPr lang="en-US" sz="1800" dirty="0"/>
              <a:t>: Apple.</a:t>
            </a:r>
          </a:p>
          <a:p>
            <a:r>
              <a:rPr lang="en-US" sz="1800" dirty="0"/>
              <a:t>2. </a:t>
            </a:r>
            <a:r>
              <a:rPr lang="en-US" sz="1800" dirty="0" err="1"/>
              <a:t>Temukan</a:t>
            </a:r>
            <a:r>
              <a:rPr lang="en-US" sz="1800" dirty="0"/>
              <a:t> </a:t>
            </a:r>
            <a:r>
              <a:rPr lang="en-US" sz="1800" dirty="0" err="1"/>
              <a:t>kombinasi</a:t>
            </a:r>
            <a:r>
              <a:rPr lang="en-US" sz="1800" dirty="0"/>
              <a:t> </a:t>
            </a:r>
            <a:r>
              <a:rPr lang="en-US" sz="1800" dirty="0" err="1"/>
              <a:t>fitur</a:t>
            </a:r>
            <a:r>
              <a:rPr lang="en-US" sz="1800" dirty="0"/>
              <a:t> yang </a:t>
            </a:r>
            <a:r>
              <a:rPr lang="en-US" sz="1800" dirty="0" err="1"/>
              <a:t>cocok</a:t>
            </a:r>
            <a:r>
              <a:rPr lang="en-US" sz="1800" dirty="0"/>
              <a:t> </a:t>
            </a:r>
            <a:r>
              <a:rPr lang="en-US" sz="1800" dirty="0" err="1"/>
              <a:t>secara</a:t>
            </a:r>
            <a:r>
              <a:rPr lang="en-US" sz="1800" dirty="0"/>
              <a:t> </a:t>
            </a:r>
            <a:r>
              <a:rPr lang="en-US" sz="1800" dirty="0" err="1"/>
              <a:t>maksimal</a:t>
            </a:r>
            <a:r>
              <a:rPr lang="en-US" sz="1800" dirty="0"/>
              <a:t>.</a:t>
            </a:r>
          </a:p>
          <a:p>
            <a:r>
              <a:rPr lang="en-US" sz="1800" dirty="0"/>
              <a:t>3. </a:t>
            </a:r>
            <a:r>
              <a:rPr lang="en-US" sz="1800" dirty="0" err="1"/>
              <a:t>Buat</a:t>
            </a:r>
            <a:r>
              <a:rPr lang="en-US" sz="1800" dirty="0"/>
              <a:t> </a:t>
            </a:r>
            <a:r>
              <a:rPr lang="en-US" sz="1800" dirty="0" err="1"/>
              <a:t>aturan</a:t>
            </a:r>
            <a:r>
              <a:rPr lang="en-US" sz="1800" dirty="0"/>
              <a:t>: IF Color=Red AND Shape=Round THEN Apple.</a:t>
            </a:r>
          </a:p>
          <a:p>
            <a:r>
              <a:rPr lang="en-US" sz="1800" dirty="0" err="1"/>
              <a:t>Evaluasi</a:t>
            </a:r>
            <a:r>
              <a:rPr lang="en-US" sz="1800" dirty="0"/>
              <a:t> </a:t>
            </a:r>
            <a:r>
              <a:rPr lang="en-US" sz="1800" dirty="0" err="1"/>
              <a:t>aturan</a:t>
            </a:r>
            <a:r>
              <a:rPr lang="en-US" sz="1800" dirty="0"/>
              <a:t> </a:t>
            </a:r>
            <a:r>
              <a:rPr lang="en-US" sz="1800" dirty="0" err="1"/>
              <a:t>terhadap</a:t>
            </a:r>
            <a:r>
              <a:rPr lang="en-US" sz="1800" dirty="0"/>
              <a:t> data </a:t>
            </a:r>
            <a:r>
              <a:rPr lang="en-US" sz="1800" dirty="0" err="1"/>
              <a:t>lainnya</a:t>
            </a:r>
            <a:r>
              <a:rPr lang="en-US" sz="1800" dirty="0"/>
              <a:t> </a:t>
            </a:r>
            <a:r>
              <a:rPr lang="en-US" sz="1800" dirty="0" err="1"/>
              <a:t>untuk</a:t>
            </a:r>
            <a:r>
              <a:rPr lang="en-US" sz="1800" dirty="0"/>
              <a:t> </a:t>
            </a:r>
            <a:r>
              <a:rPr lang="en-US" sz="1800" dirty="0" err="1"/>
              <a:t>generalisasi</a:t>
            </a:r>
            <a:r>
              <a:rPr lang="en-US" sz="1800" dirty="0"/>
              <a:t>.</a:t>
            </a:r>
          </a:p>
          <a:p>
            <a:endParaRPr lang="en-US" dirty="0"/>
          </a:p>
          <a:p>
            <a:endParaRPr lang="en-US" dirty="0"/>
          </a:p>
          <a:p>
            <a:r>
              <a:rPr lang="en-US" dirty="0">
                <a:hlinkClick r:id="rId2" action="ppaction://hlinkfile"/>
              </a:rPr>
              <a:t>Latihan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3214849"/>
      </p:ext>
    </p:extLst>
  </p:cSld>
  <p:clrMapOvr>
    <a:masterClrMapping/>
  </p:clrMapOvr>
  <p:transition spd="slow">
    <p:fade thruBlk="1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3500430" y="2629327"/>
            <a:ext cx="2428892" cy="1362075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7200" b="0" cap="none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00"/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  <a:reflection blurRad="6350" stA="60000" endA="900" endPos="58000" dir="5400000" sy="-100000" algn="bl" rotWithShape="0"/>
                </a:effectLst>
                <a:latin typeface="Arial Black" pitchFamily="34" charset="0"/>
              </a:rPr>
              <a:t>end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A47D992-4C85-42EC-80EB-FB6A91C58C95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BE9CD45E-00BF-4977-8FFD-B1D5985BC340}" type="datetime1">
              <a:rPr lang="en-US" smtClean="0"/>
              <a:t>4/16/2025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Pengetahuan Dasar Data Mining</a:t>
            </a:r>
          </a:p>
        </p:txBody>
      </p:sp>
    </p:spTree>
  </p:cSld>
  <p:clrMapOvr>
    <a:masterClrMapping/>
  </p:clrMapOvr>
  <p:transition spd="slow">
    <p:fade thruBlk="1"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Pengetahuan Dasar Komputer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7&quot;/&gt;&lt;property id=&quot;20307&quot; value=&quot;261&quot;/&gt;&lt;property id=&quot;20309&quot; value=&quot;-1&quot;/&gt;&lt;/object&gt;&lt;object type=&quot;3&quot; unique_id=&quot;11578&quot;&gt;&lt;property id=&quot;20148&quot; value=&quot;5&quot;/&gt;&lt;property id=&quot;20300&quot; value=&quot;Slide 11 - &amp;quot;end&amp;quot;&quot;/&gt;&lt;property id=&quot;20307&quot; value=&quot;275&quot;/&gt;&lt;property id=&quot;20309&quot; value=&quot;-1&quot;/&gt;&lt;/object&gt;&lt;object type=&quot;3&quot; unique_id=&quot;11666&quot;&gt;&lt;property id=&quot;20148&quot; value=&quot;5&quot;/&gt;&lt;property id=&quot;20300&quot; value=&quot;Slide 5&quot;/&gt;&lt;property id=&quot;20307&quot; value=&quot;279&quot;/&gt;&lt;/object&gt;&lt;object type=&quot;3&quot; unique_id=&quot;11667&quot;&gt;&lt;property id=&quot;20148&quot; value=&quot;5&quot;/&gt;&lt;property id=&quot;20300&quot; value=&quot;Slide 6 - &amp;quot;Tahap Pengolahan Data&amp;quot;&quot;/&gt;&lt;property id=&quot;20307&quot; value=&quot;278&quot;/&gt;&lt;/object&gt;&lt;object type=&quot;3&quot; unique_id=&quot;11668&quot;&gt;&lt;property id=&quot;20148&quot; value=&quot;5&quot;/&gt;&lt;property id=&quot;20300&quot; value=&quot;Slide 8&quot;/&gt;&lt;property id=&quot;20307&quot; value=&quot;277&quot;/&gt;&lt;/object&gt;&lt;object type=&quot;3&quot; unique_id=&quot;11669&quot;&gt;&lt;property id=&quot;20148&quot; value=&quot;5&quot;/&gt;&lt;property id=&quot;20300&quot; value=&quot;Slide 9 - &amp;quot;Struktur Komputer&amp;quot;&quot;/&gt;&lt;property id=&quot;20307&quot; value=&quot;280&quot;/&gt;&lt;/object&gt;&lt;object type=&quot;3&quot; unique_id=&quot;11670&quot;&gt;&lt;property id=&quot;20148&quot; value=&quot;5&quot;/&gt;&lt;property id=&quot;20300&quot; value=&quot;Slide 10&quot;/&gt;&lt;property id=&quot;20307&quot; value=&quot;28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05A44488-2ACF-4347-AB47-2512FC001EB7}&quot;/&gt;&lt;filename val=&quot;D:\template ppt\template darmajaya\flash template\data\asimages\{05A44488-2ACF-4347-AB47-2512FC001EB7}.png&quot;/&gt;&lt;hasEffects val=&quot;1&quot;/&gt;&lt;left val=&quot;168.72&quot;/&gt;&lt;top val=&quot;177.84&quot;/&gt;&lt;width val=&quot;391.92&quot;/&gt;&lt;height val=&quot;205.2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949</TotalTime>
  <Words>376</Words>
  <Application>Microsoft Office PowerPoint</Application>
  <PresentationFormat>On-screen Show (4:3)</PresentationFormat>
  <Paragraphs>65</Paragraphs>
  <Slides>7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3" baseType="lpstr">
      <vt:lpstr>Arial</vt:lpstr>
      <vt:lpstr>Arial Black</vt:lpstr>
      <vt:lpstr>Arial Narrow</vt:lpstr>
      <vt:lpstr>Calibri</vt:lpstr>
      <vt:lpstr>Cambria</vt:lpstr>
      <vt:lpstr>Office Theme</vt:lpstr>
      <vt:lpstr>PowerPoint Presentation</vt:lpstr>
      <vt:lpstr>Masalah pada Pohon Keputusan</vt:lpstr>
      <vt:lpstr>Algoritma PRISM</vt:lpstr>
      <vt:lpstr>PowerPoint Presentation</vt:lpstr>
      <vt:lpstr>Praktikum 2: Algoritma PRISM</vt:lpstr>
      <vt:lpstr>PowerPoint Presentation</vt:lpstr>
      <vt:lpstr>end</vt:lpstr>
    </vt:vector>
  </TitlesOfParts>
  <Company>IBI Darmajaya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Sri Karnila</cp:lastModifiedBy>
  <cp:revision>148</cp:revision>
  <dcterms:created xsi:type="dcterms:W3CDTF">2010-04-18T12:06:30Z</dcterms:created>
  <dcterms:modified xsi:type="dcterms:W3CDTF">2025-04-16T10:55:43Z</dcterms:modified>
</cp:coreProperties>
</file>