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handoutMasterIdLst>
    <p:handoutMasterId r:id="rId38"/>
  </p:handoutMasterIdLst>
  <p:sldIdLst>
    <p:sldId id="256" r:id="rId2"/>
    <p:sldId id="271" r:id="rId3"/>
    <p:sldId id="272" r:id="rId4"/>
    <p:sldId id="310" r:id="rId5"/>
    <p:sldId id="338" r:id="rId6"/>
    <p:sldId id="343" r:id="rId7"/>
    <p:sldId id="340" r:id="rId8"/>
    <p:sldId id="341" r:id="rId9"/>
    <p:sldId id="306" r:id="rId10"/>
    <p:sldId id="315" r:id="rId11"/>
    <p:sldId id="314" r:id="rId12"/>
    <p:sldId id="313" r:id="rId13"/>
    <p:sldId id="312" r:id="rId14"/>
    <p:sldId id="311" r:id="rId15"/>
    <p:sldId id="280" r:id="rId16"/>
    <p:sldId id="321" r:id="rId17"/>
    <p:sldId id="320" r:id="rId18"/>
    <p:sldId id="325" r:id="rId19"/>
    <p:sldId id="344" r:id="rId20"/>
    <p:sldId id="327" r:id="rId21"/>
    <p:sldId id="328" r:id="rId22"/>
    <p:sldId id="342" r:id="rId23"/>
    <p:sldId id="308" r:id="rId24"/>
    <p:sldId id="323" r:id="rId25"/>
    <p:sldId id="322" r:id="rId26"/>
    <p:sldId id="326" r:id="rId27"/>
    <p:sldId id="329" r:id="rId28"/>
    <p:sldId id="330" r:id="rId29"/>
    <p:sldId id="331" r:id="rId30"/>
    <p:sldId id="332" r:id="rId31"/>
    <p:sldId id="333" r:id="rId32"/>
    <p:sldId id="334" r:id="rId33"/>
    <p:sldId id="335" r:id="rId34"/>
    <p:sldId id="336" r:id="rId35"/>
    <p:sldId id="337"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75039" autoAdjust="0"/>
  </p:normalViewPr>
  <p:slideViewPr>
    <p:cSldViewPr>
      <p:cViewPr varScale="1">
        <p:scale>
          <a:sx n="82" d="100"/>
          <a:sy n="82" d="100"/>
        </p:scale>
        <p:origin x="2488"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23.xml"/><Relationship Id="rId7" Type="http://schemas.openxmlformats.org/officeDocument/2006/relationships/image" Target="../media/image6.png"/><Relationship Id="rId2" Type="http://schemas.openxmlformats.org/officeDocument/2006/relationships/slide" Target="../slides/slide9.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s/slide15.xml"/></Relationships>
</file>

<file path=ppt/diagrams/_rels/data2.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image" Target="../media/image10.png"/><Relationship Id="rId2" Type="http://schemas.openxmlformats.org/officeDocument/2006/relationships/slide" Target="../slides/slide23.xml"/><Relationship Id="rId1" Type="http://schemas.openxmlformats.org/officeDocument/2006/relationships/slide" Target="../slides/slide9.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image" Target="../media/image17.png"/><Relationship Id="rId2" Type="http://schemas.openxmlformats.org/officeDocument/2006/relationships/slide" Target="../slides/slide23.xml"/><Relationship Id="rId1" Type="http://schemas.openxmlformats.org/officeDocument/2006/relationships/slide" Target="../slides/slide3.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image" Target="../media/image21.png"/><Relationship Id="rId2" Type="http://schemas.openxmlformats.org/officeDocument/2006/relationships/slide" Target="../slides/slide9.xml"/><Relationship Id="rId1" Type="http://schemas.openxmlformats.org/officeDocument/2006/relationships/slide" Target="../slides/slide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image" Target="../media/image27.png"/><Relationship Id="rId2" Type="http://schemas.openxmlformats.org/officeDocument/2006/relationships/slide" Target="../slides/slide9.xml"/><Relationship Id="rId1" Type="http://schemas.openxmlformats.org/officeDocument/2006/relationships/slide" Target="../slides/slide3.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8.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image" Target="../media/image15.png"/><Relationship Id="rId4"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image" Target="../media/image19.png"/><Relationship Id="rId4"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image" Target="../media/image25.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a:hlinkClick xmlns:r="http://schemas.openxmlformats.org/officeDocument/2006/relationships" r:id="rId1" action="ppaction://hlinksldjump"/>
            </a:rPr>
            <a:t>The Need for Communication and Collaboration</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a:t>Explain organizations’ needs for communication and collaboration.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a:hlinkClick xmlns:r="http://schemas.openxmlformats.org/officeDocument/2006/relationships" r:id="rId2" action="ppaction://hlinksldjump"/>
            </a:rPr>
            <a:t>The Evolving Web</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a:t>Explain social media and evolving Web capabilities. </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2E69BE8-653B-4CE1-975B-3C39DAE649D2}">
      <dgm:prSet custT="1"/>
      <dgm:spPr/>
      <dgm:t>
        <a:bodyPr anchor="ctr"/>
        <a:lstStyle/>
        <a:p>
          <a:r>
            <a:rPr lang="en-US" sz="1600" b="1" dirty="0">
              <a:hlinkClick xmlns:r="http://schemas.openxmlformats.org/officeDocument/2006/relationships" r:id="rId3" action="ppaction://hlinksldjump"/>
            </a:rPr>
            <a:t>Managing the Enterprise 2.0 Strategy</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nchor="ctr"/>
        <a:lstStyle/>
        <a:p>
          <a:r>
            <a:rPr lang="en-US" sz="1400" dirty="0"/>
            <a:t>Describe how companies can manage their Enterprise 2.0 strategy and deal with potential pitfalls associated with social media.</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nchor="ctr"/>
        <a:lstStyle/>
        <a:p>
          <a:r>
            <a:rPr lang="en-US" sz="1600" b="1" dirty="0">
              <a:hlinkClick xmlns:r="http://schemas.openxmlformats.org/officeDocument/2006/relationships" r:id="rId4" action="ppaction://hlinksldjump"/>
            </a:rPr>
            <a:t>Social Media and the Enterprise</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a:t>Describe various social media applications, and explain their role in enhancing communication, collaboration, cooperation, and connection.</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LinFactNeighborX="-1250" custLinFactNeighborY="-2000"/>
      <dgm:spPr/>
    </dgm:pt>
    <dgm:pt modelId="{7D7D61F9-D1AA-4F6A-8715-FD6AC3E01198}" type="pres">
      <dgm:prSet presAssocID="{A8E9C07B-48B2-4B9C-8EC7-0782825D816E}" presName="img" presStyleLbl="fgImgPlace1" presStyleIdx="0" presStyleCnt="4" custScaleX="8365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4">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dgm:spPr/>
    </dgm:pt>
    <dgm:pt modelId="{7AEC1603-E11D-41B0-BE2A-F6201D5BEDCD}" type="pres">
      <dgm:prSet presAssocID="{629933C8-186B-4311-BF2D-DC99990EFBF2}" presName="img" presStyleLbl="fgImgPlace1" presStyleIdx="1" presStyleCnt="4" custScaleX="83650"/>
      <dgm:spPr>
        <a:blipFill rotWithShape="1">
          <a:blip xmlns:r="http://schemas.openxmlformats.org/officeDocument/2006/relationships" r:embed="rId6"/>
          <a:stretch>
            <a:fillRect/>
          </a:stretch>
        </a:blipFill>
      </dgm:spPr>
    </dgm:pt>
    <dgm:pt modelId="{7B44DBCB-1EB0-418C-B751-858BAE4753CC}" type="pres">
      <dgm:prSet presAssocID="{629933C8-186B-4311-BF2D-DC99990EFBF2}" presName="text" presStyleLbl="node1" presStyleIdx="1" presStyleCnt="4">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4"/>
      <dgm:spPr/>
    </dgm:pt>
    <dgm:pt modelId="{0C6B9C41-271F-4061-9955-70DED635DAC1}" type="pres">
      <dgm:prSet presAssocID="{AECECD48-C5E4-4B1D-828F-DD9E0A90274D}" presName="img" presStyleLbl="fgImgPlace1" presStyleIdx="2" presStyleCnt="4"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2" presStyleCnt="4">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3" presStyleCnt="4"/>
      <dgm:spPr/>
    </dgm:pt>
    <dgm:pt modelId="{889131BE-3A6B-4B48-98CB-9C233DE61FE5}" type="pres">
      <dgm:prSet presAssocID="{22E69BE8-653B-4CE1-975B-3C39DAE649D2}" presName="img" presStyleLbl="fgImgPlace1" presStyleIdx="3" presStyleCnt="4"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CA3E3E8A-1393-43C6-A6A9-A1AF34CBCE71}" type="pres">
      <dgm:prSet presAssocID="{22E69BE8-653B-4CE1-975B-3C39DAE649D2}" presName="text" presStyleLbl="node1" presStyleIdx="3" presStyleCnt="4">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5787E137-0A5F-4F45-A330-BF65147102C9}" type="presOf" srcId="{E158F942-9CA0-47CD-BF20-BAC49C8142F5}" destId="{471ACDAA-8EBB-4B3F-89FD-E777335919BA}" srcOrd="0" destOrd="1" presId="urn:microsoft.com/office/officeart/2005/8/layout/vList4#1"/>
    <dgm:cxn modelId="{6110EF44-5760-46AD-88E0-A5EC417BA8A8}"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18DDC36D-3496-47FC-A701-338E9B5DC0D1}" srcId="{482F2C61-E41B-4642-B082-EF9C103085B5}" destId="{22E69BE8-653B-4CE1-975B-3C39DAE649D2}" srcOrd="3" destOrd="0" parTransId="{893C5899-3276-4EA6-BD31-3139E062D004}" sibTransId="{26CB4EDE-8ED5-4533-B70F-3B0491BE510F}"/>
    <dgm:cxn modelId="{75BADD6D-3B09-41EB-BFCF-6D45064E94D0}" type="presOf" srcId="{A8E9C07B-48B2-4B9C-8EC7-0782825D816E}" destId="{BA89CFF3-74C1-4F32-B093-38D94D4D20CF}"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5EF40979-97FC-4938-9D34-9EF52BDE61C2}" type="presOf" srcId="{AECECD48-C5E4-4B1D-828F-DD9E0A90274D}" destId="{5E310E1C-7377-4CBD-AD7A-3ED403513640}" srcOrd="1" destOrd="0" presId="urn:microsoft.com/office/officeart/2005/8/layout/vList4#1"/>
    <dgm:cxn modelId="{8B673F7C-BE2D-49A5-B6F2-D9DEE7E4E328}" type="presOf" srcId="{AECECD48-C5E4-4B1D-828F-DD9E0A90274D}" destId="{471ACDAA-8EBB-4B3F-89FD-E777335919BA}" srcOrd="0" destOrd="0" presId="urn:microsoft.com/office/officeart/2005/8/layout/vList4#1"/>
    <dgm:cxn modelId="{7220127F-5DA2-4558-BD05-2D367A01FE4F}" type="presOf" srcId="{22E69BE8-653B-4CE1-975B-3C39DAE649D2}" destId="{9259372F-C70A-44BC-BCB4-E2D4392785FE}"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641411B0-5D8B-4E86-B9DA-326CC961AC9A}" type="presOf" srcId="{FDE1B2BF-4076-40E6-982F-93F0932EA27F}" destId="{CA3E3E8A-1393-43C6-A6A9-A1AF34CBCE71}" srcOrd="1" destOrd="1"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D7D120E4-0167-477E-960A-EF05D7A133C3}" type="presOf" srcId="{629933C8-186B-4311-BF2D-DC99990EFBF2}" destId="{A93B6B1D-06C6-4860-8EBA-32C502FF8641}"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DCB4C042-4ED7-4BE1-B5FA-211A350980B1}" type="presParOf" srcId="{25E29AB1-DE1E-48E4-B66F-1D7048CC3527}" destId="{1ED16A2B-8516-4F79-8954-C053F3BC0B6B}" srcOrd="4"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5" destOrd="0" presId="urn:microsoft.com/office/officeart/2005/8/layout/vList4#1"/>
    <dgm:cxn modelId="{20FB32AB-F21B-4F3E-8B30-95999D18F2A0}" type="presParOf" srcId="{25E29AB1-DE1E-48E4-B66F-1D7048CC3527}" destId="{B2BFB810-8CC4-47A7-8F53-5989733EAF0E}" srcOrd="6"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The Need for Communication and Collaboration</a:t>
          </a:r>
          <a:endParaRPr lang="en-US" sz="2400" dirty="0"/>
        </a:p>
        <a:p>
          <a:r>
            <a:rPr lang="en-US" sz="2400" dirty="0"/>
            <a:t>Explain organizations’ needs for communication and collaboration. </a:t>
          </a:r>
          <a:endParaRPr lang="en-US" sz="2400" b="1"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1" action="ppaction://hlinksldjump"/>
            </a:rPr>
            <a:t>The Evolving Web</a:t>
          </a:r>
          <a:endParaRPr lang="en-US" sz="1400" dirty="0"/>
        </a:p>
        <a:p>
          <a:r>
            <a:rPr lang="en-US" sz="1200" dirty="0"/>
            <a:t>Explain social media and evolving Web capabilities.</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2" action="ppaction://hlinksldjump"/>
            </a:rPr>
            <a:t>Managing the Enterprise 2.0 Strategy</a:t>
          </a:r>
          <a:endParaRPr lang="en-US" sz="1400" dirty="0"/>
        </a:p>
        <a:p>
          <a:r>
            <a:rPr lang="en-US" sz="1200" dirty="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3" action="ppaction://hlinksldjump"/>
            </a:rPr>
            <a:t>Social Media and the Enterprise</a:t>
          </a:r>
          <a:endParaRPr lang="en-US" sz="1400" dirty="0"/>
        </a:p>
        <a:p>
          <a:r>
            <a:rPr lang="en-US" sz="1200" dirty="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277158" custLinFactNeighborX="-1250" custLinFactNeighborY="-2000"/>
      <dgm:spPr/>
    </dgm:pt>
    <dgm:pt modelId="{7D7D61F9-D1AA-4F6A-8715-FD6AC3E01198}" type="pres">
      <dgm:prSet presAssocID="{A8E9C07B-48B2-4B9C-8EC7-0782825D816E}" presName="img" presStyleLbl="fgImgPlace1" presStyleIdx="0" presStyleCnt="4" custScaleX="95572" custScaleY="289516"/>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4">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dgm:spPr/>
    </dgm:pt>
    <dgm:pt modelId="{7AEC1603-E11D-41B0-BE2A-F6201D5BEDCD}" type="pres">
      <dgm:prSet presAssocID="{629933C8-186B-4311-BF2D-DC99990EFBF2}" presName="img" presStyleLbl="fgImgPlace1" presStyleIdx="1" presStyleCnt="4" custScaleX="65131"/>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4">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4"/>
      <dgm:spPr/>
    </dgm:pt>
    <dgm:pt modelId="{0C6B9C41-271F-4061-9955-70DED635DAC1}" type="pres">
      <dgm:prSet presAssocID="{AECECD48-C5E4-4B1D-828F-DD9E0A90274D}" presName="img" presStyleLbl="fgImgPlace1" presStyleIdx="2" presStyleCnt="4"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2" presStyleCnt="4">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3" presStyleCnt="4"/>
      <dgm:spPr/>
    </dgm:pt>
    <dgm:pt modelId="{889131BE-3A6B-4B48-98CB-9C233DE61FE5}" type="pres">
      <dgm:prSet presAssocID="{22E69BE8-653B-4CE1-975B-3C39DAE649D2}" presName="img" presStyleLbl="fgImgPlace1" presStyleIdx="3" presStyleCnt="4"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CA3E3E8A-1393-43C6-A6A9-A1AF34CBCE71}" type="pres">
      <dgm:prSet presAssocID="{22E69BE8-653B-4CE1-975B-3C39DAE649D2}" presName="text" presStyleLbl="node1" presStyleIdx="3" presStyleCnt="4">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15376526-AC74-4401-92A4-B5D03A9E65DE}" type="presOf" srcId="{A8E9C07B-48B2-4B9C-8EC7-0782825D816E}" destId="{BA89CFF3-74C1-4F32-B093-38D94D4D20CF}" srcOrd="0" destOrd="0" presId="urn:microsoft.com/office/officeart/2005/8/layout/vList4#2"/>
    <dgm:cxn modelId="{18DDC36D-3496-47FC-A701-338E9B5DC0D1}" srcId="{482F2C61-E41B-4642-B082-EF9C103085B5}" destId="{22E69BE8-653B-4CE1-975B-3C39DAE649D2}" srcOrd="3" destOrd="0" parTransId="{893C5899-3276-4EA6-BD31-3139E062D004}" sibTransId="{26CB4EDE-8ED5-4533-B70F-3B0491BE510F}"/>
    <dgm:cxn modelId="{5310D578-AF81-4A20-999F-3456DF15C80E}" type="presOf" srcId="{629933C8-186B-4311-BF2D-DC99990EFBF2}" destId="{A93B6B1D-06C6-4860-8EBA-32C502FF8641}"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4A8A3890-20B6-488C-BA11-22B0E2B92BB6}" type="presOf" srcId="{22E69BE8-653B-4CE1-975B-3C39DAE649D2}" destId="{CA3E3E8A-1393-43C6-A6A9-A1AF34CBCE71}" srcOrd="1"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ED893FCA-01C0-45AB-BA71-2E8A5F867E07}" type="presOf" srcId="{629933C8-186B-4311-BF2D-DC99990EFBF2}" destId="{7B44DBCB-1EB0-418C-B751-858BAE4753CC}"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8C7B64E0-006E-4C41-9E72-DD9DF84C862C}" type="presOf" srcId="{AECECD48-C5E4-4B1D-828F-DD9E0A90274D}" destId="{471ACDAA-8EBB-4B3F-89FD-E777335919BA}" srcOrd="0" destOrd="0" presId="urn:microsoft.com/office/officeart/2005/8/layout/vList4#2"/>
    <dgm:cxn modelId="{077460E6-1B0F-4A1E-AC74-5DC04E99FC61}" type="presOf" srcId="{A8E9C07B-48B2-4B9C-8EC7-0782825D816E}" destId="{49E2F980-7E69-446B-A4B0-923DF6DEFA98}" srcOrd="1" destOrd="0" presId="urn:microsoft.com/office/officeart/2005/8/layout/vList4#2"/>
    <dgm:cxn modelId="{5BE62FF1-FE6A-4CEF-8A6D-ADCBF55B5C16}" type="presOf" srcId="{22E69BE8-653B-4CE1-975B-3C39DAE649D2}" destId="{9259372F-C70A-44BC-BCB4-E2D4392785FE}" srcOrd="0"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8692CDF2-CEA7-424F-9B5B-9F2C81D415C4}" type="presParOf" srcId="{25E29AB1-DE1E-48E4-B66F-1D7048CC3527}" destId="{1ED16A2B-8516-4F79-8954-C053F3BC0B6B}" srcOrd="4"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5" destOrd="0" presId="urn:microsoft.com/office/officeart/2005/8/layout/vList4#2"/>
    <dgm:cxn modelId="{A789B5C3-4076-40DB-8675-ADE1C465D306}" type="presParOf" srcId="{25E29AB1-DE1E-48E4-B66F-1D7048CC3527}" destId="{B2BFB810-8CC4-47A7-8F53-5989733EAF0E}" srcOrd="6"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Need for Communication and Collaboration</a:t>
          </a:r>
          <a:endParaRPr lang="en-US" sz="1400" dirty="0"/>
        </a:p>
        <a:p>
          <a:r>
            <a:rPr lang="en-US" sz="1200" dirty="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The Evolving Web</a:t>
          </a:r>
          <a:endParaRPr lang="en-US" sz="2400" dirty="0"/>
        </a:p>
        <a:p>
          <a:r>
            <a:rPr lang="en-US" sz="2400" dirty="0"/>
            <a:t>Explain social media and evolving Web capabilities.</a:t>
          </a:r>
          <a:endParaRPr lang="en-US" sz="2400" b="1"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2" action="ppaction://hlinksldjump"/>
            </a:rPr>
            <a:t>Managing the Enterprise 2.0 Strategy</a:t>
          </a:r>
          <a:endParaRPr lang="en-US" sz="1400" dirty="0"/>
        </a:p>
        <a:p>
          <a:r>
            <a:rPr lang="en-US" sz="1200" dirty="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3" action="ppaction://hlinksldjump"/>
            </a:rPr>
            <a:t>Social Media and the Enterprise</a:t>
          </a:r>
          <a:endParaRPr lang="en-US" sz="1400" dirty="0"/>
        </a:p>
        <a:p>
          <a:r>
            <a:rPr lang="en-US" sz="1200" dirty="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LinFactNeighborX="-1250" custLinFactNeighborY="-2000"/>
      <dgm:spPr/>
    </dgm:pt>
    <dgm:pt modelId="{7D7D61F9-D1AA-4F6A-8715-FD6AC3E01198}" type="pres">
      <dgm:prSet presAssocID="{A8E9C07B-48B2-4B9C-8EC7-0782825D816E}" presName="img" presStyleLbl="fgImgPlace1" presStyleIdx="0" presStyleCnt="4" custScaleX="67452"/>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4">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247959"/>
      <dgm:spPr/>
    </dgm:pt>
    <dgm:pt modelId="{7AEC1603-E11D-41B0-BE2A-F6201D5BEDCD}" type="pres">
      <dgm:prSet presAssocID="{629933C8-186B-4311-BF2D-DC99990EFBF2}" presName="img" presStyleLbl="fgImgPlace1" presStyleIdx="1" presStyleCnt="4" custScaleX="99214" custScaleY="257137"/>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4">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4"/>
      <dgm:spPr/>
    </dgm:pt>
    <dgm:pt modelId="{0C6B9C41-271F-4061-9955-70DED635DAC1}" type="pres">
      <dgm:prSet presAssocID="{AECECD48-C5E4-4B1D-828F-DD9E0A90274D}" presName="img" presStyleLbl="fgImgPlace1" presStyleIdx="2" presStyleCnt="4" custScaleX="67452"/>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2" presStyleCnt="4">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3" presStyleCnt="4"/>
      <dgm:spPr/>
    </dgm:pt>
    <dgm:pt modelId="{889131BE-3A6B-4B48-98CB-9C233DE61FE5}" type="pres">
      <dgm:prSet presAssocID="{22E69BE8-653B-4CE1-975B-3C39DAE649D2}" presName="img" presStyleLbl="fgImgPlace1" presStyleIdx="3" presStyleCnt="4"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CA3E3E8A-1393-43C6-A6A9-A1AF34CBCE71}" type="pres">
      <dgm:prSet presAssocID="{22E69BE8-653B-4CE1-975B-3C39DAE649D2}" presName="text" presStyleLbl="node1" presStyleIdx="3" presStyleCnt="4">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AB954C14-3858-413A-8C7D-4B290FD71843}" type="presOf" srcId="{629933C8-186B-4311-BF2D-DC99990EFBF2}" destId="{A93B6B1D-06C6-4860-8EBA-32C502FF8641}"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3" destOrd="0" parTransId="{893C5899-3276-4EA6-BD31-3139E062D004}" sibTransId="{26CB4EDE-8ED5-4533-B70F-3B0491BE510F}"/>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617FCF8-0802-436C-A7CD-E87B3B8C2893}" srcId="{482F2C61-E41B-4642-B082-EF9C103085B5}" destId="{A8E9C07B-48B2-4B9C-8EC7-0782825D816E}" srcOrd="0" destOrd="0" parTransId="{C7A73202-DE5A-4072-95A6-BFF1402B4BC2}" sibTransId="{631AC269-E33A-4752-92A6-6DC1380588AA}"/>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C0C39A38-3E44-41F2-9AA9-364C10D2D59A}" type="presParOf" srcId="{25E29AB1-DE1E-48E4-B66F-1D7048CC3527}" destId="{1ED16A2B-8516-4F79-8954-C053F3BC0B6B}" srcOrd="4"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5" destOrd="0" presId="urn:microsoft.com/office/officeart/2005/8/layout/vList4#3"/>
    <dgm:cxn modelId="{5032A89F-2C0C-484C-BBE8-81EB17676D97}" type="presParOf" srcId="{25E29AB1-DE1E-48E4-B66F-1D7048CC3527}" destId="{B2BFB810-8CC4-47A7-8F53-5989733EAF0E}" srcOrd="6"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Need for Communication and Collaboration</a:t>
          </a:r>
          <a:endParaRPr lang="en-US" sz="1400" dirty="0"/>
        </a:p>
        <a:p>
          <a:r>
            <a:rPr lang="en-US" sz="1200" dirty="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The Evolving Web</a:t>
          </a:r>
          <a:endParaRPr lang="en-US" sz="1400" dirty="0"/>
        </a:p>
        <a:p>
          <a:r>
            <a:rPr lang="en-US" sz="1200" dirty="0"/>
            <a:t>Explain social media and evolving Web capabilities.</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Managing the Enterprise 2.0 Strategy</a:t>
          </a:r>
          <a:endParaRPr lang="en-US" sz="1400" dirty="0"/>
        </a:p>
        <a:p>
          <a:r>
            <a:rPr lang="en-US" sz="1200" dirty="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Social Media and the Enterprise</a:t>
          </a:r>
          <a:endParaRPr lang="en-US" sz="2400" dirty="0"/>
        </a:p>
        <a:p>
          <a:r>
            <a:rPr lang="en-US" sz="2000" dirty="0"/>
            <a:t>Describe various social media applications, and explain their role in enhancing communication, collaboration, cooperation, and connection.</a:t>
          </a:r>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LinFactNeighborX="-1250" custLinFactNeighborY="-2000"/>
      <dgm:spPr/>
    </dgm:pt>
    <dgm:pt modelId="{7D7D61F9-D1AA-4F6A-8715-FD6AC3E01198}" type="pres">
      <dgm:prSet presAssocID="{A8E9C07B-48B2-4B9C-8EC7-0782825D816E}" presName="img" presStyleLbl="fgImgPlace1" presStyleIdx="0" presStyleCnt="4" custScaleX="67778"/>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4">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dgm:spPr/>
    </dgm:pt>
    <dgm:pt modelId="{7AEC1603-E11D-41B0-BE2A-F6201D5BEDCD}" type="pres">
      <dgm:prSet presAssocID="{629933C8-186B-4311-BF2D-DC99990EFBF2}" presName="img" presStyleLbl="fgImgPlace1" presStyleIdx="1" presStyleCnt="4" custScaleX="67851"/>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4">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4" custScaleY="282149"/>
      <dgm:spPr/>
    </dgm:pt>
    <dgm:pt modelId="{0C6B9C41-271F-4061-9955-70DED635DAC1}" type="pres">
      <dgm:prSet presAssocID="{AECECD48-C5E4-4B1D-828F-DD9E0A90274D}" presName="img" presStyleLbl="fgImgPlace1" presStyleIdx="2" presStyleCnt="4" custScaleX="95629" custScaleY="317688"/>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2" presStyleCnt="4">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3" presStyleCnt="4"/>
      <dgm:spPr/>
    </dgm:pt>
    <dgm:pt modelId="{889131BE-3A6B-4B48-98CB-9C233DE61FE5}" type="pres">
      <dgm:prSet presAssocID="{22E69BE8-653B-4CE1-975B-3C39DAE649D2}" presName="img" presStyleLbl="fgImgPlace1" presStyleIdx="3" presStyleCnt="4"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CA3E3E8A-1393-43C6-A6A9-A1AF34CBCE71}" type="pres">
      <dgm:prSet presAssocID="{22E69BE8-653B-4CE1-975B-3C39DAE649D2}" presName="text" presStyleLbl="node1" presStyleIdx="3" presStyleCnt="4">
        <dgm:presLayoutVars>
          <dgm:bulletEnabled val="1"/>
        </dgm:presLayoutVars>
      </dgm:prSet>
      <dgm:spPr/>
    </dgm:pt>
  </dgm:ptLst>
  <dgm:cxnLst>
    <dgm:cxn modelId="{AEFD7801-CE85-414E-82F3-5A248CCDF5E8}" type="presOf" srcId="{22E69BE8-653B-4CE1-975B-3C39DAE649D2}" destId="{CA3E3E8A-1393-43C6-A6A9-A1AF34CBCE71}" srcOrd="1"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AAD18608-F8B2-4CE8-86FF-887828D70638}" srcId="{482F2C61-E41B-4642-B082-EF9C103085B5}" destId="{AECECD48-C5E4-4B1D-828F-DD9E0A90274D}" srcOrd="2" destOrd="0" parTransId="{83588EAC-9746-4704-81BA-BB10DA868C11}" sibTransId="{06826EBE-8D13-453B-B822-8C195E6947E1}"/>
    <dgm:cxn modelId="{8DE28728-A28C-4D9E-A76A-3EF953AAC924}" type="presOf" srcId="{629933C8-186B-4311-BF2D-DC99990EFBF2}" destId="{7B44DBCB-1EB0-418C-B751-858BAE4753CC}" srcOrd="1"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18DDC36D-3496-47FC-A701-338E9B5DC0D1}" srcId="{482F2C61-E41B-4642-B082-EF9C103085B5}" destId="{22E69BE8-653B-4CE1-975B-3C39DAE649D2}" srcOrd="3" destOrd="0" parTransId="{893C5899-3276-4EA6-BD31-3139E062D004}" sibTransId="{26CB4EDE-8ED5-4533-B70F-3B0491BE510F}"/>
    <dgm:cxn modelId="{0B3AC96E-7BFE-43C4-BF20-0E68E3A2E854}" type="presOf" srcId="{A8E9C07B-48B2-4B9C-8EC7-0782825D816E}" destId="{BA89CFF3-74C1-4F32-B093-38D94D4D20CF}" srcOrd="0"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BBFDE2B8-AABA-4EEE-84FE-62B848CEC49C}" type="presOf" srcId="{22E69BE8-653B-4CE1-975B-3C39DAE649D2}" destId="{9259372F-C70A-44BC-BCB4-E2D4392785FE}"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E4C9D8C7-16D2-4D36-9697-9A80C02744A2}" type="presOf" srcId="{A8E9C07B-48B2-4B9C-8EC7-0782825D816E}" destId="{49E2F980-7E69-446B-A4B0-923DF6DEFA98}"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A4D99209-57A5-4B05-93FE-86423B24006F}" type="presParOf" srcId="{25E29AB1-DE1E-48E4-B66F-1D7048CC3527}" destId="{1ED16A2B-8516-4F79-8954-C053F3BC0B6B}" srcOrd="4"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5" destOrd="0" presId="urn:microsoft.com/office/officeart/2005/8/layout/vList4#5"/>
    <dgm:cxn modelId="{AA4EECD0-A4AE-4CA2-BB14-02903D1AC18B}" type="presParOf" srcId="{25E29AB1-DE1E-48E4-B66F-1D7048CC3527}" destId="{B2BFB810-8CC4-47A7-8F53-5989733EAF0E}" srcOrd="6"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Need for Communication and Collaboration</a:t>
          </a:r>
          <a:endParaRPr lang="en-US" sz="1400" dirty="0"/>
        </a:p>
        <a:p>
          <a:r>
            <a:rPr lang="en-US" sz="1200" dirty="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The Evolving Web</a:t>
          </a:r>
          <a:endParaRPr lang="en-US" sz="1400" dirty="0"/>
        </a:p>
        <a:p>
          <a:r>
            <a:rPr lang="en-US" sz="1200" dirty="0"/>
            <a:t>Explain social media and evolving Web capabilities.</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Managing the Enterprise 2.0 Strategy</a:t>
          </a:r>
          <a:endParaRPr lang="en-US" sz="2400" dirty="0"/>
        </a:p>
        <a:p>
          <a:r>
            <a:rPr lang="en-US" sz="2000" dirty="0"/>
            <a:t>Describe how companies can manage their Enterprise 2.0 strategy and deal with potential pitfalls associated with social media.</a:t>
          </a:r>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3" action="ppaction://hlinksldjump"/>
            </a:rPr>
            <a:t>Social Media and the Enterprise</a:t>
          </a:r>
          <a:endParaRPr lang="en-US" sz="1400" dirty="0"/>
        </a:p>
        <a:p>
          <a:r>
            <a:rPr lang="en-US" sz="1200" dirty="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LinFactNeighborX="-1250" custLinFactNeighborY="-2000"/>
      <dgm:spPr/>
    </dgm:pt>
    <dgm:pt modelId="{7D7D61F9-D1AA-4F6A-8715-FD6AC3E01198}" type="pres">
      <dgm:prSet presAssocID="{A8E9C07B-48B2-4B9C-8EC7-0782825D816E}" presName="img" presStyleLbl="fgImgPlace1" presStyleIdx="0" presStyleCnt="4" custScaleX="67780"/>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4">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dgm:spPr/>
    </dgm:pt>
    <dgm:pt modelId="{7AEC1603-E11D-41B0-BE2A-F6201D5BEDCD}" type="pres">
      <dgm:prSet presAssocID="{629933C8-186B-4311-BF2D-DC99990EFBF2}" presName="img" presStyleLbl="fgImgPlace1" presStyleIdx="1" presStyleCnt="4" custScaleX="67780"/>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4">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4"/>
      <dgm:spPr/>
    </dgm:pt>
    <dgm:pt modelId="{0C6B9C41-271F-4061-9955-70DED635DAC1}" type="pres">
      <dgm:prSet presAssocID="{AECECD48-C5E4-4B1D-828F-DD9E0A90274D}" presName="img" presStyleLbl="fgImgPlace1" presStyleIdx="2" presStyleCnt="4"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2" presStyleCnt="4">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3" presStyleCnt="4" custScaleY="275694"/>
      <dgm:spPr/>
    </dgm:pt>
    <dgm:pt modelId="{889131BE-3A6B-4B48-98CB-9C233DE61FE5}" type="pres">
      <dgm:prSet presAssocID="{22E69BE8-653B-4CE1-975B-3C39DAE649D2}" presName="img" presStyleLbl="fgImgPlace1" presStyleIdx="3" presStyleCnt="4" custScaleX="98887" custScaleY="27956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CA3E3E8A-1393-43C6-A6A9-A1AF34CBCE71}" type="pres">
      <dgm:prSet presAssocID="{22E69BE8-653B-4CE1-975B-3C39DAE649D2}" presName="text" presStyleLbl="node1" presStyleIdx="3" presStyleCnt="4">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41AE5519-C4DC-4D2D-8813-4237B4EAB1FA}" type="presOf" srcId="{A8E9C07B-48B2-4B9C-8EC7-0782825D816E}" destId="{49E2F980-7E69-446B-A4B0-923DF6DEFA98}" srcOrd="1"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BF641F45-A6E1-49FF-8D54-F448E88EC821}" type="presOf" srcId="{22E69BE8-653B-4CE1-975B-3C39DAE649D2}" destId="{9259372F-C70A-44BC-BCB4-E2D4392785FE}" srcOrd="0" destOrd="0" presId="urn:microsoft.com/office/officeart/2005/8/layout/vList4#6"/>
    <dgm:cxn modelId="{A0DCA763-E809-4D24-BE5D-0B368F335A2D}" type="presOf" srcId="{22E69BE8-653B-4CE1-975B-3C39DAE649D2}" destId="{CA3E3E8A-1393-43C6-A6A9-A1AF34CBCE71}" srcOrd="1" destOrd="0" presId="urn:microsoft.com/office/officeart/2005/8/layout/vList4#6"/>
    <dgm:cxn modelId="{18DDC36D-3496-47FC-A701-338E9B5DC0D1}" srcId="{482F2C61-E41B-4642-B082-EF9C103085B5}" destId="{22E69BE8-653B-4CE1-975B-3C39DAE649D2}" srcOrd="3" destOrd="0" parTransId="{893C5899-3276-4EA6-BD31-3139E062D004}" sibTransId="{26CB4EDE-8ED5-4533-B70F-3B0491BE510F}"/>
    <dgm:cxn modelId="{C418B879-0DCB-4FE9-BE31-549946367EB3}" type="presOf" srcId="{629933C8-186B-4311-BF2D-DC99990EFBF2}" destId="{7B44DBCB-1EB0-418C-B751-858BAE4753CC}" srcOrd="1" destOrd="0" presId="urn:microsoft.com/office/officeart/2005/8/layout/vList4#6"/>
    <dgm:cxn modelId="{8010C8B2-E857-423E-9E47-3DEC0999224F}" type="presOf" srcId="{629933C8-186B-4311-BF2D-DC99990EFBF2}" destId="{A93B6B1D-06C6-4860-8EBA-32C502FF8641}" srcOrd="0" destOrd="0"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3C4140C6-59DE-4767-B023-4226FD4E2F50}" type="presOf" srcId="{AECECD48-C5E4-4B1D-828F-DD9E0A90274D}" destId="{5E310E1C-7377-4CBD-AD7A-3ED403513640}" srcOrd="1" destOrd="0" presId="urn:microsoft.com/office/officeart/2005/8/layout/vList4#6"/>
    <dgm:cxn modelId="{E55267E7-667D-4FBE-9B2A-1E2A3A688E10}" type="presOf" srcId="{A8E9C07B-48B2-4B9C-8EC7-0782825D816E}" destId="{BA89CFF3-74C1-4F32-B093-38D94D4D20CF}" srcOrd="0"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513C742D-C144-4245-A675-16E04887D3E5}" type="presParOf" srcId="{25E29AB1-DE1E-48E4-B66F-1D7048CC3527}" destId="{1ED16A2B-8516-4F79-8954-C053F3BC0B6B}" srcOrd="4"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5" destOrd="0" presId="urn:microsoft.com/office/officeart/2005/8/layout/vList4#6"/>
    <dgm:cxn modelId="{5EB470AB-F2BB-4C22-BB53-A1E89E59D9F6}" type="presParOf" srcId="{25E29AB1-DE1E-48E4-B66F-1D7048CC3527}" destId="{B2BFB810-8CC4-47A7-8F53-5989733EAF0E}" srcOrd="6"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1157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The Need for Communication and Collaboration</a:t>
          </a:r>
          <a:endParaRPr lang="en-US" sz="1600" kern="1200" dirty="0"/>
        </a:p>
        <a:p>
          <a:pPr marL="114300" lvl="1" indent="-114300" algn="l" defTabSz="622300">
            <a:lnSpc>
              <a:spcPct val="90000"/>
            </a:lnSpc>
            <a:spcBef>
              <a:spcPct val="0"/>
            </a:spcBef>
            <a:spcAft>
              <a:spcPct val="15000"/>
            </a:spcAft>
            <a:buChar char="•"/>
          </a:pPr>
          <a:r>
            <a:rPr lang="en-US" sz="1400" kern="1200" dirty="0"/>
            <a:t>Explain organizations’ needs for communication and collaboration. </a:t>
          </a:r>
        </a:p>
      </dsp:txBody>
      <dsp:txXfrm>
        <a:off x="1757496" y="0"/>
        <a:ext cx="6472103" cy="1115764"/>
      </dsp:txXfrm>
    </dsp:sp>
    <dsp:sp modelId="{7D7D61F9-D1AA-4F6A-8715-FD6AC3E01198}">
      <dsp:nvSpPr>
        <dsp:cNvPr id="0" name=""/>
        <dsp:cNvSpPr/>
      </dsp:nvSpPr>
      <dsp:spPr>
        <a:xfrm>
          <a:off x="246130" y="111576"/>
          <a:ext cx="1376812" cy="89261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227340"/>
          <a:ext cx="8229600" cy="11157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The Evolving Web</a:t>
          </a:r>
          <a:endParaRPr lang="en-US" sz="1600" kern="1200" dirty="0"/>
        </a:p>
        <a:p>
          <a:pPr marL="114300" lvl="1" indent="-114300" algn="l" defTabSz="622300">
            <a:lnSpc>
              <a:spcPct val="90000"/>
            </a:lnSpc>
            <a:spcBef>
              <a:spcPct val="0"/>
            </a:spcBef>
            <a:spcAft>
              <a:spcPct val="15000"/>
            </a:spcAft>
            <a:buChar char="•"/>
          </a:pPr>
          <a:r>
            <a:rPr lang="en-US" sz="1400" kern="1200" dirty="0"/>
            <a:t>Explain social media and evolving Web capabilities. </a:t>
          </a:r>
        </a:p>
      </dsp:txBody>
      <dsp:txXfrm>
        <a:off x="1757496" y="1227340"/>
        <a:ext cx="6472103" cy="1115764"/>
      </dsp:txXfrm>
    </dsp:sp>
    <dsp:sp modelId="{7AEC1603-E11D-41B0-BE2A-F6201D5BEDCD}">
      <dsp:nvSpPr>
        <dsp:cNvPr id="0" name=""/>
        <dsp:cNvSpPr/>
      </dsp:nvSpPr>
      <dsp:spPr>
        <a:xfrm>
          <a:off x="246130" y="1338917"/>
          <a:ext cx="1376812" cy="89261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454681"/>
          <a:ext cx="8229600" cy="11157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Social Media and the Enterprise</a:t>
          </a:r>
          <a:endParaRPr lang="en-US" sz="1600" kern="1200" dirty="0"/>
        </a:p>
        <a:p>
          <a:pPr marL="114300" lvl="1" indent="-114300" algn="l" defTabSz="622300">
            <a:lnSpc>
              <a:spcPct val="90000"/>
            </a:lnSpc>
            <a:spcBef>
              <a:spcPct val="0"/>
            </a:spcBef>
            <a:spcAft>
              <a:spcPct val="15000"/>
            </a:spcAft>
            <a:buChar char="•"/>
          </a:pPr>
          <a:r>
            <a:rPr lang="en-US" sz="1400" kern="1200" dirty="0"/>
            <a:t>Describe various social media applications, and explain their role in enhancing communication, collaboration, cooperation, and connection.</a:t>
          </a:r>
        </a:p>
      </dsp:txBody>
      <dsp:txXfrm>
        <a:off x="1757496" y="2454681"/>
        <a:ext cx="6472103" cy="1115764"/>
      </dsp:txXfrm>
    </dsp:sp>
    <dsp:sp modelId="{0C6B9C41-271F-4061-9955-70DED635DAC1}">
      <dsp:nvSpPr>
        <dsp:cNvPr id="0" name=""/>
        <dsp:cNvSpPr/>
      </dsp:nvSpPr>
      <dsp:spPr>
        <a:xfrm>
          <a:off x="246130" y="2566258"/>
          <a:ext cx="1376812" cy="892611"/>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682022"/>
          <a:ext cx="8229600" cy="11157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Managing the Enterprise 2.0 Strategy</a:t>
          </a:r>
          <a:endParaRPr lang="en-US" sz="1600" kern="1200" dirty="0"/>
        </a:p>
        <a:p>
          <a:pPr marL="114300" lvl="1" indent="-114300" algn="l" defTabSz="622300">
            <a:lnSpc>
              <a:spcPct val="90000"/>
            </a:lnSpc>
            <a:spcBef>
              <a:spcPct val="0"/>
            </a:spcBef>
            <a:spcAft>
              <a:spcPct val="15000"/>
            </a:spcAft>
            <a:buChar char="•"/>
          </a:pPr>
          <a:r>
            <a:rPr lang="en-US" sz="1400" kern="1200" dirty="0"/>
            <a:t>Describe how companies can manage their Enterprise 2.0 strategy and deal with potential pitfalls associated with social media.</a:t>
          </a:r>
        </a:p>
      </dsp:txBody>
      <dsp:txXfrm>
        <a:off x="1757496" y="3682022"/>
        <a:ext cx="6472103" cy="1115764"/>
      </dsp:txXfrm>
    </dsp:sp>
    <dsp:sp modelId="{889131BE-3A6B-4B48-98CB-9C233DE61FE5}">
      <dsp:nvSpPr>
        <dsp:cNvPr id="0" name=""/>
        <dsp:cNvSpPr/>
      </dsp:nvSpPr>
      <dsp:spPr>
        <a:xfrm>
          <a:off x="246130" y="3793599"/>
          <a:ext cx="1376812" cy="89261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18938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The Need for Communication and Collaboration</a:t>
          </a:r>
          <a:endParaRPr lang="en-US" sz="2400" kern="1200" dirty="0"/>
        </a:p>
        <a:p>
          <a:pPr marL="0" lvl="0" indent="0" algn="l" defTabSz="1066800">
            <a:lnSpc>
              <a:spcPct val="90000"/>
            </a:lnSpc>
            <a:spcBef>
              <a:spcPct val="0"/>
            </a:spcBef>
            <a:spcAft>
              <a:spcPct val="35000"/>
            </a:spcAft>
            <a:buNone/>
          </a:pPr>
          <a:r>
            <a:rPr lang="en-US" sz="2400" kern="1200" dirty="0"/>
            <a:t>Explain organizations’ needs for communication and collaboration. </a:t>
          </a:r>
          <a:endParaRPr lang="en-US" sz="2400" b="1" kern="1200" dirty="0"/>
        </a:p>
      </dsp:txBody>
      <dsp:txXfrm>
        <a:off x="1724914" y="0"/>
        <a:ext cx="6504685" cy="2189388"/>
      </dsp:txXfrm>
    </dsp:sp>
    <dsp:sp modelId="{7D7D61F9-D1AA-4F6A-8715-FD6AC3E01198}">
      <dsp:nvSpPr>
        <dsp:cNvPr id="0" name=""/>
        <dsp:cNvSpPr/>
      </dsp:nvSpPr>
      <dsp:spPr>
        <a:xfrm>
          <a:off x="115434" y="179890"/>
          <a:ext cx="1573038" cy="182960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268383"/>
          <a:ext cx="8229600" cy="78994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Evolving Web</a:t>
          </a:r>
          <a:endParaRPr lang="en-US" sz="1400" kern="1200" dirty="0"/>
        </a:p>
        <a:p>
          <a:pPr marL="0" lvl="0" indent="0" algn="l" defTabSz="622300">
            <a:lnSpc>
              <a:spcPct val="90000"/>
            </a:lnSpc>
            <a:spcBef>
              <a:spcPct val="0"/>
            </a:spcBef>
            <a:spcAft>
              <a:spcPct val="35000"/>
            </a:spcAft>
            <a:buNone/>
          </a:pPr>
          <a:r>
            <a:rPr lang="en-US" sz="1200" kern="1200" dirty="0"/>
            <a:t>Explain social media and evolving Web capabilities.</a:t>
          </a:r>
          <a:endParaRPr lang="en-US" sz="1100" kern="1200" dirty="0"/>
        </a:p>
      </dsp:txBody>
      <dsp:txXfrm>
        <a:off x="1724914" y="2268383"/>
        <a:ext cx="6504685" cy="789942"/>
      </dsp:txXfrm>
    </dsp:sp>
    <dsp:sp modelId="{7AEC1603-E11D-41B0-BE2A-F6201D5BEDCD}">
      <dsp:nvSpPr>
        <dsp:cNvPr id="0" name=""/>
        <dsp:cNvSpPr/>
      </dsp:nvSpPr>
      <dsp:spPr>
        <a:xfrm>
          <a:off x="365952" y="2347377"/>
          <a:ext cx="1072004" cy="63195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137319"/>
          <a:ext cx="8229600" cy="78994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Social Media and the Enterprise</a:t>
          </a:r>
          <a:endParaRPr lang="en-US" sz="1400" kern="1200" dirty="0"/>
        </a:p>
        <a:p>
          <a:pPr marL="0" lvl="0" indent="0" algn="l" defTabSz="622300">
            <a:lnSpc>
              <a:spcPct val="90000"/>
            </a:lnSpc>
            <a:spcBef>
              <a:spcPct val="0"/>
            </a:spcBef>
            <a:spcAft>
              <a:spcPct val="35000"/>
            </a:spcAft>
            <a:buNone/>
          </a:pPr>
          <a:r>
            <a:rPr lang="en-US" sz="1200" kern="1200" dirty="0"/>
            <a:t>Describe various social media applications, and explain their role in enhancing communication, collaboration, cooperation, and connection.</a:t>
          </a:r>
          <a:endParaRPr lang="en-US" sz="1100" kern="1200" dirty="0"/>
        </a:p>
      </dsp:txBody>
      <dsp:txXfrm>
        <a:off x="1724914" y="3137319"/>
        <a:ext cx="6504685" cy="789942"/>
      </dsp:txXfrm>
    </dsp:sp>
    <dsp:sp modelId="{0C6B9C41-271F-4061-9955-70DED635DAC1}">
      <dsp:nvSpPr>
        <dsp:cNvPr id="0" name=""/>
        <dsp:cNvSpPr/>
      </dsp:nvSpPr>
      <dsp:spPr>
        <a:xfrm>
          <a:off x="365952" y="3216314"/>
          <a:ext cx="1072004" cy="63195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006256"/>
          <a:ext cx="8229600" cy="78994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Managing the Enterprise 2.0 Strategy</a:t>
          </a:r>
          <a:endParaRPr lang="en-US" sz="1400" kern="1200" dirty="0"/>
        </a:p>
        <a:p>
          <a:pPr marL="0" lvl="0" indent="0" algn="l" defTabSz="622300">
            <a:lnSpc>
              <a:spcPct val="90000"/>
            </a:lnSpc>
            <a:spcBef>
              <a:spcPct val="0"/>
            </a:spcBef>
            <a:spcAft>
              <a:spcPct val="35000"/>
            </a:spcAft>
            <a:buNone/>
          </a:pPr>
          <a:r>
            <a:rPr lang="en-US" sz="1200" kern="1200" dirty="0"/>
            <a:t>Describe how companies can manage their Enterprise 2.0 strategy and deal with potential pitfalls associated with social media.</a:t>
          </a:r>
          <a:endParaRPr lang="en-US" sz="1100" kern="1200" dirty="0"/>
        </a:p>
      </dsp:txBody>
      <dsp:txXfrm>
        <a:off x="1724914" y="4006256"/>
        <a:ext cx="6504685" cy="789942"/>
      </dsp:txXfrm>
    </dsp:sp>
    <dsp:sp modelId="{889131BE-3A6B-4B48-98CB-9C233DE61FE5}">
      <dsp:nvSpPr>
        <dsp:cNvPr id="0" name=""/>
        <dsp:cNvSpPr/>
      </dsp:nvSpPr>
      <dsp:spPr>
        <a:xfrm>
          <a:off x="365952" y="4085250"/>
          <a:ext cx="1072004" cy="63195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2979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Need for Communication and Collaboration</a:t>
          </a:r>
          <a:endParaRPr lang="en-US" sz="1400" kern="1200" dirty="0"/>
        </a:p>
        <a:p>
          <a:pPr marL="0" lvl="0" indent="0" algn="l" defTabSz="622300">
            <a:lnSpc>
              <a:spcPct val="90000"/>
            </a:lnSpc>
            <a:spcBef>
              <a:spcPct val="0"/>
            </a:spcBef>
            <a:spcAft>
              <a:spcPct val="35000"/>
            </a:spcAft>
            <a:buNone/>
          </a:pPr>
          <a:r>
            <a:rPr lang="en-US" sz="1200" kern="1200" dirty="0"/>
            <a:t>Explain organizations’ needs for communication and collaboration. </a:t>
          </a:r>
          <a:endParaRPr lang="en-US" sz="1100" kern="1200" dirty="0"/>
        </a:p>
      </dsp:txBody>
      <dsp:txXfrm>
        <a:off x="1728899" y="0"/>
        <a:ext cx="6500700" cy="829791"/>
      </dsp:txXfrm>
    </dsp:sp>
    <dsp:sp modelId="{7D7D61F9-D1AA-4F6A-8715-FD6AC3E01198}">
      <dsp:nvSpPr>
        <dsp:cNvPr id="0" name=""/>
        <dsp:cNvSpPr/>
      </dsp:nvSpPr>
      <dsp:spPr>
        <a:xfrm>
          <a:off x="350836" y="82979"/>
          <a:ext cx="1110205" cy="66383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12770"/>
          <a:ext cx="8229600" cy="205754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The Evolving Web</a:t>
          </a:r>
          <a:endParaRPr lang="en-US" sz="2400" kern="1200" dirty="0"/>
        </a:p>
        <a:p>
          <a:pPr marL="0" lvl="0" indent="0" algn="l" defTabSz="1066800">
            <a:lnSpc>
              <a:spcPct val="90000"/>
            </a:lnSpc>
            <a:spcBef>
              <a:spcPct val="0"/>
            </a:spcBef>
            <a:spcAft>
              <a:spcPct val="35000"/>
            </a:spcAft>
            <a:buNone/>
          </a:pPr>
          <a:r>
            <a:rPr lang="en-US" sz="2400" kern="1200" dirty="0"/>
            <a:t>Explain social media and evolving Web capabilities.</a:t>
          </a:r>
          <a:endParaRPr lang="en-US" sz="2400" b="1" kern="1200" dirty="0"/>
        </a:p>
      </dsp:txBody>
      <dsp:txXfrm>
        <a:off x="1728899" y="912770"/>
        <a:ext cx="6500700" cy="2057541"/>
      </dsp:txXfrm>
    </dsp:sp>
    <dsp:sp modelId="{7AEC1603-E11D-41B0-BE2A-F6201D5BEDCD}">
      <dsp:nvSpPr>
        <dsp:cNvPr id="0" name=""/>
        <dsp:cNvSpPr/>
      </dsp:nvSpPr>
      <dsp:spPr>
        <a:xfrm>
          <a:off x="89447" y="1088061"/>
          <a:ext cx="1632983" cy="170696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053291"/>
          <a:ext cx="8229600" cy="82979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Social Media and the Enterprise</a:t>
          </a:r>
          <a:endParaRPr lang="en-US" sz="1400" kern="1200" dirty="0"/>
        </a:p>
        <a:p>
          <a:pPr marL="0" lvl="0" indent="0" algn="l" defTabSz="622300">
            <a:lnSpc>
              <a:spcPct val="90000"/>
            </a:lnSpc>
            <a:spcBef>
              <a:spcPct val="0"/>
            </a:spcBef>
            <a:spcAft>
              <a:spcPct val="35000"/>
            </a:spcAft>
            <a:buNone/>
          </a:pPr>
          <a:r>
            <a:rPr lang="en-US" sz="1200" kern="1200" dirty="0"/>
            <a:t>Describe various social media applications, and explain their role in enhancing communication, collaboration, cooperation, and connection.</a:t>
          </a:r>
          <a:endParaRPr lang="en-US" sz="1100" kern="1200" dirty="0"/>
        </a:p>
      </dsp:txBody>
      <dsp:txXfrm>
        <a:off x="1728899" y="3053291"/>
        <a:ext cx="6500700" cy="829791"/>
      </dsp:txXfrm>
    </dsp:sp>
    <dsp:sp modelId="{0C6B9C41-271F-4061-9955-70DED635DAC1}">
      <dsp:nvSpPr>
        <dsp:cNvPr id="0" name=""/>
        <dsp:cNvSpPr/>
      </dsp:nvSpPr>
      <dsp:spPr>
        <a:xfrm>
          <a:off x="350836" y="3136270"/>
          <a:ext cx="1110205" cy="663832"/>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66061"/>
          <a:ext cx="8229600" cy="82979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Managing the Enterprise 2.0 Strategy</a:t>
          </a:r>
          <a:endParaRPr lang="en-US" sz="1400" kern="1200" dirty="0"/>
        </a:p>
        <a:p>
          <a:pPr marL="0" lvl="0" indent="0" algn="l" defTabSz="622300">
            <a:lnSpc>
              <a:spcPct val="90000"/>
            </a:lnSpc>
            <a:spcBef>
              <a:spcPct val="0"/>
            </a:spcBef>
            <a:spcAft>
              <a:spcPct val="35000"/>
            </a:spcAft>
            <a:buNone/>
          </a:pPr>
          <a:r>
            <a:rPr lang="en-US" sz="1200" kern="1200" dirty="0"/>
            <a:t>Describe how companies can manage their Enterprise 2.0 strategy and deal with potential pitfalls associated with social media.</a:t>
          </a:r>
          <a:endParaRPr lang="en-US" sz="1100" kern="1200" dirty="0"/>
        </a:p>
      </dsp:txBody>
      <dsp:txXfrm>
        <a:off x="1728899" y="3966061"/>
        <a:ext cx="6500700" cy="829791"/>
      </dsp:txXfrm>
    </dsp:sp>
    <dsp:sp modelId="{889131BE-3A6B-4B48-98CB-9C233DE61FE5}">
      <dsp:nvSpPr>
        <dsp:cNvPr id="0" name=""/>
        <dsp:cNvSpPr/>
      </dsp:nvSpPr>
      <dsp:spPr>
        <a:xfrm>
          <a:off x="350836" y="4049040"/>
          <a:ext cx="1110205" cy="66383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78408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Need for Communication and Collaboration</a:t>
          </a:r>
          <a:endParaRPr lang="en-US" sz="1400" kern="1200" dirty="0"/>
        </a:p>
        <a:p>
          <a:pPr marL="0" lvl="0" indent="0" algn="l" defTabSz="622300">
            <a:lnSpc>
              <a:spcPct val="90000"/>
            </a:lnSpc>
            <a:spcBef>
              <a:spcPct val="0"/>
            </a:spcBef>
            <a:spcAft>
              <a:spcPct val="35000"/>
            </a:spcAft>
            <a:buNone/>
          </a:pPr>
          <a:r>
            <a:rPr lang="en-US" sz="1200" kern="1200" dirty="0"/>
            <a:t>Explain organizations’ needs for communication and collaboration. </a:t>
          </a:r>
          <a:endParaRPr lang="en-US" sz="1100" kern="1200" dirty="0"/>
        </a:p>
      </dsp:txBody>
      <dsp:txXfrm>
        <a:off x="1724328" y="0"/>
        <a:ext cx="6505271" cy="784082"/>
      </dsp:txXfrm>
    </dsp:sp>
    <dsp:sp modelId="{7D7D61F9-D1AA-4F6A-8715-FD6AC3E01198}">
      <dsp:nvSpPr>
        <dsp:cNvPr id="0" name=""/>
        <dsp:cNvSpPr/>
      </dsp:nvSpPr>
      <dsp:spPr>
        <a:xfrm>
          <a:off x="343582" y="78408"/>
          <a:ext cx="1115571" cy="627265"/>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862490"/>
          <a:ext cx="8229600" cy="78408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Evolving Web</a:t>
          </a:r>
          <a:endParaRPr lang="en-US" sz="1400" kern="1200" dirty="0"/>
        </a:p>
        <a:p>
          <a:pPr marL="0" lvl="0" indent="0" algn="l" defTabSz="622300">
            <a:lnSpc>
              <a:spcPct val="90000"/>
            </a:lnSpc>
            <a:spcBef>
              <a:spcPct val="0"/>
            </a:spcBef>
            <a:spcAft>
              <a:spcPct val="35000"/>
            </a:spcAft>
            <a:buNone/>
          </a:pPr>
          <a:r>
            <a:rPr lang="en-US" sz="1200" kern="1200" dirty="0"/>
            <a:t>Explain social media and evolving Web capabilities.</a:t>
          </a:r>
          <a:endParaRPr lang="en-US" sz="1100" kern="1200" dirty="0"/>
        </a:p>
      </dsp:txBody>
      <dsp:txXfrm>
        <a:off x="1724328" y="862490"/>
        <a:ext cx="6505271" cy="784082"/>
      </dsp:txXfrm>
    </dsp:sp>
    <dsp:sp modelId="{7AEC1603-E11D-41B0-BE2A-F6201D5BEDCD}">
      <dsp:nvSpPr>
        <dsp:cNvPr id="0" name=""/>
        <dsp:cNvSpPr/>
      </dsp:nvSpPr>
      <dsp:spPr>
        <a:xfrm>
          <a:off x="342981" y="940898"/>
          <a:ext cx="1116773" cy="62726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1724981"/>
          <a:ext cx="8229600" cy="2212280"/>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Social Media and the Enterprise</a:t>
          </a:r>
          <a:endParaRPr lang="en-US" sz="2400" kern="1200" dirty="0"/>
        </a:p>
        <a:p>
          <a:pPr marL="0" lvl="0" indent="0" algn="l" defTabSz="1066800">
            <a:lnSpc>
              <a:spcPct val="90000"/>
            </a:lnSpc>
            <a:spcBef>
              <a:spcPct val="0"/>
            </a:spcBef>
            <a:spcAft>
              <a:spcPct val="35000"/>
            </a:spcAft>
            <a:buNone/>
          </a:pPr>
          <a:r>
            <a:rPr lang="en-US" sz="2000" kern="1200" dirty="0"/>
            <a:t>Describe various social media applications, and explain their role in enhancing communication, collaboration, cooperation, and connection.</a:t>
          </a:r>
        </a:p>
      </dsp:txBody>
      <dsp:txXfrm>
        <a:off x="1724328" y="1724981"/>
        <a:ext cx="6505271" cy="2212280"/>
      </dsp:txXfrm>
    </dsp:sp>
    <dsp:sp modelId="{0C6B9C41-271F-4061-9955-70DED635DAC1}">
      <dsp:nvSpPr>
        <dsp:cNvPr id="0" name=""/>
        <dsp:cNvSpPr/>
      </dsp:nvSpPr>
      <dsp:spPr>
        <a:xfrm>
          <a:off x="114379" y="1834747"/>
          <a:ext cx="1573976" cy="1992748"/>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015670"/>
          <a:ext cx="8229600" cy="78408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Managing the Enterprise 2.0 Strategy</a:t>
          </a:r>
          <a:endParaRPr lang="en-US" sz="1400" kern="1200" dirty="0"/>
        </a:p>
        <a:p>
          <a:pPr marL="0" lvl="0" indent="0" algn="l" defTabSz="622300">
            <a:lnSpc>
              <a:spcPct val="90000"/>
            </a:lnSpc>
            <a:spcBef>
              <a:spcPct val="0"/>
            </a:spcBef>
            <a:spcAft>
              <a:spcPct val="35000"/>
            </a:spcAft>
            <a:buNone/>
          </a:pPr>
          <a:r>
            <a:rPr lang="en-US" sz="1200" kern="1200" dirty="0"/>
            <a:t>Describe how companies can manage their Enterprise 2.0 strategy and deal with potential pitfalls associated with social media.</a:t>
          </a:r>
          <a:endParaRPr lang="en-US" sz="1100" kern="1200" dirty="0"/>
        </a:p>
      </dsp:txBody>
      <dsp:txXfrm>
        <a:off x="1724328" y="4015670"/>
        <a:ext cx="6505271" cy="784082"/>
      </dsp:txXfrm>
    </dsp:sp>
    <dsp:sp modelId="{889131BE-3A6B-4B48-98CB-9C233DE61FE5}">
      <dsp:nvSpPr>
        <dsp:cNvPr id="0" name=""/>
        <dsp:cNvSpPr/>
      </dsp:nvSpPr>
      <dsp:spPr>
        <a:xfrm>
          <a:off x="342981" y="4094078"/>
          <a:ext cx="1116773" cy="627265"/>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7922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Need for Communication and Collaboration</a:t>
          </a:r>
          <a:endParaRPr lang="en-US" sz="1400" kern="1200" dirty="0"/>
        </a:p>
        <a:p>
          <a:pPr marL="0" lvl="0" indent="0" algn="l" defTabSz="622300">
            <a:lnSpc>
              <a:spcPct val="90000"/>
            </a:lnSpc>
            <a:spcBef>
              <a:spcPct val="0"/>
            </a:spcBef>
            <a:spcAft>
              <a:spcPct val="35000"/>
            </a:spcAft>
            <a:buNone/>
          </a:pPr>
          <a:r>
            <a:rPr lang="en-US" sz="1200" kern="1200" dirty="0"/>
            <a:t>Explain organizations’ needs for communication and collaboration. </a:t>
          </a:r>
          <a:endParaRPr lang="en-US" sz="1100" kern="1200" dirty="0"/>
        </a:p>
      </dsp:txBody>
      <dsp:txXfrm>
        <a:off x="1725148" y="0"/>
        <a:ext cx="6504451" cy="792286"/>
      </dsp:txXfrm>
    </dsp:sp>
    <dsp:sp modelId="{7D7D61F9-D1AA-4F6A-8715-FD6AC3E01198}">
      <dsp:nvSpPr>
        <dsp:cNvPr id="0" name=""/>
        <dsp:cNvSpPr/>
      </dsp:nvSpPr>
      <dsp:spPr>
        <a:xfrm>
          <a:off x="344386" y="79228"/>
          <a:ext cx="1115604" cy="63382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871515"/>
          <a:ext cx="8229600" cy="7922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Evolving Web</a:t>
          </a:r>
          <a:endParaRPr lang="en-US" sz="1400" kern="1200" dirty="0"/>
        </a:p>
        <a:p>
          <a:pPr marL="0" lvl="0" indent="0" algn="l" defTabSz="622300">
            <a:lnSpc>
              <a:spcPct val="90000"/>
            </a:lnSpc>
            <a:spcBef>
              <a:spcPct val="0"/>
            </a:spcBef>
            <a:spcAft>
              <a:spcPct val="35000"/>
            </a:spcAft>
            <a:buNone/>
          </a:pPr>
          <a:r>
            <a:rPr lang="en-US" sz="1200" kern="1200" dirty="0"/>
            <a:t>Explain social media and evolving Web capabilities.</a:t>
          </a:r>
          <a:endParaRPr lang="en-US" sz="1100" kern="1200" dirty="0"/>
        </a:p>
      </dsp:txBody>
      <dsp:txXfrm>
        <a:off x="1725148" y="871515"/>
        <a:ext cx="6504451" cy="792286"/>
      </dsp:txXfrm>
    </dsp:sp>
    <dsp:sp modelId="{7AEC1603-E11D-41B0-BE2A-F6201D5BEDCD}">
      <dsp:nvSpPr>
        <dsp:cNvPr id="0" name=""/>
        <dsp:cNvSpPr/>
      </dsp:nvSpPr>
      <dsp:spPr>
        <a:xfrm>
          <a:off x="344386" y="950743"/>
          <a:ext cx="1115604" cy="6338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1743030"/>
          <a:ext cx="8229600" cy="7922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Social Media and the Enterprise</a:t>
          </a:r>
          <a:endParaRPr lang="en-US" sz="1400" kern="1200" dirty="0"/>
        </a:p>
        <a:p>
          <a:pPr marL="0" lvl="0" indent="0" algn="l" defTabSz="622300">
            <a:lnSpc>
              <a:spcPct val="90000"/>
            </a:lnSpc>
            <a:spcBef>
              <a:spcPct val="0"/>
            </a:spcBef>
            <a:spcAft>
              <a:spcPct val="35000"/>
            </a:spcAft>
            <a:buNone/>
          </a:pPr>
          <a:r>
            <a:rPr lang="en-US" sz="1200" kern="1200" dirty="0"/>
            <a:t>Describe various social media applications, and explain their role in enhancing communication, collaboration, cooperation, and connection.</a:t>
          </a:r>
          <a:endParaRPr lang="en-US" sz="1100" kern="1200" dirty="0"/>
        </a:p>
      </dsp:txBody>
      <dsp:txXfrm>
        <a:off x="1725148" y="1743030"/>
        <a:ext cx="6504451" cy="792286"/>
      </dsp:txXfrm>
    </dsp:sp>
    <dsp:sp modelId="{0C6B9C41-271F-4061-9955-70DED635DAC1}">
      <dsp:nvSpPr>
        <dsp:cNvPr id="0" name=""/>
        <dsp:cNvSpPr/>
      </dsp:nvSpPr>
      <dsp:spPr>
        <a:xfrm>
          <a:off x="344386" y="1822259"/>
          <a:ext cx="1115604" cy="63382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614545"/>
          <a:ext cx="8229600" cy="218428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Managing the Enterprise 2.0 Strategy</a:t>
          </a:r>
          <a:endParaRPr lang="en-US" sz="2400" kern="1200" dirty="0"/>
        </a:p>
        <a:p>
          <a:pPr marL="0" lvl="0" indent="0" algn="l" defTabSz="1066800">
            <a:lnSpc>
              <a:spcPct val="90000"/>
            </a:lnSpc>
            <a:spcBef>
              <a:spcPct val="0"/>
            </a:spcBef>
            <a:spcAft>
              <a:spcPct val="35000"/>
            </a:spcAft>
            <a:buNone/>
          </a:pPr>
          <a:r>
            <a:rPr lang="en-US" sz="2000" kern="1200" dirty="0"/>
            <a:t>Describe how companies can manage their Enterprise 2.0 strategy and deal with potential pitfalls associated with social media.</a:t>
          </a:r>
        </a:p>
      </dsp:txBody>
      <dsp:txXfrm>
        <a:off x="1725148" y="2614545"/>
        <a:ext cx="6504451" cy="2184286"/>
      </dsp:txXfrm>
    </dsp:sp>
    <dsp:sp modelId="{889131BE-3A6B-4B48-98CB-9C233DE61FE5}">
      <dsp:nvSpPr>
        <dsp:cNvPr id="0" name=""/>
        <dsp:cNvSpPr/>
      </dsp:nvSpPr>
      <dsp:spPr>
        <a:xfrm>
          <a:off x="88388" y="2820722"/>
          <a:ext cx="1627600" cy="177193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
            </a:r>
            <a:r>
              <a:rPr lang="en-US" sz="1200" b="0" i="0" u="sng" strike="noStrike" kern="1200" baseline="0" dirty="0">
                <a:solidFill>
                  <a:schemeClr val="tx1"/>
                </a:solidFill>
                <a:latin typeface="+mn-lt"/>
                <a:ea typeface="+mn-ea"/>
                <a:cs typeface="+mn-cs"/>
              </a:rPr>
              <a:t>network effect</a:t>
            </a:r>
            <a:r>
              <a:rPr lang="en-US" sz="1200" b="0" i="0" u="none" strike="noStrike" kern="1200" baseline="0" dirty="0">
                <a:solidFill>
                  <a:schemeClr val="tx1"/>
                </a:solidFill>
                <a:latin typeface="+mn-lt"/>
                <a:ea typeface="+mn-ea"/>
                <a:cs typeface="+mn-cs"/>
              </a:rPr>
              <a:t> refers to the notion that the value of a network (or tool or application based on a network) increases with the number of other users. The more users, the higher the value.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0" i="0" u="sng" strike="noStrike" kern="1200" baseline="0" dirty="0">
                <a:solidFill>
                  <a:schemeClr val="tx1"/>
                </a:solidFill>
                <a:latin typeface="+mn-lt"/>
                <a:ea typeface="+mn-ea"/>
                <a:cs typeface="+mn-cs"/>
              </a:rPr>
              <a:t>mashup</a:t>
            </a:r>
            <a:r>
              <a:rPr lang="en-US" sz="1200" b="0" i="0" u="none" strike="noStrike" kern="1200" baseline="0" dirty="0">
                <a:solidFill>
                  <a:schemeClr val="tx1"/>
                </a:solidFill>
                <a:latin typeface="+mn-lt"/>
                <a:ea typeface="+mn-ea"/>
                <a:cs typeface="+mn-cs"/>
              </a:rPr>
              <a:t> is an application or Web site that uses data from one or more service providers. For example, a mashup could combine mapping data, photos, reference information, hotel prices, and weather information to provide a comprehensive overview of travel destinations.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users can readily share information as well as consume it, social media have changed dramatically to take advantage of these capabilities.</a:t>
            </a:r>
          </a:p>
          <a:p>
            <a:r>
              <a:rPr lang="en-US" dirty="0"/>
              <a:t>Users</a:t>
            </a:r>
            <a:r>
              <a:rPr lang="en-US" baseline="0" dirty="0"/>
              <a:t> now have information, and the ability to express their opinion on it, at their fingertips literally 24/7.</a:t>
            </a:r>
          </a:p>
          <a:p>
            <a:r>
              <a:rPr lang="en-US" baseline="0" dirty="0"/>
              <a:t>This has led to an explosion in the sharing of personal information, sometimes very private, and often without taking into account the consequences.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transition from the Web 1.0 model to the interactive Web 2.0 model, the</a:t>
            </a:r>
            <a:r>
              <a:rPr lang="en-US" baseline="0" dirty="0"/>
              <a:t> Web experience changes to become both more individual and more interactive.</a:t>
            </a:r>
          </a:p>
          <a:p>
            <a:r>
              <a:rPr lang="en-US" baseline="0" dirty="0"/>
              <a:t>In this table we can see specific examples of this evolution, such as the transition from just reading information to also writing.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a:t>
            </a:r>
            <a:r>
              <a:rPr lang="en-US" baseline="0" dirty="0"/>
              <a:t> generation of workers grew up in an Internet-enabled world and expect an Internet-enabled workplace. </a:t>
            </a:r>
          </a:p>
          <a:p>
            <a:r>
              <a:rPr lang="en-US" baseline="0" dirty="0"/>
              <a:t>They expect to have multiple jobs with multiple companies throughout their lives and value a workplace where they can leverage modern technologies versus being banned form utilizing and accessing them.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a:t>
            </a:r>
            <a:r>
              <a:rPr lang="en-US" baseline="0" dirty="0"/>
              <a:t> continues to abound and future Web technologies may go in may different directions. </a:t>
            </a:r>
          </a:p>
          <a:p>
            <a:r>
              <a:rPr lang="en-US" baseline="0" dirty="0"/>
              <a:t>The semantic Web is an effort to make the abundance of Web pages readable by machines as well as people so they can process them more accurately and greatly enhance our ability to search for and find information.</a:t>
            </a:r>
          </a:p>
          <a:p>
            <a:r>
              <a:rPr lang="en-US" baseline="0" dirty="0"/>
              <a:t>Although no one knows what Web 3.0 will entail, some speculate that it will revolve around mobility and mobile computing, whereas others believe it will entail contextual filtering, so users will see information based on what they are doing, where they are, what time it is, or a combination thereof.</a:t>
            </a:r>
          </a:p>
          <a:p>
            <a:r>
              <a:rPr lang="en-US" baseline="0" dirty="0"/>
              <a:t>Even as we race toward Web 3.0, enterprises seek to leverage social media within their boundaries and with their customers to become social enterprises.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250863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can enhance their communication through the effective use of social media.</a:t>
            </a:r>
          </a:p>
          <a:p>
            <a:r>
              <a:rPr lang="en-US" dirty="0"/>
              <a:t>Depending</a:t>
            </a:r>
            <a:r>
              <a:rPr lang="en-US" baseline="0" dirty="0"/>
              <a:t> on the objectives, many different tools can be implemented.</a:t>
            </a:r>
          </a:p>
          <a:p>
            <a:r>
              <a:rPr lang="en-US" baseline="0" dirty="0"/>
              <a:t>For example, a company may have experts write blogs on topics that customers find interesting and would like to know more about.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Cooperation between users can be increased through</a:t>
            </a:r>
            <a:r>
              <a:rPr lang="en-US" baseline="0" dirty="0"/>
              <a:t> the use of cooperative tools, where everybody gets to take advantage of each user’s contributions.</a:t>
            </a:r>
          </a:p>
          <a:p>
            <a:r>
              <a:rPr lang="en-US" baseline="0" dirty="0"/>
              <a:t>This can include cooperative efforts to find, tag, bookmark, or catalog Web content. This builds a repository of useful information references that can be accessed by other participants, who are also contributing to the pool for the greater good.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can also benefit</a:t>
            </a:r>
            <a:r>
              <a:rPr lang="en-US" baseline="0" dirty="0"/>
              <a:t> from social media. There are multiple different ways people can work together, and collaboration tools facilitate that process.</a:t>
            </a:r>
          </a:p>
          <a:p>
            <a:r>
              <a:rPr lang="en-US" baseline="0" dirty="0"/>
              <a:t>Content management systems allow multiple users to coordinate working on documents, without accidently overwriting or deleting each other’s work, and often saving multiple prior versions in case the need to access them arises.</a:t>
            </a:r>
          </a:p>
          <a:p>
            <a:r>
              <a:rPr lang="en-US" sz="1200" b="0" i="0" u="none" strike="noStrike" kern="1200" baseline="0" dirty="0">
                <a:solidFill>
                  <a:schemeClr val="tx1"/>
                </a:solidFill>
                <a:latin typeface="+mn-lt"/>
                <a:ea typeface="+mn-ea"/>
                <a:cs typeface="+mn-cs"/>
              </a:rPr>
              <a:t>The concept of collective intelligence is based on the notion that distributed groups of people with a divergent range of information and expertise will be able to outperform the capabilities of individual experts.</a:t>
            </a:r>
          </a:p>
          <a:p>
            <a:r>
              <a:rPr lang="en-US" sz="1200" b="0" i="0" u="none" strike="noStrike" kern="1200" baseline="0" dirty="0">
                <a:solidFill>
                  <a:schemeClr val="tx1"/>
                </a:solidFill>
                <a:latin typeface="+mn-lt"/>
                <a:ea typeface="+mn-ea"/>
                <a:cs typeface="+mn-cs"/>
              </a:rPr>
              <a:t>Crowdsourcing uses everyday people from all over the world as a cheap labor force.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types of applications that have been traditionally desktop are now housed in</a:t>
            </a:r>
            <a:r>
              <a:rPr lang="en-US" baseline="0" dirty="0"/>
              <a:t> the cloud, enabling multiple users to access them at the same time.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208841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focuses on social media in and around the context of the business organization. </a:t>
            </a:r>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Crowdsourcing</a:t>
            </a:r>
            <a:r>
              <a:rPr lang="en-US" baseline="0" dirty="0"/>
              <a:t> takes advantage of individuals from all over the world sharing their knowledge, expertise, or resources. </a:t>
            </a:r>
          </a:p>
          <a:p>
            <a:r>
              <a:rPr lang="en-US" baseline="0" dirty="0"/>
              <a:t>Sometimes this can be done at a fraction of the cost of normal businesses, such as when amateur photographers share their photos online for a small fee.</a:t>
            </a:r>
          </a:p>
          <a:p>
            <a:r>
              <a:rPr lang="en-US" sz="1200" b="0" i="0" u="none" strike="noStrike" kern="1200" baseline="0" dirty="0">
                <a:solidFill>
                  <a:schemeClr val="tx1"/>
                </a:solidFill>
                <a:latin typeface="+mn-lt"/>
                <a:ea typeface="+mn-ea"/>
                <a:cs typeface="+mn-cs"/>
              </a:rPr>
              <a:t>Pearson Prentice Hal makes use of crowdsourcing for obtaining photographs and images for textbooks, for example.</a:t>
            </a:r>
          </a:p>
          <a:p>
            <a:r>
              <a:rPr lang="en-US" sz="1200" b="0" i="0" u="none" strike="noStrike" kern="1200" baseline="0" dirty="0">
                <a:solidFill>
                  <a:schemeClr val="tx1"/>
                </a:solidFill>
                <a:latin typeface="+mn-lt"/>
                <a:ea typeface="+mn-ea"/>
                <a:cs typeface="+mn-cs"/>
              </a:rPr>
              <a:t>Open innovation is a crowdsourcing approach involving  the process of integrating external stakeholders into the innovation process.</a:t>
            </a:r>
          </a:p>
          <a:p>
            <a:r>
              <a:rPr lang="en-US" sz="1200" b="0" i="0" u="none" strike="noStrike" kern="1200" baseline="0" dirty="0">
                <a:solidFill>
                  <a:schemeClr val="tx1"/>
                </a:solidFill>
                <a:latin typeface="+mn-lt"/>
                <a:ea typeface="+mn-ea"/>
                <a:cs typeface="+mn-cs"/>
              </a:rPr>
              <a:t>Amazon.com’s Mechanical Turk microtasking marketplace is a crowdsourcing environment that allows individuals to make a little money by performing small tasks.</a:t>
            </a:r>
          </a:p>
          <a:p>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networks allow individuals to</a:t>
            </a:r>
            <a:r>
              <a:rPr lang="en-US" baseline="0" dirty="0"/>
              <a:t> meet and collaborate online, drawing together individuals with specific interests and giving them a communications platform.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networking involves letting people communicate</a:t>
            </a:r>
            <a:r>
              <a:rPr lang="en-US" baseline="0" dirty="0"/>
              <a:t> and network online, but social search takes that one step further. </a:t>
            </a:r>
          </a:p>
          <a:p>
            <a:r>
              <a:rPr lang="en-US" sz="1200" b="0" i="0" u="none" strike="noStrike" kern="1200" baseline="0" dirty="0">
                <a:solidFill>
                  <a:schemeClr val="tx1"/>
                </a:solidFill>
                <a:latin typeface="+mn-lt"/>
                <a:ea typeface="+mn-ea"/>
                <a:cs typeface="+mn-cs"/>
              </a:rPr>
              <a:t>LinkedIn has more than 300 million members, and Xing (which is widely popular in Europe) has around 12 million members. </a:t>
            </a:r>
            <a:endParaRPr lang="en-US" baseline="0" dirty="0"/>
          </a:p>
          <a:p>
            <a:r>
              <a:rPr lang="en-US" dirty="0"/>
              <a:t>Viral marketing is based on users promoting content they find interesting or engaging to their friends; in effect, users are “infecting” other users. This can be a very powerful and effective marketing strategy.</a:t>
            </a:r>
          </a:p>
          <a:p>
            <a:r>
              <a:rPr lang="en-US" dirty="0"/>
              <a:t>Critical factors in a successful viral marketing campaign are</a:t>
            </a:r>
            <a:r>
              <a:rPr lang="en-US" baseline="0" dirty="0"/>
              <a:t> to do the unexpected, make people feel something, make sequels, allow sharing and easy distribution, and make the viral content unrestricted.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368844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Enterprise 2.0 is not like the Web, and what dictates</a:t>
            </a:r>
            <a:r>
              <a:rPr lang="en-US" baseline="0" dirty="0"/>
              <a:t> Internet success doesn’t necessarily translate directly to Enterprise 2.0 success. </a:t>
            </a:r>
          </a:p>
          <a:p>
            <a:r>
              <a:rPr lang="en-US" baseline="0" dirty="0"/>
              <a:t>Corporate culture plays a critical role, as does corporate context. </a:t>
            </a:r>
          </a:p>
          <a:p>
            <a:r>
              <a:rPr lang="en-US" baseline="0" dirty="0"/>
              <a:t>When corporations have an open culture based on sharing, then employees will be more supportive of initiatives requiring sharing. </a:t>
            </a:r>
          </a:p>
          <a:p>
            <a:r>
              <a:rPr lang="en-US" baseline="0" dirty="0"/>
              <a:t>The Web 2.0 tool deployed should be tailored to the organizational context; for example, wikis and blogs fulfill different needs. </a:t>
            </a:r>
          </a:p>
          <a:p>
            <a:r>
              <a:rPr lang="en-US" baseline="0" dirty="0"/>
              <a:t>Focused departmental initiatives can be more readily successful than enterprise-wide initiatives, which typically require cultural changes and senior management championship. </a:t>
            </a:r>
          </a:p>
          <a:p>
            <a:r>
              <a:rPr lang="en-US" baseline="0" dirty="0"/>
              <a:t>Not everyone will participate in contributing content, so there needs to be enough support from those who will contribute to achieve critical mass. </a:t>
            </a:r>
          </a:p>
          <a:p>
            <a:r>
              <a:rPr lang="en-US" baseline="0" dirty="0"/>
              <a:t>Employees unused to Web 2.0 technologies may be slow to adopt them or learn them unless they see tangible benefits. </a:t>
            </a:r>
          </a:p>
          <a:p>
            <a:r>
              <a:rPr lang="en-US" baseline="0" dirty="0"/>
              <a:t>Once deployed, these applications need to be integrated into the overarching technological framework and have appropriate security controls just like any other enterprise application.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a:t>
            </a:r>
            <a:r>
              <a:rPr lang="en-US" baseline="0" dirty="0"/>
              <a:t> 2.0 provides many opportunities, but also poses many threats to organizations. </a:t>
            </a:r>
          </a:p>
          <a:p>
            <a:r>
              <a:rPr lang="en-US" baseline="0" dirty="0"/>
              <a:t>Not all competitors are scrupulous, and it is easy for companies to post negative reviews of competitors or arrange for positive reviews of themselves. </a:t>
            </a:r>
          </a:p>
          <a:p>
            <a:r>
              <a:rPr lang="en-US" baseline="0" dirty="0"/>
              <a:t>Even activities under a company’s control, such as its Twitter account or social network site, can pose a risk, as it is easy to release a tweet or exert controls that customers find offensive and overbearing.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negative information is online about a company,</a:t>
            </a:r>
            <a:r>
              <a:rPr lang="en-US" baseline="0" dirty="0"/>
              <a:t> it can easily go viral and spiral out of control. </a:t>
            </a:r>
          </a:p>
          <a:p>
            <a:r>
              <a:rPr lang="en-US" baseline="0" dirty="0"/>
              <a:t>This is particularly true of videos and other engaging content that can easily be shared through a link. </a:t>
            </a:r>
          </a:p>
          <a:p>
            <a:r>
              <a:rPr lang="en-US" baseline="0" dirty="0"/>
              <a:t>Companies should be prepared for this type of negative publicity, continuously monitoring the social environment and being ready to respond within 24 hours with a suitable crisis team and management plan.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typically strive to put together the right members of a team or task force to solve challenging business problems, regardless of where they are located geographically</a:t>
            </a:r>
            <a:r>
              <a:rPr lang="en-US" baseline="0" dirty="0"/>
              <a:t> within the organization. </a:t>
            </a:r>
          </a:p>
          <a:p>
            <a:r>
              <a:rPr lang="en-US" baseline="0" dirty="0"/>
              <a:t>When team members are located at different physical locations, they are a “virtual team.”</a:t>
            </a:r>
          </a:p>
          <a:p>
            <a:r>
              <a:rPr lang="en-US" baseline="0" dirty="0"/>
              <a:t>Virtual teams face the challenge of communicating and collaborating at a distance, and use modern technologies such as teleconferencing and online Web technologies to interact and share documents and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Groupware can be divided into synchronous</a:t>
            </a:r>
            <a:r>
              <a:rPr lang="en-US" baseline="0" dirty="0"/>
              <a:t> and asynchronous tools, as well as into tools that enhance working at the same location or across different locations.</a:t>
            </a:r>
          </a:p>
          <a:p>
            <a:r>
              <a:rPr lang="en-US" baseline="0" dirty="0"/>
              <a:t>Synchronous means at the same time, such as when two people are talking on the telephone.</a:t>
            </a:r>
          </a:p>
          <a:p>
            <a:r>
              <a:rPr lang="en-US" baseline="0" dirty="0"/>
              <a:t>Asynchronous means disconnected in time, such as when someone reads an email a day after it was sent.</a:t>
            </a:r>
          </a:p>
          <a:p>
            <a:endParaRPr lang="en-US" baseline="0" dirty="0"/>
          </a:p>
          <a:p>
            <a:r>
              <a:rPr lang="en-US" sz="1200" b="0" i="0" u="none" strike="noStrike" kern="1200" baseline="0" dirty="0">
                <a:solidFill>
                  <a:schemeClr val="tx1"/>
                </a:solidFill>
                <a:latin typeface="+mn-lt"/>
                <a:ea typeface="+mn-ea"/>
                <a:cs typeface="+mn-cs"/>
              </a:rPr>
              <a:t>Asynchronous groupware tools include e-mail, mailing lists, workflow automation systems, intranets, group calendars, collaborative writing tools, and discussion forums.</a:t>
            </a:r>
          </a:p>
          <a:p>
            <a:r>
              <a:rPr lang="en-US" sz="1200" b="0" i="0" u="none" strike="noStrike" kern="1200" baseline="0" dirty="0">
                <a:solidFill>
                  <a:schemeClr val="tx1"/>
                </a:solidFill>
                <a:latin typeface="+mn-lt"/>
                <a:ea typeface="+mn-ea"/>
                <a:cs typeface="+mn-cs"/>
              </a:rPr>
              <a:t>Synchronous groupware tools include shared whiteboards, online chat, electronic meeting systems, and video communication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meeting systems provide a synchronous and structured meeting process. </a:t>
            </a:r>
            <a:r>
              <a:rPr lang="en-US" sz="1200" b="0" i="0" u="none" strike="noStrike" kern="1200" baseline="0" dirty="0">
                <a:solidFill>
                  <a:schemeClr val="tx1"/>
                </a:solidFill>
                <a:latin typeface="+mn-lt"/>
                <a:ea typeface="+mn-ea"/>
                <a:cs typeface="+mn-cs"/>
              </a:rPr>
              <a:t>The process includes electronic idea generation, idea evaluation, and voting.  In this way, EMS helps groups stay on track and avoid costly diversions that can often occur in less structured meetings.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117870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Videoconferencing is a simple solution to the problem of people needing to talk who are in different locations. </a:t>
            </a:r>
          </a:p>
          <a:p>
            <a:r>
              <a:rPr lang="en-US" dirty="0"/>
              <a:t>Desktop videoconferencing solutions are both low cost</a:t>
            </a:r>
            <a:r>
              <a:rPr lang="en-US" baseline="0" dirty="0"/>
              <a:t> and functional, but only support one individual at each site.</a:t>
            </a:r>
          </a:p>
          <a:p>
            <a:r>
              <a:rPr lang="en-US" baseline="0" dirty="0"/>
              <a:t>Dedicated videoconferencing rooms support larger groups meeting in real time as if in the same room. They have excellent audio and video quality, and can eliminate the need for groups to travel, but can cost up to $500K per dedicated installation.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create intranets</a:t>
            </a:r>
            <a:r>
              <a:rPr lang="en-US" baseline="0" dirty="0"/>
              <a:t> to share documents and information within the organization.</a:t>
            </a:r>
          </a:p>
          <a:p>
            <a:r>
              <a:rPr lang="en-US" baseline="0" dirty="0"/>
              <a:t>Employee portals are often set up so employees can access self-service benefits.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358094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5-</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r>
              <a:rPr lang="en-US" dirty="0"/>
              <a:t>Social media introduce unprecedented ways to connect to friends, share knowledge with your colleagues, or collaborate with a team of engineers 5,000 miles away</a:t>
            </a:r>
          </a:p>
        </p:txBody>
      </p:sp>
      <p:sp>
        <p:nvSpPr>
          <p:cNvPr id="4" name="Title 3"/>
          <p:cNvSpPr>
            <a:spLocks noGrp="1"/>
          </p:cNvSpPr>
          <p:nvPr>
            <p:ph type="ctrTitle"/>
          </p:nvPr>
        </p:nvSpPr>
        <p:spPr/>
        <p:txBody>
          <a:bodyPr/>
          <a:lstStyle/>
          <a:p>
            <a:r>
              <a:rPr lang="en-US" dirty="0"/>
              <a:t>Chapter 5: Enhancing Organizational Communication and Collaboration Using Social Media</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1" y="0"/>
            <a:ext cx="2992582" cy="20574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0812" y="1"/>
            <a:ext cx="2866364" cy="20574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7176" y="1"/>
            <a:ext cx="3306823" cy="2057399"/>
          </a:xfrm>
          <a:prstGeom prst="rect">
            <a:avLst/>
          </a:prstGeom>
        </p:spPr>
      </p:pic>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Web Capabilities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99004"/>
            <a:ext cx="7315200" cy="440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5257800"/>
            <a:ext cx="5105400" cy="1015663"/>
          </a:xfrm>
          <a:prstGeom prst="rect">
            <a:avLst/>
          </a:prstGeom>
        </p:spPr>
        <p:txBody>
          <a:bodyPr wrap="square">
            <a:spAutoFit/>
          </a:bodyPr>
          <a:lstStyle/>
          <a:p>
            <a:r>
              <a:rPr lang="en-US" sz="2000" dirty="0"/>
              <a:t>Web 2.0 applications shift a Web user’s role from a passive consumer of content to its creator.</a:t>
            </a:r>
          </a:p>
        </p:txBody>
      </p:sp>
      <p:sp>
        <p:nvSpPr>
          <p:cNvPr id="4" name="Rectangle 3"/>
          <p:cNvSpPr/>
          <p:nvPr/>
        </p:nvSpPr>
        <p:spPr>
          <a:xfrm>
            <a:off x="7086600" y="5265003"/>
            <a:ext cx="1905000" cy="830997"/>
          </a:xfrm>
          <a:prstGeom prst="rect">
            <a:avLst/>
          </a:prstGeom>
        </p:spPr>
        <p:txBody>
          <a:bodyPr wrap="square">
            <a:spAutoFit/>
          </a:bodyPr>
          <a:lstStyle/>
          <a:p>
            <a:r>
              <a:rPr lang="en-US" sz="2400" dirty="0"/>
              <a:t>network effect</a:t>
            </a:r>
          </a:p>
        </p:txBody>
      </p:sp>
      <p:sp>
        <p:nvSpPr>
          <p:cNvPr id="5" name="Rectangle 4"/>
          <p:cNvSpPr/>
          <p:nvPr/>
        </p:nvSpPr>
        <p:spPr>
          <a:xfrm>
            <a:off x="7413057" y="3064091"/>
            <a:ext cx="1302088" cy="461665"/>
          </a:xfrm>
          <a:prstGeom prst="rect">
            <a:avLst/>
          </a:prstGeom>
        </p:spPr>
        <p:txBody>
          <a:bodyPr wrap="none">
            <a:spAutoFit/>
          </a:bodyPr>
          <a:lstStyle/>
          <a:p>
            <a:r>
              <a:rPr lang="en-US" sz="2400" dirty="0"/>
              <a:t>mashups</a:t>
            </a:r>
          </a:p>
        </p:txBody>
      </p:sp>
    </p:spTree>
    <p:extLst>
      <p:ext uri="{BB962C8B-B14F-4D97-AF65-F5344CB8AC3E}">
        <p14:creationId xmlns:p14="http://schemas.microsoft.com/office/powerpoint/2010/main" val="350915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Social Interaction</a:t>
            </a:r>
          </a:p>
        </p:txBody>
      </p:sp>
      <p:sp>
        <p:nvSpPr>
          <p:cNvPr id="3" name="Content Placeholder 2"/>
          <p:cNvSpPr>
            <a:spLocks noGrp="1"/>
          </p:cNvSpPr>
          <p:nvPr>
            <p:ph idx="1"/>
          </p:nvPr>
        </p:nvSpPr>
        <p:spPr/>
        <p:txBody>
          <a:bodyPr>
            <a:normAutofit/>
          </a:bodyPr>
          <a:lstStyle/>
          <a:p>
            <a:r>
              <a:rPr lang="en-US" dirty="0"/>
              <a:t>Web 2.0 technologies change how people interact and enable social media</a:t>
            </a:r>
          </a:p>
          <a:p>
            <a:pPr lvl="1"/>
            <a:r>
              <a:rPr lang="en-US" dirty="0"/>
              <a:t>Online information at our fingertips</a:t>
            </a:r>
          </a:p>
          <a:p>
            <a:pPr lvl="1"/>
            <a:r>
              <a:rPr lang="en-US" dirty="0"/>
              <a:t>Personal expression available 24/7</a:t>
            </a:r>
          </a:p>
          <a:p>
            <a:r>
              <a:rPr lang="en-US" dirty="0"/>
              <a:t>Individuals often post very private information</a:t>
            </a:r>
          </a:p>
          <a:p>
            <a:pPr lvl="1"/>
            <a:r>
              <a:rPr lang="en-US" dirty="0"/>
              <a:t>About themselves</a:t>
            </a:r>
          </a:p>
          <a:p>
            <a:pPr lvl="1"/>
            <a:r>
              <a:rPr lang="en-US" dirty="0"/>
              <a:t>About others</a:t>
            </a:r>
          </a:p>
          <a:p>
            <a:pPr lvl="1"/>
            <a:r>
              <a:rPr lang="en-US" dirty="0"/>
              <a:t>Without thinking about the consequences</a:t>
            </a:r>
          </a:p>
          <a:p>
            <a:pPr lvl="1"/>
            <a:endParaRPr lang="en-US" dirty="0"/>
          </a:p>
        </p:txBody>
      </p:sp>
    </p:spTree>
    <p:extLst>
      <p:ext uri="{BB962C8B-B14F-4D97-AF65-F5344CB8AC3E}">
        <p14:creationId xmlns:p14="http://schemas.microsoft.com/office/powerpoint/2010/main" val="350915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Collaboration Through Collective Intelligence: Shifting Perspectives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974808"/>
              </p:ext>
            </p:extLst>
          </p:nvPr>
        </p:nvGraphicFramePr>
        <p:xfrm>
          <a:off x="457200" y="1828800"/>
          <a:ext cx="8229600" cy="438912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6625">
                <a:tc>
                  <a:txBody>
                    <a:bodyPr/>
                    <a:lstStyle/>
                    <a:p>
                      <a:r>
                        <a:rPr lang="en-US" sz="2400" dirty="0"/>
                        <a:t>Web 1.0</a:t>
                      </a:r>
                    </a:p>
                  </a:txBody>
                  <a:tcPr/>
                </a:tc>
                <a:tc>
                  <a:txBody>
                    <a:bodyPr/>
                    <a:lstStyle/>
                    <a:p>
                      <a:r>
                        <a:rPr lang="en-US" sz="2400" dirty="0"/>
                        <a:t>Web 2.0</a:t>
                      </a:r>
                    </a:p>
                  </a:txBody>
                  <a:tcPr/>
                </a:tc>
                <a:extLst>
                  <a:ext uri="{0D108BD9-81ED-4DB2-BD59-A6C34878D82A}">
                    <a16:rowId xmlns:a16="http://schemas.microsoft.com/office/drawing/2014/main" val="10000"/>
                  </a:ext>
                </a:extLst>
              </a:tr>
              <a:tr h="436625">
                <a:tc>
                  <a:txBody>
                    <a:bodyPr/>
                    <a:lstStyle/>
                    <a:p>
                      <a:r>
                        <a:rPr lang="en-US" sz="2400" dirty="0"/>
                        <a:t>Me</a:t>
                      </a:r>
                    </a:p>
                  </a:txBody>
                  <a:tcPr/>
                </a:tc>
                <a:tc>
                  <a:txBody>
                    <a:bodyPr/>
                    <a:lstStyle/>
                    <a:p>
                      <a:r>
                        <a:rPr lang="en-US" sz="2400" dirty="0"/>
                        <a:t>Me and you</a:t>
                      </a:r>
                    </a:p>
                  </a:txBody>
                  <a:tcPr/>
                </a:tc>
                <a:extLst>
                  <a:ext uri="{0D108BD9-81ED-4DB2-BD59-A6C34878D82A}">
                    <a16:rowId xmlns:a16="http://schemas.microsoft.com/office/drawing/2014/main" val="10001"/>
                  </a:ext>
                </a:extLst>
              </a:tr>
              <a:tr h="436625">
                <a:tc>
                  <a:txBody>
                    <a:bodyPr/>
                    <a:lstStyle/>
                    <a:p>
                      <a:r>
                        <a:rPr lang="en-US" sz="2400" dirty="0"/>
                        <a:t>Read</a:t>
                      </a:r>
                    </a:p>
                  </a:txBody>
                  <a:tcPr/>
                </a:tc>
                <a:tc>
                  <a:txBody>
                    <a:bodyPr/>
                    <a:lstStyle/>
                    <a:p>
                      <a:r>
                        <a:rPr lang="en-US" sz="2400" dirty="0"/>
                        <a:t>Read and write</a:t>
                      </a:r>
                    </a:p>
                  </a:txBody>
                  <a:tcPr/>
                </a:tc>
                <a:extLst>
                  <a:ext uri="{0D108BD9-81ED-4DB2-BD59-A6C34878D82A}">
                    <a16:rowId xmlns:a16="http://schemas.microsoft.com/office/drawing/2014/main" val="10002"/>
                  </a:ext>
                </a:extLst>
              </a:tr>
              <a:tr h="436625">
                <a:tc>
                  <a:txBody>
                    <a:bodyPr/>
                    <a:lstStyle/>
                    <a:p>
                      <a:r>
                        <a:rPr lang="en-US" sz="2400" dirty="0"/>
                        <a:t>Connect ideas</a:t>
                      </a:r>
                    </a:p>
                  </a:txBody>
                  <a:tcPr/>
                </a:tc>
                <a:tc>
                  <a:txBody>
                    <a:bodyPr/>
                    <a:lstStyle/>
                    <a:p>
                      <a:r>
                        <a:rPr lang="en-US" sz="2400" dirty="0"/>
                        <a:t>Connect ideas and people</a:t>
                      </a:r>
                    </a:p>
                  </a:txBody>
                  <a:tcPr/>
                </a:tc>
                <a:extLst>
                  <a:ext uri="{0D108BD9-81ED-4DB2-BD59-A6C34878D82A}">
                    <a16:rowId xmlns:a16="http://schemas.microsoft.com/office/drawing/2014/main" val="10003"/>
                  </a:ext>
                </a:extLst>
              </a:tr>
              <a:tr h="753626">
                <a:tc>
                  <a:txBody>
                    <a:bodyPr/>
                    <a:lstStyle/>
                    <a:p>
                      <a:r>
                        <a:rPr lang="en-US" sz="2400" dirty="0"/>
                        <a:t>Search</a:t>
                      </a:r>
                    </a:p>
                  </a:txBody>
                  <a:tcPr/>
                </a:tc>
                <a:tc>
                  <a:txBody>
                    <a:bodyPr/>
                    <a:lstStyle/>
                    <a:p>
                      <a:r>
                        <a:rPr lang="en-US" sz="2400" b="0" i="0" u="none" strike="noStrike" kern="1200" baseline="0" dirty="0">
                          <a:solidFill>
                            <a:schemeClr val="dk1"/>
                          </a:solidFill>
                          <a:latin typeface="+mn-lt"/>
                          <a:ea typeface="+mn-ea"/>
                          <a:cs typeface="+mn-cs"/>
                        </a:rPr>
                        <a:t>Receive and give recommendations to friends and others</a:t>
                      </a:r>
                      <a:endParaRPr lang="en-US" sz="2400" dirty="0"/>
                    </a:p>
                  </a:txBody>
                  <a:tcPr/>
                </a:tc>
                <a:extLst>
                  <a:ext uri="{0D108BD9-81ED-4DB2-BD59-A6C34878D82A}">
                    <a16:rowId xmlns:a16="http://schemas.microsoft.com/office/drawing/2014/main" val="10004"/>
                  </a:ext>
                </a:extLst>
              </a:tr>
              <a:tr h="436625">
                <a:tc>
                  <a:txBody>
                    <a:bodyPr/>
                    <a:lstStyle/>
                    <a:p>
                      <a:r>
                        <a:rPr lang="en-US" sz="2400" dirty="0"/>
                        <a:t>Find</a:t>
                      </a:r>
                    </a:p>
                  </a:txBody>
                  <a:tcPr/>
                </a:tc>
                <a:tc>
                  <a:txBody>
                    <a:bodyPr/>
                    <a:lstStyle/>
                    <a:p>
                      <a:r>
                        <a:rPr lang="en-US" sz="2400" b="0" i="0" u="none" strike="noStrike" kern="1200" baseline="0" dirty="0">
                          <a:solidFill>
                            <a:schemeClr val="dk1"/>
                          </a:solidFill>
                          <a:latin typeface="+mn-lt"/>
                          <a:ea typeface="+mn-ea"/>
                          <a:cs typeface="+mn-cs"/>
                        </a:rPr>
                        <a:t>Share</a:t>
                      </a:r>
                      <a:endParaRPr lang="en-US" sz="2400" dirty="0"/>
                    </a:p>
                  </a:txBody>
                  <a:tcPr/>
                </a:tc>
                <a:extLst>
                  <a:ext uri="{0D108BD9-81ED-4DB2-BD59-A6C34878D82A}">
                    <a16:rowId xmlns:a16="http://schemas.microsoft.com/office/drawing/2014/main" val="10005"/>
                  </a:ext>
                </a:extLst>
              </a:tr>
              <a:tr h="436625">
                <a:tc>
                  <a:txBody>
                    <a:bodyPr/>
                    <a:lstStyle/>
                    <a:p>
                      <a:r>
                        <a:rPr lang="en-US" sz="2400" dirty="0"/>
                        <a:t>Techies rule</a:t>
                      </a:r>
                    </a:p>
                  </a:txBody>
                  <a:tcPr/>
                </a:tc>
                <a:tc>
                  <a:txBody>
                    <a:bodyPr/>
                    <a:lstStyle/>
                    <a:p>
                      <a:r>
                        <a:rPr lang="en-US" sz="2400" b="0" i="0" u="none" strike="noStrike" kern="1200" baseline="0" dirty="0">
                          <a:solidFill>
                            <a:schemeClr val="dk1"/>
                          </a:solidFill>
                          <a:latin typeface="+mn-lt"/>
                          <a:ea typeface="+mn-ea"/>
                          <a:cs typeface="+mn-cs"/>
                        </a:rPr>
                        <a:t>Users rule</a:t>
                      </a:r>
                      <a:endParaRPr lang="en-US" sz="2400" dirty="0"/>
                    </a:p>
                  </a:txBody>
                  <a:tcPr/>
                </a:tc>
                <a:extLst>
                  <a:ext uri="{0D108BD9-81ED-4DB2-BD59-A6C34878D82A}">
                    <a16:rowId xmlns:a16="http://schemas.microsoft.com/office/drawing/2014/main" val="10006"/>
                  </a:ext>
                </a:extLst>
              </a:tr>
              <a:tr h="436625">
                <a:tc>
                  <a:txBody>
                    <a:bodyPr/>
                    <a:lstStyle/>
                    <a:p>
                      <a:r>
                        <a:rPr lang="en-US" sz="2400" dirty="0"/>
                        <a:t>Organizations</a:t>
                      </a:r>
                    </a:p>
                  </a:txBody>
                  <a:tcPr/>
                </a:tc>
                <a:tc>
                  <a:txBody>
                    <a:bodyPr/>
                    <a:lstStyle/>
                    <a:p>
                      <a:r>
                        <a:rPr lang="en-US" sz="2400" dirty="0"/>
                        <a:t>Individuals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0915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Evolving Workspace</a:t>
            </a:r>
          </a:p>
        </p:txBody>
      </p:sp>
      <p:sp>
        <p:nvSpPr>
          <p:cNvPr id="3" name="Content Placeholder 2"/>
          <p:cNvSpPr>
            <a:spLocks noGrp="1"/>
          </p:cNvSpPr>
          <p:nvPr>
            <p:ph idx="1"/>
          </p:nvPr>
        </p:nvSpPr>
        <p:spPr/>
        <p:txBody>
          <a:bodyPr>
            <a:normAutofit lnSpcReduction="10000"/>
          </a:bodyPr>
          <a:lstStyle/>
          <a:p>
            <a:r>
              <a:rPr lang="en-US" dirty="0"/>
              <a:t>A generation of social media users</a:t>
            </a:r>
          </a:p>
          <a:p>
            <a:pPr lvl="1"/>
            <a:r>
              <a:rPr lang="en-US" dirty="0"/>
              <a:t>Millenniums, “Generation Y”</a:t>
            </a:r>
          </a:p>
          <a:p>
            <a:pPr lvl="1"/>
            <a:r>
              <a:rPr lang="en-US" dirty="0"/>
              <a:t>Different workplace expectations</a:t>
            </a:r>
          </a:p>
          <a:p>
            <a:pPr lvl="1"/>
            <a:r>
              <a:rPr lang="en-US" dirty="0"/>
              <a:t>Portfolio careers, not cradle-to-grave</a:t>
            </a:r>
          </a:p>
          <a:p>
            <a:pPr lvl="1"/>
            <a:r>
              <a:rPr lang="en-US" dirty="0"/>
              <a:t>State-of-the-art technology valued</a:t>
            </a:r>
          </a:p>
          <a:p>
            <a:pPr lvl="1"/>
            <a:r>
              <a:rPr lang="en-US" dirty="0"/>
              <a:t>55% use instant messaging as a work tool</a:t>
            </a:r>
          </a:p>
          <a:p>
            <a:pPr lvl="1"/>
            <a:r>
              <a:rPr lang="en-US" dirty="0"/>
              <a:t>45% use social media for work-related activities</a:t>
            </a:r>
          </a:p>
          <a:p>
            <a:pPr lvl="1"/>
            <a:r>
              <a:rPr lang="en-US" dirty="0"/>
              <a:t>29% of college students would not work for a company that bans social media in the workplace</a:t>
            </a:r>
          </a:p>
        </p:txBody>
      </p:sp>
    </p:spTree>
    <p:extLst>
      <p:ext uri="{BB962C8B-B14F-4D97-AF65-F5344CB8AC3E}">
        <p14:creationId xmlns:p14="http://schemas.microsoft.com/office/powerpoint/2010/main" val="350915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Web Capabilities</a:t>
            </a:r>
          </a:p>
        </p:txBody>
      </p:sp>
      <p:sp>
        <p:nvSpPr>
          <p:cNvPr id="3" name="Content Placeholder 2"/>
          <p:cNvSpPr>
            <a:spLocks noGrp="1"/>
          </p:cNvSpPr>
          <p:nvPr>
            <p:ph idx="1"/>
          </p:nvPr>
        </p:nvSpPr>
        <p:spPr/>
        <p:txBody>
          <a:bodyPr>
            <a:normAutofit lnSpcReduction="10000"/>
          </a:bodyPr>
          <a:lstStyle/>
          <a:p>
            <a:r>
              <a:rPr lang="en-US" dirty="0"/>
              <a:t>The Semantic Web</a:t>
            </a:r>
          </a:p>
          <a:p>
            <a:pPr lvl="1"/>
            <a:r>
              <a:rPr lang="en-US" dirty="0"/>
              <a:t>Machine-readable Web pages</a:t>
            </a:r>
          </a:p>
          <a:p>
            <a:pPr lvl="1"/>
            <a:r>
              <a:rPr lang="en-US" dirty="0"/>
              <a:t>Enhanced search results</a:t>
            </a:r>
          </a:p>
          <a:p>
            <a:pPr marL="342900" lvl="1" indent="-342900">
              <a:buFont typeface="Arial" pitchFamily="34" charset="0"/>
              <a:buChar char="•"/>
            </a:pPr>
            <a:r>
              <a:rPr lang="en-US" dirty="0"/>
              <a:t>Web 3.0, or “What comes next?”</a:t>
            </a:r>
          </a:p>
          <a:p>
            <a:pPr lvl="1"/>
            <a:r>
              <a:rPr lang="en-US" dirty="0"/>
              <a:t>Mobility?</a:t>
            </a:r>
          </a:p>
          <a:p>
            <a:pPr lvl="1"/>
            <a:r>
              <a:rPr lang="en-US" dirty="0"/>
              <a:t>The contextual Web?</a:t>
            </a:r>
          </a:p>
          <a:p>
            <a:r>
              <a:rPr lang="en-US" dirty="0"/>
              <a:t>Enterprise 2.0</a:t>
            </a:r>
          </a:p>
          <a:p>
            <a:pPr lvl="1"/>
            <a:r>
              <a:rPr lang="en-US" dirty="0"/>
              <a:t>Leverage social media to support business processes</a:t>
            </a:r>
          </a:p>
        </p:txBody>
      </p:sp>
    </p:spTree>
    <p:extLst>
      <p:ext uri="{BB962C8B-B14F-4D97-AF65-F5344CB8AC3E}">
        <p14:creationId xmlns:p14="http://schemas.microsoft.com/office/powerpoint/2010/main" val="350915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Social Media and the Enterprise</a:t>
            </a:r>
          </a:p>
        </p:txBody>
      </p:sp>
      <p:graphicFrame>
        <p:nvGraphicFramePr>
          <p:cNvPr id="3" name="Diagram 2"/>
          <p:cNvGraphicFramePr/>
          <p:nvPr>
            <p:extLst>
              <p:ext uri="{D42A27DB-BD31-4B8C-83A1-F6EECF244321}">
                <p14:modId xmlns:p14="http://schemas.microsoft.com/office/powerpoint/2010/main" val="276244112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Communication Using Social Media</a:t>
            </a:r>
          </a:p>
        </p:txBody>
      </p:sp>
      <p:sp>
        <p:nvSpPr>
          <p:cNvPr id="3" name="Content Placeholder 2"/>
          <p:cNvSpPr>
            <a:spLocks noGrp="1"/>
          </p:cNvSpPr>
          <p:nvPr>
            <p:ph idx="1"/>
          </p:nvPr>
        </p:nvSpPr>
        <p:spPr/>
        <p:txBody>
          <a:bodyPr>
            <a:normAutofit fontScale="85000" lnSpcReduction="20000"/>
          </a:bodyPr>
          <a:lstStyle/>
          <a:p>
            <a:r>
              <a:rPr lang="en-US" dirty="0"/>
              <a:t>Blogs</a:t>
            </a:r>
          </a:p>
          <a:p>
            <a:pPr lvl="1"/>
            <a:r>
              <a:rPr lang="en-US" dirty="0"/>
              <a:t>Topical blogs of interest to customers</a:t>
            </a:r>
          </a:p>
          <a:p>
            <a:pPr lvl="1"/>
            <a:r>
              <a:rPr lang="en-US" dirty="0"/>
              <a:t>Critics call blogs “amateurization of journalism”</a:t>
            </a:r>
          </a:p>
          <a:p>
            <a:r>
              <a:rPr lang="en-US" dirty="0"/>
              <a:t>Microblogging Tools (like Twitter)</a:t>
            </a:r>
          </a:p>
          <a:p>
            <a:pPr lvl="1"/>
            <a:r>
              <a:rPr lang="en-US" dirty="0"/>
              <a:t>Post news to customers</a:t>
            </a:r>
          </a:p>
          <a:p>
            <a:pPr lvl="1"/>
            <a:r>
              <a:rPr lang="en-US" dirty="0"/>
              <a:t>Example: Coca-Cola’s official Twitter account</a:t>
            </a:r>
          </a:p>
          <a:p>
            <a:r>
              <a:rPr lang="en-US" dirty="0"/>
              <a:t>Instant Messaging</a:t>
            </a:r>
          </a:p>
          <a:p>
            <a:pPr lvl="1"/>
            <a:r>
              <a:rPr lang="en-US" dirty="0"/>
              <a:t>Within the company</a:t>
            </a:r>
          </a:p>
          <a:p>
            <a:pPr lvl="1"/>
            <a:r>
              <a:rPr lang="en-US" dirty="0"/>
              <a:t>With customers</a:t>
            </a:r>
          </a:p>
          <a:p>
            <a:r>
              <a:rPr lang="en-US" dirty="0"/>
              <a:t>Virtual Worlds</a:t>
            </a:r>
          </a:p>
          <a:p>
            <a:pPr lvl="1"/>
            <a:r>
              <a:rPr lang="en-US" dirty="0"/>
              <a:t>Product showcases</a:t>
            </a:r>
          </a:p>
        </p:txBody>
      </p:sp>
    </p:spTree>
    <p:extLst>
      <p:ext uri="{BB962C8B-B14F-4D97-AF65-F5344CB8AC3E}">
        <p14:creationId xmlns:p14="http://schemas.microsoft.com/office/powerpoint/2010/main" val="350915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Cooperation with Social Media</a:t>
            </a:r>
          </a:p>
        </p:txBody>
      </p:sp>
      <p:sp>
        <p:nvSpPr>
          <p:cNvPr id="4" name="Content Placeholder 3"/>
          <p:cNvSpPr>
            <a:spLocks noGrp="1"/>
          </p:cNvSpPr>
          <p:nvPr>
            <p:ph idx="1"/>
          </p:nvPr>
        </p:nvSpPr>
        <p:spPr>
          <a:xfrm>
            <a:off x="457200" y="1752600"/>
            <a:ext cx="8229600" cy="4572000"/>
          </a:xfrm>
        </p:spPr>
        <p:txBody>
          <a:bodyPr>
            <a:noAutofit/>
          </a:bodyPr>
          <a:lstStyle/>
          <a:p>
            <a:r>
              <a:rPr lang="en-US" sz="2800" dirty="0"/>
              <a:t>Media Sharing</a:t>
            </a:r>
          </a:p>
          <a:p>
            <a:pPr lvl="1"/>
            <a:r>
              <a:rPr lang="en-US" sz="2400" dirty="0"/>
              <a:t>Via Flickr, Instagram, Vimeo, YouTube, SlideShare</a:t>
            </a:r>
          </a:p>
          <a:p>
            <a:pPr lvl="1"/>
            <a:r>
              <a:rPr lang="en-US" sz="2400" dirty="0"/>
              <a:t>Webcasting, podcasting</a:t>
            </a:r>
          </a:p>
          <a:p>
            <a:r>
              <a:rPr lang="en-US" sz="2800" dirty="0"/>
              <a:t>Social Bookmarking</a:t>
            </a:r>
          </a:p>
          <a:p>
            <a:pPr lvl="1"/>
            <a:r>
              <a:rPr lang="en-US" sz="2400" dirty="0"/>
              <a:t>Share Internet bookmarks, folksonomies</a:t>
            </a:r>
          </a:p>
          <a:p>
            <a:pPr lvl="1"/>
            <a:r>
              <a:rPr lang="en-US" sz="2400" dirty="0"/>
              <a:t>Reddit, StumbleUpon, Delicious, Pinterest</a:t>
            </a:r>
          </a:p>
          <a:p>
            <a:r>
              <a:rPr lang="en-US" sz="2800" dirty="0"/>
              <a:t>Social Cataloging</a:t>
            </a:r>
            <a:endParaRPr lang="en-US" sz="2400" dirty="0"/>
          </a:p>
          <a:p>
            <a:r>
              <a:rPr lang="en-US" sz="2800" dirty="0"/>
              <a:t>Tagging</a:t>
            </a:r>
          </a:p>
          <a:p>
            <a:pPr lvl="1"/>
            <a:r>
              <a:rPr lang="en-US" sz="2400" dirty="0"/>
              <a:t>Manually adding metadata to content</a:t>
            </a:r>
          </a:p>
          <a:p>
            <a:r>
              <a:rPr lang="en-US" sz="2800" dirty="0"/>
              <a:t>Geotagging</a:t>
            </a:r>
          </a:p>
        </p:txBody>
      </p:sp>
    </p:spTree>
    <p:extLst>
      <p:ext uri="{BB962C8B-B14F-4D97-AF65-F5344CB8AC3E}">
        <p14:creationId xmlns:p14="http://schemas.microsoft.com/office/powerpoint/2010/main" val="350915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Collaboration with Social Media</a:t>
            </a:r>
          </a:p>
        </p:txBody>
      </p:sp>
      <p:sp>
        <p:nvSpPr>
          <p:cNvPr id="3" name="Content Placeholder 2"/>
          <p:cNvSpPr>
            <a:spLocks noGrp="1"/>
          </p:cNvSpPr>
          <p:nvPr>
            <p:ph idx="1"/>
          </p:nvPr>
        </p:nvSpPr>
        <p:spPr/>
        <p:txBody>
          <a:bodyPr/>
          <a:lstStyle/>
          <a:p>
            <a:r>
              <a:rPr lang="en-US" dirty="0"/>
              <a:t>Cloud-Based Collaboration Tools</a:t>
            </a:r>
          </a:p>
          <a:p>
            <a:r>
              <a:rPr lang="en-US" dirty="0"/>
              <a:t>Content Management Systems</a:t>
            </a:r>
          </a:p>
          <a:p>
            <a:pPr lvl="1"/>
            <a:r>
              <a:rPr lang="en-US" dirty="0"/>
              <a:t>Learning management systems</a:t>
            </a:r>
          </a:p>
          <a:p>
            <a:r>
              <a:rPr lang="en-US" dirty="0"/>
              <a:t>Collective Intelligence</a:t>
            </a:r>
          </a:p>
          <a:p>
            <a:pPr lvl="1"/>
            <a:r>
              <a:rPr lang="en-US" dirty="0"/>
              <a:t>Open source software</a:t>
            </a:r>
          </a:p>
          <a:p>
            <a:pPr lvl="1"/>
            <a:r>
              <a:rPr lang="en-US" dirty="0"/>
              <a:t>Wikis</a:t>
            </a:r>
          </a:p>
          <a:p>
            <a:r>
              <a:rPr lang="en-US" dirty="0"/>
              <a:t>Human-Based Computing (Crowdsourcing)</a:t>
            </a:r>
          </a:p>
          <a:p>
            <a:endParaRPr lang="en-US" dirty="0"/>
          </a:p>
        </p:txBody>
      </p:sp>
    </p:spTree>
    <p:extLst>
      <p:ext uri="{BB962C8B-B14F-4D97-AF65-F5344CB8AC3E}">
        <p14:creationId xmlns:p14="http://schemas.microsoft.com/office/powerpoint/2010/main" val="137238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Cloud-Based Collaboration Tools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1752600"/>
            <a:ext cx="83629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22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5 Learning Objectives</a:t>
            </a:r>
          </a:p>
        </p:txBody>
      </p:sp>
      <p:graphicFrame>
        <p:nvGraphicFramePr>
          <p:cNvPr id="4" name="Diagram 3"/>
          <p:cNvGraphicFramePr/>
          <p:nvPr>
            <p:extLst>
              <p:ext uri="{D42A27DB-BD31-4B8C-83A1-F6EECF244321}">
                <p14:modId xmlns:p14="http://schemas.microsoft.com/office/powerpoint/2010/main" val="211525170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Crowdsourcing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14850"/>
          </a:xfrm>
          <a:prstGeom prst="rect">
            <a:avLst/>
          </a:prstGeom>
        </p:spPr>
      </p:pic>
    </p:spTree>
    <p:extLst>
      <p:ext uri="{BB962C8B-B14F-4D97-AF65-F5344CB8AC3E}">
        <p14:creationId xmlns:p14="http://schemas.microsoft.com/office/powerpoint/2010/main" val="411805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Connection with Social Media</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752600"/>
            <a:ext cx="6400800" cy="4800600"/>
          </a:xfrm>
          <a:prstGeom prst="rect">
            <a:avLst/>
          </a:prstGeom>
        </p:spPr>
      </p:pic>
    </p:spTree>
    <p:extLst>
      <p:ext uri="{BB962C8B-B14F-4D97-AF65-F5344CB8AC3E}">
        <p14:creationId xmlns:p14="http://schemas.microsoft.com/office/powerpoint/2010/main" val="304384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Connection with Social Media</a:t>
            </a:r>
          </a:p>
        </p:txBody>
      </p:sp>
      <p:sp>
        <p:nvSpPr>
          <p:cNvPr id="3" name="Content Placeholder 2"/>
          <p:cNvSpPr>
            <a:spLocks noGrp="1"/>
          </p:cNvSpPr>
          <p:nvPr>
            <p:ph idx="1"/>
          </p:nvPr>
        </p:nvSpPr>
        <p:spPr/>
        <p:txBody>
          <a:bodyPr>
            <a:normAutofit fontScale="92500"/>
          </a:bodyPr>
          <a:lstStyle/>
          <a:p>
            <a:r>
              <a:rPr lang="en-US" dirty="0"/>
              <a:t>Social Networking</a:t>
            </a:r>
          </a:p>
          <a:p>
            <a:pPr lvl="1"/>
            <a:r>
              <a:rPr lang="en-US" dirty="0"/>
              <a:t>Social online communities</a:t>
            </a:r>
          </a:p>
          <a:p>
            <a:pPr lvl="1"/>
            <a:r>
              <a:rPr lang="en-US" dirty="0"/>
              <a:t>Facebook has 1.28 billion users as of May 2014</a:t>
            </a:r>
          </a:p>
          <a:p>
            <a:r>
              <a:rPr lang="en-US" dirty="0"/>
              <a:t>Social Search</a:t>
            </a:r>
          </a:p>
          <a:p>
            <a:pPr lvl="1"/>
            <a:r>
              <a:rPr lang="en-US" dirty="0"/>
              <a:t>Increase the relevance of search results</a:t>
            </a:r>
          </a:p>
          <a:p>
            <a:pPr lvl="1"/>
            <a:r>
              <a:rPr lang="en-US" dirty="0"/>
              <a:t>Including content from social networks, blogs, or microblogging services</a:t>
            </a:r>
          </a:p>
          <a:p>
            <a:r>
              <a:rPr lang="en-US" dirty="0"/>
              <a:t>Viral Marketing</a:t>
            </a:r>
          </a:p>
          <a:p>
            <a:pPr lvl="1"/>
            <a:r>
              <a:rPr lang="en-US" dirty="0"/>
              <a:t>Word-of-mouth or person-to-person communication</a:t>
            </a:r>
          </a:p>
          <a:p>
            <a:pPr lvl="1"/>
            <a:endParaRPr lang="en-US" dirty="0"/>
          </a:p>
        </p:txBody>
      </p:sp>
    </p:spTree>
    <p:extLst>
      <p:ext uri="{BB962C8B-B14F-4D97-AF65-F5344CB8AC3E}">
        <p14:creationId xmlns:p14="http://schemas.microsoft.com/office/powerpoint/2010/main" val="145506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Managing the Enterprise 2.0 Strategy</a:t>
            </a:r>
          </a:p>
        </p:txBody>
      </p:sp>
      <p:graphicFrame>
        <p:nvGraphicFramePr>
          <p:cNvPr id="4" name="Diagram 3"/>
          <p:cNvGraphicFramePr/>
          <p:nvPr>
            <p:extLst>
              <p:ext uri="{D42A27DB-BD31-4B8C-83A1-F6EECF244321}">
                <p14:modId xmlns:p14="http://schemas.microsoft.com/office/powerpoint/2010/main" val="11732517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Issues</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609600" y="1744317"/>
            <a:ext cx="6400800" cy="4800600"/>
          </a:xfrm>
          <a:prstGeom prst="rect">
            <a:avLst/>
          </a:prstGeom>
        </p:spPr>
      </p:pic>
      <p:sp>
        <p:nvSpPr>
          <p:cNvPr id="4" name="Rectangle 3"/>
          <p:cNvSpPr/>
          <p:nvPr/>
        </p:nvSpPr>
        <p:spPr>
          <a:xfrm>
            <a:off x="6477000" y="4442936"/>
            <a:ext cx="2667000" cy="2308324"/>
          </a:xfrm>
          <a:prstGeom prst="rect">
            <a:avLst/>
          </a:prstGeom>
        </p:spPr>
        <p:txBody>
          <a:bodyPr wrap="square">
            <a:spAutoFit/>
          </a:bodyPr>
          <a:lstStyle/>
          <a:p>
            <a:r>
              <a:rPr lang="en-US" sz="2400" dirty="0"/>
              <a:t>Various factors have to be taken into account for successful Enterprise 2.0 applications</a:t>
            </a:r>
          </a:p>
        </p:txBody>
      </p:sp>
    </p:spTree>
    <p:extLst>
      <p:ext uri="{BB962C8B-B14F-4D97-AF65-F5344CB8AC3E}">
        <p14:creationId xmlns:p14="http://schemas.microsoft.com/office/powerpoint/2010/main" val="3509150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of Web 2.0 Marketing</a:t>
            </a:r>
          </a:p>
        </p:txBody>
      </p:sp>
      <p:sp>
        <p:nvSpPr>
          <p:cNvPr id="3" name="Content Placeholder 2"/>
          <p:cNvSpPr>
            <a:spLocks noGrp="1"/>
          </p:cNvSpPr>
          <p:nvPr>
            <p:ph idx="1"/>
          </p:nvPr>
        </p:nvSpPr>
        <p:spPr/>
        <p:txBody>
          <a:bodyPr>
            <a:normAutofit fontScale="92500" lnSpcReduction="10000"/>
          </a:bodyPr>
          <a:lstStyle/>
          <a:p>
            <a:r>
              <a:rPr lang="en-US" dirty="0"/>
              <a:t>Online Product Reviews</a:t>
            </a:r>
          </a:p>
          <a:p>
            <a:pPr lvl="1"/>
            <a:r>
              <a:rPr lang="en-US" dirty="0"/>
              <a:t>Negative reviews from competitors</a:t>
            </a:r>
          </a:p>
          <a:p>
            <a:pPr lvl="1"/>
            <a:r>
              <a:rPr lang="en-US" dirty="0"/>
              <a:t>Companies paying for positive reviews</a:t>
            </a:r>
          </a:p>
          <a:p>
            <a:r>
              <a:rPr lang="en-US" dirty="0"/>
              <a:t>Microblogging</a:t>
            </a:r>
          </a:p>
          <a:p>
            <a:pPr lvl="1"/>
            <a:r>
              <a:rPr lang="en-US" dirty="0"/>
              <a:t>Easy to “cross a line” and offend</a:t>
            </a:r>
          </a:p>
          <a:p>
            <a:pPr lvl="1"/>
            <a:r>
              <a:rPr lang="en-US" dirty="0"/>
              <a:t>Negative publicity can come quickly</a:t>
            </a:r>
          </a:p>
          <a:p>
            <a:r>
              <a:rPr lang="en-US" dirty="0"/>
              <a:t>Social Networks</a:t>
            </a:r>
          </a:p>
          <a:p>
            <a:pPr lvl="1"/>
            <a:r>
              <a:rPr lang="en-US" dirty="0"/>
              <a:t>Fine line between maintaining control and offending customers</a:t>
            </a:r>
          </a:p>
          <a:p>
            <a:pPr lvl="1"/>
            <a:r>
              <a:rPr lang="en-US" dirty="0"/>
              <a:t>Individuals sharing too much personal information</a:t>
            </a:r>
          </a:p>
        </p:txBody>
      </p:sp>
    </p:spTree>
    <p:extLst>
      <p:ext uri="{BB962C8B-B14F-4D97-AF65-F5344CB8AC3E}">
        <p14:creationId xmlns:p14="http://schemas.microsoft.com/office/powerpoint/2010/main" val="350915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Pitfalls of Web 2.0 Marketing</a:t>
            </a:r>
          </a:p>
        </p:txBody>
      </p:sp>
      <p:sp>
        <p:nvSpPr>
          <p:cNvPr id="3" name="Content Placeholder 2"/>
          <p:cNvSpPr>
            <a:spLocks noGrp="1"/>
          </p:cNvSpPr>
          <p:nvPr>
            <p:ph idx="1"/>
          </p:nvPr>
        </p:nvSpPr>
        <p:spPr/>
        <p:txBody>
          <a:bodyPr>
            <a:normAutofit lnSpcReduction="10000"/>
          </a:bodyPr>
          <a:lstStyle/>
          <a:p>
            <a:r>
              <a:rPr lang="en-US" dirty="0"/>
              <a:t>Bad Vibes Going Viral</a:t>
            </a:r>
          </a:p>
          <a:p>
            <a:pPr lvl="1"/>
            <a:r>
              <a:rPr lang="en-US" dirty="0"/>
              <a:t>Negative publicity can spread like wildfire</a:t>
            </a:r>
          </a:p>
          <a:p>
            <a:pPr lvl="1"/>
            <a:r>
              <a:rPr lang="en-US" dirty="0"/>
              <a:t>Videos can easily go viral</a:t>
            </a:r>
          </a:p>
          <a:p>
            <a:r>
              <a:rPr lang="en-US" dirty="0"/>
              <a:t>Lessons Learned</a:t>
            </a:r>
          </a:p>
          <a:p>
            <a:pPr lvl="1"/>
            <a:r>
              <a:rPr lang="en-US" dirty="0"/>
              <a:t>News travels fast</a:t>
            </a:r>
          </a:p>
          <a:p>
            <a:pPr lvl="1"/>
            <a:r>
              <a:rPr lang="en-US" dirty="0"/>
              <a:t>Have a crisis team and a plan</a:t>
            </a:r>
          </a:p>
          <a:p>
            <a:pPr lvl="1"/>
            <a:r>
              <a:rPr lang="en-US" dirty="0"/>
              <a:t>Prepare for your worst social media nightmare</a:t>
            </a:r>
          </a:p>
          <a:p>
            <a:pPr lvl="1"/>
            <a:r>
              <a:rPr lang="en-US" dirty="0"/>
              <a:t>Monitor the environment</a:t>
            </a:r>
          </a:p>
          <a:p>
            <a:pPr lvl="1"/>
            <a:r>
              <a:rPr lang="en-US" dirty="0"/>
              <a:t>Respond within 24 hours</a:t>
            </a:r>
          </a:p>
        </p:txBody>
      </p:sp>
    </p:spTree>
    <p:extLst>
      <p:ext uri="{BB962C8B-B14F-4D97-AF65-F5344CB8AC3E}">
        <p14:creationId xmlns:p14="http://schemas.microsoft.com/office/powerpoint/2010/main" val="339946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30210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a:t>
            </a:r>
            <a:br>
              <a:rPr lang="en-US" dirty="0"/>
            </a:br>
            <a:r>
              <a:rPr lang="en-US" dirty="0"/>
              <a:t>Facebook.com</a:t>
            </a:r>
          </a:p>
        </p:txBody>
      </p:sp>
      <p:sp>
        <p:nvSpPr>
          <p:cNvPr id="3" name="Content Placeholder 2"/>
          <p:cNvSpPr>
            <a:spLocks noGrp="1"/>
          </p:cNvSpPr>
          <p:nvPr>
            <p:ph idx="1"/>
          </p:nvPr>
        </p:nvSpPr>
        <p:spPr>
          <a:xfrm>
            <a:off x="457200" y="1828800"/>
            <a:ext cx="8305800" cy="4724400"/>
          </a:xfrm>
        </p:spPr>
        <p:txBody>
          <a:bodyPr>
            <a:normAutofit lnSpcReduction="10000"/>
          </a:bodyPr>
          <a:lstStyle/>
          <a:p>
            <a:r>
              <a:rPr lang="en-US" dirty="0"/>
              <a:t>Facebook had 1.28 billion users in 2014, valued at $163 billion</a:t>
            </a:r>
          </a:p>
          <a:p>
            <a:r>
              <a:rPr lang="en-US" dirty="0"/>
              <a:t>Many companies now have Facebook pages</a:t>
            </a:r>
          </a:p>
          <a:p>
            <a:pPr lvl="1"/>
            <a:r>
              <a:rPr lang="en-US" dirty="0"/>
              <a:t>When users “like” a company, they can receive updates from the company</a:t>
            </a:r>
          </a:p>
          <a:p>
            <a:pPr lvl="1"/>
            <a:r>
              <a:rPr lang="en-US" dirty="0"/>
              <a:t>Consumers can leave comments for companies </a:t>
            </a:r>
          </a:p>
          <a:p>
            <a:pPr lvl="1"/>
            <a:r>
              <a:rPr lang="en-US" dirty="0"/>
              <a:t>Companies can interact with customers and track customer loyalty</a:t>
            </a:r>
          </a:p>
          <a:p>
            <a:pPr lvl="1"/>
            <a:r>
              <a:rPr lang="en-US" dirty="0"/>
              <a:t>Future demand is predicted based on customers’ “likes”</a:t>
            </a:r>
          </a:p>
        </p:txBody>
      </p:sp>
    </p:spTree>
    <p:extLst>
      <p:ext uri="{BB962C8B-B14F-4D97-AF65-F5344CB8AC3E}">
        <p14:creationId xmlns:p14="http://schemas.microsoft.com/office/powerpoint/2010/main" val="200207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 </a:t>
            </a:r>
            <a:br>
              <a:rPr lang="en-US" dirty="0"/>
            </a:br>
            <a:r>
              <a:rPr lang="en-US" dirty="0"/>
              <a:t>Crowdfunding</a:t>
            </a:r>
          </a:p>
        </p:txBody>
      </p:sp>
      <p:sp>
        <p:nvSpPr>
          <p:cNvPr id="3" name="Content Placeholder 2"/>
          <p:cNvSpPr>
            <a:spLocks noGrp="1"/>
          </p:cNvSpPr>
          <p:nvPr>
            <p:ph idx="1"/>
          </p:nvPr>
        </p:nvSpPr>
        <p:spPr/>
        <p:txBody>
          <a:bodyPr>
            <a:normAutofit fontScale="92500" lnSpcReduction="20000"/>
          </a:bodyPr>
          <a:lstStyle/>
          <a:p>
            <a:r>
              <a:rPr lang="en-US" dirty="0"/>
              <a:t>Problem: starting a new business or building a new product takes lots of money</a:t>
            </a:r>
          </a:p>
          <a:p>
            <a:r>
              <a:rPr lang="en-US" dirty="0"/>
              <a:t>Possible solution: crowdfunding</a:t>
            </a:r>
          </a:p>
          <a:p>
            <a:r>
              <a:rPr lang="en-US" dirty="0"/>
              <a:t>Kickstarter is a company that facilitates crowdfunding </a:t>
            </a:r>
          </a:p>
          <a:p>
            <a:pPr lvl="1"/>
            <a:r>
              <a:rPr lang="en-US" dirty="0"/>
              <a:t>Funding campaign centers on a product</a:t>
            </a:r>
          </a:p>
          <a:p>
            <a:pPr lvl="1"/>
            <a:r>
              <a:rPr lang="en-US" dirty="0"/>
              <a:t>Individual “backers” pledge money to support</a:t>
            </a:r>
          </a:p>
          <a:p>
            <a:pPr lvl="1"/>
            <a:r>
              <a:rPr lang="en-US" dirty="0"/>
              <a:t>Backers are charged only if pledges reach goal</a:t>
            </a:r>
          </a:p>
          <a:p>
            <a:pPr lvl="1"/>
            <a:r>
              <a:rPr lang="en-US" dirty="0"/>
              <a:t>135,000 projects, $1 billion in pledges</a:t>
            </a:r>
          </a:p>
          <a:p>
            <a:r>
              <a:rPr lang="en-US" dirty="0"/>
              <a:t>Could be risky to backers, but also a good opportunity</a:t>
            </a:r>
          </a:p>
        </p:txBody>
      </p:sp>
    </p:spTree>
    <p:extLst>
      <p:ext uri="{BB962C8B-B14F-4D97-AF65-F5344CB8AC3E}">
        <p14:creationId xmlns:p14="http://schemas.microsoft.com/office/powerpoint/2010/main" val="383622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Need for Communication and Collaboration</a:t>
            </a:r>
          </a:p>
        </p:txBody>
      </p:sp>
      <p:graphicFrame>
        <p:nvGraphicFramePr>
          <p:cNvPr id="3" name="Diagram 2"/>
          <p:cNvGraphicFramePr/>
          <p:nvPr>
            <p:extLst>
              <p:ext uri="{D42A27DB-BD31-4B8C-83A1-F6EECF244321}">
                <p14:modId xmlns:p14="http://schemas.microsoft.com/office/powerpoint/2010/main" val="402158484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Attractions:</a:t>
            </a:r>
            <a:br>
              <a:rPr lang="en-US" dirty="0"/>
            </a:br>
            <a:r>
              <a:rPr lang="en-US" dirty="0"/>
              <a:t>Dissolvable Electronics</a:t>
            </a:r>
          </a:p>
        </p:txBody>
      </p:sp>
      <p:sp>
        <p:nvSpPr>
          <p:cNvPr id="3" name="Content Placeholder 2"/>
          <p:cNvSpPr>
            <a:spLocks noGrp="1"/>
          </p:cNvSpPr>
          <p:nvPr>
            <p:ph idx="1"/>
          </p:nvPr>
        </p:nvSpPr>
        <p:spPr>
          <a:xfrm>
            <a:off x="457200" y="1828800"/>
            <a:ext cx="8229600" cy="4648200"/>
          </a:xfrm>
        </p:spPr>
        <p:txBody>
          <a:bodyPr>
            <a:normAutofit fontScale="92500" lnSpcReduction="20000"/>
          </a:bodyPr>
          <a:lstStyle/>
          <a:p>
            <a:r>
              <a:rPr lang="en-US" dirty="0"/>
              <a:t>Pharmaceutical industry fighting bacteria that evolve to resist antibiotics</a:t>
            </a:r>
          </a:p>
          <a:p>
            <a:pPr lvl="1"/>
            <a:r>
              <a:rPr lang="en-US" dirty="0"/>
              <a:t>Antibiotics take years to develop, and can lose effectiveness quickly</a:t>
            </a:r>
          </a:p>
          <a:p>
            <a:r>
              <a:rPr lang="en-US" dirty="0"/>
              <a:t>Possible solution: electronic devices that generate heat to kill the bacteria</a:t>
            </a:r>
          </a:p>
          <a:p>
            <a:pPr lvl="1"/>
            <a:r>
              <a:rPr lang="en-US" dirty="0"/>
              <a:t>Developed by researchers at University of Illinois</a:t>
            </a:r>
          </a:p>
          <a:p>
            <a:pPr lvl="1"/>
            <a:r>
              <a:rPr lang="en-US" dirty="0"/>
              <a:t>After surgery, the devices are placed in the wound</a:t>
            </a:r>
          </a:p>
          <a:p>
            <a:pPr lvl="1"/>
            <a:r>
              <a:rPr lang="en-US" dirty="0"/>
              <a:t>The devices are “biocompatible” and dissolve after doing their job</a:t>
            </a:r>
          </a:p>
          <a:p>
            <a:r>
              <a:rPr lang="en-US" dirty="0"/>
              <a:t>Still in research phase</a:t>
            </a:r>
          </a:p>
        </p:txBody>
      </p:sp>
    </p:spTree>
    <p:extLst>
      <p:ext uri="{BB962C8B-B14F-4D97-AF65-F5344CB8AC3E}">
        <p14:creationId xmlns:p14="http://schemas.microsoft.com/office/powerpoint/2010/main" val="415256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a:t>
            </a:r>
            <a:br>
              <a:rPr lang="en-US" dirty="0"/>
            </a:br>
            <a:r>
              <a:rPr lang="en-US" dirty="0"/>
              <a:t>The “Other” Social Networking Giants</a:t>
            </a:r>
          </a:p>
        </p:txBody>
      </p:sp>
      <p:sp>
        <p:nvSpPr>
          <p:cNvPr id="3" name="Content Placeholder 2"/>
          <p:cNvSpPr>
            <a:spLocks noGrp="1"/>
          </p:cNvSpPr>
          <p:nvPr>
            <p:ph idx="1"/>
          </p:nvPr>
        </p:nvSpPr>
        <p:spPr>
          <a:xfrm>
            <a:off x="457200" y="1828800"/>
            <a:ext cx="8229600" cy="4724400"/>
          </a:xfrm>
        </p:spPr>
        <p:txBody>
          <a:bodyPr>
            <a:normAutofit fontScale="92500" lnSpcReduction="10000"/>
          </a:bodyPr>
          <a:lstStyle/>
          <a:p>
            <a:r>
              <a:rPr lang="en-US" dirty="0"/>
              <a:t>Everyone knows the big U.S.-based players in social networking:</a:t>
            </a:r>
          </a:p>
          <a:p>
            <a:pPr lvl="1"/>
            <a:r>
              <a:rPr lang="en-US" dirty="0"/>
              <a:t>Facebook, Google+, Twitter, LinkedIn</a:t>
            </a:r>
          </a:p>
          <a:p>
            <a:r>
              <a:rPr lang="en-US" dirty="0"/>
              <a:t>But there are others popular internationally:</a:t>
            </a:r>
          </a:p>
          <a:p>
            <a:pPr lvl="1"/>
            <a:r>
              <a:rPr lang="en-US" dirty="0"/>
              <a:t>Tencent Holdings (from China) produces QQ (instant messaging), QZone (social networking and blogging), WeChat (mobile messaging and networking), and Weibo (microblogging)</a:t>
            </a:r>
          </a:p>
          <a:p>
            <a:pPr lvl="2"/>
            <a:r>
              <a:rPr lang="en-US" sz="2600" dirty="0"/>
              <a:t>Very popular in Asia</a:t>
            </a:r>
          </a:p>
          <a:p>
            <a:pPr lvl="1"/>
            <a:r>
              <a:rPr lang="en-US" dirty="0"/>
              <a:t>WhatsApp messaging platform is popular in India, Russia, Brazil, and Australia</a:t>
            </a:r>
          </a:p>
          <a:p>
            <a:endParaRPr lang="en-US" dirty="0"/>
          </a:p>
        </p:txBody>
      </p:sp>
    </p:spTree>
    <p:extLst>
      <p:ext uri="{BB962C8B-B14F-4D97-AF65-F5344CB8AC3E}">
        <p14:creationId xmlns:p14="http://schemas.microsoft.com/office/powerpoint/2010/main" val="2601693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a:t>
            </a:r>
            <a:br>
              <a:rPr lang="en-US" dirty="0"/>
            </a:br>
            <a:r>
              <a:rPr lang="en-US" dirty="0"/>
              <a:t>Going SoLoMo: Yelp</a:t>
            </a:r>
          </a:p>
        </p:txBody>
      </p:sp>
      <p:sp>
        <p:nvSpPr>
          <p:cNvPr id="3" name="Content Placeholder 2"/>
          <p:cNvSpPr>
            <a:spLocks noGrp="1"/>
          </p:cNvSpPr>
          <p:nvPr>
            <p:ph idx="1"/>
          </p:nvPr>
        </p:nvSpPr>
        <p:spPr>
          <a:xfrm>
            <a:off x="381000" y="1828800"/>
            <a:ext cx="8382000" cy="4572000"/>
          </a:xfrm>
        </p:spPr>
        <p:txBody>
          <a:bodyPr>
            <a:normAutofit/>
          </a:bodyPr>
          <a:lstStyle/>
          <a:p>
            <a:r>
              <a:rPr lang="en-US" dirty="0"/>
              <a:t>SoLoMo = the intersection of social, local, and mobile services</a:t>
            </a:r>
          </a:p>
          <a:p>
            <a:r>
              <a:rPr lang="en-US" dirty="0"/>
              <a:t>Example: Yelp.com</a:t>
            </a:r>
          </a:p>
          <a:p>
            <a:pPr lvl="1"/>
            <a:r>
              <a:rPr lang="en-US" dirty="0"/>
              <a:t>A review and rating platform providing information on local businesses from previous customers</a:t>
            </a:r>
          </a:p>
          <a:p>
            <a:pPr lvl="1"/>
            <a:r>
              <a:rPr lang="en-US" dirty="0"/>
              <a:t>Started in 2004</a:t>
            </a:r>
          </a:p>
          <a:p>
            <a:pPr lvl="1"/>
            <a:r>
              <a:rPr lang="en-US" dirty="0"/>
              <a:t>Integrated with iOS 6 mapping and directions app</a:t>
            </a:r>
          </a:p>
          <a:p>
            <a:pPr lvl="1"/>
            <a:r>
              <a:rPr lang="en-US" dirty="0"/>
              <a:t>Incorporates local business advertising</a:t>
            </a:r>
          </a:p>
        </p:txBody>
      </p:sp>
    </p:spTree>
    <p:extLst>
      <p:ext uri="{BB962C8B-B14F-4D97-AF65-F5344CB8AC3E}">
        <p14:creationId xmlns:p14="http://schemas.microsoft.com/office/powerpoint/2010/main" val="3316223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Negative Impacts of Social Media Use</a:t>
            </a:r>
          </a:p>
        </p:txBody>
      </p:sp>
      <p:sp>
        <p:nvSpPr>
          <p:cNvPr id="3" name="Content Placeholder 2"/>
          <p:cNvSpPr>
            <a:spLocks noGrp="1"/>
          </p:cNvSpPr>
          <p:nvPr>
            <p:ph idx="1"/>
          </p:nvPr>
        </p:nvSpPr>
        <p:spPr/>
        <p:txBody>
          <a:bodyPr>
            <a:normAutofit/>
          </a:bodyPr>
          <a:lstStyle/>
          <a:p>
            <a:r>
              <a:rPr lang="en-US" sz="2400" dirty="0"/>
              <a:t>Almost every aspect of our lives has become intertwined with Facebook</a:t>
            </a:r>
          </a:p>
          <a:p>
            <a:r>
              <a:rPr lang="en-US" sz="2400" dirty="0"/>
              <a:t>Is Facebook robbing our innocence?</a:t>
            </a:r>
          </a:p>
          <a:p>
            <a:r>
              <a:rPr lang="en-US" sz="2400" dirty="0"/>
              <a:t>Shift in identity from the “real world” to the “virtual world”</a:t>
            </a:r>
          </a:p>
          <a:p>
            <a:r>
              <a:rPr lang="en-US" sz="2400" dirty="0"/>
              <a:t>Is a person’s sense of self governed by how many “friends” he or she has on Facebook?</a:t>
            </a:r>
          </a:p>
          <a:p>
            <a:r>
              <a:rPr lang="en-US" sz="2400" dirty="0"/>
              <a:t>Vicious cycle: self-broadcasting leads to emptier life, leading to more need for self-broadcasting</a:t>
            </a:r>
          </a:p>
          <a:p>
            <a:r>
              <a:rPr lang="en-US" sz="2400" dirty="0"/>
              <a:t>Facebook parents: documenting every aspect of their children’s lives</a:t>
            </a:r>
          </a:p>
          <a:p>
            <a:r>
              <a:rPr lang="en-US" sz="2400" dirty="0"/>
              <a:t>Possible loss of privacy for young people</a:t>
            </a:r>
          </a:p>
          <a:p>
            <a:endParaRPr lang="en-US" sz="2400" dirty="0"/>
          </a:p>
        </p:txBody>
      </p:sp>
    </p:spTree>
    <p:extLst>
      <p:ext uri="{BB962C8B-B14F-4D97-AF65-F5344CB8AC3E}">
        <p14:creationId xmlns:p14="http://schemas.microsoft.com/office/powerpoint/2010/main" val="224886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br>
              <a:rPr lang="en-US" dirty="0"/>
            </a:br>
            <a:r>
              <a:rPr lang="en-US" dirty="0"/>
              <a:t>Social Media Meltdown</a:t>
            </a:r>
          </a:p>
        </p:txBody>
      </p:sp>
      <p:sp>
        <p:nvSpPr>
          <p:cNvPr id="3" name="Content Placeholder 2"/>
          <p:cNvSpPr>
            <a:spLocks noGrp="1"/>
          </p:cNvSpPr>
          <p:nvPr>
            <p:ph idx="1"/>
          </p:nvPr>
        </p:nvSpPr>
        <p:spPr>
          <a:xfrm>
            <a:off x="228600" y="1981200"/>
            <a:ext cx="8610600" cy="4648200"/>
          </a:xfrm>
        </p:spPr>
        <p:txBody>
          <a:bodyPr>
            <a:normAutofit fontScale="70000" lnSpcReduction="20000"/>
          </a:bodyPr>
          <a:lstStyle/>
          <a:p>
            <a:r>
              <a:rPr lang="en-US" sz="3700" dirty="0"/>
              <a:t>Many businesses have embraced social media to connect with their customers. But sometimes this can backfire.</a:t>
            </a:r>
          </a:p>
          <a:p>
            <a:pPr marL="0" indent="0">
              <a:buNone/>
            </a:pPr>
            <a:endParaRPr lang="en-US" sz="3700" dirty="0"/>
          </a:p>
          <a:p>
            <a:r>
              <a:rPr lang="en-US" sz="3700" dirty="0"/>
              <a:t>Example: JP Morgan Chase</a:t>
            </a:r>
          </a:p>
          <a:p>
            <a:pPr lvl="1"/>
            <a:r>
              <a:rPr lang="en-US" sz="3300" dirty="0"/>
              <a:t>In late 2013, JP Morgan Chase announced that it would host a live Q&amp;A session on Twitter</a:t>
            </a:r>
          </a:p>
          <a:p>
            <a:pPr lvl="1"/>
            <a:r>
              <a:rPr lang="en-US" sz="3300" dirty="0"/>
              <a:t>Users could sign up via #AskJPM hashtag</a:t>
            </a:r>
          </a:p>
          <a:p>
            <a:pPr lvl="1"/>
            <a:r>
              <a:rPr lang="en-US" sz="3300" dirty="0"/>
              <a:t>Things quickly got out of hand on Twitter</a:t>
            </a:r>
          </a:p>
          <a:p>
            <a:pPr lvl="1"/>
            <a:r>
              <a:rPr lang="en-US" sz="3300" dirty="0"/>
              <a:t>Disgruntled customers and others complained about business practices, unfair mortgage foreclosures, and posted rude jokes.</a:t>
            </a:r>
          </a:p>
          <a:p>
            <a:pPr lvl="1"/>
            <a:r>
              <a:rPr lang="en-US" sz="3300" dirty="0"/>
              <a:t>JP Morgan cancelled the Q&amp;A, but by then it was too late</a:t>
            </a:r>
          </a:p>
          <a:p>
            <a:pPr lvl="1"/>
            <a:r>
              <a:rPr lang="en-US" sz="3300" dirty="0"/>
              <a:t>Social media marketing can be a double-edged sword</a:t>
            </a:r>
          </a:p>
        </p:txBody>
      </p:sp>
    </p:spTree>
    <p:extLst>
      <p:ext uri="{BB962C8B-B14F-4D97-AF65-F5344CB8AC3E}">
        <p14:creationId xmlns:p14="http://schemas.microsoft.com/office/powerpoint/2010/main" val="515969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a:t>
            </a:r>
            <a:br>
              <a:rPr lang="en-US" dirty="0"/>
            </a:br>
            <a:r>
              <a:rPr lang="en-US" dirty="0"/>
              <a:t>Online Travel</a:t>
            </a:r>
          </a:p>
        </p:txBody>
      </p:sp>
      <p:sp>
        <p:nvSpPr>
          <p:cNvPr id="3" name="Content Placeholder 2"/>
          <p:cNvSpPr>
            <a:spLocks noGrp="1"/>
          </p:cNvSpPr>
          <p:nvPr>
            <p:ph idx="1"/>
          </p:nvPr>
        </p:nvSpPr>
        <p:spPr>
          <a:xfrm>
            <a:off x="457200" y="1828800"/>
            <a:ext cx="8382000" cy="4648200"/>
          </a:xfrm>
        </p:spPr>
        <p:txBody>
          <a:bodyPr>
            <a:normAutofit fontScale="92500" lnSpcReduction="20000"/>
          </a:bodyPr>
          <a:lstStyle/>
          <a:p>
            <a:r>
              <a:rPr lang="en-US" sz="2800" dirty="0"/>
              <a:t>The first wave (1.0) of online travel involved major online travel agencies (OTAs)</a:t>
            </a:r>
          </a:p>
          <a:p>
            <a:pPr lvl="1"/>
            <a:r>
              <a:rPr lang="en-US" sz="2400" dirty="0"/>
              <a:t>Expedia, Orbitz, Priceline, Travelocity</a:t>
            </a:r>
          </a:p>
          <a:p>
            <a:r>
              <a:rPr lang="en-US" sz="2800" dirty="0"/>
              <a:t>Online Travel 2.0 is in the works, allowing individuals to profit</a:t>
            </a:r>
          </a:p>
          <a:p>
            <a:pPr lvl="1"/>
            <a:r>
              <a:rPr lang="en-US" dirty="0"/>
              <a:t>Example: Airbnb </a:t>
            </a:r>
          </a:p>
          <a:p>
            <a:pPr lvl="2"/>
            <a:r>
              <a:rPr lang="en-US" dirty="0"/>
              <a:t>Allows travelers to offer their homes for rent</a:t>
            </a:r>
          </a:p>
          <a:p>
            <a:pPr lvl="2"/>
            <a:r>
              <a:rPr lang="en-US" dirty="0"/>
              <a:t>Airbnb value as of April 2014 is $USD 10 billion </a:t>
            </a:r>
          </a:p>
          <a:p>
            <a:pPr lvl="1"/>
            <a:r>
              <a:rPr lang="en-US" dirty="0"/>
              <a:t>Example: Uber</a:t>
            </a:r>
          </a:p>
          <a:p>
            <a:pPr lvl="2"/>
            <a:r>
              <a:rPr lang="en-US" dirty="0"/>
              <a:t>Social taxi service</a:t>
            </a:r>
          </a:p>
          <a:p>
            <a:pPr lvl="2"/>
            <a:r>
              <a:rPr lang="en-US" dirty="0"/>
              <a:t>Individuals can provide rides and make some money</a:t>
            </a:r>
          </a:p>
          <a:p>
            <a:pPr lvl="1"/>
            <a:r>
              <a:rPr lang="en-US" dirty="0"/>
              <a:t>Both use ratings and reviews to ensure quality</a:t>
            </a:r>
          </a:p>
        </p:txBody>
      </p:sp>
    </p:spTree>
    <p:extLst>
      <p:ext uri="{BB962C8B-B14F-4D97-AF65-F5344CB8AC3E}">
        <p14:creationId xmlns:p14="http://schemas.microsoft.com/office/powerpoint/2010/main" val="110669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Teams</a:t>
            </a:r>
          </a:p>
        </p:txBody>
      </p:sp>
      <p:pic>
        <p:nvPicPr>
          <p:cNvPr id="5" name="Picture 4"/>
          <p:cNvPicPr>
            <a:picLocks/>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72000"/>
          </a:xfrm>
          <a:prstGeom prst="rect">
            <a:avLst/>
          </a:prstGeom>
        </p:spPr>
      </p:pic>
    </p:spTree>
    <p:extLst>
      <p:ext uri="{BB962C8B-B14F-4D97-AF65-F5344CB8AC3E}">
        <p14:creationId xmlns:p14="http://schemas.microsoft.com/office/powerpoint/2010/main" val="400782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Groupware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7758112" cy="4890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7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Meeting System (EMS)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38325"/>
            <a:ext cx="62865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667500" y="1897737"/>
            <a:ext cx="2552700" cy="3046988"/>
          </a:xfrm>
          <a:prstGeom prst="rect">
            <a:avLst/>
          </a:prstGeom>
        </p:spPr>
        <p:txBody>
          <a:bodyPr wrap="square">
            <a:spAutoFit/>
          </a:bodyPr>
          <a:lstStyle/>
          <a:p>
            <a:r>
              <a:rPr lang="en-US" sz="2400" dirty="0"/>
              <a:t>An electronic meeting system utilizes networked computers and sophisticated software to support various group tasks.</a:t>
            </a:r>
          </a:p>
        </p:txBody>
      </p:sp>
      <p:sp>
        <p:nvSpPr>
          <p:cNvPr id="4" name="Rectangle 3"/>
          <p:cNvSpPr/>
          <p:nvPr/>
        </p:nvSpPr>
        <p:spPr>
          <a:xfrm>
            <a:off x="2438400" y="5983141"/>
            <a:ext cx="3886200" cy="338554"/>
          </a:xfrm>
          <a:prstGeom prst="rect">
            <a:avLst/>
          </a:prstGeom>
        </p:spPr>
        <p:txBody>
          <a:bodyPr wrap="square">
            <a:spAutoFit/>
          </a:bodyPr>
          <a:lstStyle/>
          <a:p>
            <a:r>
              <a:rPr lang="en-US" sz="1600" dirty="0"/>
              <a:t>Source: Konstantinos Kokkinis/Shutterstock</a:t>
            </a:r>
          </a:p>
        </p:txBody>
      </p:sp>
    </p:spTree>
    <p:extLst>
      <p:ext uri="{BB962C8B-B14F-4D97-AF65-F5344CB8AC3E}">
        <p14:creationId xmlns:p14="http://schemas.microsoft.com/office/powerpoint/2010/main" val="110180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Videoconferencing</a:t>
            </a:r>
          </a:p>
        </p:txBody>
      </p:sp>
      <p:sp>
        <p:nvSpPr>
          <p:cNvPr id="3" name="Content Placeholder 2"/>
          <p:cNvSpPr>
            <a:spLocks noGrp="1"/>
          </p:cNvSpPr>
          <p:nvPr>
            <p:ph idx="1"/>
          </p:nvPr>
        </p:nvSpPr>
        <p:spPr/>
        <p:txBody>
          <a:bodyPr/>
          <a:lstStyle/>
          <a:p>
            <a:r>
              <a:rPr lang="en-US" dirty="0"/>
              <a:t>Desktop Videoconferencing</a:t>
            </a:r>
          </a:p>
          <a:p>
            <a:pPr lvl="1"/>
            <a:r>
              <a:rPr lang="en-US" dirty="0"/>
              <a:t>Simple and low cost</a:t>
            </a:r>
          </a:p>
          <a:p>
            <a:pPr lvl="1"/>
            <a:r>
              <a:rPr lang="en-US" dirty="0"/>
              <a:t>Internet based</a:t>
            </a:r>
          </a:p>
          <a:p>
            <a:r>
              <a:rPr lang="en-US" dirty="0"/>
              <a:t>Dedicated Videoconferencing</a:t>
            </a:r>
          </a:p>
          <a:p>
            <a:pPr lvl="1"/>
            <a:r>
              <a:rPr lang="en-US" dirty="0"/>
              <a:t>Organizational conference rooms</a:t>
            </a:r>
          </a:p>
          <a:p>
            <a:pPr lvl="1"/>
            <a:r>
              <a:rPr lang="en-US" dirty="0"/>
              <a:t>Multiple people and/or locations</a:t>
            </a:r>
          </a:p>
          <a:p>
            <a:pPr lvl="1"/>
            <a:r>
              <a:rPr lang="en-US" dirty="0"/>
              <a:t>Highly realistic/excellent video and audio quality</a:t>
            </a:r>
          </a:p>
          <a:p>
            <a:pPr lvl="1"/>
            <a:r>
              <a:rPr lang="en-US" dirty="0"/>
              <a:t>Can be extremely expensive, up to $500K</a:t>
            </a:r>
          </a:p>
        </p:txBody>
      </p:sp>
    </p:spTree>
    <p:extLst>
      <p:ext uri="{BB962C8B-B14F-4D97-AF65-F5344CB8AC3E}">
        <p14:creationId xmlns:p14="http://schemas.microsoft.com/office/powerpoint/2010/main" val="338223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2209800"/>
            <a:ext cx="5124310"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Intranets and Employee Portals</a:t>
            </a:r>
          </a:p>
        </p:txBody>
      </p:sp>
      <p:sp>
        <p:nvSpPr>
          <p:cNvPr id="3" name="Content Placeholder 2"/>
          <p:cNvSpPr>
            <a:spLocks noGrp="1"/>
          </p:cNvSpPr>
          <p:nvPr>
            <p:ph idx="1"/>
          </p:nvPr>
        </p:nvSpPr>
        <p:spPr>
          <a:xfrm>
            <a:off x="4572000" y="1905000"/>
            <a:ext cx="4495800" cy="4572000"/>
          </a:xfrm>
        </p:spPr>
        <p:txBody>
          <a:bodyPr>
            <a:normAutofit fontScale="77500" lnSpcReduction="20000"/>
          </a:bodyPr>
          <a:lstStyle/>
          <a:p>
            <a:r>
              <a:rPr lang="en-US" dirty="0"/>
              <a:t>Real-Time Access to Information</a:t>
            </a:r>
          </a:p>
          <a:p>
            <a:pPr lvl="1"/>
            <a:r>
              <a:rPr lang="en-US" dirty="0"/>
              <a:t>Updated information instantly available throughout the organization</a:t>
            </a:r>
          </a:p>
          <a:p>
            <a:r>
              <a:rPr lang="en-US" dirty="0"/>
              <a:t>Enterprise Search</a:t>
            </a:r>
          </a:p>
          <a:p>
            <a:pPr lvl="1"/>
            <a:r>
              <a:rPr lang="en-US" dirty="0"/>
              <a:t>Company focused, including corporate databases</a:t>
            </a:r>
          </a:p>
          <a:p>
            <a:r>
              <a:rPr lang="en-US" dirty="0"/>
              <a:t>Collaboration</a:t>
            </a:r>
          </a:p>
          <a:p>
            <a:pPr lvl="1"/>
            <a:r>
              <a:rPr lang="en-US" dirty="0"/>
              <a:t>Document sharing and co-editing</a:t>
            </a:r>
          </a:p>
          <a:p>
            <a:r>
              <a:rPr lang="en-US" dirty="0"/>
              <a:t>Employee Portals</a:t>
            </a:r>
          </a:p>
          <a:p>
            <a:pPr lvl="1"/>
            <a:r>
              <a:rPr lang="en-US" dirty="0"/>
              <a:t>Employee benefits self-service</a:t>
            </a:r>
          </a:p>
        </p:txBody>
      </p:sp>
    </p:spTree>
    <p:extLst>
      <p:ext uri="{BB962C8B-B14F-4D97-AF65-F5344CB8AC3E}">
        <p14:creationId xmlns:p14="http://schemas.microsoft.com/office/powerpoint/2010/main" val="176233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 Evolving Web</a:t>
            </a:r>
          </a:p>
        </p:txBody>
      </p:sp>
      <p:graphicFrame>
        <p:nvGraphicFramePr>
          <p:cNvPr id="3" name="Diagram 2"/>
          <p:cNvGraphicFramePr/>
          <p:nvPr>
            <p:extLst>
              <p:ext uri="{D42A27DB-BD31-4B8C-83A1-F6EECF244321}">
                <p14:modId xmlns:p14="http://schemas.microsoft.com/office/powerpoint/2010/main" val="271320168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3290</Words>
  <Application>Microsoft Macintosh PowerPoint</Application>
  <PresentationFormat>On-screen Show (4:3)</PresentationFormat>
  <Paragraphs>348</Paragraphs>
  <Slides>35</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Chapter 5: Enhancing Organizational Communication and Collaboration Using Social Media</vt:lpstr>
      <vt:lpstr>Chapter 5 Learning Objectives</vt:lpstr>
      <vt:lpstr>The Need for Communication and Collaboration</vt:lpstr>
      <vt:lpstr>Virtual Teams</vt:lpstr>
      <vt:lpstr>Groupware</vt:lpstr>
      <vt:lpstr>Electronic Meeting System (EMS)</vt:lpstr>
      <vt:lpstr>Videoconferencing</vt:lpstr>
      <vt:lpstr>Intranets and Employee Portals</vt:lpstr>
      <vt:lpstr>The Evolving Web</vt:lpstr>
      <vt:lpstr>Evolving Web Capabilities</vt:lpstr>
      <vt:lpstr>Evolving Social Interaction</vt:lpstr>
      <vt:lpstr>Evolving Collaboration Through Collective Intelligence: Shifting Perspectives</vt:lpstr>
      <vt:lpstr>The Evolving Workspace</vt:lpstr>
      <vt:lpstr>Future Web Capabilities</vt:lpstr>
      <vt:lpstr>Social Media and the Enterprise</vt:lpstr>
      <vt:lpstr>Enhancing Communication Using Social Media</vt:lpstr>
      <vt:lpstr>Enhancing Cooperation with Social Media</vt:lpstr>
      <vt:lpstr>Enhancing Collaboration with Social Media</vt:lpstr>
      <vt:lpstr>Cloud-Based Collaboration Tools</vt:lpstr>
      <vt:lpstr>Crowdsourcing</vt:lpstr>
      <vt:lpstr>Enhancing Connection with Social Media</vt:lpstr>
      <vt:lpstr>Enhancing Connection with Social Media</vt:lpstr>
      <vt:lpstr>Managing the Enterprise 2.0 Strategy</vt:lpstr>
      <vt:lpstr>Organizational Issues</vt:lpstr>
      <vt:lpstr>Pitfalls of Web 2.0 Marketing</vt:lpstr>
      <vt:lpstr>More Pitfalls of Web 2.0 Marketing</vt:lpstr>
      <vt:lpstr>End of Chapter Content</vt:lpstr>
      <vt:lpstr>Managing in the Digital World:  Facebook.com</vt:lpstr>
      <vt:lpstr>Brief Case:  Crowdfunding</vt:lpstr>
      <vt:lpstr>Coming Attractions: Dissolvable Electronics</vt:lpstr>
      <vt:lpstr>Key Players: The “Other” Social Networking Giants</vt:lpstr>
      <vt:lpstr>Who’s Going Mobile: Going SoLoMo: Yelp</vt:lpstr>
      <vt:lpstr>Ethical Dilemma: Negative Impacts of Social Media Use</vt:lpstr>
      <vt:lpstr>When Things Go Wrong: Social Media Meltdown</vt:lpstr>
      <vt:lpstr>Industry Analysis: Online Travel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2013-01-13T02:40:09Z</dcterms:created>
  <dcterms:modified xsi:type="dcterms:W3CDTF">2024-03-22T07:17:57Z</dcterms:modified>
</cp:coreProperties>
</file>