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7FC808-036B-4BDA-85D2-BCB003EB5BC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28CB32DD-7B5E-4B5D-9D66-0CD01E39B5B8}">
      <dgm:prSet phldrT="[Text]"/>
      <dgm:spPr/>
      <dgm:t>
        <a:bodyPr/>
        <a:lstStyle/>
        <a:p>
          <a:r>
            <a:rPr lang="en-US" b="1" dirty="0"/>
            <a:t>Business Recovery Plan</a:t>
          </a:r>
          <a:endParaRPr lang="en-ID" b="1" dirty="0"/>
        </a:p>
      </dgm:t>
    </dgm:pt>
    <dgm:pt modelId="{043B60A2-CD60-4458-B646-0E6C994B38C6}" type="parTrans" cxnId="{C6F2883E-E267-4A94-BD92-8F70747FF157}">
      <dgm:prSet/>
      <dgm:spPr/>
      <dgm:t>
        <a:bodyPr/>
        <a:lstStyle/>
        <a:p>
          <a:endParaRPr lang="en-ID"/>
        </a:p>
      </dgm:t>
    </dgm:pt>
    <dgm:pt modelId="{B870A8FC-B49F-4AA8-BDE2-ADAD45D66F49}" type="sibTrans" cxnId="{C6F2883E-E267-4A94-BD92-8F70747FF157}">
      <dgm:prSet/>
      <dgm:spPr/>
      <dgm:t>
        <a:bodyPr/>
        <a:lstStyle/>
        <a:p>
          <a:endParaRPr lang="en-ID"/>
        </a:p>
      </dgm:t>
    </dgm:pt>
    <dgm:pt modelId="{AD0B6C47-A6B9-4EAD-8F33-D60BB8943D38}">
      <dgm:prSet phldrT="[Text]"/>
      <dgm:spPr/>
      <dgm:t>
        <a:bodyPr/>
        <a:lstStyle/>
        <a:p>
          <a:r>
            <a:rPr lang="en-US" dirty="0"/>
            <a:t>1. </a:t>
          </a:r>
          <a:r>
            <a:rPr lang="en-US" dirty="0" err="1"/>
            <a:t>Keselamatan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Prioritas</a:t>
          </a:r>
          <a:r>
            <a:rPr lang="en-US" dirty="0"/>
            <a:t> Utama</a:t>
          </a:r>
          <a:endParaRPr lang="en-ID" dirty="0"/>
        </a:p>
      </dgm:t>
    </dgm:pt>
    <dgm:pt modelId="{F9CB8497-845B-4BDE-B073-A9ACE79A1008}" type="parTrans" cxnId="{3078E634-B23C-4AD0-8FF0-90897576A9C7}">
      <dgm:prSet/>
      <dgm:spPr/>
      <dgm:t>
        <a:bodyPr/>
        <a:lstStyle/>
        <a:p>
          <a:endParaRPr lang="en-ID"/>
        </a:p>
      </dgm:t>
    </dgm:pt>
    <dgm:pt modelId="{1356EE2A-A681-4E55-9067-E43F8842B2E4}" type="sibTrans" cxnId="{3078E634-B23C-4AD0-8FF0-90897576A9C7}">
      <dgm:prSet/>
      <dgm:spPr/>
      <dgm:t>
        <a:bodyPr/>
        <a:lstStyle/>
        <a:p>
          <a:endParaRPr lang="en-ID"/>
        </a:p>
      </dgm:t>
    </dgm:pt>
    <dgm:pt modelId="{3D4D3545-7F9A-4073-AAA3-6175C4503070}">
      <dgm:prSet phldrT="[Text]" custT="1"/>
      <dgm:spPr/>
      <dgm:t>
        <a:bodyPr/>
        <a:lstStyle/>
        <a:p>
          <a:r>
            <a:rPr lang="en-US" sz="1200" dirty="0"/>
            <a:t>2. </a:t>
          </a:r>
          <a:r>
            <a:rPr lang="en-US" sz="1200" dirty="0" err="1"/>
            <a:t>Menyusun</a:t>
          </a:r>
          <a:r>
            <a:rPr lang="en-US" sz="1200" dirty="0"/>
            <a:t> </a:t>
          </a:r>
          <a:r>
            <a:rPr lang="en-US" sz="1200" dirty="0" err="1"/>
            <a:t>Ulang</a:t>
          </a:r>
          <a:r>
            <a:rPr lang="en-US" sz="1200" dirty="0"/>
            <a:t> </a:t>
          </a:r>
          <a:r>
            <a:rPr lang="en-US" sz="1200" dirty="0" err="1"/>
            <a:t>Strategi</a:t>
          </a:r>
          <a:r>
            <a:rPr lang="en-US" sz="1200" dirty="0"/>
            <a:t> </a:t>
          </a:r>
          <a:r>
            <a:rPr lang="en-US" sz="1200" dirty="0" err="1"/>
            <a:t>Keberlangsungan</a:t>
          </a:r>
          <a:r>
            <a:rPr lang="en-US" sz="1200" dirty="0"/>
            <a:t> Perusahaan</a:t>
          </a:r>
          <a:endParaRPr lang="en-ID" sz="1200" dirty="0"/>
        </a:p>
      </dgm:t>
    </dgm:pt>
    <dgm:pt modelId="{5006808F-F96D-4966-95E1-4F4ADC188684}" type="parTrans" cxnId="{6BC1199E-198C-4425-8306-C0FDC096AD94}">
      <dgm:prSet/>
      <dgm:spPr/>
      <dgm:t>
        <a:bodyPr/>
        <a:lstStyle/>
        <a:p>
          <a:endParaRPr lang="en-ID"/>
        </a:p>
      </dgm:t>
    </dgm:pt>
    <dgm:pt modelId="{4624DF63-F7CA-47C3-8E8E-6FB987CAAC26}" type="sibTrans" cxnId="{6BC1199E-198C-4425-8306-C0FDC096AD94}">
      <dgm:prSet/>
      <dgm:spPr/>
      <dgm:t>
        <a:bodyPr/>
        <a:lstStyle/>
        <a:p>
          <a:endParaRPr lang="en-ID"/>
        </a:p>
      </dgm:t>
    </dgm:pt>
    <dgm:pt modelId="{A4894577-8912-4D71-A27B-9E7EC73D867C}">
      <dgm:prSet phldrT="[Text]" custT="1"/>
      <dgm:spPr/>
      <dgm:t>
        <a:bodyPr/>
        <a:lstStyle/>
        <a:p>
          <a:r>
            <a:rPr lang="en-US" sz="1200" dirty="0"/>
            <a:t>3. </a:t>
          </a:r>
          <a:r>
            <a:rPr lang="en-US" sz="1200" dirty="0" err="1"/>
            <a:t>Komunikasi</a:t>
          </a:r>
          <a:r>
            <a:rPr lang="en-US" sz="1200" dirty="0"/>
            <a:t> </a:t>
          </a:r>
          <a:r>
            <a:rPr lang="en-US" sz="1200" dirty="0" err="1"/>
            <a:t>Dengan</a:t>
          </a:r>
          <a:r>
            <a:rPr lang="en-US" sz="1200" dirty="0"/>
            <a:t> Stakeholder</a:t>
          </a:r>
          <a:endParaRPr lang="en-ID" sz="1200" dirty="0"/>
        </a:p>
      </dgm:t>
    </dgm:pt>
    <dgm:pt modelId="{917330D2-8150-4CF7-9375-438EC739C08B}" type="parTrans" cxnId="{E5D1AB0B-29B0-4EFF-A636-96D845A4F127}">
      <dgm:prSet/>
      <dgm:spPr/>
      <dgm:t>
        <a:bodyPr/>
        <a:lstStyle/>
        <a:p>
          <a:endParaRPr lang="en-ID"/>
        </a:p>
      </dgm:t>
    </dgm:pt>
    <dgm:pt modelId="{DD05D54F-008D-4274-9761-E5B27B331C90}" type="sibTrans" cxnId="{E5D1AB0B-29B0-4EFF-A636-96D845A4F127}">
      <dgm:prSet/>
      <dgm:spPr/>
      <dgm:t>
        <a:bodyPr/>
        <a:lstStyle/>
        <a:p>
          <a:endParaRPr lang="en-ID"/>
        </a:p>
      </dgm:t>
    </dgm:pt>
    <dgm:pt modelId="{79E6123B-5437-4FEC-ADCB-393A86284456}">
      <dgm:prSet phldrT="[Text]" custT="1"/>
      <dgm:spPr/>
      <dgm:t>
        <a:bodyPr/>
        <a:lstStyle/>
        <a:p>
          <a:r>
            <a:rPr lang="en-US" sz="1200" dirty="0"/>
            <a:t>4. Be ready to “The New Normal”</a:t>
          </a:r>
          <a:endParaRPr lang="en-ID" sz="1200" dirty="0"/>
        </a:p>
      </dgm:t>
    </dgm:pt>
    <dgm:pt modelId="{5EE43583-A136-4C73-977C-C1725C902B84}" type="parTrans" cxnId="{30586AA4-D5F2-48D3-9A96-BA3C3C68450D}">
      <dgm:prSet/>
      <dgm:spPr/>
      <dgm:t>
        <a:bodyPr/>
        <a:lstStyle/>
        <a:p>
          <a:endParaRPr lang="en-ID"/>
        </a:p>
      </dgm:t>
    </dgm:pt>
    <dgm:pt modelId="{2D566972-B143-48B8-99C4-B80A170F9564}" type="sibTrans" cxnId="{30586AA4-D5F2-48D3-9A96-BA3C3C68450D}">
      <dgm:prSet/>
      <dgm:spPr/>
      <dgm:t>
        <a:bodyPr/>
        <a:lstStyle/>
        <a:p>
          <a:endParaRPr lang="en-ID"/>
        </a:p>
      </dgm:t>
    </dgm:pt>
    <dgm:pt modelId="{4A6E645D-4F2F-4A5D-88E8-6D5D0513ED60}" type="pres">
      <dgm:prSet presAssocID="{DB7FC808-036B-4BDA-85D2-BCB003EB5BC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552B04-EDA5-4C39-8DE9-275A745136F5}" type="pres">
      <dgm:prSet presAssocID="{28CB32DD-7B5E-4B5D-9D66-0CD01E39B5B8}" presName="centerShape" presStyleLbl="node0" presStyleIdx="0" presStyleCnt="1"/>
      <dgm:spPr/>
    </dgm:pt>
    <dgm:pt modelId="{632C7CFD-43AC-4D91-A614-0C23E5ADA85C}" type="pres">
      <dgm:prSet presAssocID="{AD0B6C47-A6B9-4EAD-8F33-D60BB8943D38}" presName="node" presStyleLbl="node1" presStyleIdx="0" presStyleCnt="4">
        <dgm:presLayoutVars>
          <dgm:bulletEnabled val="1"/>
        </dgm:presLayoutVars>
      </dgm:prSet>
      <dgm:spPr/>
    </dgm:pt>
    <dgm:pt modelId="{7FCF4AE2-8F60-40E5-B423-7EC6841E4D52}" type="pres">
      <dgm:prSet presAssocID="{AD0B6C47-A6B9-4EAD-8F33-D60BB8943D38}" presName="dummy" presStyleCnt="0"/>
      <dgm:spPr/>
    </dgm:pt>
    <dgm:pt modelId="{F951D4C8-593D-456A-B747-AD635BE1EC49}" type="pres">
      <dgm:prSet presAssocID="{1356EE2A-A681-4E55-9067-E43F8842B2E4}" presName="sibTrans" presStyleLbl="sibTrans2D1" presStyleIdx="0" presStyleCnt="4"/>
      <dgm:spPr/>
    </dgm:pt>
    <dgm:pt modelId="{EF3C09CD-77D6-4781-9164-DEDA93F73921}" type="pres">
      <dgm:prSet presAssocID="{3D4D3545-7F9A-4073-AAA3-6175C4503070}" presName="node" presStyleLbl="node1" presStyleIdx="1" presStyleCnt="4">
        <dgm:presLayoutVars>
          <dgm:bulletEnabled val="1"/>
        </dgm:presLayoutVars>
      </dgm:prSet>
      <dgm:spPr/>
    </dgm:pt>
    <dgm:pt modelId="{11ACDBD9-4D95-4F70-90A4-2C85BF96791C}" type="pres">
      <dgm:prSet presAssocID="{3D4D3545-7F9A-4073-AAA3-6175C4503070}" presName="dummy" presStyleCnt="0"/>
      <dgm:spPr/>
    </dgm:pt>
    <dgm:pt modelId="{54E6533F-9528-42EC-8F7B-8B971F337647}" type="pres">
      <dgm:prSet presAssocID="{4624DF63-F7CA-47C3-8E8E-6FB987CAAC26}" presName="sibTrans" presStyleLbl="sibTrans2D1" presStyleIdx="1" presStyleCnt="4"/>
      <dgm:spPr/>
    </dgm:pt>
    <dgm:pt modelId="{2D52A113-6228-4759-B29C-7F78B9811413}" type="pres">
      <dgm:prSet presAssocID="{A4894577-8912-4D71-A27B-9E7EC73D867C}" presName="node" presStyleLbl="node1" presStyleIdx="2" presStyleCnt="4">
        <dgm:presLayoutVars>
          <dgm:bulletEnabled val="1"/>
        </dgm:presLayoutVars>
      </dgm:prSet>
      <dgm:spPr/>
    </dgm:pt>
    <dgm:pt modelId="{A76009E4-55A8-4C26-B355-65BA5FB5EB37}" type="pres">
      <dgm:prSet presAssocID="{A4894577-8912-4D71-A27B-9E7EC73D867C}" presName="dummy" presStyleCnt="0"/>
      <dgm:spPr/>
    </dgm:pt>
    <dgm:pt modelId="{BE06778B-6840-4873-AD81-277A5444D50E}" type="pres">
      <dgm:prSet presAssocID="{DD05D54F-008D-4274-9761-E5B27B331C90}" presName="sibTrans" presStyleLbl="sibTrans2D1" presStyleIdx="2" presStyleCnt="4"/>
      <dgm:spPr/>
    </dgm:pt>
    <dgm:pt modelId="{6C6C5695-49DC-444E-BA57-72B74FA1B7F5}" type="pres">
      <dgm:prSet presAssocID="{79E6123B-5437-4FEC-ADCB-393A86284456}" presName="node" presStyleLbl="node1" presStyleIdx="3" presStyleCnt="4">
        <dgm:presLayoutVars>
          <dgm:bulletEnabled val="1"/>
        </dgm:presLayoutVars>
      </dgm:prSet>
      <dgm:spPr/>
    </dgm:pt>
    <dgm:pt modelId="{CFA2BA10-2250-46B1-AD38-1C38EA5A8920}" type="pres">
      <dgm:prSet presAssocID="{79E6123B-5437-4FEC-ADCB-393A86284456}" presName="dummy" presStyleCnt="0"/>
      <dgm:spPr/>
    </dgm:pt>
    <dgm:pt modelId="{BDA5457F-CCD7-43BE-9D16-31A58EF6CA42}" type="pres">
      <dgm:prSet presAssocID="{2D566972-B143-48B8-99C4-B80A170F9564}" presName="sibTrans" presStyleLbl="sibTrans2D1" presStyleIdx="3" presStyleCnt="4"/>
      <dgm:spPr/>
    </dgm:pt>
  </dgm:ptLst>
  <dgm:cxnLst>
    <dgm:cxn modelId="{98D8DF06-76B0-44A7-A6B8-454340D2C2A0}" type="presOf" srcId="{2D566972-B143-48B8-99C4-B80A170F9564}" destId="{BDA5457F-CCD7-43BE-9D16-31A58EF6CA42}" srcOrd="0" destOrd="0" presId="urn:microsoft.com/office/officeart/2005/8/layout/radial6"/>
    <dgm:cxn modelId="{E5D1AB0B-29B0-4EFF-A636-96D845A4F127}" srcId="{28CB32DD-7B5E-4B5D-9D66-0CD01E39B5B8}" destId="{A4894577-8912-4D71-A27B-9E7EC73D867C}" srcOrd="2" destOrd="0" parTransId="{917330D2-8150-4CF7-9375-438EC739C08B}" sibTransId="{DD05D54F-008D-4274-9761-E5B27B331C90}"/>
    <dgm:cxn modelId="{795C0E0E-297D-4EC6-BF40-9037856142F8}" type="presOf" srcId="{79E6123B-5437-4FEC-ADCB-393A86284456}" destId="{6C6C5695-49DC-444E-BA57-72B74FA1B7F5}" srcOrd="0" destOrd="0" presId="urn:microsoft.com/office/officeart/2005/8/layout/radial6"/>
    <dgm:cxn modelId="{B5A5662C-92B5-4568-9AB5-D1B790EC2628}" type="presOf" srcId="{3D4D3545-7F9A-4073-AAA3-6175C4503070}" destId="{EF3C09CD-77D6-4781-9164-DEDA93F73921}" srcOrd="0" destOrd="0" presId="urn:microsoft.com/office/officeart/2005/8/layout/radial6"/>
    <dgm:cxn modelId="{3078E634-B23C-4AD0-8FF0-90897576A9C7}" srcId="{28CB32DD-7B5E-4B5D-9D66-0CD01E39B5B8}" destId="{AD0B6C47-A6B9-4EAD-8F33-D60BB8943D38}" srcOrd="0" destOrd="0" parTransId="{F9CB8497-845B-4BDE-B073-A9ACE79A1008}" sibTransId="{1356EE2A-A681-4E55-9067-E43F8842B2E4}"/>
    <dgm:cxn modelId="{C6F2883E-E267-4A94-BD92-8F70747FF157}" srcId="{DB7FC808-036B-4BDA-85D2-BCB003EB5BC0}" destId="{28CB32DD-7B5E-4B5D-9D66-0CD01E39B5B8}" srcOrd="0" destOrd="0" parTransId="{043B60A2-CD60-4458-B646-0E6C994B38C6}" sibTransId="{B870A8FC-B49F-4AA8-BDE2-ADAD45D66F49}"/>
    <dgm:cxn modelId="{D3EB0B5C-3ABE-4648-88A1-7BBD7690ACD7}" type="presOf" srcId="{28CB32DD-7B5E-4B5D-9D66-0CD01E39B5B8}" destId="{46552B04-EDA5-4C39-8DE9-275A745136F5}" srcOrd="0" destOrd="0" presId="urn:microsoft.com/office/officeart/2005/8/layout/radial6"/>
    <dgm:cxn modelId="{57EC6347-A809-460D-95AF-04685A87C323}" type="presOf" srcId="{DB7FC808-036B-4BDA-85D2-BCB003EB5BC0}" destId="{4A6E645D-4F2F-4A5D-88E8-6D5D0513ED60}" srcOrd="0" destOrd="0" presId="urn:microsoft.com/office/officeart/2005/8/layout/radial6"/>
    <dgm:cxn modelId="{F3BFF752-27F8-4038-AFBA-87983BF98EA3}" type="presOf" srcId="{AD0B6C47-A6B9-4EAD-8F33-D60BB8943D38}" destId="{632C7CFD-43AC-4D91-A614-0C23E5ADA85C}" srcOrd="0" destOrd="0" presId="urn:microsoft.com/office/officeart/2005/8/layout/radial6"/>
    <dgm:cxn modelId="{DDF02376-D72D-469D-9735-5F2CAF0B2D32}" type="presOf" srcId="{1356EE2A-A681-4E55-9067-E43F8842B2E4}" destId="{F951D4C8-593D-456A-B747-AD635BE1EC49}" srcOrd="0" destOrd="0" presId="urn:microsoft.com/office/officeart/2005/8/layout/radial6"/>
    <dgm:cxn modelId="{CEDDA494-377A-4A03-A4B0-DE806B3715D9}" type="presOf" srcId="{4624DF63-F7CA-47C3-8E8E-6FB987CAAC26}" destId="{54E6533F-9528-42EC-8F7B-8B971F337647}" srcOrd="0" destOrd="0" presId="urn:microsoft.com/office/officeart/2005/8/layout/radial6"/>
    <dgm:cxn modelId="{6EA23295-A930-4442-A3C4-B598E37DB1A5}" type="presOf" srcId="{A4894577-8912-4D71-A27B-9E7EC73D867C}" destId="{2D52A113-6228-4759-B29C-7F78B9811413}" srcOrd="0" destOrd="0" presId="urn:microsoft.com/office/officeart/2005/8/layout/radial6"/>
    <dgm:cxn modelId="{6BC1199E-198C-4425-8306-C0FDC096AD94}" srcId="{28CB32DD-7B5E-4B5D-9D66-0CD01E39B5B8}" destId="{3D4D3545-7F9A-4073-AAA3-6175C4503070}" srcOrd="1" destOrd="0" parTransId="{5006808F-F96D-4966-95E1-4F4ADC188684}" sibTransId="{4624DF63-F7CA-47C3-8E8E-6FB987CAAC26}"/>
    <dgm:cxn modelId="{30586AA4-D5F2-48D3-9A96-BA3C3C68450D}" srcId="{28CB32DD-7B5E-4B5D-9D66-0CD01E39B5B8}" destId="{79E6123B-5437-4FEC-ADCB-393A86284456}" srcOrd="3" destOrd="0" parTransId="{5EE43583-A136-4C73-977C-C1725C902B84}" sibTransId="{2D566972-B143-48B8-99C4-B80A170F9564}"/>
    <dgm:cxn modelId="{0B4436AF-8627-4CE9-BD8C-D83885C247E8}" type="presOf" srcId="{DD05D54F-008D-4274-9761-E5B27B331C90}" destId="{BE06778B-6840-4873-AD81-277A5444D50E}" srcOrd="0" destOrd="0" presId="urn:microsoft.com/office/officeart/2005/8/layout/radial6"/>
    <dgm:cxn modelId="{B67E0302-CBA1-4F97-860C-881B135AE83B}" type="presParOf" srcId="{4A6E645D-4F2F-4A5D-88E8-6D5D0513ED60}" destId="{46552B04-EDA5-4C39-8DE9-275A745136F5}" srcOrd="0" destOrd="0" presId="urn:microsoft.com/office/officeart/2005/8/layout/radial6"/>
    <dgm:cxn modelId="{B7075475-1889-442C-97D2-05EDDDBA1B78}" type="presParOf" srcId="{4A6E645D-4F2F-4A5D-88E8-6D5D0513ED60}" destId="{632C7CFD-43AC-4D91-A614-0C23E5ADA85C}" srcOrd="1" destOrd="0" presId="urn:microsoft.com/office/officeart/2005/8/layout/radial6"/>
    <dgm:cxn modelId="{595BD60F-0656-42C0-80B4-8DFFE6CD0826}" type="presParOf" srcId="{4A6E645D-4F2F-4A5D-88E8-6D5D0513ED60}" destId="{7FCF4AE2-8F60-40E5-B423-7EC6841E4D52}" srcOrd="2" destOrd="0" presId="urn:microsoft.com/office/officeart/2005/8/layout/radial6"/>
    <dgm:cxn modelId="{A2A03533-01FB-4908-8D84-8D80914CEEEC}" type="presParOf" srcId="{4A6E645D-4F2F-4A5D-88E8-6D5D0513ED60}" destId="{F951D4C8-593D-456A-B747-AD635BE1EC49}" srcOrd="3" destOrd="0" presId="urn:microsoft.com/office/officeart/2005/8/layout/radial6"/>
    <dgm:cxn modelId="{D057C81B-2FDF-44B1-AB88-06799595BB0B}" type="presParOf" srcId="{4A6E645D-4F2F-4A5D-88E8-6D5D0513ED60}" destId="{EF3C09CD-77D6-4781-9164-DEDA93F73921}" srcOrd="4" destOrd="0" presId="urn:microsoft.com/office/officeart/2005/8/layout/radial6"/>
    <dgm:cxn modelId="{2A16240B-F367-4B08-8F78-56C296AAE0BE}" type="presParOf" srcId="{4A6E645D-4F2F-4A5D-88E8-6D5D0513ED60}" destId="{11ACDBD9-4D95-4F70-90A4-2C85BF96791C}" srcOrd="5" destOrd="0" presId="urn:microsoft.com/office/officeart/2005/8/layout/radial6"/>
    <dgm:cxn modelId="{959E9554-3F85-48D7-9CA2-8AD57CC48328}" type="presParOf" srcId="{4A6E645D-4F2F-4A5D-88E8-6D5D0513ED60}" destId="{54E6533F-9528-42EC-8F7B-8B971F337647}" srcOrd="6" destOrd="0" presId="urn:microsoft.com/office/officeart/2005/8/layout/radial6"/>
    <dgm:cxn modelId="{BCAB3C2A-9BD5-47EE-B726-135C23D9CC2E}" type="presParOf" srcId="{4A6E645D-4F2F-4A5D-88E8-6D5D0513ED60}" destId="{2D52A113-6228-4759-B29C-7F78B9811413}" srcOrd="7" destOrd="0" presId="urn:microsoft.com/office/officeart/2005/8/layout/radial6"/>
    <dgm:cxn modelId="{432DF51C-E876-4FAE-9E95-271E9F09F0E3}" type="presParOf" srcId="{4A6E645D-4F2F-4A5D-88E8-6D5D0513ED60}" destId="{A76009E4-55A8-4C26-B355-65BA5FB5EB37}" srcOrd="8" destOrd="0" presId="urn:microsoft.com/office/officeart/2005/8/layout/radial6"/>
    <dgm:cxn modelId="{96338CD2-CA4D-4838-9D40-324447C5BF0B}" type="presParOf" srcId="{4A6E645D-4F2F-4A5D-88E8-6D5D0513ED60}" destId="{BE06778B-6840-4873-AD81-277A5444D50E}" srcOrd="9" destOrd="0" presId="urn:microsoft.com/office/officeart/2005/8/layout/radial6"/>
    <dgm:cxn modelId="{D71D7584-7728-479A-9348-301E61B8BFC5}" type="presParOf" srcId="{4A6E645D-4F2F-4A5D-88E8-6D5D0513ED60}" destId="{6C6C5695-49DC-444E-BA57-72B74FA1B7F5}" srcOrd="10" destOrd="0" presId="urn:microsoft.com/office/officeart/2005/8/layout/radial6"/>
    <dgm:cxn modelId="{B7F0B691-8636-4EE6-9839-89D7947D1848}" type="presParOf" srcId="{4A6E645D-4F2F-4A5D-88E8-6D5D0513ED60}" destId="{CFA2BA10-2250-46B1-AD38-1C38EA5A8920}" srcOrd="11" destOrd="0" presId="urn:microsoft.com/office/officeart/2005/8/layout/radial6"/>
    <dgm:cxn modelId="{CF2AE312-7799-4CDF-8246-6C3F89A75ADC}" type="presParOf" srcId="{4A6E645D-4F2F-4A5D-88E8-6D5D0513ED60}" destId="{BDA5457F-CCD7-43BE-9D16-31A58EF6CA42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ABC79-634C-4B0E-B131-AF54F03732F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07EC4BC3-67D2-4D44-9C5E-AA278AD62F67}">
      <dgm:prSet phldrT="[Text]"/>
      <dgm:spPr/>
      <dgm:t>
        <a:bodyPr/>
        <a:lstStyle/>
        <a:p>
          <a:r>
            <a:rPr lang="en-US" dirty="0"/>
            <a:t>CASH is King!</a:t>
          </a:r>
          <a:endParaRPr lang="en-ID" dirty="0"/>
        </a:p>
      </dgm:t>
    </dgm:pt>
    <dgm:pt modelId="{B21A9F26-E50F-4C0B-8D9F-F0EA44820CC3}" type="parTrans" cxnId="{F9E0B0CE-5C12-4D23-B1FA-B689260E71AD}">
      <dgm:prSet/>
      <dgm:spPr/>
      <dgm:t>
        <a:bodyPr/>
        <a:lstStyle/>
        <a:p>
          <a:endParaRPr lang="en-ID"/>
        </a:p>
      </dgm:t>
    </dgm:pt>
    <dgm:pt modelId="{DDD7548B-071C-4765-AB6E-A086472763D9}" type="sibTrans" cxnId="{F9E0B0CE-5C12-4D23-B1FA-B689260E71AD}">
      <dgm:prSet/>
      <dgm:spPr/>
      <dgm:t>
        <a:bodyPr/>
        <a:lstStyle/>
        <a:p>
          <a:endParaRPr lang="en-ID"/>
        </a:p>
      </dgm:t>
    </dgm:pt>
    <dgm:pt modelId="{FE6F59AD-C526-45C0-8DC9-1321C613E207}">
      <dgm:prSet phldrT="[Text]"/>
      <dgm:spPr/>
      <dgm:t>
        <a:bodyPr/>
        <a:lstStyle/>
        <a:p>
          <a:r>
            <a:rPr lang="en-US" dirty="0"/>
            <a:t>Adapt to THE NEW NORMAL</a:t>
          </a:r>
          <a:endParaRPr lang="en-ID" dirty="0"/>
        </a:p>
      </dgm:t>
    </dgm:pt>
    <dgm:pt modelId="{21250D58-C1F9-49A6-9866-9AF97AA54981}" type="parTrans" cxnId="{72463A9F-637A-43BB-A118-FD306E557279}">
      <dgm:prSet/>
      <dgm:spPr/>
      <dgm:t>
        <a:bodyPr/>
        <a:lstStyle/>
        <a:p>
          <a:endParaRPr lang="en-ID"/>
        </a:p>
      </dgm:t>
    </dgm:pt>
    <dgm:pt modelId="{F549009F-912A-41C9-AA2E-0430EB86FE71}" type="sibTrans" cxnId="{72463A9F-637A-43BB-A118-FD306E557279}">
      <dgm:prSet/>
      <dgm:spPr/>
      <dgm:t>
        <a:bodyPr/>
        <a:lstStyle/>
        <a:p>
          <a:endParaRPr lang="en-ID"/>
        </a:p>
      </dgm:t>
    </dgm:pt>
    <dgm:pt modelId="{87E18393-7C1B-49E5-9863-02B5E3445404}">
      <dgm:prSet phldrT="[Text]"/>
      <dgm:spPr/>
      <dgm:t>
        <a:bodyPr/>
        <a:lstStyle/>
        <a:p>
          <a:r>
            <a:rPr lang="en-US" dirty="0"/>
            <a:t>Survive through Ecosystem-Leadership</a:t>
          </a:r>
          <a:endParaRPr lang="en-ID" dirty="0"/>
        </a:p>
      </dgm:t>
    </dgm:pt>
    <dgm:pt modelId="{2BC49101-C809-4865-BAD2-490389057428}" type="parTrans" cxnId="{D83CA699-0A0F-4107-A1E7-0889303BB09D}">
      <dgm:prSet/>
      <dgm:spPr/>
      <dgm:t>
        <a:bodyPr/>
        <a:lstStyle/>
        <a:p>
          <a:endParaRPr lang="en-ID"/>
        </a:p>
      </dgm:t>
    </dgm:pt>
    <dgm:pt modelId="{62EF24D3-184E-41D1-8157-379E450FF71E}" type="sibTrans" cxnId="{D83CA699-0A0F-4107-A1E7-0889303BB09D}">
      <dgm:prSet/>
      <dgm:spPr/>
      <dgm:t>
        <a:bodyPr/>
        <a:lstStyle/>
        <a:p>
          <a:endParaRPr lang="en-ID"/>
        </a:p>
      </dgm:t>
    </dgm:pt>
    <dgm:pt modelId="{5001E8A0-2591-41F0-95B7-5F502C025741}">
      <dgm:prSet phldrT="[Text]"/>
      <dgm:spPr/>
      <dgm:t>
        <a:bodyPr/>
        <a:lstStyle/>
        <a:p>
          <a:r>
            <a:rPr lang="en-US" dirty="0"/>
            <a:t>Invest in This Time</a:t>
          </a:r>
          <a:endParaRPr lang="en-ID" dirty="0"/>
        </a:p>
      </dgm:t>
    </dgm:pt>
    <dgm:pt modelId="{A4D87D42-FEA7-4B7E-87AB-F79C8DD85FDC}" type="parTrans" cxnId="{729CE3CA-47ED-4A56-B40E-23B548ABAA85}">
      <dgm:prSet/>
      <dgm:spPr/>
      <dgm:t>
        <a:bodyPr/>
        <a:lstStyle/>
        <a:p>
          <a:endParaRPr lang="en-ID"/>
        </a:p>
      </dgm:t>
    </dgm:pt>
    <dgm:pt modelId="{AB3E9416-32A4-4449-A2F2-04450ED16E90}" type="sibTrans" cxnId="{729CE3CA-47ED-4A56-B40E-23B548ABAA85}">
      <dgm:prSet/>
      <dgm:spPr/>
      <dgm:t>
        <a:bodyPr/>
        <a:lstStyle/>
        <a:p>
          <a:endParaRPr lang="en-ID"/>
        </a:p>
      </dgm:t>
    </dgm:pt>
    <dgm:pt modelId="{E527F355-7240-43C0-BC33-577907CB088C}">
      <dgm:prSet phldrT="[Text]"/>
      <dgm:spPr/>
      <dgm:t>
        <a:bodyPr/>
        <a:lstStyle/>
        <a:p>
          <a:r>
            <a:rPr lang="en-US" dirty="0"/>
            <a:t>Be Calm in The Storm</a:t>
          </a:r>
          <a:endParaRPr lang="en-ID" dirty="0"/>
        </a:p>
      </dgm:t>
    </dgm:pt>
    <dgm:pt modelId="{22A92B23-0E43-4C45-83A9-14F37E407DE6}" type="parTrans" cxnId="{9CFB06D0-152F-4DBA-AF04-92CE0762D833}">
      <dgm:prSet/>
      <dgm:spPr/>
      <dgm:t>
        <a:bodyPr/>
        <a:lstStyle/>
        <a:p>
          <a:endParaRPr lang="en-ID"/>
        </a:p>
      </dgm:t>
    </dgm:pt>
    <dgm:pt modelId="{36E118A7-2B59-4707-9BDE-3D88A3B8C0C2}" type="sibTrans" cxnId="{9CFB06D0-152F-4DBA-AF04-92CE0762D833}">
      <dgm:prSet/>
      <dgm:spPr/>
      <dgm:t>
        <a:bodyPr/>
        <a:lstStyle/>
        <a:p>
          <a:endParaRPr lang="en-ID"/>
        </a:p>
      </dgm:t>
    </dgm:pt>
    <dgm:pt modelId="{FEEEBBDA-80EA-4FEC-9AA3-2BABF9B39555}" type="pres">
      <dgm:prSet presAssocID="{06AABC79-634C-4B0E-B131-AF54F03732FE}" presName="diagram" presStyleCnt="0">
        <dgm:presLayoutVars>
          <dgm:dir/>
          <dgm:resizeHandles val="exact"/>
        </dgm:presLayoutVars>
      </dgm:prSet>
      <dgm:spPr/>
    </dgm:pt>
    <dgm:pt modelId="{FFF59017-7628-4E4F-9D06-1560121802BF}" type="pres">
      <dgm:prSet presAssocID="{07EC4BC3-67D2-4D44-9C5E-AA278AD62F67}" presName="node" presStyleLbl="node1" presStyleIdx="0" presStyleCnt="5">
        <dgm:presLayoutVars>
          <dgm:bulletEnabled val="1"/>
        </dgm:presLayoutVars>
      </dgm:prSet>
      <dgm:spPr/>
    </dgm:pt>
    <dgm:pt modelId="{7FDBEAC1-9B5E-410A-90CD-1BD8BCDFAA27}" type="pres">
      <dgm:prSet presAssocID="{DDD7548B-071C-4765-AB6E-A086472763D9}" presName="sibTrans" presStyleCnt="0"/>
      <dgm:spPr/>
    </dgm:pt>
    <dgm:pt modelId="{9FE67AE2-3964-451B-82E9-621E2D7D7669}" type="pres">
      <dgm:prSet presAssocID="{FE6F59AD-C526-45C0-8DC9-1321C613E207}" presName="node" presStyleLbl="node1" presStyleIdx="1" presStyleCnt="5">
        <dgm:presLayoutVars>
          <dgm:bulletEnabled val="1"/>
        </dgm:presLayoutVars>
      </dgm:prSet>
      <dgm:spPr/>
    </dgm:pt>
    <dgm:pt modelId="{BF99F57A-2A08-4E55-93C7-5D881D790AD8}" type="pres">
      <dgm:prSet presAssocID="{F549009F-912A-41C9-AA2E-0430EB86FE71}" presName="sibTrans" presStyleCnt="0"/>
      <dgm:spPr/>
    </dgm:pt>
    <dgm:pt modelId="{2F9E3115-73EA-4FBD-AEAB-70543DD73149}" type="pres">
      <dgm:prSet presAssocID="{87E18393-7C1B-49E5-9863-02B5E3445404}" presName="node" presStyleLbl="node1" presStyleIdx="2" presStyleCnt="5">
        <dgm:presLayoutVars>
          <dgm:bulletEnabled val="1"/>
        </dgm:presLayoutVars>
      </dgm:prSet>
      <dgm:spPr/>
    </dgm:pt>
    <dgm:pt modelId="{F93B02D7-D98C-4CD5-9255-B93EEB40B2F3}" type="pres">
      <dgm:prSet presAssocID="{62EF24D3-184E-41D1-8157-379E450FF71E}" presName="sibTrans" presStyleCnt="0"/>
      <dgm:spPr/>
    </dgm:pt>
    <dgm:pt modelId="{2BFDA0A3-4FFA-4CE0-A36F-FA30C2A86E84}" type="pres">
      <dgm:prSet presAssocID="{5001E8A0-2591-41F0-95B7-5F502C025741}" presName="node" presStyleLbl="node1" presStyleIdx="3" presStyleCnt="5">
        <dgm:presLayoutVars>
          <dgm:bulletEnabled val="1"/>
        </dgm:presLayoutVars>
      </dgm:prSet>
      <dgm:spPr/>
    </dgm:pt>
    <dgm:pt modelId="{BBD1CEEB-92E8-4048-BB29-8FAECCDB8D96}" type="pres">
      <dgm:prSet presAssocID="{AB3E9416-32A4-4449-A2F2-04450ED16E90}" presName="sibTrans" presStyleCnt="0"/>
      <dgm:spPr/>
    </dgm:pt>
    <dgm:pt modelId="{BA265A55-4356-4B56-85D1-D8E62B0D2C90}" type="pres">
      <dgm:prSet presAssocID="{E527F355-7240-43C0-BC33-577907CB088C}" presName="node" presStyleLbl="node1" presStyleIdx="4" presStyleCnt="5">
        <dgm:presLayoutVars>
          <dgm:bulletEnabled val="1"/>
        </dgm:presLayoutVars>
      </dgm:prSet>
      <dgm:spPr/>
    </dgm:pt>
  </dgm:ptLst>
  <dgm:cxnLst>
    <dgm:cxn modelId="{A32E4E0E-D316-4F73-A917-6BABC507CF74}" type="presOf" srcId="{E527F355-7240-43C0-BC33-577907CB088C}" destId="{BA265A55-4356-4B56-85D1-D8E62B0D2C90}" srcOrd="0" destOrd="0" presId="urn:microsoft.com/office/officeart/2005/8/layout/default"/>
    <dgm:cxn modelId="{D77EA918-3A9E-45E5-BB3B-EF314FBA4ABF}" type="presOf" srcId="{5001E8A0-2591-41F0-95B7-5F502C025741}" destId="{2BFDA0A3-4FFA-4CE0-A36F-FA30C2A86E84}" srcOrd="0" destOrd="0" presId="urn:microsoft.com/office/officeart/2005/8/layout/default"/>
    <dgm:cxn modelId="{02E12E75-6A2B-4EB1-9D37-A8281DFBA4C4}" type="presOf" srcId="{FE6F59AD-C526-45C0-8DC9-1321C613E207}" destId="{9FE67AE2-3964-451B-82E9-621E2D7D7669}" srcOrd="0" destOrd="0" presId="urn:microsoft.com/office/officeart/2005/8/layout/default"/>
    <dgm:cxn modelId="{D83CA699-0A0F-4107-A1E7-0889303BB09D}" srcId="{06AABC79-634C-4B0E-B131-AF54F03732FE}" destId="{87E18393-7C1B-49E5-9863-02B5E3445404}" srcOrd="2" destOrd="0" parTransId="{2BC49101-C809-4865-BAD2-490389057428}" sibTransId="{62EF24D3-184E-41D1-8157-379E450FF71E}"/>
    <dgm:cxn modelId="{72463A9F-637A-43BB-A118-FD306E557279}" srcId="{06AABC79-634C-4B0E-B131-AF54F03732FE}" destId="{FE6F59AD-C526-45C0-8DC9-1321C613E207}" srcOrd="1" destOrd="0" parTransId="{21250D58-C1F9-49A6-9866-9AF97AA54981}" sibTransId="{F549009F-912A-41C9-AA2E-0430EB86FE71}"/>
    <dgm:cxn modelId="{C1B031C5-066F-4324-A3E3-CE190EC10DE3}" type="presOf" srcId="{07EC4BC3-67D2-4D44-9C5E-AA278AD62F67}" destId="{FFF59017-7628-4E4F-9D06-1560121802BF}" srcOrd="0" destOrd="0" presId="urn:microsoft.com/office/officeart/2005/8/layout/default"/>
    <dgm:cxn modelId="{729CE3CA-47ED-4A56-B40E-23B548ABAA85}" srcId="{06AABC79-634C-4B0E-B131-AF54F03732FE}" destId="{5001E8A0-2591-41F0-95B7-5F502C025741}" srcOrd="3" destOrd="0" parTransId="{A4D87D42-FEA7-4B7E-87AB-F79C8DD85FDC}" sibTransId="{AB3E9416-32A4-4449-A2F2-04450ED16E90}"/>
    <dgm:cxn modelId="{F9E0B0CE-5C12-4D23-B1FA-B689260E71AD}" srcId="{06AABC79-634C-4B0E-B131-AF54F03732FE}" destId="{07EC4BC3-67D2-4D44-9C5E-AA278AD62F67}" srcOrd="0" destOrd="0" parTransId="{B21A9F26-E50F-4C0B-8D9F-F0EA44820CC3}" sibTransId="{DDD7548B-071C-4765-AB6E-A086472763D9}"/>
    <dgm:cxn modelId="{9CFB06D0-152F-4DBA-AF04-92CE0762D833}" srcId="{06AABC79-634C-4B0E-B131-AF54F03732FE}" destId="{E527F355-7240-43C0-BC33-577907CB088C}" srcOrd="4" destOrd="0" parTransId="{22A92B23-0E43-4C45-83A9-14F37E407DE6}" sibTransId="{36E118A7-2B59-4707-9BDE-3D88A3B8C0C2}"/>
    <dgm:cxn modelId="{A5F85CD2-5265-4BB1-B8C8-6359E1216D38}" type="presOf" srcId="{87E18393-7C1B-49E5-9863-02B5E3445404}" destId="{2F9E3115-73EA-4FBD-AEAB-70543DD73149}" srcOrd="0" destOrd="0" presId="urn:microsoft.com/office/officeart/2005/8/layout/default"/>
    <dgm:cxn modelId="{2D72D5F4-ECDB-450F-9937-761F4DFF05D0}" type="presOf" srcId="{06AABC79-634C-4B0E-B131-AF54F03732FE}" destId="{FEEEBBDA-80EA-4FEC-9AA3-2BABF9B39555}" srcOrd="0" destOrd="0" presId="urn:microsoft.com/office/officeart/2005/8/layout/default"/>
    <dgm:cxn modelId="{8436A893-3EEE-49BF-AE57-4F7F3C45671A}" type="presParOf" srcId="{FEEEBBDA-80EA-4FEC-9AA3-2BABF9B39555}" destId="{FFF59017-7628-4E4F-9D06-1560121802BF}" srcOrd="0" destOrd="0" presId="urn:microsoft.com/office/officeart/2005/8/layout/default"/>
    <dgm:cxn modelId="{09360FAD-B178-4E43-87AD-E4E8AE4E574E}" type="presParOf" srcId="{FEEEBBDA-80EA-4FEC-9AA3-2BABF9B39555}" destId="{7FDBEAC1-9B5E-410A-90CD-1BD8BCDFAA27}" srcOrd="1" destOrd="0" presId="urn:microsoft.com/office/officeart/2005/8/layout/default"/>
    <dgm:cxn modelId="{6C2C6A76-E6FF-4A72-94A9-B49E4547081A}" type="presParOf" srcId="{FEEEBBDA-80EA-4FEC-9AA3-2BABF9B39555}" destId="{9FE67AE2-3964-451B-82E9-621E2D7D7669}" srcOrd="2" destOrd="0" presId="urn:microsoft.com/office/officeart/2005/8/layout/default"/>
    <dgm:cxn modelId="{0A23E7A9-CF3A-484C-9567-CEACC000AC31}" type="presParOf" srcId="{FEEEBBDA-80EA-4FEC-9AA3-2BABF9B39555}" destId="{BF99F57A-2A08-4E55-93C7-5D881D790AD8}" srcOrd="3" destOrd="0" presId="urn:microsoft.com/office/officeart/2005/8/layout/default"/>
    <dgm:cxn modelId="{27DFA8C5-B243-4479-A677-1100ACF336FA}" type="presParOf" srcId="{FEEEBBDA-80EA-4FEC-9AA3-2BABF9B39555}" destId="{2F9E3115-73EA-4FBD-AEAB-70543DD73149}" srcOrd="4" destOrd="0" presId="urn:microsoft.com/office/officeart/2005/8/layout/default"/>
    <dgm:cxn modelId="{90DD0CF6-CA04-4FC4-8948-E09DB562DC03}" type="presParOf" srcId="{FEEEBBDA-80EA-4FEC-9AA3-2BABF9B39555}" destId="{F93B02D7-D98C-4CD5-9255-B93EEB40B2F3}" srcOrd="5" destOrd="0" presId="urn:microsoft.com/office/officeart/2005/8/layout/default"/>
    <dgm:cxn modelId="{D8E0E98F-47F4-48A9-9604-0E96BE459E19}" type="presParOf" srcId="{FEEEBBDA-80EA-4FEC-9AA3-2BABF9B39555}" destId="{2BFDA0A3-4FFA-4CE0-A36F-FA30C2A86E84}" srcOrd="6" destOrd="0" presId="urn:microsoft.com/office/officeart/2005/8/layout/default"/>
    <dgm:cxn modelId="{04CB8405-17BA-46EE-B1F9-27B992157DCE}" type="presParOf" srcId="{FEEEBBDA-80EA-4FEC-9AA3-2BABF9B39555}" destId="{BBD1CEEB-92E8-4048-BB29-8FAECCDB8D96}" srcOrd="7" destOrd="0" presId="urn:microsoft.com/office/officeart/2005/8/layout/default"/>
    <dgm:cxn modelId="{0FFA0907-F7DF-46C2-B0BA-FAD4BEEC94EF}" type="presParOf" srcId="{FEEEBBDA-80EA-4FEC-9AA3-2BABF9B39555}" destId="{BA265A55-4356-4B56-85D1-D8E62B0D2C9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5457F-CCD7-43BE-9D16-31A58EF6CA42}">
      <dsp:nvSpPr>
        <dsp:cNvPr id="0" name=""/>
        <dsp:cNvSpPr/>
      </dsp:nvSpPr>
      <dsp:spPr>
        <a:xfrm>
          <a:off x="2586752" y="625159"/>
          <a:ext cx="4168347" cy="4168347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6778B-6840-4873-AD81-277A5444D50E}">
      <dsp:nvSpPr>
        <dsp:cNvPr id="0" name=""/>
        <dsp:cNvSpPr/>
      </dsp:nvSpPr>
      <dsp:spPr>
        <a:xfrm>
          <a:off x="2586752" y="625159"/>
          <a:ext cx="4168347" cy="4168347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6533F-9528-42EC-8F7B-8B971F337647}">
      <dsp:nvSpPr>
        <dsp:cNvPr id="0" name=""/>
        <dsp:cNvSpPr/>
      </dsp:nvSpPr>
      <dsp:spPr>
        <a:xfrm>
          <a:off x="2586752" y="625159"/>
          <a:ext cx="4168347" cy="4168347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1D4C8-593D-456A-B747-AD635BE1EC49}">
      <dsp:nvSpPr>
        <dsp:cNvPr id="0" name=""/>
        <dsp:cNvSpPr/>
      </dsp:nvSpPr>
      <dsp:spPr>
        <a:xfrm>
          <a:off x="2586752" y="625159"/>
          <a:ext cx="4168347" cy="4168347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52B04-EDA5-4C39-8DE9-275A745136F5}">
      <dsp:nvSpPr>
        <dsp:cNvPr id="0" name=""/>
        <dsp:cNvSpPr/>
      </dsp:nvSpPr>
      <dsp:spPr>
        <a:xfrm>
          <a:off x="3710740" y="1749147"/>
          <a:ext cx="1920371" cy="19203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Business Recovery Plan</a:t>
          </a:r>
          <a:endParaRPr lang="en-ID" sz="2600" b="1" kern="1200" dirty="0"/>
        </a:p>
      </dsp:txBody>
      <dsp:txXfrm>
        <a:off x="3991972" y="2030379"/>
        <a:ext cx="1357907" cy="1357907"/>
      </dsp:txXfrm>
    </dsp:sp>
    <dsp:sp modelId="{632C7CFD-43AC-4D91-A614-0C23E5ADA85C}">
      <dsp:nvSpPr>
        <dsp:cNvPr id="0" name=""/>
        <dsp:cNvSpPr/>
      </dsp:nvSpPr>
      <dsp:spPr>
        <a:xfrm>
          <a:off x="3998796" y="1423"/>
          <a:ext cx="1344259" cy="1344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1. </a:t>
          </a:r>
          <a:r>
            <a:rPr lang="en-US" sz="1300" kern="1200" dirty="0" err="1"/>
            <a:t>Keselamatan</a:t>
          </a:r>
          <a:r>
            <a:rPr lang="en-US" sz="1300" kern="1200" dirty="0"/>
            <a:t> </a:t>
          </a:r>
          <a:r>
            <a:rPr lang="en-US" sz="1300" kern="1200" dirty="0" err="1"/>
            <a:t>adalah</a:t>
          </a:r>
          <a:r>
            <a:rPr lang="en-US" sz="1300" kern="1200" dirty="0"/>
            <a:t> </a:t>
          </a:r>
          <a:r>
            <a:rPr lang="en-US" sz="1300" kern="1200" dirty="0" err="1"/>
            <a:t>Prioritas</a:t>
          </a:r>
          <a:r>
            <a:rPr lang="en-US" sz="1300" kern="1200" dirty="0"/>
            <a:t> Utama</a:t>
          </a:r>
          <a:endParaRPr lang="en-ID" sz="1300" kern="1200" dirty="0"/>
        </a:p>
      </dsp:txBody>
      <dsp:txXfrm>
        <a:off x="4195658" y="198285"/>
        <a:ext cx="950535" cy="950535"/>
      </dsp:txXfrm>
    </dsp:sp>
    <dsp:sp modelId="{EF3C09CD-77D6-4781-9164-DEDA93F73921}">
      <dsp:nvSpPr>
        <dsp:cNvPr id="0" name=""/>
        <dsp:cNvSpPr/>
      </dsp:nvSpPr>
      <dsp:spPr>
        <a:xfrm>
          <a:off x="6034577" y="2037203"/>
          <a:ext cx="1344259" cy="1344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2. </a:t>
          </a:r>
          <a:r>
            <a:rPr lang="en-US" sz="1200" kern="1200" dirty="0" err="1"/>
            <a:t>Menyusun</a:t>
          </a:r>
          <a:r>
            <a:rPr lang="en-US" sz="1200" kern="1200" dirty="0"/>
            <a:t> </a:t>
          </a:r>
          <a:r>
            <a:rPr lang="en-US" sz="1200" kern="1200" dirty="0" err="1"/>
            <a:t>Ulang</a:t>
          </a:r>
          <a:r>
            <a:rPr lang="en-US" sz="1200" kern="1200" dirty="0"/>
            <a:t> </a:t>
          </a:r>
          <a:r>
            <a:rPr lang="en-US" sz="1200" kern="1200" dirty="0" err="1"/>
            <a:t>Strategi</a:t>
          </a:r>
          <a:r>
            <a:rPr lang="en-US" sz="1200" kern="1200" dirty="0"/>
            <a:t> </a:t>
          </a:r>
          <a:r>
            <a:rPr lang="en-US" sz="1200" kern="1200" dirty="0" err="1"/>
            <a:t>Keberlangsungan</a:t>
          </a:r>
          <a:r>
            <a:rPr lang="en-US" sz="1200" kern="1200" dirty="0"/>
            <a:t> Perusahaan</a:t>
          </a:r>
          <a:endParaRPr lang="en-ID" sz="1200" kern="1200" dirty="0"/>
        </a:p>
      </dsp:txBody>
      <dsp:txXfrm>
        <a:off x="6231439" y="2234065"/>
        <a:ext cx="950535" cy="950535"/>
      </dsp:txXfrm>
    </dsp:sp>
    <dsp:sp modelId="{2D52A113-6228-4759-B29C-7F78B9811413}">
      <dsp:nvSpPr>
        <dsp:cNvPr id="0" name=""/>
        <dsp:cNvSpPr/>
      </dsp:nvSpPr>
      <dsp:spPr>
        <a:xfrm>
          <a:off x="3998796" y="4072984"/>
          <a:ext cx="1344259" cy="1344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3. </a:t>
          </a:r>
          <a:r>
            <a:rPr lang="en-US" sz="1200" kern="1200" dirty="0" err="1"/>
            <a:t>Komunikasi</a:t>
          </a:r>
          <a:r>
            <a:rPr lang="en-US" sz="1200" kern="1200" dirty="0"/>
            <a:t> </a:t>
          </a:r>
          <a:r>
            <a:rPr lang="en-US" sz="1200" kern="1200" dirty="0" err="1"/>
            <a:t>Dengan</a:t>
          </a:r>
          <a:r>
            <a:rPr lang="en-US" sz="1200" kern="1200" dirty="0"/>
            <a:t> Stakeholder</a:t>
          </a:r>
          <a:endParaRPr lang="en-ID" sz="1200" kern="1200" dirty="0"/>
        </a:p>
      </dsp:txBody>
      <dsp:txXfrm>
        <a:off x="4195658" y="4269846"/>
        <a:ext cx="950535" cy="950535"/>
      </dsp:txXfrm>
    </dsp:sp>
    <dsp:sp modelId="{6C6C5695-49DC-444E-BA57-72B74FA1B7F5}">
      <dsp:nvSpPr>
        <dsp:cNvPr id="0" name=""/>
        <dsp:cNvSpPr/>
      </dsp:nvSpPr>
      <dsp:spPr>
        <a:xfrm>
          <a:off x="1963016" y="2037203"/>
          <a:ext cx="1344259" cy="1344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4. Be ready to “The New Normal”</a:t>
          </a:r>
          <a:endParaRPr lang="en-ID" sz="1200" kern="1200" dirty="0"/>
        </a:p>
      </dsp:txBody>
      <dsp:txXfrm>
        <a:off x="2159878" y="2234065"/>
        <a:ext cx="950535" cy="9505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59017-7628-4E4F-9D06-1560121802BF}">
      <dsp:nvSpPr>
        <dsp:cNvPr id="0" name=""/>
        <dsp:cNvSpPr/>
      </dsp:nvSpPr>
      <dsp:spPr>
        <a:xfrm>
          <a:off x="0" y="487724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CASH is King!</a:t>
          </a:r>
          <a:endParaRPr lang="en-ID" sz="2800" kern="1200" dirty="0"/>
        </a:p>
      </dsp:txBody>
      <dsp:txXfrm>
        <a:off x="0" y="487724"/>
        <a:ext cx="2539999" cy="1524000"/>
      </dsp:txXfrm>
    </dsp:sp>
    <dsp:sp modelId="{9FE67AE2-3964-451B-82E9-621E2D7D7669}">
      <dsp:nvSpPr>
        <dsp:cNvPr id="0" name=""/>
        <dsp:cNvSpPr/>
      </dsp:nvSpPr>
      <dsp:spPr>
        <a:xfrm>
          <a:off x="2794000" y="487724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Adapt to THE NEW NORMAL</a:t>
          </a:r>
          <a:endParaRPr lang="en-ID" sz="2800" kern="1200" dirty="0"/>
        </a:p>
      </dsp:txBody>
      <dsp:txXfrm>
        <a:off x="2794000" y="487724"/>
        <a:ext cx="2539999" cy="1524000"/>
      </dsp:txXfrm>
    </dsp:sp>
    <dsp:sp modelId="{2F9E3115-73EA-4FBD-AEAB-70543DD73149}">
      <dsp:nvSpPr>
        <dsp:cNvPr id="0" name=""/>
        <dsp:cNvSpPr/>
      </dsp:nvSpPr>
      <dsp:spPr>
        <a:xfrm>
          <a:off x="5587999" y="487724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Survive through Ecosystem-Leadership</a:t>
          </a:r>
          <a:endParaRPr lang="en-ID" sz="2800" kern="1200" dirty="0"/>
        </a:p>
      </dsp:txBody>
      <dsp:txXfrm>
        <a:off x="5587999" y="487724"/>
        <a:ext cx="2539999" cy="1524000"/>
      </dsp:txXfrm>
    </dsp:sp>
    <dsp:sp modelId="{2BFDA0A3-4FFA-4CE0-A36F-FA30C2A86E84}">
      <dsp:nvSpPr>
        <dsp:cNvPr id="0" name=""/>
        <dsp:cNvSpPr/>
      </dsp:nvSpPr>
      <dsp:spPr>
        <a:xfrm>
          <a:off x="1397000" y="2265724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Invest in This Time</a:t>
          </a:r>
          <a:endParaRPr lang="en-ID" sz="2800" kern="1200" dirty="0"/>
        </a:p>
      </dsp:txBody>
      <dsp:txXfrm>
        <a:off x="1397000" y="2265724"/>
        <a:ext cx="2539999" cy="1524000"/>
      </dsp:txXfrm>
    </dsp:sp>
    <dsp:sp modelId="{BA265A55-4356-4B56-85D1-D8E62B0D2C90}">
      <dsp:nvSpPr>
        <dsp:cNvPr id="0" name=""/>
        <dsp:cNvSpPr/>
      </dsp:nvSpPr>
      <dsp:spPr>
        <a:xfrm>
          <a:off x="4191000" y="2265724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Be Calm in The Storm</a:t>
          </a:r>
          <a:endParaRPr lang="en-ID" sz="2800" kern="1200" dirty="0"/>
        </a:p>
      </dsp:txBody>
      <dsp:txXfrm>
        <a:off x="4191000" y="2265724"/>
        <a:ext cx="2539999" cy="15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7E8F-6ED6-4321-9139-77A1D750C7AA}" type="datetimeFigureOut">
              <a:rPr lang="en-ID" smtClean="0"/>
              <a:t>13/04/2020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DEA3-1C42-4EAC-8CF6-58AFBE390E37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45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7E8F-6ED6-4321-9139-77A1D750C7AA}" type="datetimeFigureOut">
              <a:rPr lang="en-ID" smtClean="0"/>
              <a:t>13/04/2020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DEA3-1C42-4EAC-8CF6-58AFBE390E3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031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7E8F-6ED6-4321-9139-77A1D750C7AA}" type="datetimeFigureOut">
              <a:rPr lang="en-ID" smtClean="0"/>
              <a:t>13/04/2020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DEA3-1C42-4EAC-8CF6-58AFBE390E3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850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7E8F-6ED6-4321-9139-77A1D750C7AA}" type="datetimeFigureOut">
              <a:rPr lang="en-ID" smtClean="0"/>
              <a:t>13/04/2020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DEA3-1C42-4EAC-8CF6-58AFBE390E3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445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7E8F-6ED6-4321-9139-77A1D750C7AA}" type="datetimeFigureOut">
              <a:rPr lang="en-ID" smtClean="0"/>
              <a:t>13/04/2020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DEA3-1C42-4EAC-8CF6-58AFBE390E37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73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7E8F-6ED6-4321-9139-77A1D750C7AA}" type="datetimeFigureOut">
              <a:rPr lang="en-ID" smtClean="0"/>
              <a:t>13/04/2020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DEA3-1C42-4EAC-8CF6-58AFBE390E3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733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7E8F-6ED6-4321-9139-77A1D750C7AA}" type="datetimeFigureOut">
              <a:rPr lang="en-ID" smtClean="0"/>
              <a:t>13/04/2020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DEA3-1C42-4EAC-8CF6-58AFBE390E3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999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7E8F-6ED6-4321-9139-77A1D750C7AA}" type="datetimeFigureOut">
              <a:rPr lang="en-ID" smtClean="0"/>
              <a:t>13/04/2020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DEA3-1C42-4EAC-8CF6-58AFBE390E3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295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7E8F-6ED6-4321-9139-77A1D750C7AA}" type="datetimeFigureOut">
              <a:rPr lang="en-ID" smtClean="0"/>
              <a:t>13/04/2020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DEA3-1C42-4EAC-8CF6-58AFBE390E3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2830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B507E8F-6ED6-4321-9139-77A1D750C7AA}" type="datetimeFigureOut">
              <a:rPr lang="en-ID" smtClean="0"/>
              <a:t>13/04/2020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8FDEA3-1C42-4EAC-8CF6-58AFBE390E3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894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7E8F-6ED6-4321-9139-77A1D750C7AA}" type="datetimeFigureOut">
              <a:rPr lang="en-ID" smtClean="0"/>
              <a:t>13/04/2020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DEA3-1C42-4EAC-8CF6-58AFBE390E3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911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B507E8F-6ED6-4321-9139-77A1D750C7AA}" type="datetimeFigureOut">
              <a:rPr lang="en-ID" smtClean="0"/>
              <a:t>13/04/2020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48FDEA3-1C42-4EAC-8CF6-58AFBE390E37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21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rizaeka@darmajaya.ac.id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220D6-481F-49EA-B1C4-5F6724BA5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679084" cy="356616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TECHNOPRENEURSHIP ON CRISIS! </a:t>
            </a:r>
            <a:r>
              <a:rPr lang="en-US" sz="6000" i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How to handle them</a:t>
            </a:r>
            <a:endParaRPr lang="en-ID" sz="6000" i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F8408-2AA8-4703-938F-5A7577A0F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956048"/>
            <a:ext cx="10058400" cy="1143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By: M. </a:t>
            </a:r>
            <a:r>
              <a:rPr lang="en-US" b="1" dirty="0" err="1"/>
              <a:t>Ariza</a:t>
            </a:r>
            <a:r>
              <a:rPr lang="en-US" b="1" dirty="0"/>
              <a:t> </a:t>
            </a:r>
            <a:r>
              <a:rPr lang="en-US" b="1" dirty="0" err="1"/>
              <a:t>Eka</a:t>
            </a:r>
            <a:r>
              <a:rPr lang="en-US" b="1" dirty="0"/>
              <a:t> </a:t>
            </a:r>
            <a:r>
              <a:rPr lang="en-US" b="1" dirty="0" err="1"/>
              <a:t>Yusendra</a:t>
            </a:r>
            <a:endParaRPr lang="en-ID" b="1" dirty="0"/>
          </a:p>
          <a:p>
            <a:r>
              <a:rPr lang="en-ID" dirty="0" err="1"/>
              <a:t>emaiL</a:t>
            </a:r>
            <a:r>
              <a:rPr lang="en-ID" dirty="0"/>
              <a:t>: </a:t>
            </a:r>
            <a:r>
              <a:rPr lang="en-ID" dirty="0">
                <a:hlinkClick r:id="rId2"/>
              </a:rPr>
              <a:t>arizaeka@darmajaya.ac.id</a:t>
            </a:r>
            <a:endParaRPr lang="en-ID" dirty="0"/>
          </a:p>
          <a:p>
            <a:r>
              <a:rPr lang="en-ID" dirty="0"/>
              <a:t>Instagram: mister </a:t>
            </a:r>
            <a:r>
              <a:rPr lang="en-ID" dirty="0" err="1"/>
              <a:t>yusen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B73B8A-E309-4D9B-863B-BE6946DFF9B4}"/>
              </a:ext>
            </a:extLst>
          </p:cNvPr>
          <p:cNvSpPr txBox="1"/>
          <p:nvPr/>
        </p:nvSpPr>
        <p:spPr>
          <a:xfrm>
            <a:off x="145910" y="6488668"/>
            <a:ext cx="602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chemeClr val="bg1"/>
                </a:solidFill>
              </a:rPr>
              <a:t>Institut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Informatika</a:t>
            </a:r>
            <a:r>
              <a:rPr lang="en-US" b="1" i="1" dirty="0">
                <a:solidFill>
                  <a:schemeClr val="bg1"/>
                </a:solidFill>
              </a:rPr>
              <a:t> &amp; Business </a:t>
            </a:r>
            <a:r>
              <a:rPr lang="en-US" b="1" i="1" dirty="0" err="1">
                <a:solidFill>
                  <a:schemeClr val="bg1"/>
                </a:solidFill>
              </a:rPr>
              <a:t>Darmajaya</a:t>
            </a:r>
            <a:r>
              <a:rPr lang="en-US" b="1" i="1" dirty="0">
                <a:solidFill>
                  <a:schemeClr val="bg1"/>
                </a:solidFill>
              </a:rPr>
              <a:t>, Bandar Lampung</a:t>
            </a:r>
            <a:endParaRPr lang="en-ID" b="1" i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4D8712-417A-4FBB-B4CD-88DF56580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779" y="369332"/>
            <a:ext cx="1589024" cy="158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4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A10E-79E9-480A-AB29-C171A7E479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4109" y="281709"/>
            <a:ext cx="4719782" cy="924502"/>
          </a:xfrm>
        </p:spPr>
        <p:txBody>
          <a:bodyPr/>
          <a:lstStyle/>
          <a:p>
            <a:r>
              <a:rPr lang="en-US" b="1" dirty="0"/>
              <a:t>Current Situation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BE24F-9EE9-46DE-8720-D0E58C28D6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4109" y="1803977"/>
            <a:ext cx="5700713" cy="4310063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 err="1"/>
              <a:t>Faktor</a:t>
            </a:r>
            <a:r>
              <a:rPr lang="en-US" sz="2600" dirty="0"/>
              <a:t> </a:t>
            </a:r>
            <a:r>
              <a:rPr lang="en-US" sz="2600" dirty="0" err="1"/>
              <a:t>Eksternal</a:t>
            </a:r>
            <a:r>
              <a:rPr lang="en-US" sz="2600" dirty="0"/>
              <a:t> (</a:t>
            </a:r>
            <a:r>
              <a:rPr lang="en-US" sz="2600" dirty="0" err="1"/>
              <a:t>Pelemahan</a:t>
            </a:r>
            <a:r>
              <a:rPr lang="en-US" sz="2600" dirty="0"/>
              <a:t> </a:t>
            </a:r>
            <a:r>
              <a:rPr lang="en-US" sz="2600" dirty="0" err="1"/>
              <a:t>Ekonomi</a:t>
            </a:r>
            <a:r>
              <a:rPr lang="en-US" sz="2600" dirty="0"/>
              <a:t> Global): </a:t>
            </a:r>
            <a:r>
              <a:rPr lang="en-US" sz="2600" dirty="0" err="1"/>
              <a:t>Perang</a:t>
            </a:r>
            <a:r>
              <a:rPr lang="en-US" sz="2600" dirty="0"/>
              <a:t> </a:t>
            </a:r>
            <a:r>
              <a:rPr lang="en-US" sz="2600" dirty="0" err="1"/>
              <a:t>Dagang</a:t>
            </a:r>
            <a:r>
              <a:rPr lang="en-US" sz="2600" dirty="0"/>
              <a:t> </a:t>
            </a:r>
            <a:r>
              <a:rPr lang="en-US" sz="2600" dirty="0" err="1"/>
              <a:t>Ameraika</a:t>
            </a:r>
            <a:r>
              <a:rPr lang="en-US" sz="2600" dirty="0"/>
              <a:t> vs </a:t>
            </a:r>
            <a:r>
              <a:rPr lang="en-US" sz="2600" dirty="0" err="1"/>
              <a:t>Tiongkok</a:t>
            </a:r>
            <a:r>
              <a:rPr lang="en-US" sz="2600" dirty="0"/>
              <a:t> &gt; </a:t>
            </a:r>
            <a:r>
              <a:rPr lang="en-US" sz="2600" dirty="0" err="1"/>
              <a:t>Memperlambat</a:t>
            </a:r>
            <a:r>
              <a:rPr lang="en-US" sz="2600" dirty="0"/>
              <a:t> </a:t>
            </a:r>
            <a:r>
              <a:rPr lang="en-US" sz="2600" dirty="0" err="1"/>
              <a:t>Pertumbuhan</a:t>
            </a:r>
            <a:r>
              <a:rPr lang="en-US" sz="2600" dirty="0"/>
              <a:t> PDB Indonesia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Covid19 </a:t>
            </a:r>
            <a:r>
              <a:rPr lang="en-US" sz="2600" dirty="0" err="1"/>
              <a:t>Menyebar</a:t>
            </a:r>
            <a:r>
              <a:rPr lang="en-US" sz="2600" dirty="0"/>
              <a:t> </a:t>
            </a:r>
            <a:r>
              <a:rPr lang="en-US" sz="2600" dirty="0" err="1"/>
              <a:t>sangat</a:t>
            </a:r>
            <a:r>
              <a:rPr lang="en-US" sz="2600" dirty="0"/>
              <a:t> </a:t>
            </a:r>
            <a:r>
              <a:rPr lang="en-US" sz="2600" dirty="0" err="1"/>
              <a:t>Cepat</a:t>
            </a:r>
            <a:r>
              <a:rPr lang="en-US" sz="2600" dirty="0"/>
              <a:t> dan Luas di Indonesia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err="1"/>
              <a:t>Anjloknya</a:t>
            </a:r>
            <a:r>
              <a:rPr lang="en-US" sz="2600" dirty="0"/>
              <a:t> </a:t>
            </a:r>
            <a:r>
              <a:rPr lang="en-US" sz="2600" dirty="0" err="1"/>
              <a:t>Harga</a:t>
            </a:r>
            <a:r>
              <a:rPr lang="en-US" sz="2600" dirty="0"/>
              <a:t> </a:t>
            </a:r>
            <a:r>
              <a:rPr lang="en-US" sz="2600" dirty="0" err="1"/>
              <a:t>Minyak</a:t>
            </a:r>
            <a:r>
              <a:rPr lang="en-US" sz="2600" dirty="0"/>
              <a:t> Dunia. </a:t>
            </a:r>
            <a:r>
              <a:rPr lang="en-US" sz="2600" dirty="0" err="1"/>
              <a:t>Terendah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29 </a:t>
            </a:r>
            <a:r>
              <a:rPr lang="en-US" sz="2600" dirty="0" err="1"/>
              <a:t>Tahun</a:t>
            </a: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 err="1"/>
              <a:t>Fluktuasi</a:t>
            </a:r>
            <a:r>
              <a:rPr lang="en-US" sz="2600" dirty="0"/>
              <a:t> Nilai Rupiah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err="1"/>
              <a:t>Perbankan</a:t>
            </a:r>
            <a:r>
              <a:rPr lang="en-US" sz="2600" dirty="0"/>
              <a:t> &gt; NPF/NPL Naik, import &amp; </a:t>
            </a:r>
            <a:r>
              <a:rPr lang="en-US" sz="2600" dirty="0" err="1"/>
              <a:t>Eksport</a:t>
            </a:r>
            <a:r>
              <a:rPr lang="en-US" sz="2600" dirty="0"/>
              <a:t> </a:t>
            </a:r>
            <a:r>
              <a:rPr lang="en-US" sz="2600" dirty="0" err="1"/>
              <a:t>ke</a:t>
            </a:r>
            <a:r>
              <a:rPr lang="en-US" sz="2600" dirty="0"/>
              <a:t> china </a:t>
            </a:r>
            <a:r>
              <a:rPr lang="en-US" sz="2600" dirty="0" err="1"/>
              <a:t>turun</a:t>
            </a:r>
            <a:r>
              <a:rPr lang="en-US" sz="2600" dirty="0"/>
              <a:t> </a:t>
            </a:r>
            <a:r>
              <a:rPr lang="en-US" sz="2600" dirty="0" err="1"/>
              <a:t>signifikan</a:t>
            </a:r>
            <a:r>
              <a:rPr lang="en-US" sz="2600" dirty="0"/>
              <a:t>, </a:t>
            </a:r>
            <a:r>
              <a:rPr lang="en-US" sz="2600" dirty="0" err="1"/>
              <a:t>tekstil</a:t>
            </a:r>
            <a:r>
              <a:rPr lang="en-US" sz="2600" dirty="0"/>
              <a:t>, </a:t>
            </a:r>
            <a:r>
              <a:rPr lang="en-US" sz="2600" dirty="0" err="1"/>
              <a:t>Manufaktur</a:t>
            </a:r>
            <a:r>
              <a:rPr lang="en-US" sz="2600" dirty="0"/>
              <a:t> dan </a:t>
            </a:r>
            <a:r>
              <a:rPr lang="en-US" sz="2600" dirty="0" err="1"/>
              <a:t>Farmasi</a:t>
            </a:r>
            <a:r>
              <a:rPr lang="en-US" sz="2600" dirty="0"/>
              <a:t> </a:t>
            </a:r>
            <a:r>
              <a:rPr lang="en-US" sz="2600" dirty="0" err="1"/>
              <a:t>Terdampak</a:t>
            </a:r>
            <a:r>
              <a:rPr lang="en-US" sz="2600" dirty="0"/>
              <a:t>. Hotel, </a:t>
            </a:r>
            <a:r>
              <a:rPr lang="en-US" sz="2600" dirty="0" err="1"/>
              <a:t>restoran</a:t>
            </a:r>
            <a:r>
              <a:rPr lang="en-US" sz="2600" dirty="0"/>
              <a:t> dan Travel </a:t>
            </a:r>
            <a:r>
              <a:rPr lang="en-US" sz="2600" dirty="0" err="1"/>
              <a:t>Terpukul</a:t>
            </a:r>
            <a:r>
              <a:rPr lang="en-US" sz="2600" dirty="0"/>
              <a:t> </a:t>
            </a:r>
            <a:r>
              <a:rPr lang="en-US" sz="2600" dirty="0" err="1"/>
              <a:t>cukup</a:t>
            </a:r>
            <a:r>
              <a:rPr lang="en-US" sz="2600" dirty="0"/>
              <a:t> </a:t>
            </a:r>
            <a:r>
              <a:rPr lang="en-US" sz="2600" dirty="0" err="1"/>
              <a:t>Hebat</a:t>
            </a:r>
            <a:r>
              <a:rPr lang="en-US" sz="2600" dirty="0"/>
              <a:t>, </a:t>
            </a:r>
            <a:r>
              <a:rPr lang="en-US" sz="2600" dirty="0" err="1"/>
              <a:t>Transportasi</a:t>
            </a:r>
            <a:r>
              <a:rPr lang="en-US" sz="2600" dirty="0"/>
              <a:t> </a:t>
            </a:r>
            <a:r>
              <a:rPr lang="en-US" sz="2600" dirty="0" err="1"/>
              <a:t>mengalami</a:t>
            </a:r>
            <a:r>
              <a:rPr lang="en-US" sz="2600" dirty="0"/>
              <a:t> </a:t>
            </a:r>
            <a:r>
              <a:rPr lang="en-US" sz="2600" dirty="0" err="1"/>
              <a:t>penurunan</a:t>
            </a:r>
            <a:r>
              <a:rPr lang="en-US" sz="2600" dirty="0"/>
              <a:t> </a:t>
            </a:r>
            <a:r>
              <a:rPr lang="en-US" sz="2600" dirty="0" err="1"/>
              <a:t>muatan</a:t>
            </a:r>
            <a:endParaRPr lang="en-ID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B3AC3D-36AC-4641-B7F0-54DD1FA98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930" y="-1"/>
            <a:ext cx="4903069" cy="63269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F0F031-CD65-4BC8-A42A-82BCE91E8C37}"/>
              </a:ext>
            </a:extLst>
          </p:cNvPr>
          <p:cNvSpPr txBox="1"/>
          <p:nvPr/>
        </p:nvSpPr>
        <p:spPr>
          <a:xfrm>
            <a:off x="145910" y="6488668"/>
            <a:ext cx="602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chemeClr val="bg1"/>
                </a:solidFill>
              </a:rPr>
              <a:t>Institut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Informatika</a:t>
            </a:r>
            <a:r>
              <a:rPr lang="en-US" b="1" i="1" dirty="0">
                <a:solidFill>
                  <a:schemeClr val="bg1"/>
                </a:solidFill>
              </a:rPr>
              <a:t> &amp; Business </a:t>
            </a:r>
            <a:r>
              <a:rPr lang="en-US" b="1" i="1" dirty="0" err="1">
                <a:solidFill>
                  <a:schemeClr val="bg1"/>
                </a:solidFill>
              </a:rPr>
              <a:t>Darmajaya</a:t>
            </a:r>
            <a:r>
              <a:rPr lang="en-US" b="1" i="1" dirty="0">
                <a:solidFill>
                  <a:schemeClr val="bg1"/>
                </a:solidFill>
              </a:rPr>
              <a:t>, Bandar Lampung</a:t>
            </a:r>
            <a:endParaRPr lang="en-ID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27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D5CA563-151B-468D-96F4-04F3B848F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0641948"/>
              </p:ext>
            </p:extLst>
          </p:nvPr>
        </p:nvGraphicFramePr>
        <p:xfrm>
          <a:off x="2592696" y="155433"/>
          <a:ext cx="934185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2E5124B-85E6-43F5-86AD-EC09193648E8}"/>
              </a:ext>
            </a:extLst>
          </p:cNvPr>
          <p:cNvSpPr/>
          <p:nvPr/>
        </p:nvSpPr>
        <p:spPr>
          <a:xfrm>
            <a:off x="4234339" y="5836567"/>
            <a:ext cx="2887579" cy="320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LEADERSHIP</a:t>
            </a:r>
            <a:endParaRPr lang="en-ID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3EDAB2-A93F-424D-812E-5732A93A0DA6}"/>
              </a:ext>
            </a:extLst>
          </p:cNvPr>
          <p:cNvSpPr/>
          <p:nvPr/>
        </p:nvSpPr>
        <p:spPr>
          <a:xfrm>
            <a:off x="7263622" y="5836567"/>
            <a:ext cx="2887579" cy="320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TECHNOLOGY</a:t>
            </a:r>
            <a:endParaRPr lang="en-ID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6CEC5-E770-492E-B7EE-5F82A5340C0F}"/>
              </a:ext>
            </a:extLst>
          </p:cNvPr>
          <p:cNvSpPr txBox="1"/>
          <p:nvPr/>
        </p:nvSpPr>
        <p:spPr>
          <a:xfrm>
            <a:off x="257451" y="155433"/>
            <a:ext cx="35386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BUSINESS</a:t>
            </a:r>
          </a:p>
          <a:p>
            <a:r>
              <a:rPr lang="en-US" sz="6000" b="1" dirty="0"/>
              <a:t>RECOVERY</a:t>
            </a:r>
          </a:p>
          <a:p>
            <a:r>
              <a:rPr lang="en-US" sz="6000" b="1" dirty="0"/>
              <a:t>PLAN</a:t>
            </a:r>
            <a:endParaRPr lang="en-ID" sz="6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FD68-121A-4A22-A01B-86D588F82D43}"/>
              </a:ext>
            </a:extLst>
          </p:cNvPr>
          <p:cNvSpPr txBox="1"/>
          <p:nvPr/>
        </p:nvSpPr>
        <p:spPr>
          <a:xfrm>
            <a:off x="145910" y="6488668"/>
            <a:ext cx="602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chemeClr val="bg1"/>
                </a:solidFill>
              </a:rPr>
              <a:t>Institut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Informatika</a:t>
            </a:r>
            <a:r>
              <a:rPr lang="en-US" b="1" i="1" dirty="0">
                <a:solidFill>
                  <a:schemeClr val="bg1"/>
                </a:solidFill>
              </a:rPr>
              <a:t> &amp; Business </a:t>
            </a:r>
            <a:r>
              <a:rPr lang="en-US" b="1" i="1" dirty="0" err="1">
                <a:solidFill>
                  <a:schemeClr val="bg1"/>
                </a:solidFill>
              </a:rPr>
              <a:t>Darmajaya</a:t>
            </a:r>
            <a:r>
              <a:rPr lang="en-US" b="1" i="1" dirty="0">
                <a:solidFill>
                  <a:schemeClr val="bg1"/>
                </a:solidFill>
              </a:rPr>
              <a:t>, Bandar Lampung</a:t>
            </a:r>
            <a:endParaRPr lang="en-ID" b="1" i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124EBB-1C2E-4E6D-923F-85195503C7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093" y="155433"/>
            <a:ext cx="674456" cy="67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8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51711-77BA-474D-9B06-8528E639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Vita-</a:t>
            </a:r>
            <a:r>
              <a:rPr lang="en-US" b="1" dirty="0" err="1"/>
              <a:t>Preneur</a:t>
            </a:r>
            <a:r>
              <a:rPr lang="en-US" b="1" dirty="0"/>
              <a:t>: Tips </a:t>
            </a:r>
            <a:r>
              <a:rPr lang="en-US" b="1" dirty="0" err="1"/>
              <a:t>Imunitas</a:t>
            </a:r>
            <a:r>
              <a:rPr lang="en-US" b="1" dirty="0"/>
              <a:t> UMKM di Tengah </a:t>
            </a:r>
            <a:r>
              <a:rPr lang="en-US" b="1" dirty="0" err="1"/>
              <a:t>Ancaman</a:t>
            </a:r>
            <a:r>
              <a:rPr lang="en-US" b="1" dirty="0"/>
              <a:t> </a:t>
            </a:r>
            <a:r>
              <a:rPr lang="en-US" b="1" dirty="0" err="1"/>
              <a:t>Wabah</a:t>
            </a:r>
            <a:r>
              <a:rPr lang="en-US" b="1" dirty="0"/>
              <a:t> COVID19</a:t>
            </a:r>
            <a:endParaRPr lang="en-ID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D181193-8E5A-4473-AFD0-F1719CBEB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4852217"/>
              </p:ext>
            </p:extLst>
          </p:nvPr>
        </p:nvGraphicFramePr>
        <p:xfrm>
          <a:off x="2032000" y="1860884"/>
          <a:ext cx="8128000" cy="4277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E446B42-6A3D-4691-8502-747B92D6B24E}"/>
              </a:ext>
            </a:extLst>
          </p:cNvPr>
          <p:cNvSpPr txBox="1"/>
          <p:nvPr/>
        </p:nvSpPr>
        <p:spPr>
          <a:xfrm>
            <a:off x="145910" y="6488668"/>
            <a:ext cx="602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chemeClr val="bg1"/>
                </a:solidFill>
              </a:rPr>
              <a:t>Institut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Informatika</a:t>
            </a:r>
            <a:r>
              <a:rPr lang="en-US" b="1" i="1" dirty="0">
                <a:solidFill>
                  <a:schemeClr val="bg1"/>
                </a:solidFill>
              </a:rPr>
              <a:t> &amp; Business </a:t>
            </a:r>
            <a:r>
              <a:rPr lang="en-US" b="1" i="1" dirty="0" err="1">
                <a:solidFill>
                  <a:schemeClr val="bg1"/>
                </a:solidFill>
              </a:rPr>
              <a:t>Darmajaya</a:t>
            </a:r>
            <a:r>
              <a:rPr lang="en-US" b="1" i="1" dirty="0">
                <a:solidFill>
                  <a:schemeClr val="bg1"/>
                </a:solidFill>
              </a:rPr>
              <a:t>, Bandar Lampung</a:t>
            </a:r>
            <a:endParaRPr lang="en-ID" b="1" i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55A41-1274-464D-B845-7CB8CC38C0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093" y="155433"/>
            <a:ext cx="674456" cy="67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44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3B35D-CEC3-475F-85D3-C13AA47B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CASH IS KING!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4A2BD-C6AB-4D61-8057-2E4F2EEAD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422371" cy="4023360"/>
          </a:xfrm>
        </p:spPr>
        <p:txBody>
          <a:bodyPr>
            <a:noAutofit/>
          </a:bodyPr>
          <a:lstStyle/>
          <a:p>
            <a:pPr marL="449263" indent="-449263">
              <a:buFont typeface="Wingdings" panose="05000000000000000000" pitchFamily="2" charset="2"/>
              <a:buChar char="q"/>
            </a:pPr>
            <a:r>
              <a:rPr lang="en-US" sz="2400" dirty="0" err="1"/>
              <a:t>Amankan</a:t>
            </a:r>
            <a:r>
              <a:rPr lang="en-US" sz="2400" dirty="0"/>
              <a:t> </a:t>
            </a:r>
            <a:r>
              <a:rPr lang="en-US" sz="2400" dirty="0" err="1"/>
              <a:t>Likuiditas</a:t>
            </a:r>
            <a:r>
              <a:rPr lang="en-US" sz="2400" dirty="0"/>
              <a:t> Jaga </a:t>
            </a:r>
            <a:r>
              <a:rPr lang="en-US" sz="2400" dirty="0" err="1"/>
              <a:t>Solvabilitas</a:t>
            </a:r>
            <a:endParaRPr lang="en-US" sz="2400" dirty="0"/>
          </a:p>
          <a:p>
            <a:pPr marL="449263" indent="-449263">
              <a:buFont typeface="Wingdings" panose="05000000000000000000" pitchFamily="2" charset="2"/>
              <a:buChar char="q"/>
            </a:pP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Pemotongan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pendapatan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amankan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endParaRPr lang="en-US" sz="2400" dirty="0"/>
          </a:p>
          <a:p>
            <a:pPr marL="449263" indent="-449263">
              <a:buFont typeface="Wingdings" panose="05000000000000000000" pitchFamily="2" charset="2"/>
              <a:buChar char="q"/>
            </a:pPr>
            <a:r>
              <a:rPr lang="en-US" sz="2400" dirty="0" err="1"/>
              <a:t>Mutakhirkan</a:t>
            </a:r>
            <a:r>
              <a:rPr lang="en-US" sz="2400" dirty="0"/>
              <a:t> </a:t>
            </a:r>
            <a:r>
              <a:rPr lang="en-US" sz="2400" dirty="0" err="1"/>
              <a:t>Rencana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, </a:t>
            </a:r>
            <a:r>
              <a:rPr lang="en-US" sz="2400" dirty="0" err="1"/>
              <a:t>Buat</a:t>
            </a:r>
            <a:r>
              <a:rPr lang="en-US" sz="2400" dirty="0"/>
              <a:t> yang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memasukkan</a:t>
            </a:r>
            <a:r>
              <a:rPr lang="en-US" sz="2400" dirty="0"/>
              <a:t> </a:t>
            </a:r>
            <a:r>
              <a:rPr lang="en-US" sz="2400" dirty="0" err="1"/>
              <a:t>mitigasi</a:t>
            </a:r>
            <a:r>
              <a:rPr lang="en-US" sz="2400" dirty="0"/>
              <a:t> </a:t>
            </a:r>
            <a:r>
              <a:rPr lang="en-US" sz="2400" dirty="0" err="1"/>
              <a:t>krisis</a:t>
            </a:r>
            <a:endParaRPr lang="en-US" sz="2400" dirty="0"/>
          </a:p>
          <a:p>
            <a:pPr marL="449263" indent="-449263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/>
              <a:t>Prediksi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dana </a:t>
            </a:r>
            <a:r>
              <a:rPr lang="en-US" sz="2400" dirty="0" err="1"/>
              <a:t>untuk</a:t>
            </a:r>
            <a:r>
              <a:rPr lang="en-US" sz="2400" dirty="0"/>
              <a:t> 3-6 </a:t>
            </a:r>
            <a:r>
              <a:rPr lang="en-US" sz="2400" dirty="0" err="1"/>
              <a:t>bulan</a:t>
            </a:r>
            <a:r>
              <a:rPr lang="en-US" sz="2400" dirty="0"/>
              <a:t> </a:t>
            </a:r>
            <a:r>
              <a:rPr lang="en-US" sz="2400" dirty="0" err="1"/>
              <a:t>kedepan</a:t>
            </a:r>
            <a:endParaRPr lang="en-ID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5A0433-C655-449B-A78A-8B2156115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17" y="2133389"/>
            <a:ext cx="5153371" cy="3355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F47225-C3BA-47B2-8E35-455CB57CF5A3}"/>
              </a:ext>
            </a:extLst>
          </p:cNvPr>
          <p:cNvSpPr txBox="1"/>
          <p:nvPr/>
        </p:nvSpPr>
        <p:spPr>
          <a:xfrm>
            <a:off x="145910" y="6488668"/>
            <a:ext cx="602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chemeClr val="bg1"/>
                </a:solidFill>
              </a:rPr>
              <a:t>Institut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Informatika</a:t>
            </a:r>
            <a:r>
              <a:rPr lang="en-US" b="1" i="1" dirty="0">
                <a:solidFill>
                  <a:schemeClr val="bg1"/>
                </a:solidFill>
              </a:rPr>
              <a:t> &amp; Business </a:t>
            </a:r>
            <a:r>
              <a:rPr lang="en-US" b="1" i="1" dirty="0" err="1">
                <a:solidFill>
                  <a:schemeClr val="bg1"/>
                </a:solidFill>
              </a:rPr>
              <a:t>Darmajaya</a:t>
            </a:r>
            <a:r>
              <a:rPr lang="en-US" b="1" i="1" dirty="0">
                <a:solidFill>
                  <a:schemeClr val="bg1"/>
                </a:solidFill>
              </a:rPr>
              <a:t>, Bandar Lampung</a:t>
            </a:r>
            <a:endParaRPr lang="en-ID" b="1" i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AD6AEA-09E5-46CE-9D10-474DF12C5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093" y="155433"/>
            <a:ext cx="674456" cy="67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2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3B35D-CEC3-475F-85D3-C13AA47B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Adapt to The New Normal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4A2BD-C6AB-4D61-8057-2E4F2EEAD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32956"/>
            <a:ext cx="4239491" cy="4538441"/>
          </a:xfrm>
        </p:spPr>
        <p:txBody>
          <a:bodyPr>
            <a:normAutofit fontScale="92500" lnSpcReduction="10000"/>
          </a:bodyPr>
          <a:lstStyle/>
          <a:p>
            <a:pPr marL="449263" indent="-449263">
              <a:buFont typeface="Wingdings" panose="05000000000000000000" pitchFamily="2" charset="2"/>
              <a:buChar char="q"/>
            </a:pPr>
            <a:r>
              <a:rPr lang="en-US" sz="2400" dirty="0"/>
              <a:t>Jaga </a:t>
            </a:r>
            <a:r>
              <a:rPr lang="en-US" sz="2400" dirty="0" err="1"/>
              <a:t>Kesehatan</a:t>
            </a:r>
            <a:r>
              <a:rPr lang="en-US" sz="2400" dirty="0"/>
              <a:t> &amp; </a:t>
            </a:r>
            <a:r>
              <a:rPr lang="en-US" sz="2400" dirty="0" err="1"/>
              <a:t>Keselamatan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, </a:t>
            </a:r>
            <a:r>
              <a:rPr lang="en-US" sz="2400" dirty="0" err="1"/>
              <a:t>Keluarga</a:t>
            </a:r>
            <a:r>
              <a:rPr lang="en-US" sz="2400" dirty="0"/>
              <a:t>, </a:t>
            </a:r>
            <a:r>
              <a:rPr lang="en-US" sz="2400" dirty="0" err="1"/>
              <a:t>Karyawan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endParaRPr lang="en-US" sz="2400" dirty="0"/>
          </a:p>
          <a:p>
            <a:pPr marL="449263" indent="-449263">
              <a:buFont typeface="Wingdings" panose="05000000000000000000" pitchFamily="2" charset="2"/>
              <a:buChar char="q"/>
            </a:pP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temukan</a:t>
            </a:r>
            <a:r>
              <a:rPr lang="en-US" sz="2400" dirty="0"/>
              <a:t> </a:t>
            </a:r>
            <a:r>
              <a:rPr lang="en-US" sz="2400" dirty="0" err="1"/>
              <a:t>peluang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, problem yang </a:t>
            </a:r>
            <a:r>
              <a:rPr lang="en-US" sz="2400" dirty="0" err="1"/>
              <a:t>butuh</a:t>
            </a:r>
            <a:r>
              <a:rPr lang="en-US" sz="2400" dirty="0"/>
              <a:t> </a:t>
            </a:r>
            <a:r>
              <a:rPr lang="en-US" sz="2400" dirty="0" err="1"/>
              <a:t>solusi</a:t>
            </a:r>
            <a:r>
              <a:rPr lang="en-US" sz="2400" dirty="0"/>
              <a:t> massif</a:t>
            </a:r>
          </a:p>
          <a:p>
            <a:pPr marL="449263" indent="-449263">
              <a:buFont typeface="Wingdings" panose="05000000000000000000" pitchFamily="2" charset="2"/>
              <a:buChar char="q"/>
            </a:pPr>
            <a:r>
              <a:rPr lang="en-US" sz="2400" dirty="0" err="1"/>
              <a:t>Produksi</a:t>
            </a:r>
            <a:r>
              <a:rPr lang="en-US" sz="2400" dirty="0"/>
              <a:t> (</a:t>
            </a:r>
            <a:r>
              <a:rPr lang="en-US" sz="2400" dirty="0" err="1"/>
              <a:t>jadi</a:t>
            </a:r>
            <a:r>
              <a:rPr lang="en-US" sz="2400" dirty="0"/>
              <a:t> reseller) </a:t>
            </a:r>
            <a:r>
              <a:rPr lang="en-US" sz="2400" dirty="0" err="1"/>
              <a:t>produk</a:t>
            </a:r>
            <a:r>
              <a:rPr lang="en-US" sz="2400" dirty="0"/>
              <a:t> yang </a:t>
            </a:r>
            <a:r>
              <a:rPr lang="en-US" sz="2400" dirty="0" err="1"/>
              <a:t>dibutuhkan</a:t>
            </a:r>
            <a:r>
              <a:rPr lang="en-US" sz="2400" dirty="0"/>
              <a:t> oleh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dan 3-6 </a:t>
            </a:r>
            <a:r>
              <a:rPr lang="en-US" sz="2400" dirty="0" err="1"/>
              <a:t>bulan</a:t>
            </a:r>
            <a:r>
              <a:rPr lang="en-US" sz="2400" dirty="0"/>
              <a:t> </a:t>
            </a:r>
            <a:r>
              <a:rPr lang="en-US" sz="2400" dirty="0" err="1"/>
              <a:t>kedepan</a:t>
            </a:r>
            <a:endParaRPr lang="en-US" sz="2400" dirty="0"/>
          </a:p>
          <a:p>
            <a:pPr marL="449263" indent="-449263">
              <a:buFont typeface="Wingdings" panose="05000000000000000000" pitchFamily="2" charset="2"/>
              <a:buChar char="q"/>
            </a:pPr>
            <a:r>
              <a:rPr lang="en-US" sz="2400" dirty="0" err="1"/>
              <a:t>Optimalisasikan</a:t>
            </a:r>
            <a:r>
              <a:rPr lang="en-US" sz="2400" dirty="0"/>
              <a:t> </a:t>
            </a:r>
            <a:r>
              <a:rPr lang="en-US" sz="2400" dirty="0" err="1"/>
              <a:t>Digitalisasi</a:t>
            </a:r>
            <a:r>
              <a:rPr lang="en-US" sz="2400" dirty="0"/>
              <a:t>: </a:t>
            </a:r>
            <a:r>
              <a:rPr lang="en-US" sz="2400" dirty="0" err="1"/>
              <a:t>Terutama</a:t>
            </a:r>
            <a:r>
              <a:rPr lang="en-US" sz="2400" dirty="0"/>
              <a:t> tools yang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genggaman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marketing, payment &amp; Fulfillment </a:t>
            </a:r>
            <a:r>
              <a:rPr lang="en-US" sz="2400" dirty="0" err="1"/>
              <a:t>dsb</a:t>
            </a:r>
            <a:endParaRPr lang="en-ID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2C81F1-4A3A-4039-B273-7877B58F0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87750"/>
            <a:ext cx="5730349" cy="37644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83B7A4-2A8B-43B2-96DD-08217BC88095}"/>
              </a:ext>
            </a:extLst>
          </p:cNvPr>
          <p:cNvSpPr txBox="1"/>
          <p:nvPr/>
        </p:nvSpPr>
        <p:spPr>
          <a:xfrm>
            <a:off x="145910" y="6488668"/>
            <a:ext cx="602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chemeClr val="bg1"/>
                </a:solidFill>
              </a:rPr>
              <a:t>Institut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Informatika</a:t>
            </a:r>
            <a:r>
              <a:rPr lang="en-US" b="1" i="1" dirty="0">
                <a:solidFill>
                  <a:schemeClr val="bg1"/>
                </a:solidFill>
              </a:rPr>
              <a:t> &amp; Business </a:t>
            </a:r>
            <a:r>
              <a:rPr lang="en-US" b="1" i="1" dirty="0" err="1">
                <a:solidFill>
                  <a:schemeClr val="bg1"/>
                </a:solidFill>
              </a:rPr>
              <a:t>Darmajaya</a:t>
            </a:r>
            <a:r>
              <a:rPr lang="en-US" b="1" i="1" dirty="0">
                <a:solidFill>
                  <a:schemeClr val="bg1"/>
                </a:solidFill>
              </a:rPr>
              <a:t>, Bandar Lampung</a:t>
            </a:r>
            <a:endParaRPr lang="en-ID" b="1" i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8FE787-354C-4A06-917A-43B124BC2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093" y="155433"/>
            <a:ext cx="674456" cy="67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7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3B35D-CEC3-475F-85D3-C13AA47B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Survive through Ecosystem-Leadership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4A2BD-C6AB-4D61-8057-2E4F2EEAD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32956"/>
            <a:ext cx="4239491" cy="4538441"/>
          </a:xfrm>
        </p:spPr>
        <p:txBody>
          <a:bodyPr>
            <a:normAutofit lnSpcReduction="10000"/>
          </a:bodyPr>
          <a:lstStyle/>
          <a:p>
            <a:pPr marL="449263" indent="-449263">
              <a:buFont typeface="Wingdings" panose="05000000000000000000" pitchFamily="2" charset="2"/>
              <a:buChar char="q"/>
            </a:pPr>
            <a:r>
              <a:rPr lang="en-US" sz="2400" dirty="0" err="1"/>
              <a:t>Bangun</a:t>
            </a:r>
            <a:r>
              <a:rPr lang="en-US" sz="2400" dirty="0"/>
              <a:t> Mindset: We Are All in this together</a:t>
            </a:r>
          </a:p>
          <a:p>
            <a:pPr marL="449263" indent="-449263">
              <a:buFont typeface="Wingdings" panose="05000000000000000000" pitchFamily="2" charset="2"/>
              <a:buChar char="q"/>
            </a:pPr>
            <a:r>
              <a:rPr lang="en-US" sz="2400" dirty="0" err="1"/>
              <a:t>Bangun</a:t>
            </a:r>
            <a:r>
              <a:rPr lang="en-US" sz="2400" dirty="0"/>
              <a:t> </a:t>
            </a:r>
            <a:r>
              <a:rPr lang="en-US" sz="2400" dirty="0" err="1"/>
              <a:t>Jejaring</a:t>
            </a:r>
            <a:r>
              <a:rPr lang="en-US" sz="2400" dirty="0"/>
              <a:t>, Beyond </a:t>
            </a:r>
            <a:r>
              <a:rPr lang="en-US" sz="2400" dirty="0" err="1"/>
              <a:t>Boundries</a:t>
            </a:r>
            <a:endParaRPr lang="en-US" sz="2400" dirty="0"/>
          </a:p>
          <a:p>
            <a:pPr marL="449263" indent="-449263">
              <a:buFont typeface="Wingdings" panose="05000000000000000000" pitchFamily="2" charset="2"/>
              <a:buChar char="q"/>
            </a:pPr>
            <a:r>
              <a:rPr lang="en-US" sz="2400" dirty="0" err="1"/>
              <a:t>Manfaatkan</a:t>
            </a:r>
            <a:r>
              <a:rPr lang="en-US" sz="2400" dirty="0"/>
              <a:t> </a:t>
            </a:r>
            <a:r>
              <a:rPr lang="en-US" sz="2400" dirty="0" err="1"/>
              <a:t>fasilitas</a:t>
            </a:r>
            <a:r>
              <a:rPr lang="en-US" sz="2400" dirty="0"/>
              <a:t> </a:t>
            </a:r>
            <a:r>
              <a:rPr lang="en-US" sz="2400" dirty="0" err="1"/>
              <a:t>perbankan</a:t>
            </a:r>
            <a:r>
              <a:rPr lang="en-US" sz="2400" dirty="0"/>
              <a:t>, </a:t>
            </a:r>
            <a:r>
              <a:rPr lang="en-US" sz="2400" dirty="0" err="1"/>
              <a:t>bantuan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memitigasi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endParaRPr lang="en-US" sz="2400" dirty="0"/>
          </a:p>
          <a:p>
            <a:pPr marL="449263" indent="-449263">
              <a:buFont typeface="Wingdings" panose="05000000000000000000" pitchFamily="2" charset="2"/>
              <a:buChar char="q"/>
            </a:pPr>
            <a:r>
              <a:rPr lang="en-US" sz="2400" dirty="0" err="1"/>
              <a:t>Berikan</a:t>
            </a:r>
            <a:r>
              <a:rPr lang="en-US" sz="2400" dirty="0"/>
              <a:t> yang </a:t>
            </a:r>
            <a:r>
              <a:rPr lang="en-US" sz="2400" dirty="0" err="1"/>
              <a:t>terbaik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masyrakat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silaturahim</a:t>
            </a:r>
            <a:r>
              <a:rPr lang="en-US" sz="2400" dirty="0"/>
              <a:t>…</a:t>
            </a:r>
            <a:r>
              <a:rPr lang="en-US" sz="2400" dirty="0" err="1"/>
              <a:t>sekaranglah</a:t>
            </a:r>
            <a:r>
              <a:rPr lang="en-US" sz="2400" dirty="0"/>
              <a:t> </a:t>
            </a:r>
            <a:r>
              <a:rPr lang="en-US" sz="2400" dirty="0" err="1"/>
              <a:t>saatnya</a:t>
            </a:r>
            <a:endParaRPr lang="en-ID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91FA0-4251-4F17-90D5-7F3E19300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55" y="2163040"/>
            <a:ext cx="6256539" cy="3695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275C1F-9B01-45A8-BD1A-79D34E14469A}"/>
              </a:ext>
            </a:extLst>
          </p:cNvPr>
          <p:cNvSpPr txBox="1"/>
          <p:nvPr/>
        </p:nvSpPr>
        <p:spPr>
          <a:xfrm>
            <a:off x="145910" y="6488668"/>
            <a:ext cx="602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chemeClr val="bg1"/>
                </a:solidFill>
              </a:rPr>
              <a:t>Institut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Informatika</a:t>
            </a:r>
            <a:r>
              <a:rPr lang="en-US" b="1" i="1" dirty="0">
                <a:solidFill>
                  <a:schemeClr val="bg1"/>
                </a:solidFill>
              </a:rPr>
              <a:t> &amp; Business </a:t>
            </a:r>
            <a:r>
              <a:rPr lang="en-US" b="1" i="1" dirty="0" err="1">
                <a:solidFill>
                  <a:schemeClr val="bg1"/>
                </a:solidFill>
              </a:rPr>
              <a:t>Darmajaya</a:t>
            </a:r>
            <a:r>
              <a:rPr lang="en-US" b="1" i="1" dirty="0">
                <a:solidFill>
                  <a:schemeClr val="bg1"/>
                </a:solidFill>
              </a:rPr>
              <a:t>, Bandar Lampung</a:t>
            </a:r>
            <a:endParaRPr lang="en-ID" b="1" i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E052A6-C095-4ED5-B9D3-EB5F982E5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093" y="155433"/>
            <a:ext cx="674456" cy="67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86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3B35D-CEC3-475F-85D3-C13AA47B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Invest in This Time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4A2BD-C6AB-4D61-8057-2E4F2EEAD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32956"/>
            <a:ext cx="4239491" cy="4538441"/>
          </a:xfrm>
        </p:spPr>
        <p:txBody>
          <a:bodyPr>
            <a:normAutofit lnSpcReduction="10000"/>
          </a:bodyPr>
          <a:lstStyle/>
          <a:p>
            <a:pPr marL="449263" indent="-449263">
              <a:buFont typeface="Wingdings" panose="05000000000000000000" pitchFamily="2" charset="2"/>
              <a:buChar char="q"/>
            </a:pPr>
            <a:r>
              <a:rPr lang="en-US" sz="2400" dirty="0" err="1"/>
              <a:t>Semuanya</a:t>
            </a:r>
            <a:r>
              <a:rPr lang="en-US" sz="2400" dirty="0"/>
              <a:t> </a:t>
            </a:r>
            <a:r>
              <a:rPr lang="en-US" sz="2400" dirty="0" err="1"/>
              <a:t>berjalan</a:t>
            </a:r>
            <a:r>
              <a:rPr lang="en-US" sz="2400" dirty="0"/>
              <a:t> </a:t>
            </a:r>
            <a:r>
              <a:rPr lang="en-US" sz="2400" dirty="0" err="1"/>
              <a:t>lambar</a:t>
            </a:r>
            <a:r>
              <a:rPr lang="en-US" sz="2400" dirty="0"/>
              <a:t>, </a:t>
            </a:r>
            <a:r>
              <a:rPr lang="en-US" sz="2400" dirty="0" err="1"/>
              <a:t>kini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waaktu</a:t>
            </a:r>
            <a:r>
              <a:rPr lang="en-US" sz="2400" dirty="0"/>
              <a:t> yang ideal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menangani</a:t>
            </a:r>
            <a:r>
              <a:rPr lang="en-US" sz="2400" dirty="0"/>
              <a:t> </a:t>
            </a:r>
            <a:r>
              <a:rPr lang="en-US" sz="2400" dirty="0" err="1"/>
              <a:t>proyek-proyek</a:t>
            </a:r>
            <a:r>
              <a:rPr lang="en-US" sz="2400" dirty="0"/>
              <a:t> yang </a:t>
            </a:r>
            <a:r>
              <a:rPr lang="en-US" sz="2400" dirty="0" err="1"/>
              <a:t>sempat</a:t>
            </a:r>
            <a:r>
              <a:rPr lang="en-US" sz="2400" dirty="0"/>
              <a:t> </a:t>
            </a:r>
            <a:r>
              <a:rPr lang="en-US" sz="2400" dirty="0" err="1"/>
              <a:t>ditunda-tunda</a:t>
            </a:r>
            <a:endParaRPr lang="en-US" sz="2400" dirty="0"/>
          </a:p>
          <a:p>
            <a:pPr marL="449263" indent="-449263">
              <a:buFont typeface="Wingdings" panose="05000000000000000000" pitchFamily="2" charset="2"/>
              <a:buChar char="q"/>
            </a:pPr>
            <a:r>
              <a:rPr lang="en-US" sz="2400" dirty="0" err="1"/>
              <a:t>Gunakan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proses, </a:t>
            </a:r>
            <a:r>
              <a:rPr lang="en-US" sz="2400" dirty="0" err="1"/>
              <a:t>kualitas</a:t>
            </a:r>
            <a:r>
              <a:rPr lang="en-US" sz="2400" dirty="0"/>
              <a:t>, dan </a:t>
            </a:r>
            <a:r>
              <a:rPr lang="en-US" sz="2400" dirty="0" err="1"/>
              <a:t>efisiensi</a:t>
            </a:r>
            <a:endParaRPr lang="en-US" sz="2400" dirty="0"/>
          </a:p>
          <a:p>
            <a:pPr marL="449263" indent="-449263">
              <a:buFont typeface="Wingdings" panose="05000000000000000000" pitchFamily="2" charset="2"/>
              <a:buChar char="q"/>
            </a:pPr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pelatihan</a:t>
            </a:r>
            <a:r>
              <a:rPr lang="en-US" sz="2400" dirty="0"/>
              <a:t>/</a:t>
            </a:r>
            <a:r>
              <a:rPr lang="en-US" sz="2400" dirty="0" err="1"/>
              <a:t>Latih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pemimpin</a:t>
            </a:r>
            <a:r>
              <a:rPr lang="en-US" sz="2400" dirty="0"/>
              <a:t> di </a:t>
            </a:r>
            <a:r>
              <a:rPr lang="en-US" sz="2400" dirty="0" err="1"/>
              <a:t>bidang</a:t>
            </a:r>
            <a:r>
              <a:rPr lang="en-US" sz="2400" dirty="0"/>
              <a:t> yang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tahu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berkembang</a:t>
            </a:r>
            <a:r>
              <a:rPr lang="en-US" sz="2400" dirty="0"/>
              <a:t> </a:t>
            </a:r>
            <a:r>
              <a:rPr lang="en-US" sz="2400" dirty="0" err="1"/>
              <a:t>sesudah</a:t>
            </a:r>
            <a:r>
              <a:rPr lang="en-US" sz="2400" dirty="0"/>
              <a:t> </a:t>
            </a:r>
            <a:r>
              <a:rPr lang="en-US" sz="2400" dirty="0" err="1"/>
              <a:t>krisis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lewat</a:t>
            </a:r>
            <a:endParaRPr lang="en-ID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FC3C94-6584-4A3B-851F-2748E7D79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90" y="2032955"/>
            <a:ext cx="4987637" cy="40907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3A8BE9-FF5D-41C0-86FD-ACFA6D172F81}"/>
              </a:ext>
            </a:extLst>
          </p:cNvPr>
          <p:cNvSpPr txBox="1"/>
          <p:nvPr/>
        </p:nvSpPr>
        <p:spPr>
          <a:xfrm>
            <a:off x="145910" y="6488668"/>
            <a:ext cx="602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chemeClr val="bg1"/>
                </a:solidFill>
              </a:rPr>
              <a:t>Institut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Informatika</a:t>
            </a:r>
            <a:r>
              <a:rPr lang="en-US" b="1" i="1" dirty="0">
                <a:solidFill>
                  <a:schemeClr val="bg1"/>
                </a:solidFill>
              </a:rPr>
              <a:t> &amp; Business </a:t>
            </a:r>
            <a:r>
              <a:rPr lang="en-US" b="1" i="1" dirty="0" err="1">
                <a:solidFill>
                  <a:schemeClr val="bg1"/>
                </a:solidFill>
              </a:rPr>
              <a:t>Darmajaya</a:t>
            </a:r>
            <a:r>
              <a:rPr lang="en-US" b="1" i="1" dirty="0">
                <a:solidFill>
                  <a:schemeClr val="bg1"/>
                </a:solidFill>
              </a:rPr>
              <a:t>, Bandar Lampung</a:t>
            </a:r>
            <a:endParaRPr lang="en-ID" b="1" i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B073E7-38B2-4F37-BD72-4C9E41D2A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093" y="155433"/>
            <a:ext cx="674456" cy="67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8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3B35D-CEC3-475F-85D3-C13AA47B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 Calm in The Storm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4A2BD-C6AB-4D61-8057-2E4F2EEAD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32956"/>
            <a:ext cx="4239491" cy="4538441"/>
          </a:xfrm>
        </p:spPr>
        <p:txBody>
          <a:bodyPr>
            <a:normAutofit/>
          </a:bodyPr>
          <a:lstStyle/>
          <a:p>
            <a:pPr marL="449263" indent="-449263">
              <a:buFont typeface="Wingdings" panose="05000000000000000000" pitchFamily="2" charset="2"/>
              <a:buChar char="q"/>
            </a:pPr>
            <a:r>
              <a:rPr lang="en-US" sz="2400" dirty="0" err="1"/>
              <a:t>Jangan</a:t>
            </a:r>
            <a:r>
              <a:rPr lang="en-US" sz="2400" dirty="0"/>
              <a:t> </a:t>
            </a:r>
            <a:r>
              <a:rPr lang="en-US" sz="2400" dirty="0" err="1"/>
              <a:t>Berencana</a:t>
            </a:r>
            <a:r>
              <a:rPr lang="en-US" sz="2400" dirty="0"/>
              <a:t>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Jauh</a:t>
            </a:r>
            <a:r>
              <a:rPr lang="en-US" sz="2400" dirty="0"/>
              <a:t> </a:t>
            </a:r>
            <a:r>
              <a:rPr lang="en-US" sz="2400" dirty="0" err="1"/>
              <a:t>dulu</a:t>
            </a:r>
            <a:r>
              <a:rPr lang="en-US" sz="2400" dirty="0"/>
              <a:t>, </a:t>
            </a:r>
            <a:r>
              <a:rPr lang="en-US" sz="2400" dirty="0" err="1"/>
              <a:t>ingat</a:t>
            </a:r>
            <a:r>
              <a:rPr lang="en-US" sz="2400" dirty="0"/>
              <a:t> </a:t>
            </a:r>
            <a:r>
              <a:rPr lang="en-US" sz="2400" dirty="0" err="1"/>
              <a:t>hal-hal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berubah</a:t>
            </a:r>
            <a:endParaRPr lang="en-US" sz="2400" dirty="0"/>
          </a:p>
          <a:p>
            <a:pPr marL="449263" indent="-449263">
              <a:buFont typeface="Wingdings" panose="05000000000000000000" pitchFamily="2" charset="2"/>
              <a:buChar char="q"/>
            </a:pPr>
            <a:r>
              <a:rPr lang="en-US" sz="2400" dirty="0" err="1"/>
              <a:t>Pastikan</a:t>
            </a:r>
            <a:r>
              <a:rPr lang="en-US" sz="2400" dirty="0"/>
              <a:t> </a:t>
            </a:r>
            <a:r>
              <a:rPr lang="en-US" sz="2400" dirty="0" err="1"/>
              <a:t>karyawan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terlindungi</a:t>
            </a:r>
            <a:r>
              <a:rPr lang="en-US" sz="2400" dirty="0"/>
              <a:t>, </a:t>
            </a:r>
            <a:r>
              <a:rPr lang="en-US" sz="2400" dirty="0" err="1"/>
              <a:t>pertahankan</a:t>
            </a:r>
            <a:r>
              <a:rPr lang="en-US" sz="2400" dirty="0"/>
              <a:t> orang-orang </a:t>
            </a:r>
            <a:r>
              <a:rPr lang="en-US" sz="2400" dirty="0" err="1"/>
              <a:t>kunci</a:t>
            </a:r>
            <a:r>
              <a:rPr lang="en-US" sz="2400" dirty="0"/>
              <a:t> yang </a:t>
            </a:r>
            <a:r>
              <a:rPr lang="en-US" sz="2400" dirty="0" err="1"/>
              <a:t>menggerakkan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endParaRPr lang="en-US" sz="2400" dirty="0"/>
          </a:p>
          <a:p>
            <a:pPr marL="449263" indent="-449263">
              <a:buFont typeface="Wingdings" panose="05000000000000000000" pitchFamily="2" charset="2"/>
              <a:buChar char="q"/>
            </a:pPr>
            <a:r>
              <a:rPr lang="en-US" sz="2400" dirty="0" err="1"/>
              <a:t>Badai</a:t>
            </a:r>
            <a:r>
              <a:rPr lang="en-US" sz="2400" dirty="0"/>
              <a:t> (</a:t>
            </a:r>
            <a:r>
              <a:rPr lang="en-US" sz="2400" dirty="0" err="1"/>
              <a:t>inshaAllah</a:t>
            </a:r>
            <a:r>
              <a:rPr lang="en-US" sz="2400" dirty="0"/>
              <a:t>) </a:t>
            </a:r>
            <a:r>
              <a:rPr lang="en-US" sz="2400" dirty="0" err="1"/>
              <a:t>pasti</a:t>
            </a:r>
            <a:r>
              <a:rPr lang="en-US" sz="2400" dirty="0"/>
              <a:t> </a:t>
            </a:r>
            <a:r>
              <a:rPr lang="en-US" sz="2400" dirty="0" err="1"/>
              <a:t>berlalu</a:t>
            </a:r>
            <a:endParaRPr lang="en-ID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31DE4F-BCF3-408F-B6E1-FF39AFE9D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08783"/>
            <a:ext cx="5629823" cy="37579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19AC6B-7592-494D-9954-7BC565B46C4D}"/>
              </a:ext>
            </a:extLst>
          </p:cNvPr>
          <p:cNvSpPr txBox="1"/>
          <p:nvPr/>
        </p:nvSpPr>
        <p:spPr>
          <a:xfrm>
            <a:off x="145910" y="6488668"/>
            <a:ext cx="602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chemeClr val="bg1"/>
                </a:solidFill>
              </a:rPr>
              <a:t>Institut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Informatika</a:t>
            </a:r>
            <a:r>
              <a:rPr lang="en-US" b="1" i="1" dirty="0">
                <a:solidFill>
                  <a:schemeClr val="bg1"/>
                </a:solidFill>
              </a:rPr>
              <a:t> &amp; Business </a:t>
            </a:r>
            <a:r>
              <a:rPr lang="en-US" b="1" i="1" dirty="0" err="1">
                <a:solidFill>
                  <a:schemeClr val="bg1"/>
                </a:solidFill>
              </a:rPr>
              <a:t>Darmajaya</a:t>
            </a:r>
            <a:r>
              <a:rPr lang="en-US" b="1" i="1" dirty="0">
                <a:solidFill>
                  <a:schemeClr val="bg1"/>
                </a:solidFill>
              </a:rPr>
              <a:t>, Bandar Lampung</a:t>
            </a:r>
            <a:endParaRPr lang="en-ID" b="1" i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24194C-E505-4FD6-972B-3E0101039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093" y="155433"/>
            <a:ext cx="674456" cy="67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478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</TotalTime>
  <Words>459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Adobe Gothic Std B</vt:lpstr>
      <vt:lpstr>Calibri</vt:lpstr>
      <vt:lpstr>Calibri Light</vt:lpstr>
      <vt:lpstr>Wingdings</vt:lpstr>
      <vt:lpstr>Retrospect</vt:lpstr>
      <vt:lpstr>TECHNOPRENEURSHIP ON CRISIS! How to handle them</vt:lpstr>
      <vt:lpstr>Current Situation</vt:lpstr>
      <vt:lpstr>PowerPoint Presentation</vt:lpstr>
      <vt:lpstr>Vita-Preneur: Tips Imunitas UMKM di Tengah Ancaman Wabah COVID19</vt:lpstr>
      <vt:lpstr>CASH IS KING!</vt:lpstr>
      <vt:lpstr>Adapt to The New Normal</vt:lpstr>
      <vt:lpstr>Survive through Ecosystem-Leadership</vt:lpstr>
      <vt:lpstr>Invest in This Time</vt:lpstr>
      <vt:lpstr>Be Calm in The Storm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9</cp:revision>
  <dcterms:created xsi:type="dcterms:W3CDTF">2020-04-10T08:47:27Z</dcterms:created>
  <dcterms:modified xsi:type="dcterms:W3CDTF">2020-04-12T18:55:22Z</dcterms:modified>
</cp:coreProperties>
</file>