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E488"/>
    <a:srgbClr val="F6862A"/>
    <a:srgbClr val="E86E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621" autoAdjust="0"/>
  </p:normalViewPr>
  <p:slideViewPr>
    <p:cSldViewPr>
      <p:cViewPr varScale="1">
        <p:scale>
          <a:sx n="66" d="100"/>
          <a:sy n="66" d="100"/>
        </p:scale>
        <p:origin x="-150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6E9EDB-43B8-4822-81AC-4680A04F9906}" type="datetimeFigureOut">
              <a:rPr lang="en-US" smtClean="0"/>
              <a:t>3/22/2021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9DD580-54BB-4306-8E56-AFBE026EA8A6}" type="slidenum">
              <a:rPr lang="en-US" smtClean="0"/>
              <a:t>‹#›</a:t>
            </a:fld>
            <a:endParaRPr lang="en-US"/>
          </a:p>
        </p:txBody>
      </p:sp>
    </p:spTree>
    <p:extLst>
      <p:ext uri="{BB962C8B-B14F-4D97-AF65-F5344CB8AC3E}">
        <p14:creationId xmlns:p14="http://schemas.microsoft.com/office/powerpoint/2010/main" val="3508662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5EF05EF-6168-407F-8025-E41839E12504}" type="datetimeFigureOut">
              <a:rPr lang="en-US" smtClean="0"/>
              <a:pPr/>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1C692C-4F2D-45F6-A9A8-8A3A8FE2780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EF05EF-6168-407F-8025-E41839E12504}" type="datetimeFigureOut">
              <a:rPr lang="en-US" smtClean="0"/>
              <a:pPr/>
              <a:t>3/22/2021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1C692C-4F2D-45F6-A9A8-8A3A8FE27806}" type="slidenum">
              <a:rPr lang="en-US" smtClean="0"/>
              <a:pPr/>
              <a:t>‹#›</a:t>
            </a:fld>
            <a:endParaRPr lang="en-US"/>
          </a:p>
        </p:txBody>
      </p:sp>
    </p:spTree>
    <p:extLst>
      <p:ext uri="{BB962C8B-B14F-4D97-AF65-F5344CB8AC3E}">
        <p14:creationId xmlns:p14="http://schemas.microsoft.com/office/powerpoint/2010/main" val="3851781554"/>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accent2">
              <a:lumMod val="75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1560" y="1124744"/>
            <a:ext cx="4165819" cy="3960441"/>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a:sp3d>
        </p:spPr>
      </p:pic>
      <p:sp>
        <p:nvSpPr>
          <p:cNvPr id="12" name="TextBox 11"/>
          <p:cNvSpPr txBox="1"/>
          <p:nvPr/>
        </p:nvSpPr>
        <p:spPr>
          <a:xfrm flipH="1">
            <a:off x="5076056" y="1700808"/>
            <a:ext cx="3168352" cy="2862322"/>
          </a:xfrm>
          <a:prstGeom prst="rect">
            <a:avLst/>
          </a:prstGeom>
          <a:noFill/>
        </p:spPr>
        <p:txBody>
          <a:bodyPr wrap="square" rtlCol="0">
            <a:spAutoFit/>
          </a:bodyPr>
          <a:lstStyle/>
          <a:p>
            <a:r>
              <a:rPr lang="en-US" sz="3600" b="1" dirty="0" smtClean="0">
                <a:solidFill>
                  <a:prstClr val="white">
                    <a:lumMod val="50000"/>
                  </a:prstClr>
                </a:solidFill>
                <a:latin typeface="Century Gothic" pitchFamily="34" charset="0"/>
              </a:rPr>
              <a:t>GAMBARAN UMUM AKUNTANSI PERUSAHAAN DAGANG</a:t>
            </a:r>
            <a:endParaRPr lang="en-US" sz="3600" b="1" dirty="0">
              <a:solidFill>
                <a:prstClr val="white">
                  <a:lumMod val="50000"/>
                </a:prstClr>
              </a:solidFill>
              <a:latin typeface="Century Gothic" pitchFamily="34" charset="0"/>
            </a:endParaRPr>
          </a:p>
        </p:txBody>
      </p:sp>
    </p:spTree>
    <p:extLst>
      <p:ext uri="{BB962C8B-B14F-4D97-AF65-F5344CB8AC3E}">
        <p14:creationId xmlns:p14="http://schemas.microsoft.com/office/powerpoint/2010/main" val="262560740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11"/>
                                        </p:tgtEl>
                                        <p:attrNameLst>
                                          <p:attrName>style.visibility</p:attrName>
                                        </p:attrNameLst>
                                      </p:cBhvr>
                                      <p:to>
                                        <p:strVal val="visible"/>
                                      </p:to>
                                    </p:set>
                                    <p:anim calcmode="lin" valueType="num">
                                      <p:cBhvr>
                                        <p:cTn id="7" dur="1000" fill="hold"/>
                                        <p:tgtEl>
                                          <p:spTgt spid="11"/>
                                        </p:tgtEl>
                                        <p:attrNameLst>
                                          <p:attrName>ppt_w</p:attrName>
                                        </p:attrNameLst>
                                      </p:cBhvr>
                                      <p:tavLst>
                                        <p:tav tm="0">
                                          <p:val>
                                            <p:fltVal val="0"/>
                                          </p:val>
                                        </p:tav>
                                        <p:tav tm="100000">
                                          <p:val>
                                            <p:strVal val="#ppt_w"/>
                                          </p:val>
                                        </p:tav>
                                      </p:tavLst>
                                    </p:anim>
                                    <p:anim calcmode="lin" valueType="num">
                                      <p:cBhvr>
                                        <p:cTn id="8" dur="1000" fill="hold"/>
                                        <p:tgtEl>
                                          <p:spTgt spid="11"/>
                                        </p:tgtEl>
                                        <p:attrNameLst>
                                          <p:attrName>ppt_h</p:attrName>
                                        </p:attrNameLst>
                                      </p:cBhvr>
                                      <p:tavLst>
                                        <p:tav tm="0">
                                          <p:val>
                                            <p:fltVal val="0"/>
                                          </p:val>
                                        </p:tav>
                                        <p:tav tm="100000">
                                          <p:val>
                                            <p:strVal val="#ppt_h"/>
                                          </p:val>
                                        </p:tav>
                                      </p:tavLst>
                                    </p:anim>
                                    <p:anim calcmode="lin" valueType="num">
                                      <p:cBhvr>
                                        <p:cTn id="9" dur="1000" fill="hold"/>
                                        <p:tgtEl>
                                          <p:spTgt spid="11"/>
                                        </p:tgtEl>
                                        <p:attrNameLst>
                                          <p:attrName>style.rotation</p:attrName>
                                        </p:attrNameLst>
                                      </p:cBhvr>
                                      <p:tavLst>
                                        <p:tav tm="0">
                                          <p:val>
                                            <p:fltVal val="90"/>
                                          </p:val>
                                        </p:tav>
                                        <p:tav tm="100000">
                                          <p:val>
                                            <p:fltVal val="0"/>
                                          </p:val>
                                        </p:tav>
                                      </p:tavLst>
                                    </p:anim>
                                    <p:animEffect transition="in" filter="fade">
                                      <p:cBhvr>
                                        <p:cTn id="10" dur="1000"/>
                                        <p:tgtEl>
                                          <p:spTgt spid="11"/>
                                        </p:tgtEl>
                                      </p:cBhvr>
                                    </p:animEffect>
                                  </p:childTnLst>
                                </p:cTn>
                              </p:par>
                              <p:par>
                                <p:cTn id="11" presetID="0" presetClass="path" presetSubtype="0" accel="50000" decel="50000" fill="hold" nodeType="withEffect">
                                  <p:stCondLst>
                                    <p:cond delay="0"/>
                                  </p:stCondLst>
                                  <p:iterate type="lt">
                                    <p:tmPct val="0"/>
                                  </p:iterate>
                                  <p:childTnLst>
                                    <p:animMotion origin="layout" path="M -2.22222E-6 1.26735E-6 C 0.01215 0.05966 0.0243 0.11956 0.03715 0.18686 C 0.05 0.25416 0.06371 0.32886 0.0776 0.40356 " pathEditMode="relative" ptsTypes="aaA">
                                      <p:cBhvr>
                                        <p:cTn id="12" dur="1000" spd="-100000" fill="hold"/>
                                        <p:tgtEl>
                                          <p:spTgt spid="11"/>
                                        </p:tgtEl>
                                        <p:attrNameLst>
                                          <p:attrName>ppt_x</p:attrName>
                                          <p:attrName>ppt_y</p:attrName>
                                        </p:attrNameLst>
                                      </p:cBhvr>
                                    </p:animMotion>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rgbClr val="DDE488"/>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pic>
        <p:nvPicPr>
          <p:cNvPr id="14" name="Picture 13" descr="10738245_daisycopy.jpg"/>
          <p:cNvPicPr>
            <a:picLocks noChangeAspect="1"/>
          </p:cNvPicPr>
          <p:nvPr/>
        </p:nvPicPr>
        <p:blipFill>
          <a:blip r:embed="rId3" cstate="print"/>
          <a:srcRect/>
          <a:stretch>
            <a:fillRect/>
          </a:stretch>
        </p:blipFill>
        <p:spPr>
          <a:xfrm>
            <a:off x="539552" y="188640"/>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sp>
        <p:nvSpPr>
          <p:cNvPr id="15" name="TextBox 14"/>
          <p:cNvSpPr txBox="1"/>
          <p:nvPr/>
        </p:nvSpPr>
        <p:spPr>
          <a:xfrm flipH="1">
            <a:off x="1844276" y="306393"/>
            <a:ext cx="4735368" cy="430887"/>
          </a:xfrm>
          <a:prstGeom prst="rect">
            <a:avLst/>
          </a:prstGeom>
          <a:noFill/>
        </p:spPr>
        <p:txBody>
          <a:bodyPr wrap="square" rtlCol="0">
            <a:spAutoFit/>
          </a:bodyPr>
          <a:lstStyle/>
          <a:p>
            <a:r>
              <a:rPr lang="en-US" sz="2200" dirty="0" err="1" smtClean="0">
                <a:latin typeface="Corbel" pitchFamily="34" charset="0"/>
              </a:rPr>
              <a:t>Masalah</a:t>
            </a:r>
            <a:r>
              <a:rPr lang="en-US" sz="2200" dirty="0" smtClean="0">
                <a:latin typeface="Corbel" pitchFamily="34" charset="0"/>
              </a:rPr>
              <a:t> </a:t>
            </a:r>
            <a:r>
              <a:rPr lang="en-US" sz="2200" dirty="0" err="1" smtClean="0">
                <a:latin typeface="Corbel" pitchFamily="34" charset="0"/>
              </a:rPr>
              <a:t>Akuntansi</a:t>
            </a:r>
            <a:r>
              <a:rPr lang="en-US" sz="2200" dirty="0" smtClean="0">
                <a:latin typeface="Corbel" pitchFamily="34" charset="0"/>
              </a:rPr>
              <a:t> Perusahaan </a:t>
            </a:r>
            <a:r>
              <a:rPr lang="en-US" sz="2200" dirty="0" err="1" smtClean="0">
                <a:latin typeface="Corbel" pitchFamily="34" charset="0"/>
              </a:rPr>
              <a:t>Dagang</a:t>
            </a:r>
            <a:endParaRPr lang="en-US" sz="2200" dirty="0">
              <a:latin typeface="Corbel" pitchFamily="34" charset="0"/>
            </a:endParaRPr>
          </a:p>
        </p:txBody>
      </p:sp>
      <p:sp>
        <p:nvSpPr>
          <p:cNvPr id="2" name="TextBox 1"/>
          <p:cNvSpPr txBox="1"/>
          <p:nvPr/>
        </p:nvSpPr>
        <p:spPr>
          <a:xfrm>
            <a:off x="395536" y="2613391"/>
            <a:ext cx="2160240" cy="1631216"/>
          </a:xfrm>
          <a:prstGeom prst="rect">
            <a:avLst/>
          </a:prstGeom>
          <a:noFill/>
        </p:spPr>
        <p:txBody>
          <a:bodyPr wrap="square" rtlCol="0">
            <a:spAutoFit/>
          </a:bodyPr>
          <a:lstStyle/>
          <a:p>
            <a:r>
              <a:rPr lang="en-US" sz="2000" dirty="0" smtClean="0"/>
              <a:t>Perusahaan </a:t>
            </a:r>
            <a:r>
              <a:rPr lang="en-US" sz="2000" dirty="0" err="1" smtClean="0"/>
              <a:t>Menghadapi</a:t>
            </a:r>
            <a:r>
              <a:rPr lang="en-US" sz="2000" dirty="0" smtClean="0"/>
              <a:t> </a:t>
            </a:r>
            <a:r>
              <a:rPr lang="en-US" sz="2000" dirty="0" err="1" smtClean="0"/>
              <a:t>beberapa</a:t>
            </a:r>
            <a:r>
              <a:rPr lang="en-US" sz="2000" dirty="0" smtClean="0"/>
              <a:t> </a:t>
            </a:r>
            <a:r>
              <a:rPr lang="en-US" sz="2000" dirty="0" err="1" smtClean="0"/>
              <a:t>permasalahan</a:t>
            </a:r>
            <a:r>
              <a:rPr lang="en-US" sz="2000" dirty="0" smtClean="0"/>
              <a:t> </a:t>
            </a:r>
            <a:r>
              <a:rPr lang="en-US" sz="2000" dirty="0" err="1" smtClean="0"/>
              <a:t>terkait</a:t>
            </a:r>
            <a:r>
              <a:rPr lang="en-US" sz="2000" dirty="0" smtClean="0"/>
              <a:t>:</a:t>
            </a:r>
            <a:endParaRPr lang="en-US" sz="2000" dirty="0"/>
          </a:p>
        </p:txBody>
      </p:sp>
      <p:sp>
        <p:nvSpPr>
          <p:cNvPr id="4" name="Oval 3"/>
          <p:cNvSpPr/>
          <p:nvPr/>
        </p:nvSpPr>
        <p:spPr>
          <a:xfrm>
            <a:off x="2857872" y="1772816"/>
            <a:ext cx="3442320" cy="864096"/>
          </a:xfrm>
          <a:prstGeom prst="ellips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endParaRPr lang="en-US" sz="1600" dirty="0" smtClean="0">
              <a:solidFill>
                <a:schemeClr val="tx1"/>
              </a:solidFill>
              <a:latin typeface="Cambria" pitchFamily="18" charset="0"/>
            </a:endParaRPr>
          </a:p>
          <a:p>
            <a:pPr marL="0" lvl="1" algn="ctr"/>
            <a:r>
              <a:rPr lang="en-US" sz="1600" dirty="0" err="1" smtClean="0">
                <a:solidFill>
                  <a:schemeClr val="tx1"/>
                </a:solidFill>
                <a:latin typeface="Cambria" pitchFamily="18" charset="0"/>
              </a:rPr>
              <a:t>Pembelian</a:t>
            </a:r>
            <a:r>
              <a:rPr lang="en-US" sz="1600" dirty="0" smtClean="0">
                <a:solidFill>
                  <a:schemeClr val="tx1"/>
                </a:solidFill>
                <a:latin typeface="Cambria" pitchFamily="18" charset="0"/>
              </a:rPr>
              <a:t> </a:t>
            </a:r>
            <a:r>
              <a:rPr lang="en-US" sz="1600" dirty="0" err="1">
                <a:solidFill>
                  <a:schemeClr val="tx1"/>
                </a:solidFill>
                <a:latin typeface="Cambria" pitchFamily="18" charset="0"/>
              </a:rPr>
              <a:t>barang</a:t>
            </a:r>
            <a:r>
              <a:rPr lang="en-US" sz="1600" dirty="0">
                <a:solidFill>
                  <a:schemeClr val="tx1"/>
                </a:solidFill>
                <a:latin typeface="Cambria" pitchFamily="18" charset="0"/>
              </a:rPr>
              <a:t> </a:t>
            </a:r>
            <a:r>
              <a:rPr lang="en-US" sz="1600" dirty="0" err="1">
                <a:solidFill>
                  <a:schemeClr val="tx1"/>
                </a:solidFill>
                <a:latin typeface="Cambria" pitchFamily="18" charset="0"/>
              </a:rPr>
              <a:t>dagangan</a:t>
            </a:r>
            <a:r>
              <a:rPr lang="en-US" sz="1600" dirty="0">
                <a:solidFill>
                  <a:schemeClr val="tx1"/>
                </a:solidFill>
                <a:latin typeface="Cambria" pitchFamily="18" charset="0"/>
              </a:rPr>
              <a:t> </a:t>
            </a:r>
          </a:p>
          <a:p>
            <a:pPr algn="ctr"/>
            <a:endParaRPr lang="en-US" b="1" dirty="0"/>
          </a:p>
        </p:txBody>
      </p:sp>
      <p:sp>
        <p:nvSpPr>
          <p:cNvPr id="19" name="Oval 18"/>
          <p:cNvSpPr/>
          <p:nvPr/>
        </p:nvSpPr>
        <p:spPr>
          <a:xfrm>
            <a:off x="3649960" y="2876457"/>
            <a:ext cx="3442320" cy="912583"/>
          </a:xfrm>
          <a:prstGeom prst="ellips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endParaRPr lang="en-US" sz="1600" dirty="0" smtClean="0">
              <a:solidFill>
                <a:schemeClr val="tx1"/>
              </a:solidFill>
              <a:latin typeface="Cambria" pitchFamily="18" charset="0"/>
            </a:endParaRPr>
          </a:p>
          <a:p>
            <a:pPr marL="0" lvl="1" algn="ctr"/>
            <a:r>
              <a:rPr lang="en-US" sz="1600" dirty="0" err="1" smtClean="0">
                <a:solidFill>
                  <a:schemeClr val="tx1"/>
                </a:solidFill>
                <a:latin typeface="Cambria" pitchFamily="18" charset="0"/>
              </a:rPr>
              <a:t>Penjualan</a:t>
            </a:r>
            <a:r>
              <a:rPr lang="en-US" sz="1600" dirty="0" smtClean="0">
                <a:solidFill>
                  <a:schemeClr val="tx1"/>
                </a:solidFill>
                <a:latin typeface="Cambria" pitchFamily="18" charset="0"/>
              </a:rPr>
              <a:t> </a:t>
            </a:r>
            <a:r>
              <a:rPr lang="en-US" sz="1600" dirty="0" err="1" smtClean="0">
                <a:solidFill>
                  <a:schemeClr val="tx1"/>
                </a:solidFill>
                <a:latin typeface="Cambria" pitchFamily="18" charset="0"/>
              </a:rPr>
              <a:t>barang</a:t>
            </a:r>
            <a:r>
              <a:rPr lang="en-US" sz="1600" dirty="0" smtClean="0">
                <a:solidFill>
                  <a:schemeClr val="tx1"/>
                </a:solidFill>
                <a:latin typeface="Cambria" pitchFamily="18" charset="0"/>
              </a:rPr>
              <a:t> </a:t>
            </a:r>
            <a:r>
              <a:rPr lang="en-US" sz="1600" dirty="0" err="1">
                <a:solidFill>
                  <a:schemeClr val="tx1"/>
                </a:solidFill>
                <a:latin typeface="Cambria" pitchFamily="18" charset="0"/>
              </a:rPr>
              <a:t>dagangan</a:t>
            </a:r>
            <a:r>
              <a:rPr lang="en-US" sz="1600" dirty="0">
                <a:solidFill>
                  <a:schemeClr val="tx1"/>
                </a:solidFill>
                <a:latin typeface="Cambria" pitchFamily="18" charset="0"/>
              </a:rPr>
              <a:t> </a:t>
            </a:r>
          </a:p>
          <a:p>
            <a:pPr algn="ctr"/>
            <a:endParaRPr lang="en-US" b="1" dirty="0"/>
          </a:p>
        </p:txBody>
      </p:sp>
      <p:sp>
        <p:nvSpPr>
          <p:cNvPr id="20" name="Oval 19"/>
          <p:cNvSpPr/>
          <p:nvPr/>
        </p:nvSpPr>
        <p:spPr>
          <a:xfrm>
            <a:off x="4226024" y="4028585"/>
            <a:ext cx="3442320" cy="912583"/>
          </a:xfrm>
          <a:prstGeom prst="ellips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endParaRPr lang="en-US" sz="1600" dirty="0" smtClean="0">
              <a:solidFill>
                <a:schemeClr val="tx1"/>
              </a:solidFill>
              <a:latin typeface="Cambria" pitchFamily="18" charset="0"/>
            </a:endParaRPr>
          </a:p>
          <a:p>
            <a:pPr marL="0" lvl="1" algn="ctr"/>
            <a:r>
              <a:rPr lang="en-US" sz="1600" dirty="0" err="1" smtClean="0">
                <a:solidFill>
                  <a:schemeClr val="tx1"/>
                </a:solidFill>
                <a:latin typeface="Cambria" pitchFamily="18" charset="0"/>
              </a:rPr>
              <a:t>Syarat</a:t>
            </a:r>
            <a:r>
              <a:rPr lang="en-US" sz="1600" dirty="0" smtClean="0">
                <a:solidFill>
                  <a:schemeClr val="tx1"/>
                </a:solidFill>
                <a:latin typeface="Cambria" pitchFamily="18" charset="0"/>
              </a:rPr>
              <a:t> </a:t>
            </a:r>
            <a:r>
              <a:rPr lang="en-US" sz="1600" dirty="0" err="1" smtClean="0">
                <a:solidFill>
                  <a:schemeClr val="tx1"/>
                </a:solidFill>
                <a:latin typeface="Cambria" pitchFamily="18" charset="0"/>
              </a:rPr>
              <a:t>Jual</a:t>
            </a:r>
            <a:r>
              <a:rPr lang="en-US" sz="1600" dirty="0" smtClean="0">
                <a:solidFill>
                  <a:schemeClr val="tx1"/>
                </a:solidFill>
                <a:latin typeface="Cambria" pitchFamily="18" charset="0"/>
              </a:rPr>
              <a:t> </a:t>
            </a:r>
            <a:r>
              <a:rPr lang="en-US" sz="1600" dirty="0" err="1" smtClean="0">
                <a:solidFill>
                  <a:schemeClr val="tx1"/>
                </a:solidFill>
                <a:latin typeface="Cambria" pitchFamily="18" charset="0"/>
              </a:rPr>
              <a:t>Beli</a:t>
            </a:r>
            <a:endParaRPr lang="en-US" sz="1600" dirty="0">
              <a:solidFill>
                <a:schemeClr val="tx1"/>
              </a:solidFill>
              <a:latin typeface="Cambria" pitchFamily="18" charset="0"/>
            </a:endParaRPr>
          </a:p>
          <a:p>
            <a:pPr algn="ctr"/>
            <a:endParaRPr lang="en-US" b="1" dirty="0"/>
          </a:p>
        </p:txBody>
      </p:sp>
    </p:spTree>
    <p:extLst>
      <p:ext uri="{BB962C8B-B14F-4D97-AF65-F5344CB8AC3E}">
        <p14:creationId xmlns:p14="http://schemas.microsoft.com/office/powerpoint/2010/main" val="410479076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fltVal val="0"/>
                                          </p:val>
                                        </p:tav>
                                        <p:tav tm="100000">
                                          <p:val>
                                            <p:strVal val="#ppt_w"/>
                                          </p:val>
                                        </p:tav>
                                      </p:tavLst>
                                    </p:anim>
                                    <p:anim calcmode="lin" valueType="num">
                                      <p:cBhvr>
                                        <p:cTn id="8" dur="1000" fill="hold"/>
                                        <p:tgtEl>
                                          <p:spTgt spid="14"/>
                                        </p:tgtEl>
                                        <p:attrNameLst>
                                          <p:attrName>ppt_h</p:attrName>
                                        </p:attrNameLst>
                                      </p:cBhvr>
                                      <p:tavLst>
                                        <p:tav tm="0">
                                          <p:val>
                                            <p:fltVal val="0"/>
                                          </p:val>
                                        </p:tav>
                                        <p:tav tm="100000">
                                          <p:val>
                                            <p:strVal val="#ppt_h"/>
                                          </p:val>
                                        </p:tav>
                                      </p:tavLst>
                                    </p:anim>
                                    <p:anim calcmode="lin" valueType="num">
                                      <p:cBhvr>
                                        <p:cTn id="9" dur="1000" fill="hold"/>
                                        <p:tgtEl>
                                          <p:spTgt spid="14"/>
                                        </p:tgtEl>
                                        <p:attrNameLst>
                                          <p:attrName>style.rotation</p:attrName>
                                        </p:attrNameLst>
                                      </p:cBhvr>
                                      <p:tavLst>
                                        <p:tav tm="0">
                                          <p:val>
                                            <p:fltVal val="90"/>
                                          </p:val>
                                        </p:tav>
                                        <p:tav tm="100000">
                                          <p:val>
                                            <p:fltVal val="0"/>
                                          </p:val>
                                        </p:tav>
                                      </p:tavLst>
                                    </p:anim>
                                    <p:animEffect transition="in" filter="fade">
                                      <p:cBhvr>
                                        <p:cTn id="10" dur="1000"/>
                                        <p:tgtEl>
                                          <p:spTgt spid="14"/>
                                        </p:tgtEl>
                                      </p:cBhvr>
                                    </p:animEffect>
                                  </p:childTnLst>
                                </p:cTn>
                              </p:par>
                              <p:par>
                                <p:cTn id="11" presetID="0" presetClass="path" presetSubtype="0" accel="50000" decel="50000" fill="hold" nodeType="withEffect">
                                  <p:stCondLst>
                                    <p:cond delay="0"/>
                                  </p:stCondLst>
                                  <p:iterate type="lt">
                                    <p:tmPct val="0"/>
                                  </p:iterate>
                                  <p:childTnLst>
                                    <p:animMotion origin="layout" path="M -1.66667E-6 2.23867E-6 C 0.0198 0.07146 0.03959 0.14315 0.05973 0.2426 C 0.07987 0.34204 0.10035 0.46924 0.12084 0.59644 " pathEditMode="relative" ptsTypes="aaA">
                                      <p:cBhvr>
                                        <p:cTn id="12" dur="1000" spd="-100000" fill="hold"/>
                                        <p:tgtEl>
                                          <p:spTgt spid="14"/>
                                        </p:tgtEl>
                                        <p:attrNameLst>
                                          <p:attrName>ppt_x</p:attrName>
                                          <p:attrName>ppt_y</p:attrName>
                                        </p:attrNameLst>
                                      </p:cBhvr>
                                    </p:animMotion>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fade">
                                      <p:cBhvr>
                                        <p:cTn id="16"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accent2">
              <a:lumMod val="20000"/>
              <a:lumOff val="80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marL="609600" indent="-609600">
              <a:lnSpc>
                <a:spcPct val="80000"/>
              </a:lnSpc>
              <a:buFontTx/>
              <a:buAutoNum type="arabicPeriod"/>
              <a:defRPr/>
            </a:pPr>
            <a:endParaRPr lang="ms-MY" sz="1200" b="1" dirty="0" smtClean="0">
              <a:solidFill>
                <a:schemeClr val="tx2">
                  <a:lumMod val="75000"/>
                </a:schemeClr>
              </a:solidFill>
              <a:latin typeface="Cambria" pitchFamily="18" charset="0"/>
            </a:endParaRPr>
          </a:p>
          <a:p>
            <a:pPr marL="609600" indent="-609600">
              <a:lnSpc>
                <a:spcPct val="80000"/>
              </a:lnSpc>
              <a:buFontTx/>
              <a:buAutoNum type="arabicPeriod"/>
              <a:defRPr/>
            </a:pPr>
            <a:endParaRPr lang="ms-MY" sz="1200" b="1" dirty="0">
              <a:solidFill>
                <a:schemeClr val="tx2">
                  <a:lumMod val="75000"/>
                </a:schemeClr>
              </a:solidFill>
              <a:latin typeface="Cambria" pitchFamily="18" charset="0"/>
            </a:endParaRPr>
          </a:p>
          <a:p>
            <a:pPr marL="609600" indent="-609600">
              <a:lnSpc>
                <a:spcPct val="80000"/>
              </a:lnSpc>
              <a:buFontTx/>
              <a:buAutoNum type="arabicPeriod"/>
              <a:defRPr/>
            </a:pPr>
            <a:endParaRPr lang="ms-MY" sz="1200" b="1" dirty="0" smtClean="0">
              <a:solidFill>
                <a:schemeClr val="tx2">
                  <a:lumMod val="75000"/>
                </a:schemeClr>
              </a:solidFill>
              <a:latin typeface="Cambria" pitchFamily="18" charset="0"/>
            </a:endParaRPr>
          </a:p>
          <a:p>
            <a:pPr marL="609600" indent="-609600">
              <a:lnSpc>
                <a:spcPct val="80000"/>
              </a:lnSpc>
              <a:buFontTx/>
              <a:buAutoNum type="arabicPeriod"/>
              <a:defRPr/>
            </a:pPr>
            <a:endParaRPr lang="ms-MY" sz="1200" b="1" dirty="0">
              <a:solidFill>
                <a:schemeClr val="tx2">
                  <a:lumMod val="75000"/>
                </a:schemeClr>
              </a:solidFill>
              <a:latin typeface="Cambria" pitchFamily="18" charset="0"/>
            </a:endParaRPr>
          </a:p>
          <a:p>
            <a:pPr marL="609600" indent="-609600">
              <a:lnSpc>
                <a:spcPct val="80000"/>
              </a:lnSpc>
              <a:buFontTx/>
              <a:buAutoNum type="arabicPeriod"/>
              <a:defRPr/>
            </a:pPr>
            <a:endParaRPr lang="ms-MY" sz="1200" b="1" dirty="0" smtClean="0">
              <a:solidFill>
                <a:schemeClr val="tx2">
                  <a:lumMod val="75000"/>
                </a:schemeClr>
              </a:solidFill>
              <a:latin typeface="Cambria" pitchFamily="18" charset="0"/>
            </a:endParaRPr>
          </a:p>
          <a:p>
            <a:pPr marL="609600" indent="-609600">
              <a:lnSpc>
                <a:spcPct val="80000"/>
              </a:lnSpc>
              <a:buFontTx/>
              <a:buAutoNum type="arabicPeriod"/>
              <a:defRPr/>
            </a:pPr>
            <a:endParaRPr lang="ms-MY" sz="1200" b="1" dirty="0">
              <a:solidFill>
                <a:schemeClr val="tx2">
                  <a:lumMod val="75000"/>
                </a:schemeClr>
              </a:solidFill>
              <a:latin typeface="Cambria" pitchFamily="18" charset="0"/>
            </a:endParaRPr>
          </a:p>
          <a:p>
            <a:pPr marL="609600" indent="-609600">
              <a:lnSpc>
                <a:spcPct val="80000"/>
              </a:lnSpc>
              <a:buFontTx/>
              <a:buAutoNum type="arabicPeriod"/>
              <a:defRPr/>
            </a:pPr>
            <a:endParaRPr lang="ms-MY" sz="1200" b="1" dirty="0" smtClean="0">
              <a:solidFill>
                <a:schemeClr val="tx2">
                  <a:lumMod val="75000"/>
                </a:schemeClr>
              </a:solidFill>
              <a:latin typeface="Cambria" pitchFamily="18" charset="0"/>
            </a:endParaRPr>
          </a:p>
          <a:p>
            <a:pPr marL="609600" indent="-609600">
              <a:lnSpc>
                <a:spcPct val="80000"/>
              </a:lnSpc>
              <a:buFontTx/>
              <a:buAutoNum type="arabicPeriod"/>
              <a:defRPr/>
            </a:pPr>
            <a:endParaRPr lang="ms-MY" sz="1200" b="1" dirty="0">
              <a:solidFill>
                <a:schemeClr val="tx2">
                  <a:lumMod val="75000"/>
                </a:schemeClr>
              </a:solidFill>
              <a:latin typeface="Cambria" pitchFamily="18" charset="0"/>
            </a:endParaRPr>
          </a:p>
          <a:p>
            <a:pPr marL="609600" indent="-609600">
              <a:lnSpc>
                <a:spcPct val="80000"/>
              </a:lnSpc>
              <a:buFontTx/>
              <a:buAutoNum type="arabicPeriod"/>
              <a:defRPr/>
            </a:pPr>
            <a:endParaRPr lang="ms-MY" sz="1200" b="1" dirty="0" smtClean="0">
              <a:solidFill>
                <a:schemeClr val="tx2">
                  <a:lumMod val="75000"/>
                </a:schemeClr>
              </a:solidFill>
              <a:latin typeface="Cambria" pitchFamily="18" charset="0"/>
            </a:endParaRPr>
          </a:p>
          <a:p>
            <a:pPr marL="609600" indent="-609600">
              <a:lnSpc>
                <a:spcPct val="80000"/>
              </a:lnSpc>
              <a:buFontTx/>
              <a:buAutoNum type="arabicPeriod"/>
              <a:defRPr/>
            </a:pPr>
            <a:endParaRPr lang="ms-MY" sz="1200" b="1" dirty="0">
              <a:solidFill>
                <a:schemeClr val="tx2">
                  <a:lumMod val="75000"/>
                </a:schemeClr>
              </a:solidFill>
              <a:latin typeface="Cambria" pitchFamily="18" charset="0"/>
            </a:endParaRPr>
          </a:p>
          <a:p>
            <a:pPr marL="609600" indent="-609600">
              <a:lnSpc>
                <a:spcPct val="80000"/>
              </a:lnSpc>
              <a:buFontTx/>
              <a:buAutoNum type="arabicPeriod"/>
              <a:defRPr/>
            </a:pPr>
            <a:endParaRPr lang="ms-MY" sz="1200" b="1" dirty="0" smtClean="0">
              <a:solidFill>
                <a:schemeClr val="tx2">
                  <a:lumMod val="75000"/>
                </a:schemeClr>
              </a:solidFill>
              <a:latin typeface="Cambria" pitchFamily="18" charset="0"/>
            </a:endParaRPr>
          </a:p>
          <a:p>
            <a:pPr marL="609600" indent="-609600">
              <a:lnSpc>
                <a:spcPct val="80000"/>
              </a:lnSpc>
              <a:buFontTx/>
              <a:buAutoNum type="arabicPeriod"/>
              <a:defRPr/>
            </a:pPr>
            <a:endParaRPr lang="ms-MY" sz="1200" b="1" dirty="0">
              <a:solidFill>
                <a:schemeClr val="tx2">
                  <a:lumMod val="75000"/>
                </a:schemeClr>
              </a:solidFill>
              <a:latin typeface="Cambria" pitchFamily="18" charset="0"/>
            </a:endParaRPr>
          </a:p>
          <a:p>
            <a:pPr marL="609600" indent="-609600">
              <a:lnSpc>
                <a:spcPct val="80000"/>
              </a:lnSpc>
              <a:buFontTx/>
              <a:buAutoNum type="arabicPeriod"/>
              <a:defRPr/>
            </a:pPr>
            <a:endParaRPr lang="ms-MY" sz="1200" b="1" dirty="0" smtClean="0">
              <a:solidFill>
                <a:schemeClr val="tx2">
                  <a:lumMod val="75000"/>
                </a:schemeClr>
              </a:solidFill>
              <a:latin typeface="Cambria" pitchFamily="18" charset="0"/>
            </a:endParaRPr>
          </a:p>
          <a:p>
            <a:pPr marL="609600" indent="-609600">
              <a:lnSpc>
                <a:spcPct val="80000"/>
              </a:lnSpc>
              <a:buFontTx/>
              <a:buAutoNum type="arabicPeriod"/>
              <a:defRPr/>
            </a:pPr>
            <a:endParaRPr lang="ms-MY" sz="1200" b="1" dirty="0">
              <a:solidFill>
                <a:schemeClr val="tx2">
                  <a:lumMod val="75000"/>
                </a:schemeClr>
              </a:solidFill>
              <a:latin typeface="Cambria" pitchFamily="18" charset="0"/>
            </a:endParaRPr>
          </a:p>
          <a:p>
            <a:pPr marL="609600" indent="-609600">
              <a:lnSpc>
                <a:spcPct val="80000"/>
              </a:lnSpc>
              <a:buFontTx/>
              <a:buAutoNum type="arabicPeriod"/>
              <a:defRPr/>
            </a:pPr>
            <a:endParaRPr lang="ms-MY" sz="1200" b="1" dirty="0" smtClean="0">
              <a:solidFill>
                <a:schemeClr val="tx2">
                  <a:lumMod val="75000"/>
                </a:schemeClr>
              </a:solidFill>
              <a:latin typeface="Cambria" pitchFamily="18" charset="0"/>
            </a:endParaRPr>
          </a:p>
          <a:p>
            <a:pPr marL="609600" indent="-609600">
              <a:lnSpc>
                <a:spcPct val="80000"/>
              </a:lnSpc>
              <a:buFontTx/>
              <a:buAutoNum type="arabicPeriod"/>
              <a:defRPr/>
            </a:pPr>
            <a:endParaRPr lang="ms-MY" sz="1200" b="1" dirty="0">
              <a:solidFill>
                <a:schemeClr val="tx2">
                  <a:lumMod val="75000"/>
                </a:schemeClr>
              </a:solidFill>
              <a:latin typeface="Cambria" pitchFamily="18" charset="0"/>
            </a:endParaRPr>
          </a:p>
          <a:p>
            <a:pPr marL="609600" indent="-609600">
              <a:lnSpc>
                <a:spcPct val="80000"/>
              </a:lnSpc>
              <a:buFontTx/>
              <a:buAutoNum type="arabicPeriod"/>
              <a:defRPr/>
            </a:pPr>
            <a:endParaRPr lang="ms-MY" sz="1200" b="1" dirty="0" smtClean="0">
              <a:solidFill>
                <a:schemeClr val="tx2">
                  <a:lumMod val="75000"/>
                </a:schemeClr>
              </a:solidFill>
              <a:latin typeface="Cambria" pitchFamily="18" charset="0"/>
            </a:endParaRPr>
          </a:p>
          <a:p>
            <a:pPr marL="609600" indent="-609600">
              <a:lnSpc>
                <a:spcPct val="80000"/>
              </a:lnSpc>
              <a:buFontTx/>
              <a:buAutoNum type="arabicPeriod"/>
              <a:defRPr/>
            </a:pPr>
            <a:endParaRPr lang="ms-MY" sz="1200" b="1" dirty="0">
              <a:solidFill>
                <a:schemeClr val="tx2">
                  <a:lumMod val="75000"/>
                </a:schemeClr>
              </a:solidFill>
              <a:latin typeface="Cambria" pitchFamily="18" charset="0"/>
            </a:endParaRPr>
          </a:p>
          <a:p>
            <a:pPr marL="609600" indent="-609600">
              <a:lnSpc>
                <a:spcPct val="80000"/>
              </a:lnSpc>
              <a:buFontTx/>
              <a:buAutoNum type="arabicPeriod"/>
              <a:defRPr/>
            </a:pPr>
            <a:endParaRPr lang="ms-MY" sz="1200" b="1" dirty="0" smtClean="0">
              <a:solidFill>
                <a:schemeClr val="tx2">
                  <a:lumMod val="75000"/>
                </a:schemeClr>
              </a:solidFill>
              <a:latin typeface="Cambria" pitchFamily="18" charset="0"/>
            </a:endParaRPr>
          </a:p>
          <a:p>
            <a:pPr marL="609600" indent="-609600">
              <a:lnSpc>
                <a:spcPct val="80000"/>
              </a:lnSpc>
              <a:buFontTx/>
              <a:buAutoNum type="arabicPeriod"/>
              <a:defRPr/>
            </a:pPr>
            <a:endParaRPr lang="ms-MY" sz="1200" b="1" dirty="0">
              <a:solidFill>
                <a:schemeClr val="tx2">
                  <a:lumMod val="75000"/>
                </a:schemeClr>
              </a:solidFill>
              <a:latin typeface="Cambria" pitchFamily="18" charset="0"/>
            </a:endParaRPr>
          </a:p>
          <a:p>
            <a:pPr marL="609600" indent="-609600">
              <a:lnSpc>
                <a:spcPct val="80000"/>
              </a:lnSpc>
              <a:buFontTx/>
              <a:buAutoNum type="arabicPeriod"/>
              <a:defRPr/>
            </a:pPr>
            <a:endParaRPr lang="ms-MY" sz="1200" b="1" dirty="0" smtClean="0">
              <a:solidFill>
                <a:schemeClr val="tx2">
                  <a:lumMod val="75000"/>
                </a:schemeClr>
              </a:solidFill>
              <a:latin typeface="Cambria" pitchFamily="18" charset="0"/>
            </a:endParaRPr>
          </a:p>
          <a:p>
            <a:pPr>
              <a:lnSpc>
                <a:spcPct val="80000"/>
              </a:lnSpc>
              <a:defRPr/>
            </a:pPr>
            <a:r>
              <a:rPr lang="ms-MY" sz="1200" b="1" dirty="0" smtClean="0">
                <a:latin typeface="Cambria" pitchFamily="18" charset="0"/>
              </a:rPr>
              <a:t>Beban Adminintrasi Umum:</a:t>
            </a:r>
            <a:endParaRPr lang="ms-MY" sz="1200" b="1" dirty="0">
              <a:latin typeface="Cambria" pitchFamily="18" charset="0"/>
            </a:endParaRPr>
          </a:p>
          <a:p>
            <a:pPr marL="609600" indent="-609600">
              <a:lnSpc>
                <a:spcPct val="80000"/>
              </a:lnSpc>
              <a:buFontTx/>
              <a:buAutoNum type="arabicPeriod"/>
              <a:defRPr/>
            </a:pPr>
            <a:endParaRPr lang="ms-MY" sz="1200" b="1" dirty="0" smtClean="0">
              <a:latin typeface="Cambria" pitchFamily="18" charset="0"/>
            </a:endParaRPr>
          </a:p>
          <a:p>
            <a:pPr marL="228600" indent="-228600">
              <a:buFont typeface="+mj-lt"/>
              <a:buAutoNum type="arabicPeriod"/>
              <a:defRPr/>
            </a:pPr>
            <a:r>
              <a:rPr lang="ms-MY" sz="1200" b="1" dirty="0" smtClean="0">
                <a:latin typeface="Cambria" pitchFamily="18" charset="0"/>
              </a:rPr>
              <a:t>Gaji staf administrasi</a:t>
            </a:r>
          </a:p>
          <a:p>
            <a:pPr marL="228600" indent="-228600">
              <a:buFont typeface="+mj-lt"/>
              <a:buAutoNum type="arabicPeriod"/>
              <a:defRPr/>
            </a:pPr>
            <a:r>
              <a:rPr lang="ms-MY" sz="1200" b="1" dirty="0" smtClean="0">
                <a:latin typeface="Cambria" pitchFamily="18" charset="0"/>
              </a:rPr>
              <a:t>Gaji </a:t>
            </a:r>
            <a:r>
              <a:rPr lang="ms-MY" sz="1200" b="1" dirty="0">
                <a:latin typeface="Cambria" pitchFamily="18" charset="0"/>
              </a:rPr>
              <a:t>manajer dan direktur</a:t>
            </a:r>
          </a:p>
          <a:p>
            <a:pPr marL="228600" indent="-228600">
              <a:buFont typeface="+mj-lt"/>
              <a:buAutoNum type="arabicPeriod"/>
              <a:defRPr/>
            </a:pPr>
            <a:r>
              <a:rPr lang="ms-MY" sz="1200" b="1" dirty="0">
                <a:latin typeface="Cambria" pitchFamily="18" charset="0"/>
              </a:rPr>
              <a:t>Beban sewa (kantor, kendaraan, dsb)</a:t>
            </a:r>
          </a:p>
          <a:p>
            <a:pPr marL="228600" indent="-228600">
              <a:buFont typeface="+mj-lt"/>
              <a:buAutoNum type="arabicPeriod"/>
              <a:defRPr/>
            </a:pPr>
            <a:r>
              <a:rPr lang="ms-MY" sz="1200" b="1" dirty="0">
                <a:latin typeface="Cambria" pitchFamily="18" charset="0"/>
              </a:rPr>
              <a:t>Beban urusan hukum</a:t>
            </a:r>
          </a:p>
          <a:p>
            <a:pPr marL="228600" indent="-228600">
              <a:buFont typeface="+mj-lt"/>
              <a:buAutoNum type="arabicPeriod"/>
              <a:defRPr/>
            </a:pPr>
            <a:r>
              <a:rPr lang="ms-MY" sz="1200" b="1" dirty="0">
                <a:latin typeface="Cambria" pitchFamily="18" charset="0"/>
              </a:rPr>
              <a:t>Beban korespondensi</a:t>
            </a:r>
          </a:p>
          <a:p>
            <a:pPr marL="228600" indent="-228600">
              <a:buFont typeface="+mj-lt"/>
              <a:buAutoNum type="arabicPeriod"/>
              <a:defRPr/>
            </a:pPr>
            <a:r>
              <a:rPr lang="ms-MY" sz="1200" b="1" dirty="0">
                <a:latin typeface="Cambria" pitchFamily="18" charset="0"/>
              </a:rPr>
              <a:t>Beban telepon kantor administrasi</a:t>
            </a:r>
          </a:p>
          <a:p>
            <a:pPr marL="228600" indent="-228600">
              <a:buFont typeface="+mj-lt"/>
              <a:buAutoNum type="arabicPeriod"/>
              <a:defRPr/>
            </a:pPr>
            <a:r>
              <a:rPr lang="ms-MY" sz="1200" b="1" dirty="0">
                <a:latin typeface="Cambria" pitchFamily="18" charset="0"/>
              </a:rPr>
              <a:t>Beban listrik kantor administrasi</a:t>
            </a:r>
          </a:p>
          <a:p>
            <a:pPr marL="228600" indent="-228600">
              <a:buFont typeface="+mj-lt"/>
              <a:buAutoNum type="arabicPeriod"/>
              <a:defRPr/>
            </a:pPr>
            <a:r>
              <a:rPr lang="ms-MY" sz="1200" b="1" dirty="0">
                <a:latin typeface="Cambria" pitchFamily="18" charset="0"/>
              </a:rPr>
              <a:t>Beban bunga kredit</a:t>
            </a:r>
          </a:p>
          <a:p>
            <a:pPr marL="228600" indent="-228600">
              <a:buFont typeface="+mj-lt"/>
              <a:buAutoNum type="arabicPeriod"/>
              <a:defRPr/>
            </a:pPr>
            <a:r>
              <a:rPr lang="ms-MY" sz="1200" b="1" dirty="0" smtClean="0">
                <a:latin typeface="Cambria" pitchFamily="18" charset="0"/>
              </a:rPr>
              <a:t>Beban alat tulis dan cetak kantor administrasi</a:t>
            </a:r>
          </a:p>
          <a:p>
            <a:pPr marL="228600" indent="-228600">
              <a:buFont typeface="+mj-lt"/>
              <a:buAutoNum type="arabicPeriod"/>
              <a:defRPr/>
            </a:pPr>
            <a:r>
              <a:rPr lang="ms-MY" sz="1200" b="1" dirty="0" smtClean="0">
                <a:latin typeface="Cambria" pitchFamily="18" charset="0"/>
              </a:rPr>
              <a:t>Beban </a:t>
            </a:r>
            <a:r>
              <a:rPr lang="ms-MY" sz="1200" b="1" dirty="0">
                <a:latin typeface="Cambria" pitchFamily="18" charset="0"/>
              </a:rPr>
              <a:t>depresiasi gedung kantor administrasi</a:t>
            </a:r>
          </a:p>
          <a:p>
            <a:pPr marL="228600" indent="-228600">
              <a:buFont typeface="+mj-lt"/>
              <a:buAutoNum type="arabicPeriod"/>
              <a:defRPr/>
            </a:pPr>
            <a:r>
              <a:rPr lang="ms-MY" sz="1200" b="1" dirty="0">
                <a:latin typeface="Cambria" pitchFamily="18" charset="0"/>
              </a:rPr>
              <a:t>Beban depresiasi kendaraan </a:t>
            </a:r>
            <a:endParaRPr lang="en-US" sz="1200" b="1" dirty="0">
              <a:latin typeface="Cambria" pitchFamily="18" charset="0"/>
            </a:endParaRPr>
          </a:p>
          <a:p>
            <a:pPr marL="228600" indent="-228600">
              <a:buFont typeface="+mj-lt"/>
              <a:buAutoNum type="arabicPeriod"/>
              <a:defRPr/>
            </a:pPr>
            <a:r>
              <a:rPr lang="ms-MY" sz="1200" b="1" dirty="0">
                <a:latin typeface="Cambria" pitchFamily="18" charset="0"/>
              </a:rPr>
              <a:t>Macam-macam beban administrasi dan umum</a:t>
            </a:r>
            <a:r>
              <a:rPr lang="en-US" sz="1200" b="1" dirty="0">
                <a:latin typeface="Cambria" pitchFamily="18" charset="0"/>
              </a:rPr>
              <a:t> </a:t>
            </a:r>
          </a:p>
        </p:txBody>
      </p:sp>
      <p:pic>
        <p:nvPicPr>
          <p:cNvPr id="13" name="Picture 12" descr="10738245_daisycopy.jpg"/>
          <p:cNvPicPr>
            <a:picLocks noChangeAspect="1"/>
          </p:cNvPicPr>
          <p:nvPr/>
        </p:nvPicPr>
        <p:blipFill>
          <a:blip r:embed="rId3" cstate="print"/>
          <a:srcRect/>
          <a:stretch>
            <a:fillRect/>
          </a:stretch>
        </p:blipFill>
        <p:spPr>
          <a:xfrm>
            <a:off x="539552" y="116632"/>
            <a:ext cx="110087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a:sp3d>
        </p:spPr>
      </p:pic>
      <p:sp>
        <p:nvSpPr>
          <p:cNvPr id="17" name="TextBox 16"/>
          <p:cNvSpPr txBox="1"/>
          <p:nvPr/>
        </p:nvSpPr>
        <p:spPr>
          <a:xfrm flipH="1">
            <a:off x="2051720" y="234385"/>
            <a:ext cx="4032448" cy="430887"/>
          </a:xfrm>
          <a:prstGeom prst="rect">
            <a:avLst/>
          </a:prstGeom>
          <a:noFill/>
        </p:spPr>
        <p:txBody>
          <a:bodyPr wrap="square" rtlCol="0">
            <a:spAutoFit/>
          </a:bodyPr>
          <a:lstStyle/>
          <a:p>
            <a:r>
              <a:rPr lang="en-US" sz="2200" b="1" dirty="0" err="1" smtClean="0">
                <a:latin typeface="Corbel" pitchFamily="34" charset="0"/>
              </a:rPr>
              <a:t>Aku</a:t>
            </a:r>
            <a:r>
              <a:rPr lang="en-US" sz="2200" b="1" dirty="0" err="1" smtClean="0">
                <a:latin typeface="Corbel" pitchFamily="34" charset="0"/>
              </a:rPr>
              <a:t>n-Akun</a:t>
            </a:r>
            <a:r>
              <a:rPr lang="en-US" sz="2200" b="1" dirty="0" smtClean="0">
                <a:latin typeface="Corbel" pitchFamily="34" charset="0"/>
              </a:rPr>
              <a:t> Perusahaan </a:t>
            </a:r>
            <a:r>
              <a:rPr lang="en-US" sz="2200" b="1" dirty="0" err="1" smtClean="0">
                <a:latin typeface="Corbel" pitchFamily="34" charset="0"/>
              </a:rPr>
              <a:t>Dagang</a:t>
            </a:r>
            <a:endParaRPr lang="en-US" sz="2200" b="1" dirty="0">
              <a:latin typeface="Corbel" pitchFamily="34" charset="0"/>
            </a:endParaRPr>
          </a:p>
        </p:txBody>
      </p:sp>
      <p:sp>
        <p:nvSpPr>
          <p:cNvPr id="2" name="TextBox 1"/>
          <p:cNvSpPr txBox="1"/>
          <p:nvPr/>
        </p:nvSpPr>
        <p:spPr>
          <a:xfrm>
            <a:off x="251520" y="1551562"/>
            <a:ext cx="3312368" cy="1877437"/>
          </a:xfrm>
          <a:prstGeom prst="rect">
            <a:avLst/>
          </a:prstGeom>
          <a:noFill/>
        </p:spPr>
        <p:txBody>
          <a:bodyPr wrap="square" rtlCol="0">
            <a:spAutoFit/>
          </a:bodyPr>
          <a:lstStyle/>
          <a:p>
            <a:pPr marL="342900" indent="-342900">
              <a:buFont typeface="+mj-lt"/>
              <a:buAutoNum type="arabicPeriod"/>
            </a:pPr>
            <a:r>
              <a:rPr lang="en-US" sz="1400" b="1" dirty="0" err="1" smtClean="0"/>
              <a:t>Akun</a:t>
            </a:r>
            <a:r>
              <a:rPr lang="en-US" sz="1400" b="1" dirty="0" smtClean="0"/>
              <a:t> </a:t>
            </a:r>
            <a:r>
              <a:rPr lang="en-US" sz="1400" b="1" dirty="0" err="1" smtClean="0"/>
              <a:t>Pembelian</a:t>
            </a:r>
            <a:endParaRPr lang="en-US" sz="1400" b="1" dirty="0" smtClean="0"/>
          </a:p>
          <a:p>
            <a:pPr marL="342900" indent="-342900">
              <a:buFont typeface="+mj-lt"/>
              <a:buAutoNum type="arabicPeriod"/>
            </a:pPr>
            <a:r>
              <a:rPr lang="en-US" sz="1400" b="1" dirty="0" err="1" smtClean="0"/>
              <a:t>Akun</a:t>
            </a:r>
            <a:r>
              <a:rPr lang="en-US" sz="1400" b="1" dirty="0" smtClean="0"/>
              <a:t> </a:t>
            </a:r>
            <a:r>
              <a:rPr lang="en-US" sz="1400" b="1" dirty="0" err="1" smtClean="0"/>
              <a:t>Penjualan</a:t>
            </a:r>
            <a:endParaRPr lang="en-US" sz="1400" b="1" dirty="0" smtClean="0"/>
          </a:p>
          <a:p>
            <a:pPr marL="342900" indent="-342900">
              <a:buFont typeface="+mj-lt"/>
              <a:buAutoNum type="arabicPeriod"/>
            </a:pPr>
            <a:r>
              <a:rPr lang="en-US" sz="1400" b="1" dirty="0" err="1" smtClean="0"/>
              <a:t>Akun</a:t>
            </a:r>
            <a:r>
              <a:rPr lang="en-US" sz="1400" b="1" dirty="0" smtClean="0"/>
              <a:t> </a:t>
            </a:r>
            <a:r>
              <a:rPr lang="en-US" sz="1400" b="1" dirty="0" err="1" smtClean="0"/>
              <a:t>Persedian</a:t>
            </a:r>
            <a:r>
              <a:rPr lang="en-US" sz="1400" b="1" dirty="0" smtClean="0"/>
              <a:t> </a:t>
            </a:r>
            <a:r>
              <a:rPr lang="en-US" sz="1400" b="1" dirty="0" err="1" smtClean="0"/>
              <a:t>Barang</a:t>
            </a:r>
            <a:r>
              <a:rPr lang="en-US" sz="1400" b="1" dirty="0" smtClean="0"/>
              <a:t> </a:t>
            </a:r>
            <a:r>
              <a:rPr lang="en-US" sz="1400" b="1" dirty="0" err="1" smtClean="0"/>
              <a:t>Dagang</a:t>
            </a:r>
            <a:endParaRPr lang="en-US" sz="1400" b="1" dirty="0" smtClean="0"/>
          </a:p>
          <a:p>
            <a:pPr marL="342900" indent="-342900">
              <a:buFont typeface="+mj-lt"/>
              <a:buAutoNum type="arabicPeriod"/>
            </a:pPr>
            <a:r>
              <a:rPr lang="en-US" sz="1400" b="1" dirty="0" err="1" smtClean="0"/>
              <a:t>Akun</a:t>
            </a:r>
            <a:r>
              <a:rPr lang="en-US" sz="1400" b="1" dirty="0" smtClean="0"/>
              <a:t> HPP/BPP</a:t>
            </a:r>
          </a:p>
          <a:p>
            <a:pPr marL="342900" indent="-342900">
              <a:buFont typeface="+mj-lt"/>
              <a:buAutoNum type="arabicPeriod"/>
            </a:pPr>
            <a:r>
              <a:rPr lang="en-US" sz="1400" b="1" dirty="0" err="1" smtClean="0"/>
              <a:t>Akun</a:t>
            </a:r>
            <a:r>
              <a:rPr lang="en-US" sz="1400" b="1" dirty="0" smtClean="0"/>
              <a:t> </a:t>
            </a:r>
            <a:r>
              <a:rPr lang="en-US" sz="1400" b="1" dirty="0" err="1" smtClean="0"/>
              <a:t>Potongan</a:t>
            </a:r>
            <a:r>
              <a:rPr lang="en-US" sz="1400" b="1" dirty="0" smtClean="0"/>
              <a:t> </a:t>
            </a:r>
            <a:r>
              <a:rPr lang="en-US" sz="1400" b="1" dirty="0" err="1" smtClean="0"/>
              <a:t>Penjualan</a:t>
            </a:r>
            <a:r>
              <a:rPr lang="en-US" sz="1400" b="1" dirty="0" smtClean="0"/>
              <a:t>/</a:t>
            </a:r>
            <a:r>
              <a:rPr lang="en-US" sz="1400" b="1" dirty="0" err="1" smtClean="0"/>
              <a:t>Pembelian</a:t>
            </a:r>
            <a:endParaRPr lang="en-US" sz="1400" b="1" dirty="0" smtClean="0"/>
          </a:p>
          <a:p>
            <a:pPr marL="342900" indent="-342900">
              <a:buFont typeface="+mj-lt"/>
              <a:buAutoNum type="arabicPeriod"/>
            </a:pPr>
            <a:r>
              <a:rPr lang="en-US" sz="1400" b="1" dirty="0" err="1" smtClean="0"/>
              <a:t>Akun</a:t>
            </a:r>
            <a:r>
              <a:rPr lang="en-US" sz="1400" b="1" dirty="0" smtClean="0"/>
              <a:t> </a:t>
            </a:r>
            <a:r>
              <a:rPr lang="en-US" sz="1400" b="1" dirty="0" err="1" smtClean="0"/>
              <a:t>Retur</a:t>
            </a:r>
            <a:r>
              <a:rPr lang="en-US" sz="1400" b="1" dirty="0" smtClean="0"/>
              <a:t> </a:t>
            </a:r>
            <a:r>
              <a:rPr lang="en-US" sz="1400" b="1" dirty="0" err="1" smtClean="0"/>
              <a:t>Penjualan</a:t>
            </a:r>
            <a:r>
              <a:rPr lang="en-US" sz="1400" b="1" dirty="0" smtClean="0"/>
              <a:t>/</a:t>
            </a:r>
            <a:r>
              <a:rPr lang="en-US" sz="1400" b="1" dirty="0" err="1" smtClean="0"/>
              <a:t>Pembelian</a:t>
            </a:r>
            <a:endParaRPr lang="en-US" sz="1400" b="1" dirty="0" smtClean="0"/>
          </a:p>
          <a:p>
            <a:pPr marL="342900" indent="-342900">
              <a:buFont typeface="+mj-lt"/>
              <a:buAutoNum type="arabicPeriod"/>
            </a:pPr>
            <a:r>
              <a:rPr lang="en-US" sz="1400" b="1" dirty="0" err="1" smtClean="0"/>
              <a:t>Akun</a:t>
            </a:r>
            <a:r>
              <a:rPr lang="en-US" sz="1400" b="1" dirty="0" smtClean="0"/>
              <a:t> </a:t>
            </a:r>
            <a:r>
              <a:rPr lang="en-US" sz="1400" b="1" dirty="0" err="1" smtClean="0"/>
              <a:t>Ongkos</a:t>
            </a:r>
            <a:r>
              <a:rPr lang="en-US" sz="1400" b="1" dirty="0" smtClean="0"/>
              <a:t> </a:t>
            </a:r>
            <a:r>
              <a:rPr lang="en-US" sz="1400" b="1" dirty="0" err="1" smtClean="0"/>
              <a:t>angkut</a:t>
            </a:r>
            <a:endParaRPr lang="en-US" sz="1400" b="1" dirty="0" smtClean="0"/>
          </a:p>
          <a:p>
            <a:endParaRPr lang="en-US" dirty="0"/>
          </a:p>
        </p:txBody>
      </p:sp>
      <p:sp>
        <p:nvSpPr>
          <p:cNvPr id="10" name="Rectangle 5"/>
          <p:cNvSpPr txBox="1">
            <a:spLocks noChangeArrowheads="1"/>
          </p:cNvSpPr>
          <p:nvPr/>
        </p:nvSpPr>
        <p:spPr>
          <a:xfrm>
            <a:off x="4421832" y="764704"/>
            <a:ext cx="4038600" cy="423440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ms-MY" sz="1200" b="1" dirty="0" smtClean="0">
                <a:solidFill>
                  <a:schemeClr val="tx1"/>
                </a:solidFill>
                <a:latin typeface="Cambria" pitchFamily="18" charset="0"/>
              </a:rPr>
              <a:t>Beban Pemasaran:</a:t>
            </a:r>
          </a:p>
          <a:p>
            <a:pPr algn="just"/>
            <a:endParaRPr lang="ms-MY" sz="1200" b="1" dirty="0" smtClean="0">
              <a:solidFill>
                <a:schemeClr val="tx1"/>
              </a:solidFill>
              <a:latin typeface="Cambria" pitchFamily="18" charset="0"/>
            </a:endParaRPr>
          </a:p>
          <a:p>
            <a:pPr marL="228600" indent="-228600" algn="just">
              <a:buFont typeface="+mj-lt"/>
              <a:buAutoNum type="arabicPeriod"/>
            </a:pPr>
            <a:r>
              <a:rPr lang="ms-MY" sz="1200" b="1" dirty="0" smtClean="0">
                <a:solidFill>
                  <a:schemeClr val="tx1"/>
                </a:solidFill>
                <a:latin typeface="Cambria" pitchFamily="18" charset="0"/>
              </a:rPr>
              <a:t>Gaji staf administrasi penjualan.</a:t>
            </a:r>
          </a:p>
          <a:p>
            <a:pPr marL="228600" indent="-228600" algn="just">
              <a:buFont typeface="+mj-lt"/>
              <a:buAutoNum type="arabicPeriod"/>
            </a:pPr>
            <a:r>
              <a:rPr lang="ms-MY" sz="1200" b="1" dirty="0" smtClean="0">
                <a:solidFill>
                  <a:schemeClr val="tx1"/>
                </a:solidFill>
                <a:latin typeface="Cambria" pitchFamily="18" charset="0"/>
              </a:rPr>
              <a:t>Gaji dan komisi wiraniaga.</a:t>
            </a:r>
          </a:p>
          <a:p>
            <a:pPr marL="228600" indent="-228600" algn="just">
              <a:buFont typeface="+mj-lt"/>
              <a:buAutoNum type="arabicPeriod"/>
            </a:pPr>
            <a:r>
              <a:rPr lang="ms-MY" sz="1200" b="1" dirty="0" smtClean="0">
                <a:solidFill>
                  <a:schemeClr val="tx1"/>
                </a:solidFill>
                <a:latin typeface="Cambria" pitchFamily="18" charset="0"/>
              </a:rPr>
              <a:t>Gaji manajer pemasaran</a:t>
            </a:r>
          </a:p>
          <a:p>
            <a:pPr marL="228600" indent="-228600" algn="just">
              <a:buFont typeface="+mj-lt"/>
              <a:buAutoNum type="arabicPeriod"/>
            </a:pPr>
            <a:r>
              <a:rPr lang="ms-MY" sz="1200" b="1" dirty="0" smtClean="0">
                <a:solidFill>
                  <a:schemeClr val="tx1"/>
                </a:solidFill>
                <a:latin typeface="Cambria" pitchFamily="18" charset="0"/>
              </a:rPr>
              <a:t>Beban iklan</a:t>
            </a:r>
          </a:p>
          <a:p>
            <a:pPr marL="228600" indent="-228600" algn="just">
              <a:buFont typeface="+mj-lt"/>
              <a:buAutoNum type="arabicPeriod"/>
            </a:pPr>
            <a:r>
              <a:rPr lang="ms-MY" sz="1200" b="1" dirty="0" smtClean="0">
                <a:solidFill>
                  <a:schemeClr val="tx1"/>
                </a:solidFill>
                <a:latin typeface="Cambria" pitchFamily="18" charset="0"/>
              </a:rPr>
              <a:t>Beban pelatihan wiraniaga.</a:t>
            </a:r>
          </a:p>
          <a:p>
            <a:pPr marL="228600" indent="-228600" algn="just">
              <a:buFont typeface="+mj-lt"/>
              <a:buAutoNum type="arabicPeriod"/>
            </a:pPr>
            <a:r>
              <a:rPr lang="ms-MY" sz="1200" b="1" dirty="0" smtClean="0">
                <a:solidFill>
                  <a:schemeClr val="tx1"/>
                </a:solidFill>
                <a:latin typeface="Cambria" pitchFamily="18" charset="0"/>
              </a:rPr>
              <a:t>Beban telepon kantor pemasaran</a:t>
            </a:r>
          </a:p>
          <a:p>
            <a:pPr marL="228600" indent="-228600" algn="just">
              <a:buFont typeface="+mj-lt"/>
              <a:buAutoNum type="arabicPeriod"/>
            </a:pPr>
            <a:r>
              <a:rPr lang="ms-MY" sz="1200" b="1" dirty="0" smtClean="0">
                <a:solidFill>
                  <a:schemeClr val="tx1"/>
                </a:solidFill>
                <a:latin typeface="Cambria" pitchFamily="18" charset="0"/>
              </a:rPr>
              <a:t>Beban listrik kantor pemasaran</a:t>
            </a:r>
          </a:p>
          <a:p>
            <a:pPr marL="228600" indent="-228600" algn="just">
              <a:buFont typeface="+mj-lt"/>
              <a:buAutoNum type="arabicPeriod"/>
            </a:pPr>
            <a:r>
              <a:rPr lang="ms-MY" sz="1200" b="1" dirty="0" smtClean="0">
                <a:solidFill>
                  <a:schemeClr val="tx1"/>
                </a:solidFill>
                <a:latin typeface="Cambria" pitchFamily="18" charset="0"/>
              </a:rPr>
              <a:t>Beban depresiasi kantor pemasaran.</a:t>
            </a:r>
          </a:p>
          <a:p>
            <a:pPr marL="228600" indent="-228600" algn="just">
              <a:buFont typeface="+mj-lt"/>
              <a:buAutoNum type="arabicPeriod"/>
            </a:pPr>
            <a:r>
              <a:rPr lang="ms-MY" sz="1200" b="1" dirty="0" smtClean="0">
                <a:solidFill>
                  <a:schemeClr val="tx1"/>
                </a:solidFill>
                <a:latin typeface="Cambria" pitchFamily="18" charset="0"/>
              </a:rPr>
              <a:t>Beban depresiasi kendaraan pemasaran.</a:t>
            </a:r>
          </a:p>
          <a:p>
            <a:pPr marL="228600" indent="-228600" algn="just">
              <a:buFont typeface="+mj-lt"/>
              <a:buAutoNum type="arabicPeriod"/>
            </a:pPr>
            <a:r>
              <a:rPr lang="ms-MY" sz="1200" b="1" dirty="0">
                <a:solidFill>
                  <a:schemeClr val="tx1"/>
                </a:solidFill>
                <a:latin typeface="Cambria" pitchFamily="18" charset="0"/>
              </a:rPr>
              <a:t>Beban alat tulis dan cetak kantor pemasaran</a:t>
            </a:r>
          </a:p>
          <a:p>
            <a:pPr marL="228600" indent="-228600" algn="just">
              <a:buFont typeface="+mj-lt"/>
              <a:buAutoNum type="arabicPeriod"/>
            </a:pPr>
            <a:r>
              <a:rPr lang="ms-MY" sz="1200" b="1" dirty="0">
                <a:solidFill>
                  <a:schemeClr val="tx1"/>
                </a:solidFill>
                <a:latin typeface="Cambria" pitchFamily="18" charset="0"/>
              </a:rPr>
              <a:t>Beban korespondensi</a:t>
            </a:r>
          </a:p>
          <a:p>
            <a:pPr marL="228600" indent="-228600" algn="just">
              <a:buFont typeface="+mj-lt"/>
              <a:buAutoNum type="arabicPeriod"/>
            </a:pPr>
            <a:r>
              <a:rPr lang="ms-MY" sz="1200" b="1" dirty="0">
                <a:solidFill>
                  <a:schemeClr val="tx1"/>
                </a:solidFill>
                <a:latin typeface="Cambria" pitchFamily="18" charset="0"/>
              </a:rPr>
              <a:t>Beban angkut</a:t>
            </a:r>
          </a:p>
          <a:p>
            <a:pPr marL="228600" indent="-228600" algn="just">
              <a:buFont typeface="+mj-lt"/>
              <a:buAutoNum type="arabicPeriod"/>
            </a:pPr>
            <a:r>
              <a:rPr lang="ms-MY" sz="1200" b="1" dirty="0">
                <a:solidFill>
                  <a:schemeClr val="tx1"/>
                </a:solidFill>
                <a:latin typeface="Cambria" pitchFamily="18" charset="0"/>
              </a:rPr>
              <a:t>Contoh barang gratis</a:t>
            </a:r>
          </a:p>
          <a:p>
            <a:pPr marL="228600" indent="-228600" algn="just">
              <a:buFont typeface="+mj-lt"/>
              <a:buAutoNum type="arabicPeriod"/>
            </a:pPr>
            <a:r>
              <a:rPr lang="ms-MY" sz="1200" b="1" dirty="0">
                <a:solidFill>
                  <a:schemeClr val="tx1"/>
                </a:solidFill>
                <a:latin typeface="Cambria" pitchFamily="18" charset="0"/>
              </a:rPr>
              <a:t>Beban gudang</a:t>
            </a:r>
          </a:p>
          <a:p>
            <a:pPr marL="228600" indent="-228600" algn="just">
              <a:buFont typeface="+mj-lt"/>
              <a:buAutoNum type="arabicPeriod"/>
            </a:pPr>
            <a:r>
              <a:rPr lang="ms-MY" sz="1200" b="1" dirty="0">
                <a:solidFill>
                  <a:schemeClr val="tx1"/>
                </a:solidFill>
                <a:latin typeface="Cambria" pitchFamily="18" charset="0"/>
              </a:rPr>
              <a:t>Beban pengepakan dan pengiriman</a:t>
            </a:r>
          </a:p>
          <a:p>
            <a:pPr marL="228600" indent="-228600" algn="just">
              <a:buFont typeface="+mj-lt"/>
              <a:buAutoNum type="arabicPeriod"/>
            </a:pPr>
            <a:r>
              <a:rPr lang="ms-MY" sz="1200" b="1" dirty="0">
                <a:solidFill>
                  <a:schemeClr val="tx1"/>
                </a:solidFill>
                <a:latin typeface="Cambria" pitchFamily="18" charset="0"/>
              </a:rPr>
              <a:t>Beban penagihan</a:t>
            </a:r>
            <a:endParaRPr lang="en-US" sz="1200" b="1" dirty="0">
              <a:solidFill>
                <a:schemeClr val="tx1"/>
              </a:solidFill>
              <a:latin typeface="Cambria" pitchFamily="18" charset="0"/>
            </a:endParaRPr>
          </a:p>
          <a:p>
            <a:pPr marL="228600" indent="-228600" algn="just">
              <a:buFont typeface="+mj-lt"/>
              <a:buAutoNum type="arabicPeriod"/>
            </a:pPr>
            <a:r>
              <a:rPr lang="ms-MY" sz="1200" b="1" dirty="0">
                <a:solidFill>
                  <a:schemeClr val="tx1"/>
                </a:solidFill>
                <a:latin typeface="Cambria" pitchFamily="18" charset="0"/>
              </a:rPr>
              <a:t>Macam-macam Beban pemasaran</a:t>
            </a:r>
            <a:r>
              <a:rPr lang="en-US" sz="1200" b="1" dirty="0">
                <a:solidFill>
                  <a:schemeClr val="tx1"/>
                </a:solidFill>
                <a:latin typeface="Cambria" pitchFamily="18" charset="0"/>
              </a:rPr>
              <a:t> </a:t>
            </a:r>
          </a:p>
          <a:p>
            <a:pPr marL="533400" indent="-533400" algn="just">
              <a:lnSpc>
                <a:spcPct val="80000"/>
              </a:lnSpc>
              <a:buFontTx/>
              <a:buAutoNum type="arabicPeriod"/>
            </a:pPr>
            <a:endParaRPr lang="ms-MY" sz="1200" b="1" dirty="0" smtClean="0">
              <a:latin typeface="Cambria" pitchFamily="18" charset="0"/>
            </a:endParaRPr>
          </a:p>
        </p:txBody>
      </p:sp>
      <p:sp>
        <p:nvSpPr>
          <p:cNvPr id="11" name="Rectangle 6"/>
          <p:cNvSpPr txBox="1">
            <a:spLocks noChangeArrowheads="1"/>
          </p:cNvSpPr>
          <p:nvPr/>
        </p:nvSpPr>
        <p:spPr>
          <a:xfrm>
            <a:off x="462372" y="3885828"/>
            <a:ext cx="2890664" cy="222656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Tx/>
              <a:buAutoNum type="arabicPeriod" startAt="10"/>
            </a:pPr>
            <a:endParaRPr lang="en-US" sz="2200" b="1" dirty="0" smtClean="0"/>
          </a:p>
        </p:txBody>
      </p:sp>
      <p:sp>
        <p:nvSpPr>
          <p:cNvPr id="12" name="Text Box 8"/>
          <p:cNvSpPr txBox="1">
            <a:spLocks noChangeArrowheads="1"/>
          </p:cNvSpPr>
          <p:nvPr/>
        </p:nvSpPr>
        <p:spPr bwMode="auto">
          <a:xfrm>
            <a:off x="685800" y="457200"/>
            <a:ext cx="6934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mbria" pitchFamily="18" charset="0"/>
              </a:defRPr>
            </a:lvl1pPr>
            <a:lvl2pPr marL="742950" indent="-285750" eaLnBrk="0" hangingPunct="0">
              <a:defRPr>
                <a:solidFill>
                  <a:schemeClr val="tx1"/>
                </a:solidFill>
                <a:latin typeface="Cambria" pitchFamily="18" charset="0"/>
              </a:defRPr>
            </a:lvl2pPr>
            <a:lvl3pPr marL="1143000" indent="-228600" eaLnBrk="0" hangingPunct="0">
              <a:defRPr>
                <a:solidFill>
                  <a:schemeClr val="tx1"/>
                </a:solidFill>
                <a:latin typeface="Cambria" pitchFamily="18" charset="0"/>
              </a:defRPr>
            </a:lvl3pPr>
            <a:lvl4pPr marL="1600200" indent="-228600" eaLnBrk="0" hangingPunct="0">
              <a:defRPr>
                <a:solidFill>
                  <a:schemeClr val="tx1"/>
                </a:solidFill>
                <a:latin typeface="Cambria" pitchFamily="18" charset="0"/>
              </a:defRPr>
            </a:lvl4pPr>
            <a:lvl5pPr marL="2057400" indent="-228600" eaLnBrk="0" hangingPunct="0">
              <a:defRPr>
                <a:solidFill>
                  <a:schemeClr val="tx1"/>
                </a:solidFill>
                <a:latin typeface="Cambria" pitchFamily="18" charset="0"/>
              </a:defRPr>
            </a:lvl5pPr>
            <a:lvl6pPr marL="2514600" indent="-228600" eaLnBrk="0" fontAlgn="base" hangingPunct="0">
              <a:spcBef>
                <a:spcPct val="0"/>
              </a:spcBef>
              <a:spcAft>
                <a:spcPct val="0"/>
              </a:spcAft>
              <a:defRPr>
                <a:solidFill>
                  <a:schemeClr val="tx1"/>
                </a:solidFill>
                <a:latin typeface="Cambria" pitchFamily="18" charset="0"/>
              </a:defRPr>
            </a:lvl6pPr>
            <a:lvl7pPr marL="2971800" indent="-228600" eaLnBrk="0" fontAlgn="base" hangingPunct="0">
              <a:spcBef>
                <a:spcPct val="0"/>
              </a:spcBef>
              <a:spcAft>
                <a:spcPct val="0"/>
              </a:spcAft>
              <a:defRPr>
                <a:solidFill>
                  <a:schemeClr val="tx1"/>
                </a:solidFill>
                <a:latin typeface="Cambria" pitchFamily="18" charset="0"/>
              </a:defRPr>
            </a:lvl7pPr>
            <a:lvl8pPr marL="3429000" indent="-228600" eaLnBrk="0" fontAlgn="base" hangingPunct="0">
              <a:spcBef>
                <a:spcPct val="0"/>
              </a:spcBef>
              <a:spcAft>
                <a:spcPct val="0"/>
              </a:spcAft>
              <a:defRPr>
                <a:solidFill>
                  <a:schemeClr val="tx1"/>
                </a:solidFill>
                <a:latin typeface="Cambria" pitchFamily="18" charset="0"/>
              </a:defRPr>
            </a:lvl8pPr>
            <a:lvl9pPr marL="3886200" indent="-228600" eaLnBrk="0" fontAlgn="base" hangingPunct="0">
              <a:spcBef>
                <a:spcPct val="0"/>
              </a:spcBef>
              <a:spcAft>
                <a:spcPct val="0"/>
              </a:spcAft>
              <a:defRPr>
                <a:solidFill>
                  <a:schemeClr val="tx1"/>
                </a:solidFill>
                <a:latin typeface="Cambria" pitchFamily="18" charset="0"/>
              </a:defRPr>
            </a:lvl9pPr>
          </a:lstStyle>
          <a:p>
            <a:pPr eaLnBrk="1" hangingPunct="1">
              <a:spcBef>
                <a:spcPct val="50000"/>
              </a:spcBef>
            </a:pPr>
            <a:endParaRPr lang="id-ID" sz="2400">
              <a:latin typeface="Arial" charset="0"/>
            </a:endParaRPr>
          </a:p>
        </p:txBody>
      </p:sp>
    </p:spTree>
    <p:extLst>
      <p:ext uri="{BB962C8B-B14F-4D97-AF65-F5344CB8AC3E}">
        <p14:creationId xmlns:p14="http://schemas.microsoft.com/office/powerpoint/2010/main" val="400828675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13"/>
                                        </p:tgtEl>
                                        <p:attrNameLst>
                                          <p:attrName>style.visibility</p:attrName>
                                        </p:attrNameLst>
                                      </p:cBhvr>
                                      <p:to>
                                        <p:strVal val="visible"/>
                                      </p:to>
                                    </p:set>
                                    <p:anim calcmode="lin" valueType="num">
                                      <p:cBhvr>
                                        <p:cTn id="7" dur="1000" fill="hold"/>
                                        <p:tgtEl>
                                          <p:spTgt spid="13"/>
                                        </p:tgtEl>
                                        <p:attrNameLst>
                                          <p:attrName>ppt_w</p:attrName>
                                        </p:attrNameLst>
                                      </p:cBhvr>
                                      <p:tavLst>
                                        <p:tav tm="0">
                                          <p:val>
                                            <p:fltVal val="0"/>
                                          </p:val>
                                        </p:tav>
                                        <p:tav tm="100000">
                                          <p:val>
                                            <p:strVal val="#ppt_w"/>
                                          </p:val>
                                        </p:tav>
                                      </p:tavLst>
                                    </p:anim>
                                    <p:anim calcmode="lin" valueType="num">
                                      <p:cBhvr>
                                        <p:cTn id="8" dur="1000" fill="hold"/>
                                        <p:tgtEl>
                                          <p:spTgt spid="13"/>
                                        </p:tgtEl>
                                        <p:attrNameLst>
                                          <p:attrName>ppt_h</p:attrName>
                                        </p:attrNameLst>
                                      </p:cBhvr>
                                      <p:tavLst>
                                        <p:tav tm="0">
                                          <p:val>
                                            <p:fltVal val="0"/>
                                          </p:val>
                                        </p:tav>
                                        <p:tav tm="100000">
                                          <p:val>
                                            <p:strVal val="#ppt_h"/>
                                          </p:val>
                                        </p:tav>
                                      </p:tavLst>
                                    </p:anim>
                                    <p:anim calcmode="lin" valueType="num">
                                      <p:cBhvr>
                                        <p:cTn id="9" dur="1000" fill="hold"/>
                                        <p:tgtEl>
                                          <p:spTgt spid="13"/>
                                        </p:tgtEl>
                                        <p:attrNameLst>
                                          <p:attrName>style.rotation</p:attrName>
                                        </p:attrNameLst>
                                      </p:cBhvr>
                                      <p:tavLst>
                                        <p:tav tm="0">
                                          <p:val>
                                            <p:fltVal val="90"/>
                                          </p:val>
                                        </p:tav>
                                        <p:tav tm="100000">
                                          <p:val>
                                            <p:fltVal val="0"/>
                                          </p:val>
                                        </p:tav>
                                      </p:tavLst>
                                    </p:anim>
                                    <p:animEffect transition="in" filter="fade">
                                      <p:cBhvr>
                                        <p:cTn id="10" dur="1000"/>
                                        <p:tgtEl>
                                          <p:spTgt spid="13"/>
                                        </p:tgtEl>
                                      </p:cBhvr>
                                    </p:animEffect>
                                  </p:childTnLst>
                                </p:cTn>
                              </p:par>
                              <p:par>
                                <p:cTn id="11" presetID="0" presetClass="path" presetSubtype="0" accel="50000" decel="50000" fill="hold" nodeType="withEffect">
                                  <p:stCondLst>
                                    <p:cond delay="0"/>
                                  </p:stCondLst>
                                  <p:iterate type="lt">
                                    <p:tmPct val="0"/>
                                  </p:iterate>
                                  <p:childTnLst>
                                    <p:animMotion origin="layout" path="M -2.22222E-6 1.26735E-6 C 0.01215 0.05966 0.0243 0.11956 0.03715 0.18686 C 0.05 0.25416 0.06371 0.32886 0.0776 0.40356 " pathEditMode="relative" ptsTypes="aaA">
                                      <p:cBhvr>
                                        <p:cTn id="12" dur="1000" spd="-100000" fill="hold"/>
                                        <p:tgtEl>
                                          <p:spTgt spid="13"/>
                                        </p:tgtEl>
                                        <p:attrNameLst>
                                          <p:attrName>ppt_x</p:attrName>
                                          <p:attrName>ppt_y</p:attrName>
                                        </p:attrNameLst>
                                      </p:cBhvr>
                                    </p:animMotion>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fade">
                                      <p:cBhvr>
                                        <p:cTn id="16"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accent1">
              <a:lumMod val="60000"/>
              <a:lumOff val="40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pic>
        <p:nvPicPr>
          <p:cNvPr id="16" name="Picture 15" descr="10738245_daisycopy.jpg"/>
          <p:cNvPicPr>
            <a:picLocks noChangeAspect="1"/>
          </p:cNvPicPr>
          <p:nvPr/>
        </p:nvPicPr>
        <p:blipFill>
          <a:blip r:embed="rId3" cstate="print"/>
          <a:srcRect/>
          <a:stretch>
            <a:fillRect/>
          </a:stretch>
        </p:blipFill>
        <p:spPr>
          <a:xfrm>
            <a:off x="323528" y="67136"/>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sp>
        <p:nvSpPr>
          <p:cNvPr id="18" name="TextBox 17"/>
          <p:cNvSpPr txBox="1"/>
          <p:nvPr/>
        </p:nvSpPr>
        <p:spPr>
          <a:xfrm flipH="1">
            <a:off x="1619672" y="184889"/>
            <a:ext cx="3840481" cy="430887"/>
          </a:xfrm>
          <a:prstGeom prst="rect">
            <a:avLst/>
          </a:prstGeom>
          <a:noFill/>
        </p:spPr>
        <p:txBody>
          <a:bodyPr wrap="square" rtlCol="0">
            <a:spAutoFit/>
          </a:bodyPr>
          <a:lstStyle/>
          <a:p>
            <a:r>
              <a:rPr lang="en-US" sz="2200" b="1" dirty="0" err="1" smtClean="0">
                <a:latin typeface="Corbel" pitchFamily="34" charset="0"/>
              </a:rPr>
              <a:t>Siklus</a:t>
            </a:r>
            <a:r>
              <a:rPr lang="en-US" sz="2200" b="1" dirty="0" smtClean="0">
                <a:latin typeface="Corbel" pitchFamily="34" charset="0"/>
              </a:rPr>
              <a:t> </a:t>
            </a:r>
            <a:r>
              <a:rPr lang="en-US" sz="2200" b="1" dirty="0" err="1" smtClean="0">
                <a:latin typeface="Corbel" pitchFamily="34" charset="0"/>
              </a:rPr>
              <a:t>Akuntansi</a:t>
            </a:r>
            <a:r>
              <a:rPr lang="en-US" sz="2200" b="1" dirty="0" smtClean="0">
                <a:latin typeface="Corbel" pitchFamily="34" charset="0"/>
              </a:rPr>
              <a:t> </a:t>
            </a:r>
            <a:endParaRPr lang="en-US" sz="2200" b="1" dirty="0">
              <a:latin typeface="Corbel" pitchFamily="34" charset="0"/>
            </a:endParaRPr>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1560" y="1164416"/>
            <a:ext cx="8208912" cy="5693584"/>
          </a:xfrm>
          <a:prstGeom prst="rect">
            <a:avLst/>
          </a:prstGeom>
        </p:spPr>
      </p:pic>
    </p:spTree>
    <p:extLst>
      <p:ext uri="{BB962C8B-B14F-4D97-AF65-F5344CB8AC3E}">
        <p14:creationId xmlns:p14="http://schemas.microsoft.com/office/powerpoint/2010/main" val="73045982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16"/>
                                        </p:tgtEl>
                                        <p:attrNameLst>
                                          <p:attrName>style.visibility</p:attrName>
                                        </p:attrNameLst>
                                      </p:cBhvr>
                                      <p:to>
                                        <p:strVal val="visible"/>
                                      </p:to>
                                    </p:set>
                                    <p:anim calcmode="lin" valueType="num">
                                      <p:cBhvr>
                                        <p:cTn id="7" dur="1000" fill="hold"/>
                                        <p:tgtEl>
                                          <p:spTgt spid="16"/>
                                        </p:tgtEl>
                                        <p:attrNameLst>
                                          <p:attrName>ppt_w</p:attrName>
                                        </p:attrNameLst>
                                      </p:cBhvr>
                                      <p:tavLst>
                                        <p:tav tm="0">
                                          <p:val>
                                            <p:fltVal val="0"/>
                                          </p:val>
                                        </p:tav>
                                        <p:tav tm="100000">
                                          <p:val>
                                            <p:strVal val="#ppt_w"/>
                                          </p:val>
                                        </p:tav>
                                      </p:tavLst>
                                    </p:anim>
                                    <p:anim calcmode="lin" valueType="num">
                                      <p:cBhvr>
                                        <p:cTn id="8" dur="1000" fill="hold"/>
                                        <p:tgtEl>
                                          <p:spTgt spid="16"/>
                                        </p:tgtEl>
                                        <p:attrNameLst>
                                          <p:attrName>ppt_h</p:attrName>
                                        </p:attrNameLst>
                                      </p:cBhvr>
                                      <p:tavLst>
                                        <p:tav tm="0">
                                          <p:val>
                                            <p:fltVal val="0"/>
                                          </p:val>
                                        </p:tav>
                                        <p:tav tm="100000">
                                          <p:val>
                                            <p:strVal val="#ppt_h"/>
                                          </p:val>
                                        </p:tav>
                                      </p:tavLst>
                                    </p:anim>
                                    <p:anim calcmode="lin" valueType="num">
                                      <p:cBhvr>
                                        <p:cTn id="9" dur="1000" fill="hold"/>
                                        <p:tgtEl>
                                          <p:spTgt spid="16"/>
                                        </p:tgtEl>
                                        <p:attrNameLst>
                                          <p:attrName>style.rotation</p:attrName>
                                        </p:attrNameLst>
                                      </p:cBhvr>
                                      <p:tavLst>
                                        <p:tav tm="0">
                                          <p:val>
                                            <p:fltVal val="90"/>
                                          </p:val>
                                        </p:tav>
                                        <p:tav tm="100000">
                                          <p:val>
                                            <p:fltVal val="0"/>
                                          </p:val>
                                        </p:tav>
                                      </p:tavLst>
                                    </p:anim>
                                    <p:animEffect transition="in" filter="fade">
                                      <p:cBhvr>
                                        <p:cTn id="10" dur="1000"/>
                                        <p:tgtEl>
                                          <p:spTgt spid="16"/>
                                        </p:tgtEl>
                                      </p:cBhvr>
                                    </p:animEffect>
                                  </p:childTnLst>
                                </p:cTn>
                              </p:par>
                              <p:par>
                                <p:cTn id="11" presetID="0" presetClass="path" presetSubtype="0" accel="50000" decel="50000" fill="hold" nodeType="withEffect">
                                  <p:stCondLst>
                                    <p:cond delay="0"/>
                                  </p:stCondLst>
                                  <p:iterate type="lt">
                                    <p:tmPct val="0"/>
                                  </p:iterate>
                                  <p:childTnLst>
                                    <p:animMotion origin="layout" path="M 4.16667E-6 -3.89454E-6 C 0.06632 0.09598 0.13298 0.19219 0.18559 0.34991 C 0.23819 0.50764 0.27656 0.72688 0.3151 0.94635 " pathEditMode="relative" rAng="0" ptsTypes="aaA">
                                      <p:cBhvr>
                                        <p:cTn id="12" dur="1000" spd="-100000" fill="hold"/>
                                        <p:tgtEl>
                                          <p:spTgt spid="16"/>
                                        </p:tgtEl>
                                        <p:attrNameLst>
                                          <p:attrName>ppt_x</p:attrName>
                                          <p:attrName>ppt_y</p:attrName>
                                        </p:attrNameLst>
                                      </p:cBhvr>
                                      <p:rCtr x="15700" y="47300"/>
                                    </p:animMotion>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fade">
                                      <p:cBhvr>
                                        <p:cTn id="16"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accent1">
              <a:lumMod val="60000"/>
              <a:lumOff val="40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pic>
        <p:nvPicPr>
          <p:cNvPr id="3" name="Picture 2" descr="10738245_daisycopy.jpg"/>
          <p:cNvPicPr>
            <a:picLocks noChangeAspect="1"/>
          </p:cNvPicPr>
          <p:nvPr/>
        </p:nvPicPr>
        <p:blipFill>
          <a:blip r:embed="rId3" cstate="print"/>
          <a:srcRect/>
          <a:stretch>
            <a:fillRect/>
          </a:stretch>
        </p:blipFill>
        <p:spPr>
          <a:xfrm>
            <a:off x="251520" y="44624"/>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pic>
        <p:nvPicPr>
          <p:cNvPr id="5" name="Picture 4" descr="10738245_daisycopy.jpg"/>
          <p:cNvPicPr>
            <a:picLocks noChangeAspect="1"/>
          </p:cNvPicPr>
          <p:nvPr/>
        </p:nvPicPr>
        <p:blipFill>
          <a:blip r:embed="rId4" cstate="print"/>
          <a:srcRect/>
          <a:stretch>
            <a:fillRect/>
          </a:stretch>
        </p:blipFill>
        <p:spPr>
          <a:xfrm>
            <a:off x="1259632" y="603528"/>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pic>
        <p:nvPicPr>
          <p:cNvPr id="6" name="Picture 5" descr="10738245_daisycopy.jpg"/>
          <p:cNvPicPr>
            <a:picLocks noChangeAspect="1"/>
          </p:cNvPicPr>
          <p:nvPr/>
        </p:nvPicPr>
        <p:blipFill>
          <a:blip r:embed="rId5" cstate="print"/>
          <a:srcRect/>
          <a:stretch>
            <a:fillRect/>
          </a:stretch>
        </p:blipFill>
        <p:spPr>
          <a:xfrm>
            <a:off x="2051720" y="1484784"/>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sp>
        <p:nvSpPr>
          <p:cNvPr id="8" name="TextBox 7"/>
          <p:cNvSpPr txBox="1"/>
          <p:nvPr/>
        </p:nvSpPr>
        <p:spPr>
          <a:xfrm flipH="1">
            <a:off x="1331640" y="116632"/>
            <a:ext cx="3840481" cy="430887"/>
          </a:xfrm>
          <a:prstGeom prst="rect">
            <a:avLst/>
          </a:prstGeom>
          <a:noFill/>
        </p:spPr>
        <p:txBody>
          <a:bodyPr wrap="square" rtlCol="0">
            <a:spAutoFit/>
          </a:bodyPr>
          <a:lstStyle/>
          <a:p>
            <a:r>
              <a:rPr lang="en-US" sz="2200" dirty="0" err="1" smtClean="0">
                <a:latin typeface="Corbel" pitchFamily="34" charset="0"/>
              </a:rPr>
              <a:t>Definisi</a:t>
            </a:r>
            <a:r>
              <a:rPr lang="en-US" sz="2200" dirty="0" smtClean="0">
                <a:latin typeface="Corbel" pitchFamily="34" charset="0"/>
              </a:rPr>
              <a:t> Perusahaan </a:t>
            </a:r>
            <a:r>
              <a:rPr lang="en-US" sz="2200" dirty="0" err="1" smtClean="0">
                <a:latin typeface="Corbel" pitchFamily="34" charset="0"/>
              </a:rPr>
              <a:t>Dagang</a:t>
            </a:r>
            <a:endParaRPr lang="en-US" sz="2200" dirty="0">
              <a:latin typeface="Corbel" pitchFamily="34" charset="0"/>
            </a:endParaRPr>
          </a:p>
        </p:txBody>
      </p:sp>
      <p:sp>
        <p:nvSpPr>
          <p:cNvPr id="9" name="TextBox 8"/>
          <p:cNvSpPr txBox="1"/>
          <p:nvPr/>
        </p:nvSpPr>
        <p:spPr>
          <a:xfrm flipH="1">
            <a:off x="2339752" y="764704"/>
            <a:ext cx="3840481" cy="430887"/>
          </a:xfrm>
          <a:prstGeom prst="rect">
            <a:avLst/>
          </a:prstGeom>
          <a:noFill/>
        </p:spPr>
        <p:txBody>
          <a:bodyPr wrap="square" rtlCol="0">
            <a:spAutoFit/>
          </a:bodyPr>
          <a:lstStyle/>
          <a:p>
            <a:r>
              <a:rPr lang="en-US" sz="2200" dirty="0" err="1" smtClean="0">
                <a:latin typeface="Corbel" pitchFamily="34" charset="0"/>
              </a:rPr>
              <a:t>Ciri-ciri</a:t>
            </a:r>
            <a:r>
              <a:rPr lang="en-US" sz="2200" dirty="0" smtClean="0">
                <a:latin typeface="Corbel" pitchFamily="34" charset="0"/>
              </a:rPr>
              <a:t> Perusahaan </a:t>
            </a:r>
            <a:r>
              <a:rPr lang="en-US" sz="2200" dirty="0" err="1" smtClean="0">
                <a:latin typeface="Corbel" pitchFamily="34" charset="0"/>
              </a:rPr>
              <a:t>Dagang</a:t>
            </a:r>
            <a:endParaRPr lang="en-US" sz="2200" dirty="0">
              <a:latin typeface="Corbel" pitchFamily="34" charset="0"/>
            </a:endParaRPr>
          </a:p>
        </p:txBody>
      </p:sp>
      <p:sp>
        <p:nvSpPr>
          <p:cNvPr id="10" name="TextBox 9"/>
          <p:cNvSpPr txBox="1"/>
          <p:nvPr/>
        </p:nvSpPr>
        <p:spPr>
          <a:xfrm flipH="1">
            <a:off x="3203848" y="1629961"/>
            <a:ext cx="3840481" cy="430887"/>
          </a:xfrm>
          <a:prstGeom prst="rect">
            <a:avLst/>
          </a:prstGeom>
          <a:noFill/>
        </p:spPr>
        <p:txBody>
          <a:bodyPr wrap="square" rtlCol="0">
            <a:spAutoFit/>
          </a:bodyPr>
          <a:lstStyle/>
          <a:p>
            <a:r>
              <a:rPr lang="en-US" sz="2200" dirty="0" err="1" smtClean="0">
                <a:latin typeface="Corbel" pitchFamily="34" charset="0"/>
              </a:rPr>
              <a:t>Jenis</a:t>
            </a:r>
            <a:r>
              <a:rPr lang="en-US" sz="2200" dirty="0" smtClean="0">
                <a:latin typeface="Corbel" pitchFamily="34" charset="0"/>
              </a:rPr>
              <a:t> Perusahaan </a:t>
            </a:r>
            <a:r>
              <a:rPr lang="en-US" sz="2200" dirty="0" err="1" smtClean="0">
                <a:latin typeface="Corbel" pitchFamily="34" charset="0"/>
              </a:rPr>
              <a:t>Dagang</a:t>
            </a:r>
            <a:endParaRPr lang="en-US" sz="2200" dirty="0">
              <a:latin typeface="Corbel" pitchFamily="34" charset="0"/>
            </a:endParaRPr>
          </a:p>
        </p:txBody>
      </p:sp>
      <p:pic>
        <p:nvPicPr>
          <p:cNvPr id="11" name="Picture 10" descr="10738245_daisycopy.jpg"/>
          <p:cNvPicPr>
            <a:picLocks noChangeAspect="1"/>
          </p:cNvPicPr>
          <p:nvPr/>
        </p:nvPicPr>
        <p:blipFill>
          <a:blip r:embed="rId6" cstate="print"/>
          <a:srcRect/>
          <a:stretch>
            <a:fillRect/>
          </a:stretch>
        </p:blipFill>
        <p:spPr>
          <a:xfrm>
            <a:off x="2699792" y="2492896"/>
            <a:ext cx="110087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a:sp3d>
        </p:spPr>
      </p:pic>
      <p:sp>
        <p:nvSpPr>
          <p:cNvPr id="12" name="TextBox 11"/>
          <p:cNvSpPr txBox="1"/>
          <p:nvPr/>
        </p:nvSpPr>
        <p:spPr>
          <a:xfrm flipH="1">
            <a:off x="3851920" y="2638073"/>
            <a:ext cx="3840481" cy="430887"/>
          </a:xfrm>
          <a:prstGeom prst="rect">
            <a:avLst/>
          </a:prstGeom>
          <a:noFill/>
        </p:spPr>
        <p:txBody>
          <a:bodyPr wrap="square" rtlCol="0">
            <a:spAutoFit/>
          </a:bodyPr>
          <a:lstStyle/>
          <a:p>
            <a:r>
              <a:rPr lang="en-US" sz="2200" dirty="0" err="1" smtClean="0">
                <a:latin typeface="Corbel" pitchFamily="34" charset="0"/>
              </a:rPr>
              <a:t>Kegiatan</a:t>
            </a:r>
            <a:r>
              <a:rPr lang="en-US" sz="2200" dirty="0" smtClean="0">
                <a:latin typeface="Corbel" pitchFamily="34" charset="0"/>
              </a:rPr>
              <a:t> Perusahaan </a:t>
            </a:r>
            <a:r>
              <a:rPr lang="en-US" sz="2200" dirty="0" err="1" smtClean="0">
                <a:latin typeface="Corbel" pitchFamily="34" charset="0"/>
              </a:rPr>
              <a:t>Dagang</a:t>
            </a:r>
            <a:endParaRPr lang="en-US" sz="2200" dirty="0">
              <a:latin typeface="Corbel" pitchFamily="34" charset="0"/>
            </a:endParaRPr>
          </a:p>
        </p:txBody>
      </p:sp>
      <p:pic>
        <p:nvPicPr>
          <p:cNvPr id="13" name="Picture 12" descr="10738245_daisycopy.jpg"/>
          <p:cNvPicPr>
            <a:picLocks noChangeAspect="1"/>
          </p:cNvPicPr>
          <p:nvPr/>
        </p:nvPicPr>
        <p:blipFill>
          <a:blip r:embed="rId6" cstate="print"/>
          <a:srcRect/>
          <a:stretch>
            <a:fillRect/>
          </a:stretch>
        </p:blipFill>
        <p:spPr>
          <a:xfrm>
            <a:off x="3661525" y="4653136"/>
            <a:ext cx="110087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a:sp3d>
        </p:spPr>
      </p:pic>
      <p:pic>
        <p:nvPicPr>
          <p:cNvPr id="14" name="Picture 13" descr="10738245_daisycopy.jpg"/>
          <p:cNvPicPr>
            <a:picLocks noChangeAspect="1"/>
          </p:cNvPicPr>
          <p:nvPr/>
        </p:nvPicPr>
        <p:blipFill>
          <a:blip r:embed="rId5" cstate="print"/>
          <a:srcRect/>
          <a:stretch>
            <a:fillRect/>
          </a:stretch>
        </p:blipFill>
        <p:spPr>
          <a:xfrm>
            <a:off x="3203848" y="3573016"/>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sp>
        <p:nvSpPr>
          <p:cNvPr id="15" name="TextBox 14"/>
          <p:cNvSpPr txBox="1"/>
          <p:nvPr/>
        </p:nvSpPr>
        <p:spPr>
          <a:xfrm flipH="1">
            <a:off x="4301128" y="3645024"/>
            <a:ext cx="4735368" cy="430887"/>
          </a:xfrm>
          <a:prstGeom prst="rect">
            <a:avLst/>
          </a:prstGeom>
          <a:noFill/>
        </p:spPr>
        <p:txBody>
          <a:bodyPr wrap="square" rtlCol="0">
            <a:spAutoFit/>
          </a:bodyPr>
          <a:lstStyle/>
          <a:p>
            <a:r>
              <a:rPr lang="en-US" sz="2200" dirty="0" err="1" smtClean="0">
                <a:latin typeface="Corbel" pitchFamily="34" charset="0"/>
              </a:rPr>
              <a:t>Masalah</a:t>
            </a:r>
            <a:r>
              <a:rPr lang="en-US" sz="2200" dirty="0" smtClean="0">
                <a:latin typeface="Corbel" pitchFamily="34" charset="0"/>
              </a:rPr>
              <a:t> </a:t>
            </a:r>
            <a:r>
              <a:rPr lang="en-US" sz="2200" dirty="0" err="1" smtClean="0">
                <a:latin typeface="Corbel" pitchFamily="34" charset="0"/>
              </a:rPr>
              <a:t>Akuntansi</a:t>
            </a:r>
            <a:r>
              <a:rPr lang="en-US" sz="2200" dirty="0" smtClean="0">
                <a:latin typeface="Corbel" pitchFamily="34" charset="0"/>
              </a:rPr>
              <a:t> Perusahaan </a:t>
            </a:r>
            <a:r>
              <a:rPr lang="en-US" sz="2200" dirty="0" err="1" smtClean="0">
                <a:latin typeface="Corbel" pitchFamily="34" charset="0"/>
              </a:rPr>
              <a:t>Dagang</a:t>
            </a:r>
            <a:endParaRPr lang="en-US" sz="2200" dirty="0">
              <a:latin typeface="Corbel" pitchFamily="34" charset="0"/>
            </a:endParaRPr>
          </a:p>
        </p:txBody>
      </p:sp>
      <p:pic>
        <p:nvPicPr>
          <p:cNvPr id="16" name="Picture 15" descr="10738245_daisycopy.jpg"/>
          <p:cNvPicPr>
            <a:picLocks noChangeAspect="1"/>
          </p:cNvPicPr>
          <p:nvPr/>
        </p:nvPicPr>
        <p:blipFill>
          <a:blip r:embed="rId3" cstate="print"/>
          <a:srcRect/>
          <a:stretch>
            <a:fillRect/>
          </a:stretch>
        </p:blipFill>
        <p:spPr>
          <a:xfrm>
            <a:off x="4067944" y="5716096"/>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sp>
        <p:nvSpPr>
          <p:cNvPr id="17" name="TextBox 16"/>
          <p:cNvSpPr txBox="1"/>
          <p:nvPr/>
        </p:nvSpPr>
        <p:spPr>
          <a:xfrm flipH="1">
            <a:off x="4860031" y="4770889"/>
            <a:ext cx="4032448" cy="430887"/>
          </a:xfrm>
          <a:prstGeom prst="rect">
            <a:avLst/>
          </a:prstGeom>
          <a:noFill/>
        </p:spPr>
        <p:txBody>
          <a:bodyPr wrap="square" rtlCol="0">
            <a:spAutoFit/>
          </a:bodyPr>
          <a:lstStyle/>
          <a:p>
            <a:r>
              <a:rPr lang="en-US" sz="2200" dirty="0" err="1" smtClean="0">
                <a:latin typeface="Corbel" pitchFamily="34" charset="0"/>
              </a:rPr>
              <a:t>Aku</a:t>
            </a:r>
            <a:r>
              <a:rPr lang="en-US" sz="2200" dirty="0" err="1" smtClean="0">
                <a:latin typeface="Corbel" pitchFamily="34" charset="0"/>
              </a:rPr>
              <a:t>n-Akun</a:t>
            </a:r>
            <a:r>
              <a:rPr lang="en-US" sz="2200" dirty="0" smtClean="0">
                <a:latin typeface="Corbel" pitchFamily="34" charset="0"/>
              </a:rPr>
              <a:t> Perusahaan </a:t>
            </a:r>
            <a:r>
              <a:rPr lang="en-US" sz="2200" dirty="0" err="1" smtClean="0">
                <a:latin typeface="Corbel" pitchFamily="34" charset="0"/>
              </a:rPr>
              <a:t>Dagang</a:t>
            </a:r>
            <a:endParaRPr lang="en-US" sz="2200" dirty="0">
              <a:latin typeface="Corbel" pitchFamily="34" charset="0"/>
            </a:endParaRPr>
          </a:p>
        </p:txBody>
      </p:sp>
      <p:sp>
        <p:nvSpPr>
          <p:cNvPr id="18" name="TextBox 17"/>
          <p:cNvSpPr txBox="1"/>
          <p:nvPr/>
        </p:nvSpPr>
        <p:spPr>
          <a:xfrm flipH="1">
            <a:off x="5292080" y="5878433"/>
            <a:ext cx="3840481" cy="430887"/>
          </a:xfrm>
          <a:prstGeom prst="rect">
            <a:avLst/>
          </a:prstGeom>
          <a:noFill/>
        </p:spPr>
        <p:txBody>
          <a:bodyPr wrap="square" rtlCol="0">
            <a:spAutoFit/>
          </a:bodyPr>
          <a:lstStyle/>
          <a:p>
            <a:r>
              <a:rPr lang="en-US" sz="2200" dirty="0" err="1" smtClean="0">
                <a:latin typeface="Corbel" pitchFamily="34" charset="0"/>
              </a:rPr>
              <a:t>Siklus</a:t>
            </a:r>
            <a:r>
              <a:rPr lang="en-US" sz="2200" dirty="0" smtClean="0">
                <a:latin typeface="Corbel" pitchFamily="34" charset="0"/>
              </a:rPr>
              <a:t> </a:t>
            </a:r>
            <a:r>
              <a:rPr lang="en-US" sz="2200" dirty="0" err="1" smtClean="0">
                <a:latin typeface="Corbel" pitchFamily="34" charset="0"/>
              </a:rPr>
              <a:t>Akuntansi</a:t>
            </a:r>
            <a:r>
              <a:rPr lang="en-US" sz="2200" dirty="0" smtClean="0">
                <a:latin typeface="Corbel" pitchFamily="34" charset="0"/>
              </a:rPr>
              <a:t> </a:t>
            </a:r>
            <a:endParaRPr lang="en-US" sz="2200" dirty="0">
              <a:latin typeface="Corbel" pitchFamily="34" charset="0"/>
            </a:endParaRPr>
          </a:p>
        </p:txBody>
      </p:sp>
    </p:spTree>
    <p:extLst>
      <p:ext uri="{BB962C8B-B14F-4D97-AF65-F5344CB8AC3E}">
        <p14:creationId xmlns:p14="http://schemas.microsoft.com/office/powerpoint/2010/main" val="409826194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par>
                                <p:cTn id="11" presetID="0" presetClass="path" presetSubtype="0" accel="50000" decel="50000" fill="hold" nodeType="withEffect">
                                  <p:stCondLst>
                                    <p:cond delay="0"/>
                                  </p:stCondLst>
                                  <p:iterate type="lt">
                                    <p:tmPct val="0"/>
                                  </p:iterate>
                                  <p:childTnLst>
                                    <p:animMotion origin="layout" path="M 4.16667E-6 -3.89454E-6 C 0.06632 0.09598 0.13298 0.19219 0.18559 0.34991 C 0.23819 0.50764 0.27656 0.72688 0.3151 0.94635 " pathEditMode="relative" rAng="0" ptsTypes="aaA">
                                      <p:cBhvr>
                                        <p:cTn id="12" dur="1000" spd="-100000" fill="hold"/>
                                        <p:tgtEl>
                                          <p:spTgt spid="3"/>
                                        </p:tgtEl>
                                        <p:attrNameLst>
                                          <p:attrName>ppt_x</p:attrName>
                                          <p:attrName>ppt_y</p:attrName>
                                        </p:attrNameLst>
                                      </p:cBhvr>
                                      <p:rCtr x="15700" y="47300"/>
                                    </p:animMotion>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1000"/>
                                        <p:tgtEl>
                                          <p:spTgt spid="8"/>
                                        </p:tgtEl>
                                      </p:cBhvr>
                                    </p:animEffect>
                                  </p:childTnLst>
                                </p:cTn>
                              </p:par>
                              <p:par>
                                <p:cTn id="17" presetID="31" presetClass="entr" presetSubtype="0" fill="hold" nodeType="withEffect">
                                  <p:stCondLst>
                                    <p:cond delay="0"/>
                                  </p:stCondLst>
                                  <p:iterate type="lt">
                                    <p:tmPct val="5000"/>
                                  </p:iterate>
                                  <p:childTnLst>
                                    <p:set>
                                      <p:cBhvr>
                                        <p:cTn id="18" dur="1" fill="hold">
                                          <p:stCondLst>
                                            <p:cond delay="0"/>
                                          </p:stCondLst>
                                        </p:cTn>
                                        <p:tgtEl>
                                          <p:spTgt spid="5"/>
                                        </p:tgtEl>
                                        <p:attrNameLst>
                                          <p:attrName>style.visibility</p:attrName>
                                        </p:attrNameLst>
                                      </p:cBhvr>
                                      <p:to>
                                        <p:strVal val="visible"/>
                                      </p:to>
                                    </p:set>
                                    <p:anim calcmode="lin" valueType="num">
                                      <p:cBhvr>
                                        <p:cTn id="19" dur="1000" fill="hold"/>
                                        <p:tgtEl>
                                          <p:spTgt spid="5"/>
                                        </p:tgtEl>
                                        <p:attrNameLst>
                                          <p:attrName>ppt_w</p:attrName>
                                        </p:attrNameLst>
                                      </p:cBhvr>
                                      <p:tavLst>
                                        <p:tav tm="0">
                                          <p:val>
                                            <p:fltVal val="0"/>
                                          </p:val>
                                        </p:tav>
                                        <p:tav tm="100000">
                                          <p:val>
                                            <p:strVal val="#ppt_w"/>
                                          </p:val>
                                        </p:tav>
                                      </p:tavLst>
                                    </p:anim>
                                    <p:anim calcmode="lin" valueType="num">
                                      <p:cBhvr>
                                        <p:cTn id="20" dur="1000" fill="hold"/>
                                        <p:tgtEl>
                                          <p:spTgt spid="5"/>
                                        </p:tgtEl>
                                        <p:attrNameLst>
                                          <p:attrName>ppt_h</p:attrName>
                                        </p:attrNameLst>
                                      </p:cBhvr>
                                      <p:tavLst>
                                        <p:tav tm="0">
                                          <p:val>
                                            <p:fltVal val="0"/>
                                          </p:val>
                                        </p:tav>
                                        <p:tav tm="100000">
                                          <p:val>
                                            <p:strVal val="#ppt_h"/>
                                          </p:val>
                                        </p:tav>
                                      </p:tavLst>
                                    </p:anim>
                                    <p:anim calcmode="lin" valueType="num">
                                      <p:cBhvr>
                                        <p:cTn id="21" dur="1000" fill="hold"/>
                                        <p:tgtEl>
                                          <p:spTgt spid="5"/>
                                        </p:tgtEl>
                                        <p:attrNameLst>
                                          <p:attrName>style.rotation</p:attrName>
                                        </p:attrNameLst>
                                      </p:cBhvr>
                                      <p:tavLst>
                                        <p:tav tm="0">
                                          <p:val>
                                            <p:fltVal val="90"/>
                                          </p:val>
                                        </p:tav>
                                        <p:tav tm="100000">
                                          <p:val>
                                            <p:fltVal val="0"/>
                                          </p:val>
                                        </p:tav>
                                      </p:tavLst>
                                    </p:anim>
                                    <p:animEffect transition="in" filter="fade">
                                      <p:cBhvr>
                                        <p:cTn id="22" dur="1000"/>
                                        <p:tgtEl>
                                          <p:spTgt spid="5"/>
                                        </p:tgtEl>
                                      </p:cBhvr>
                                    </p:animEffect>
                                  </p:childTnLst>
                                </p:cTn>
                              </p:par>
                              <p:par>
                                <p:cTn id="23" presetID="0" presetClass="path" presetSubtype="0" accel="50000" decel="50000" fill="hold" nodeType="withEffect">
                                  <p:stCondLst>
                                    <p:cond delay="0"/>
                                  </p:stCondLst>
                                  <p:iterate type="lt">
                                    <p:tmPct val="0"/>
                                  </p:iterate>
                                  <p:childTnLst>
                                    <p:animMotion origin="layout" path="M 8.33333E-7 2.78446E-6 C 0.05608 0.10522 0.08767 0.20583 0.1217 0.3358 C 0.15573 0.46577 0.18733 0.68709 0.20451 0.77937 " pathEditMode="relative" rAng="0" ptsTypes="faf">
                                      <p:cBhvr>
                                        <p:cTn id="24" dur="1000" spd="-100000" fill="hold"/>
                                        <p:tgtEl>
                                          <p:spTgt spid="5"/>
                                        </p:tgtEl>
                                        <p:attrNameLst>
                                          <p:attrName>ppt_x</p:attrName>
                                          <p:attrName>ppt_y</p:attrName>
                                        </p:attrNameLst>
                                      </p:cBhvr>
                                      <p:rCtr x="10200" y="39000"/>
                                    </p:animMotion>
                                  </p:childTnLst>
                                </p:cTn>
                              </p:par>
                            </p:childTnLst>
                          </p:cTn>
                        </p:par>
                        <p:par>
                          <p:cTn id="25" fill="hold">
                            <p:stCondLst>
                              <p:cond delay="2000"/>
                            </p:stCondLst>
                            <p:childTnLst>
                              <p:par>
                                <p:cTn id="26" presetID="10" presetClass="entr" presetSubtype="0" fill="hold" grpId="0" nodeType="after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1000"/>
                                        <p:tgtEl>
                                          <p:spTgt spid="9"/>
                                        </p:tgtEl>
                                      </p:cBhvr>
                                    </p:animEffect>
                                  </p:childTnLst>
                                </p:cTn>
                              </p:par>
                              <p:par>
                                <p:cTn id="29" presetID="31" presetClass="entr" presetSubtype="0" fill="hold" nodeType="withEffect">
                                  <p:stCondLst>
                                    <p:cond delay="0"/>
                                  </p:stCondLst>
                                  <p:iterate type="lt">
                                    <p:tmPct val="5000"/>
                                  </p:iterate>
                                  <p:childTnLst>
                                    <p:set>
                                      <p:cBhvr>
                                        <p:cTn id="30" dur="1" fill="hold">
                                          <p:stCondLst>
                                            <p:cond delay="0"/>
                                          </p:stCondLst>
                                        </p:cTn>
                                        <p:tgtEl>
                                          <p:spTgt spid="6"/>
                                        </p:tgtEl>
                                        <p:attrNameLst>
                                          <p:attrName>style.visibility</p:attrName>
                                        </p:attrNameLst>
                                      </p:cBhvr>
                                      <p:to>
                                        <p:strVal val="visible"/>
                                      </p:to>
                                    </p:set>
                                    <p:anim calcmode="lin" valueType="num">
                                      <p:cBhvr>
                                        <p:cTn id="31" dur="1000" fill="hold"/>
                                        <p:tgtEl>
                                          <p:spTgt spid="6"/>
                                        </p:tgtEl>
                                        <p:attrNameLst>
                                          <p:attrName>ppt_w</p:attrName>
                                        </p:attrNameLst>
                                      </p:cBhvr>
                                      <p:tavLst>
                                        <p:tav tm="0">
                                          <p:val>
                                            <p:fltVal val="0"/>
                                          </p:val>
                                        </p:tav>
                                        <p:tav tm="100000">
                                          <p:val>
                                            <p:strVal val="#ppt_w"/>
                                          </p:val>
                                        </p:tav>
                                      </p:tavLst>
                                    </p:anim>
                                    <p:anim calcmode="lin" valueType="num">
                                      <p:cBhvr>
                                        <p:cTn id="32" dur="1000" fill="hold"/>
                                        <p:tgtEl>
                                          <p:spTgt spid="6"/>
                                        </p:tgtEl>
                                        <p:attrNameLst>
                                          <p:attrName>ppt_h</p:attrName>
                                        </p:attrNameLst>
                                      </p:cBhvr>
                                      <p:tavLst>
                                        <p:tav tm="0">
                                          <p:val>
                                            <p:fltVal val="0"/>
                                          </p:val>
                                        </p:tav>
                                        <p:tav tm="100000">
                                          <p:val>
                                            <p:strVal val="#ppt_h"/>
                                          </p:val>
                                        </p:tav>
                                      </p:tavLst>
                                    </p:anim>
                                    <p:anim calcmode="lin" valueType="num">
                                      <p:cBhvr>
                                        <p:cTn id="33" dur="1000" fill="hold"/>
                                        <p:tgtEl>
                                          <p:spTgt spid="6"/>
                                        </p:tgtEl>
                                        <p:attrNameLst>
                                          <p:attrName>style.rotation</p:attrName>
                                        </p:attrNameLst>
                                      </p:cBhvr>
                                      <p:tavLst>
                                        <p:tav tm="0">
                                          <p:val>
                                            <p:fltVal val="90"/>
                                          </p:val>
                                        </p:tav>
                                        <p:tav tm="100000">
                                          <p:val>
                                            <p:fltVal val="0"/>
                                          </p:val>
                                        </p:tav>
                                      </p:tavLst>
                                    </p:anim>
                                    <p:animEffect transition="in" filter="fade">
                                      <p:cBhvr>
                                        <p:cTn id="34" dur="1000"/>
                                        <p:tgtEl>
                                          <p:spTgt spid="6"/>
                                        </p:tgtEl>
                                      </p:cBhvr>
                                    </p:animEffect>
                                  </p:childTnLst>
                                </p:cTn>
                              </p:par>
                              <p:par>
                                <p:cTn id="35" presetID="0" presetClass="path" presetSubtype="0" accel="50000" decel="50000" fill="hold" nodeType="withEffect">
                                  <p:stCondLst>
                                    <p:cond delay="0"/>
                                  </p:stCondLst>
                                  <p:iterate type="lt">
                                    <p:tmPct val="0"/>
                                  </p:iterate>
                                  <p:childTnLst>
                                    <p:animMotion origin="layout" path="M -1.66667E-6 2.23867E-6 C 0.0198 0.07146 0.03959 0.14315 0.05973 0.2426 C 0.07987 0.34204 0.10035 0.46924 0.12084 0.59644 " pathEditMode="relative" ptsTypes="aaA">
                                      <p:cBhvr>
                                        <p:cTn id="36" dur="1000" spd="-100000" fill="hold"/>
                                        <p:tgtEl>
                                          <p:spTgt spid="6"/>
                                        </p:tgtEl>
                                        <p:attrNameLst>
                                          <p:attrName>ppt_x</p:attrName>
                                          <p:attrName>ppt_y</p:attrName>
                                        </p:attrNameLst>
                                      </p:cBhvr>
                                    </p:animMotion>
                                  </p:childTnLst>
                                </p:cTn>
                              </p:par>
                            </p:childTnLst>
                          </p:cTn>
                        </p:par>
                        <p:par>
                          <p:cTn id="37" fill="hold">
                            <p:stCondLst>
                              <p:cond delay="3000"/>
                            </p:stCondLst>
                            <p:childTnLst>
                              <p:par>
                                <p:cTn id="38" presetID="10" presetClass="entr" presetSubtype="0" fill="hold" grpId="0" nodeType="after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fade">
                                      <p:cBhvr>
                                        <p:cTn id="40" dur="1000"/>
                                        <p:tgtEl>
                                          <p:spTgt spid="10"/>
                                        </p:tgtEl>
                                      </p:cBhvr>
                                    </p:animEffect>
                                  </p:childTnLst>
                                </p:cTn>
                              </p:par>
                              <p:par>
                                <p:cTn id="41" presetID="31" presetClass="entr" presetSubtype="0" fill="hold" nodeType="withEffect">
                                  <p:stCondLst>
                                    <p:cond delay="0"/>
                                  </p:stCondLst>
                                  <p:iterate type="lt">
                                    <p:tmPct val="5000"/>
                                  </p:iterate>
                                  <p:childTnLst>
                                    <p:set>
                                      <p:cBhvr>
                                        <p:cTn id="42" dur="1" fill="hold">
                                          <p:stCondLst>
                                            <p:cond delay="0"/>
                                          </p:stCondLst>
                                        </p:cTn>
                                        <p:tgtEl>
                                          <p:spTgt spid="11"/>
                                        </p:tgtEl>
                                        <p:attrNameLst>
                                          <p:attrName>style.visibility</p:attrName>
                                        </p:attrNameLst>
                                      </p:cBhvr>
                                      <p:to>
                                        <p:strVal val="visible"/>
                                      </p:to>
                                    </p:set>
                                    <p:anim calcmode="lin" valueType="num">
                                      <p:cBhvr>
                                        <p:cTn id="43" dur="1000" fill="hold"/>
                                        <p:tgtEl>
                                          <p:spTgt spid="11"/>
                                        </p:tgtEl>
                                        <p:attrNameLst>
                                          <p:attrName>ppt_w</p:attrName>
                                        </p:attrNameLst>
                                      </p:cBhvr>
                                      <p:tavLst>
                                        <p:tav tm="0">
                                          <p:val>
                                            <p:fltVal val="0"/>
                                          </p:val>
                                        </p:tav>
                                        <p:tav tm="100000">
                                          <p:val>
                                            <p:strVal val="#ppt_w"/>
                                          </p:val>
                                        </p:tav>
                                      </p:tavLst>
                                    </p:anim>
                                    <p:anim calcmode="lin" valueType="num">
                                      <p:cBhvr>
                                        <p:cTn id="44" dur="1000" fill="hold"/>
                                        <p:tgtEl>
                                          <p:spTgt spid="11"/>
                                        </p:tgtEl>
                                        <p:attrNameLst>
                                          <p:attrName>ppt_h</p:attrName>
                                        </p:attrNameLst>
                                      </p:cBhvr>
                                      <p:tavLst>
                                        <p:tav tm="0">
                                          <p:val>
                                            <p:fltVal val="0"/>
                                          </p:val>
                                        </p:tav>
                                        <p:tav tm="100000">
                                          <p:val>
                                            <p:strVal val="#ppt_h"/>
                                          </p:val>
                                        </p:tav>
                                      </p:tavLst>
                                    </p:anim>
                                    <p:anim calcmode="lin" valueType="num">
                                      <p:cBhvr>
                                        <p:cTn id="45" dur="1000" fill="hold"/>
                                        <p:tgtEl>
                                          <p:spTgt spid="11"/>
                                        </p:tgtEl>
                                        <p:attrNameLst>
                                          <p:attrName>style.rotation</p:attrName>
                                        </p:attrNameLst>
                                      </p:cBhvr>
                                      <p:tavLst>
                                        <p:tav tm="0">
                                          <p:val>
                                            <p:fltVal val="90"/>
                                          </p:val>
                                        </p:tav>
                                        <p:tav tm="100000">
                                          <p:val>
                                            <p:fltVal val="0"/>
                                          </p:val>
                                        </p:tav>
                                      </p:tavLst>
                                    </p:anim>
                                    <p:animEffect transition="in" filter="fade">
                                      <p:cBhvr>
                                        <p:cTn id="46" dur="1000"/>
                                        <p:tgtEl>
                                          <p:spTgt spid="11"/>
                                        </p:tgtEl>
                                      </p:cBhvr>
                                    </p:animEffect>
                                  </p:childTnLst>
                                </p:cTn>
                              </p:par>
                              <p:par>
                                <p:cTn id="47" presetID="0" presetClass="path" presetSubtype="0" accel="50000" decel="50000" fill="hold" nodeType="withEffect">
                                  <p:stCondLst>
                                    <p:cond delay="0"/>
                                  </p:stCondLst>
                                  <p:iterate type="lt">
                                    <p:tmPct val="0"/>
                                  </p:iterate>
                                  <p:childTnLst>
                                    <p:animMotion origin="layout" path="M -2.22222E-6 1.26735E-6 C 0.01215 0.05966 0.0243 0.11956 0.03715 0.18686 C 0.05 0.25416 0.06371 0.32886 0.0776 0.40356 " pathEditMode="relative" ptsTypes="aaA">
                                      <p:cBhvr>
                                        <p:cTn id="48" dur="1000" spd="-100000" fill="hold"/>
                                        <p:tgtEl>
                                          <p:spTgt spid="11"/>
                                        </p:tgtEl>
                                        <p:attrNameLst>
                                          <p:attrName>ppt_x</p:attrName>
                                          <p:attrName>ppt_y</p:attrName>
                                        </p:attrNameLst>
                                      </p:cBhvr>
                                    </p:animMotion>
                                  </p:childTnLst>
                                </p:cTn>
                              </p:par>
                            </p:childTnLst>
                          </p:cTn>
                        </p:par>
                        <p:par>
                          <p:cTn id="49" fill="hold">
                            <p:stCondLst>
                              <p:cond delay="4000"/>
                            </p:stCondLst>
                            <p:childTnLst>
                              <p:par>
                                <p:cTn id="50" presetID="10" presetClass="entr" presetSubtype="0" fill="hold" grpId="0" nodeType="after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fade">
                                      <p:cBhvr>
                                        <p:cTn id="52" dur="1000"/>
                                        <p:tgtEl>
                                          <p:spTgt spid="12"/>
                                        </p:tgtEl>
                                      </p:cBhvr>
                                    </p:animEffect>
                                  </p:childTnLst>
                                </p:cTn>
                              </p:par>
                              <p:par>
                                <p:cTn id="53" presetID="31" presetClass="entr" presetSubtype="0" fill="hold" nodeType="withEffect">
                                  <p:stCondLst>
                                    <p:cond delay="0"/>
                                  </p:stCondLst>
                                  <p:iterate type="lt">
                                    <p:tmPct val="5000"/>
                                  </p:iterate>
                                  <p:childTnLst>
                                    <p:set>
                                      <p:cBhvr>
                                        <p:cTn id="54" dur="1" fill="hold">
                                          <p:stCondLst>
                                            <p:cond delay="0"/>
                                          </p:stCondLst>
                                        </p:cTn>
                                        <p:tgtEl>
                                          <p:spTgt spid="13"/>
                                        </p:tgtEl>
                                        <p:attrNameLst>
                                          <p:attrName>style.visibility</p:attrName>
                                        </p:attrNameLst>
                                      </p:cBhvr>
                                      <p:to>
                                        <p:strVal val="visible"/>
                                      </p:to>
                                    </p:set>
                                    <p:anim calcmode="lin" valueType="num">
                                      <p:cBhvr>
                                        <p:cTn id="55" dur="1000" fill="hold"/>
                                        <p:tgtEl>
                                          <p:spTgt spid="13"/>
                                        </p:tgtEl>
                                        <p:attrNameLst>
                                          <p:attrName>ppt_w</p:attrName>
                                        </p:attrNameLst>
                                      </p:cBhvr>
                                      <p:tavLst>
                                        <p:tav tm="0">
                                          <p:val>
                                            <p:fltVal val="0"/>
                                          </p:val>
                                        </p:tav>
                                        <p:tav tm="100000">
                                          <p:val>
                                            <p:strVal val="#ppt_w"/>
                                          </p:val>
                                        </p:tav>
                                      </p:tavLst>
                                    </p:anim>
                                    <p:anim calcmode="lin" valueType="num">
                                      <p:cBhvr>
                                        <p:cTn id="56" dur="1000" fill="hold"/>
                                        <p:tgtEl>
                                          <p:spTgt spid="13"/>
                                        </p:tgtEl>
                                        <p:attrNameLst>
                                          <p:attrName>ppt_h</p:attrName>
                                        </p:attrNameLst>
                                      </p:cBhvr>
                                      <p:tavLst>
                                        <p:tav tm="0">
                                          <p:val>
                                            <p:fltVal val="0"/>
                                          </p:val>
                                        </p:tav>
                                        <p:tav tm="100000">
                                          <p:val>
                                            <p:strVal val="#ppt_h"/>
                                          </p:val>
                                        </p:tav>
                                      </p:tavLst>
                                    </p:anim>
                                    <p:anim calcmode="lin" valueType="num">
                                      <p:cBhvr>
                                        <p:cTn id="57" dur="1000" fill="hold"/>
                                        <p:tgtEl>
                                          <p:spTgt spid="13"/>
                                        </p:tgtEl>
                                        <p:attrNameLst>
                                          <p:attrName>style.rotation</p:attrName>
                                        </p:attrNameLst>
                                      </p:cBhvr>
                                      <p:tavLst>
                                        <p:tav tm="0">
                                          <p:val>
                                            <p:fltVal val="90"/>
                                          </p:val>
                                        </p:tav>
                                        <p:tav tm="100000">
                                          <p:val>
                                            <p:fltVal val="0"/>
                                          </p:val>
                                        </p:tav>
                                      </p:tavLst>
                                    </p:anim>
                                    <p:animEffect transition="in" filter="fade">
                                      <p:cBhvr>
                                        <p:cTn id="58" dur="1000"/>
                                        <p:tgtEl>
                                          <p:spTgt spid="13"/>
                                        </p:tgtEl>
                                      </p:cBhvr>
                                    </p:animEffect>
                                  </p:childTnLst>
                                </p:cTn>
                              </p:par>
                              <p:par>
                                <p:cTn id="59" presetID="0" presetClass="path" presetSubtype="0" accel="50000" decel="50000" fill="hold" nodeType="withEffect">
                                  <p:stCondLst>
                                    <p:cond delay="0"/>
                                  </p:stCondLst>
                                  <p:iterate type="lt">
                                    <p:tmPct val="0"/>
                                  </p:iterate>
                                  <p:childTnLst>
                                    <p:animMotion origin="layout" path="M -2.22222E-6 1.26735E-6 C 0.01215 0.05966 0.0243 0.11956 0.03715 0.18686 C 0.05 0.25416 0.06371 0.32886 0.0776 0.40356 " pathEditMode="relative" ptsTypes="aaA">
                                      <p:cBhvr>
                                        <p:cTn id="60" dur="1000" spd="-100000" fill="hold"/>
                                        <p:tgtEl>
                                          <p:spTgt spid="13"/>
                                        </p:tgtEl>
                                        <p:attrNameLst>
                                          <p:attrName>ppt_x</p:attrName>
                                          <p:attrName>ppt_y</p:attrName>
                                        </p:attrNameLst>
                                      </p:cBhvr>
                                    </p:animMotion>
                                  </p:childTnLst>
                                </p:cTn>
                              </p:par>
                              <p:par>
                                <p:cTn id="61" presetID="31" presetClass="entr" presetSubtype="0" fill="hold" nodeType="withEffect">
                                  <p:stCondLst>
                                    <p:cond delay="0"/>
                                  </p:stCondLst>
                                  <p:iterate type="lt">
                                    <p:tmPct val="5000"/>
                                  </p:iterate>
                                  <p:childTnLst>
                                    <p:set>
                                      <p:cBhvr>
                                        <p:cTn id="62" dur="1" fill="hold">
                                          <p:stCondLst>
                                            <p:cond delay="0"/>
                                          </p:stCondLst>
                                        </p:cTn>
                                        <p:tgtEl>
                                          <p:spTgt spid="14"/>
                                        </p:tgtEl>
                                        <p:attrNameLst>
                                          <p:attrName>style.visibility</p:attrName>
                                        </p:attrNameLst>
                                      </p:cBhvr>
                                      <p:to>
                                        <p:strVal val="visible"/>
                                      </p:to>
                                    </p:set>
                                    <p:anim calcmode="lin" valueType="num">
                                      <p:cBhvr>
                                        <p:cTn id="63" dur="1000" fill="hold"/>
                                        <p:tgtEl>
                                          <p:spTgt spid="14"/>
                                        </p:tgtEl>
                                        <p:attrNameLst>
                                          <p:attrName>ppt_w</p:attrName>
                                        </p:attrNameLst>
                                      </p:cBhvr>
                                      <p:tavLst>
                                        <p:tav tm="0">
                                          <p:val>
                                            <p:fltVal val="0"/>
                                          </p:val>
                                        </p:tav>
                                        <p:tav tm="100000">
                                          <p:val>
                                            <p:strVal val="#ppt_w"/>
                                          </p:val>
                                        </p:tav>
                                      </p:tavLst>
                                    </p:anim>
                                    <p:anim calcmode="lin" valueType="num">
                                      <p:cBhvr>
                                        <p:cTn id="64" dur="1000" fill="hold"/>
                                        <p:tgtEl>
                                          <p:spTgt spid="14"/>
                                        </p:tgtEl>
                                        <p:attrNameLst>
                                          <p:attrName>ppt_h</p:attrName>
                                        </p:attrNameLst>
                                      </p:cBhvr>
                                      <p:tavLst>
                                        <p:tav tm="0">
                                          <p:val>
                                            <p:fltVal val="0"/>
                                          </p:val>
                                        </p:tav>
                                        <p:tav tm="100000">
                                          <p:val>
                                            <p:strVal val="#ppt_h"/>
                                          </p:val>
                                        </p:tav>
                                      </p:tavLst>
                                    </p:anim>
                                    <p:anim calcmode="lin" valueType="num">
                                      <p:cBhvr>
                                        <p:cTn id="65" dur="1000" fill="hold"/>
                                        <p:tgtEl>
                                          <p:spTgt spid="14"/>
                                        </p:tgtEl>
                                        <p:attrNameLst>
                                          <p:attrName>style.rotation</p:attrName>
                                        </p:attrNameLst>
                                      </p:cBhvr>
                                      <p:tavLst>
                                        <p:tav tm="0">
                                          <p:val>
                                            <p:fltVal val="90"/>
                                          </p:val>
                                        </p:tav>
                                        <p:tav tm="100000">
                                          <p:val>
                                            <p:fltVal val="0"/>
                                          </p:val>
                                        </p:tav>
                                      </p:tavLst>
                                    </p:anim>
                                    <p:animEffect transition="in" filter="fade">
                                      <p:cBhvr>
                                        <p:cTn id="66" dur="1000"/>
                                        <p:tgtEl>
                                          <p:spTgt spid="14"/>
                                        </p:tgtEl>
                                      </p:cBhvr>
                                    </p:animEffect>
                                  </p:childTnLst>
                                </p:cTn>
                              </p:par>
                              <p:par>
                                <p:cTn id="67" presetID="0" presetClass="path" presetSubtype="0" accel="50000" decel="50000" fill="hold" nodeType="withEffect">
                                  <p:stCondLst>
                                    <p:cond delay="0"/>
                                  </p:stCondLst>
                                  <p:iterate type="lt">
                                    <p:tmPct val="0"/>
                                  </p:iterate>
                                  <p:childTnLst>
                                    <p:animMotion origin="layout" path="M -1.66667E-6 2.23867E-6 C 0.0198 0.07146 0.03959 0.14315 0.05973 0.2426 C 0.07987 0.34204 0.10035 0.46924 0.12084 0.59644 " pathEditMode="relative" ptsTypes="aaA">
                                      <p:cBhvr>
                                        <p:cTn id="68" dur="1000" spd="-100000" fill="hold"/>
                                        <p:tgtEl>
                                          <p:spTgt spid="14"/>
                                        </p:tgtEl>
                                        <p:attrNameLst>
                                          <p:attrName>ppt_x</p:attrName>
                                          <p:attrName>ppt_y</p:attrName>
                                        </p:attrNameLst>
                                      </p:cBhvr>
                                    </p:animMotion>
                                  </p:childTnLst>
                                </p:cTn>
                              </p:par>
                            </p:childTnLst>
                          </p:cTn>
                        </p:par>
                        <p:par>
                          <p:cTn id="69" fill="hold">
                            <p:stCondLst>
                              <p:cond delay="5000"/>
                            </p:stCondLst>
                            <p:childTnLst>
                              <p:par>
                                <p:cTn id="70" presetID="10" presetClass="entr" presetSubtype="0" fill="hold" grpId="0" nodeType="afterEffect">
                                  <p:stCondLst>
                                    <p:cond delay="0"/>
                                  </p:stCondLst>
                                  <p:childTnLst>
                                    <p:set>
                                      <p:cBhvr>
                                        <p:cTn id="71" dur="1" fill="hold">
                                          <p:stCondLst>
                                            <p:cond delay="0"/>
                                          </p:stCondLst>
                                        </p:cTn>
                                        <p:tgtEl>
                                          <p:spTgt spid="15"/>
                                        </p:tgtEl>
                                        <p:attrNameLst>
                                          <p:attrName>style.visibility</p:attrName>
                                        </p:attrNameLst>
                                      </p:cBhvr>
                                      <p:to>
                                        <p:strVal val="visible"/>
                                      </p:to>
                                    </p:set>
                                    <p:animEffect transition="in" filter="fade">
                                      <p:cBhvr>
                                        <p:cTn id="72" dur="1000"/>
                                        <p:tgtEl>
                                          <p:spTgt spid="15"/>
                                        </p:tgtEl>
                                      </p:cBhvr>
                                    </p:animEffect>
                                  </p:childTnLst>
                                </p:cTn>
                              </p:par>
                              <p:par>
                                <p:cTn id="73" presetID="31" presetClass="entr" presetSubtype="0" fill="hold" nodeType="withEffect">
                                  <p:stCondLst>
                                    <p:cond delay="0"/>
                                  </p:stCondLst>
                                  <p:iterate type="lt">
                                    <p:tmPct val="5000"/>
                                  </p:iterate>
                                  <p:childTnLst>
                                    <p:set>
                                      <p:cBhvr>
                                        <p:cTn id="74" dur="1" fill="hold">
                                          <p:stCondLst>
                                            <p:cond delay="0"/>
                                          </p:stCondLst>
                                        </p:cTn>
                                        <p:tgtEl>
                                          <p:spTgt spid="16"/>
                                        </p:tgtEl>
                                        <p:attrNameLst>
                                          <p:attrName>style.visibility</p:attrName>
                                        </p:attrNameLst>
                                      </p:cBhvr>
                                      <p:to>
                                        <p:strVal val="visible"/>
                                      </p:to>
                                    </p:set>
                                    <p:anim calcmode="lin" valueType="num">
                                      <p:cBhvr>
                                        <p:cTn id="75" dur="1000" fill="hold"/>
                                        <p:tgtEl>
                                          <p:spTgt spid="16"/>
                                        </p:tgtEl>
                                        <p:attrNameLst>
                                          <p:attrName>ppt_w</p:attrName>
                                        </p:attrNameLst>
                                      </p:cBhvr>
                                      <p:tavLst>
                                        <p:tav tm="0">
                                          <p:val>
                                            <p:fltVal val="0"/>
                                          </p:val>
                                        </p:tav>
                                        <p:tav tm="100000">
                                          <p:val>
                                            <p:strVal val="#ppt_w"/>
                                          </p:val>
                                        </p:tav>
                                      </p:tavLst>
                                    </p:anim>
                                    <p:anim calcmode="lin" valueType="num">
                                      <p:cBhvr>
                                        <p:cTn id="76" dur="1000" fill="hold"/>
                                        <p:tgtEl>
                                          <p:spTgt spid="16"/>
                                        </p:tgtEl>
                                        <p:attrNameLst>
                                          <p:attrName>ppt_h</p:attrName>
                                        </p:attrNameLst>
                                      </p:cBhvr>
                                      <p:tavLst>
                                        <p:tav tm="0">
                                          <p:val>
                                            <p:fltVal val="0"/>
                                          </p:val>
                                        </p:tav>
                                        <p:tav tm="100000">
                                          <p:val>
                                            <p:strVal val="#ppt_h"/>
                                          </p:val>
                                        </p:tav>
                                      </p:tavLst>
                                    </p:anim>
                                    <p:anim calcmode="lin" valueType="num">
                                      <p:cBhvr>
                                        <p:cTn id="77" dur="1000" fill="hold"/>
                                        <p:tgtEl>
                                          <p:spTgt spid="16"/>
                                        </p:tgtEl>
                                        <p:attrNameLst>
                                          <p:attrName>style.rotation</p:attrName>
                                        </p:attrNameLst>
                                      </p:cBhvr>
                                      <p:tavLst>
                                        <p:tav tm="0">
                                          <p:val>
                                            <p:fltVal val="90"/>
                                          </p:val>
                                        </p:tav>
                                        <p:tav tm="100000">
                                          <p:val>
                                            <p:fltVal val="0"/>
                                          </p:val>
                                        </p:tav>
                                      </p:tavLst>
                                    </p:anim>
                                    <p:animEffect transition="in" filter="fade">
                                      <p:cBhvr>
                                        <p:cTn id="78" dur="1000"/>
                                        <p:tgtEl>
                                          <p:spTgt spid="16"/>
                                        </p:tgtEl>
                                      </p:cBhvr>
                                    </p:animEffect>
                                  </p:childTnLst>
                                </p:cTn>
                              </p:par>
                              <p:par>
                                <p:cTn id="79" presetID="0" presetClass="path" presetSubtype="0" accel="50000" decel="50000" fill="hold" nodeType="withEffect">
                                  <p:stCondLst>
                                    <p:cond delay="0"/>
                                  </p:stCondLst>
                                  <p:iterate type="lt">
                                    <p:tmPct val="0"/>
                                  </p:iterate>
                                  <p:childTnLst>
                                    <p:animMotion origin="layout" path="M 4.16667E-6 -3.89454E-6 C 0.06632 0.09598 0.13298 0.19219 0.18559 0.34991 C 0.23819 0.50764 0.27656 0.72688 0.3151 0.94635 " pathEditMode="relative" rAng="0" ptsTypes="aaA">
                                      <p:cBhvr>
                                        <p:cTn id="80" dur="1000" spd="-100000" fill="hold"/>
                                        <p:tgtEl>
                                          <p:spTgt spid="16"/>
                                        </p:tgtEl>
                                        <p:attrNameLst>
                                          <p:attrName>ppt_x</p:attrName>
                                          <p:attrName>ppt_y</p:attrName>
                                        </p:attrNameLst>
                                      </p:cBhvr>
                                      <p:rCtr x="15700" y="47300"/>
                                    </p:animMotion>
                                  </p:childTnLst>
                                </p:cTn>
                              </p:par>
                            </p:childTnLst>
                          </p:cTn>
                        </p:par>
                        <p:par>
                          <p:cTn id="81" fill="hold">
                            <p:stCondLst>
                              <p:cond delay="6000"/>
                            </p:stCondLst>
                            <p:childTnLst>
                              <p:par>
                                <p:cTn id="82" presetID="10" presetClass="entr" presetSubtype="0" fill="hold" grpId="0" nodeType="afterEffect">
                                  <p:stCondLst>
                                    <p:cond delay="0"/>
                                  </p:stCondLst>
                                  <p:childTnLst>
                                    <p:set>
                                      <p:cBhvr>
                                        <p:cTn id="83" dur="1" fill="hold">
                                          <p:stCondLst>
                                            <p:cond delay="0"/>
                                          </p:stCondLst>
                                        </p:cTn>
                                        <p:tgtEl>
                                          <p:spTgt spid="17"/>
                                        </p:tgtEl>
                                        <p:attrNameLst>
                                          <p:attrName>style.visibility</p:attrName>
                                        </p:attrNameLst>
                                      </p:cBhvr>
                                      <p:to>
                                        <p:strVal val="visible"/>
                                      </p:to>
                                    </p:set>
                                    <p:animEffect transition="in" filter="fade">
                                      <p:cBhvr>
                                        <p:cTn id="84" dur="1000"/>
                                        <p:tgtEl>
                                          <p:spTgt spid="17"/>
                                        </p:tgtEl>
                                      </p:cBhvr>
                                    </p:animEffect>
                                  </p:childTnLst>
                                </p:cTn>
                              </p:par>
                            </p:childTnLst>
                          </p:cTn>
                        </p:par>
                        <p:par>
                          <p:cTn id="85" fill="hold">
                            <p:stCondLst>
                              <p:cond delay="7000"/>
                            </p:stCondLst>
                            <p:childTnLst>
                              <p:par>
                                <p:cTn id="86" presetID="10" presetClass="entr" presetSubtype="0" fill="hold" grpId="0" nodeType="afterEffect">
                                  <p:stCondLst>
                                    <p:cond delay="0"/>
                                  </p:stCondLst>
                                  <p:childTnLst>
                                    <p:set>
                                      <p:cBhvr>
                                        <p:cTn id="87" dur="1" fill="hold">
                                          <p:stCondLst>
                                            <p:cond delay="0"/>
                                          </p:stCondLst>
                                        </p:cTn>
                                        <p:tgtEl>
                                          <p:spTgt spid="18"/>
                                        </p:tgtEl>
                                        <p:attrNameLst>
                                          <p:attrName>style.visibility</p:attrName>
                                        </p:attrNameLst>
                                      </p:cBhvr>
                                      <p:to>
                                        <p:strVal val="visible"/>
                                      </p:to>
                                    </p:set>
                                    <p:animEffect transition="in" filter="fade">
                                      <p:cBhvr>
                                        <p:cTn id="88"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2" grpId="0"/>
      <p:bldP spid="15" grpId="0"/>
      <p:bldP spid="17" grpId="0"/>
      <p:bldP spid="18"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accent1">
              <a:lumMod val="75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pic>
        <p:nvPicPr>
          <p:cNvPr id="3" name="Picture 2" descr="10738245_daisycopy.jpg"/>
          <p:cNvPicPr>
            <a:picLocks noChangeAspect="1"/>
          </p:cNvPicPr>
          <p:nvPr/>
        </p:nvPicPr>
        <p:blipFill>
          <a:blip r:embed="rId3" cstate="print"/>
          <a:srcRect/>
          <a:stretch>
            <a:fillRect/>
          </a:stretch>
        </p:blipFill>
        <p:spPr>
          <a:xfrm>
            <a:off x="450384" y="171480"/>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sp>
        <p:nvSpPr>
          <p:cNvPr id="18" name="TextBox 17"/>
          <p:cNvSpPr txBox="1"/>
          <p:nvPr/>
        </p:nvSpPr>
        <p:spPr>
          <a:xfrm flipH="1">
            <a:off x="4139952" y="942394"/>
            <a:ext cx="4752528" cy="4862870"/>
          </a:xfrm>
          <a:prstGeom prst="rect">
            <a:avLst/>
          </a:prstGeom>
          <a:noFill/>
        </p:spPr>
        <p:txBody>
          <a:bodyPr wrap="square" rtlCol="0">
            <a:spAutoFit/>
          </a:bodyPr>
          <a:lstStyle/>
          <a:p>
            <a:endParaRPr lang="en-US" sz="2400" dirty="0">
              <a:solidFill>
                <a:srgbClr val="FF0000"/>
              </a:solidFill>
            </a:endParaRPr>
          </a:p>
          <a:p>
            <a:r>
              <a:rPr lang="en-US" sz="2400" dirty="0" err="1"/>
              <a:t>Secara</a:t>
            </a:r>
            <a:r>
              <a:rPr lang="en-US" sz="2400" dirty="0"/>
              <a:t> </a:t>
            </a:r>
            <a:r>
              <a:rPr lang="en-US" sz="2400" dirty="0" err="1"/>
              <a:t>umum</a:t>
            </a:r>
            <a:r>
              <a:rPr lang="en-US" sz="2400" dirty="0"/>
              <a:t> </a:t>
            </a:r>
            <a:r>
              <a:rPr lang="en-US" sz="2400" dirty="0" err="1"/>
              <a:t>perusahaan</a:t>
            </a:r>
            <a:r>
              <a:rPr lang="en-US" sz="2400" dirty="0"/>
              <a:t> </a:t>
            </a:r>
            <a:r>
              <a:rPr lang="en-US" sz="2400" dirty="0" err="1"/>
              <a:t>dagang</a:t>
            </a:r>
            <a:r>
              <a:rPr lang="en-US" sz="2400" dirty="0"/>
              <a:t> </a:t>
            </a:r>
            <a:r>
              <a:rPr lang="en-US" sz="2400" dirty="0" err="1"/>
              <a:t>merupakan</a:t>
            </a:r>
            <a:r>
              <a:rPr lang="en-US" sz="2400" dirty="0"/>
              <a:t> </a:t>
            </a:r>
            <a:r>
              <a:rPr lang="en-US" sz="2400" dirty="0" err="1"/>
              <a:t>perusahaan</a:t>
            </a:r>
            <a:r>
              <a:rPr lang="en-US" sz="2400" dirty="0"/>
              <a:t> yang </a:t>
            </a:r>
            <a:r>
              <a:rPr lang="en-US" sz="2400" dirty="0" err="1"/>
              <a:t>aktivitas</a:t>
            </a:r>
            <a:r>
              <a:rPr lang="en-US" sz="2400" dirty="0"/>
              <a:t> </a:t>
            </a:r>
            <a:r>
              <a:rPr lang="en-US" sz="2400" dirty="0" err="1"/>
              <a:t>utamanya</a:t>
            </a:r>
            <a:r>
              <a:rPr lang="en-US" sz="2400" dirty="0"/>
              <a:t> </a:t>
            </a:r>
            <a:r>
              <a:rPr lang="en-US" sz="2400" dirty="0" err="1"/>
              <a:t>membeli</a:t>
            </a:r>
            <a:r>
              <a:rPr lang="en-US" sz="2400" dirty="0"/>
              <a:t>, </a:t>
            </a:r>
            <a:r>
              <a:rPr lang="en-US" sz="2400" dirty="0" err="1"/>
              <a:t>menyimpan</a:t>
            </a:r>
            <a:r>
              <a:rPr lang="en-US" sz="2400" dirty="0"/>
              <a:t> </a:t>
            </a:r>
            <a:r>
              <a:rPr lang="en-US" sz="2400" dirty="0" err="1"/>
              <a:t>dan</a:t>
            </a:r>
            <a:r>
              <a:rPr lang="en-US" sz="2400" dirty="0"/>
              <a:t> </a:t>
            </a:r>
            <a:r>
              <a:rPr lang="en-US" sz="2400" dirty="0" err="1"/>
              <a:t>menjual</a:t>
            </a:r>
            <a:r>
              <a:rPr lang="en-US" sz="2400" dirty="0"/>
              <a:t> </a:t>
            </a:r>
            <a:r>
              <a:rPr lang="en-US" sz="2400" dirty="0" err="1"/>
              <a:t>kembali</a:t>
            </a:r>
            <a:r>
              <a:rPr lang="en-US" sz="2400" dirty="0"/>
              <a:t> </a:t>
            </a:r>
            <a:r>
              <a:rPr lang="en-US" sz="2400" dirty="0" err="1"/>
              <a:t>barang</a:t>
            </a:r>
            <a:r>
              <a:rPr lang="en-US" sz="2400" dirty="0"/>
              <a:t> </a:t>
            </a:r>
            <a:r>
              <a:rPr lang="en-US" sz="2400" dirty="0" err="1"/>
              <a:t>dagang</a:t>
            </a:r>
            <a:r>
              <a:rPr lang="en-US" sz="2400" dirty="0"/>
              <a:t> </a:t>
            </a:r>
            <a:r>
              <a:rPr lang="en-US" sz="2400" dirty="0" err="1"/>
              <a:t>tanpa</a:t>
            </a:r>
            <a:r>
              <a:rPr lang="en-US" sz="2400" dirty="0"/>
              <a:t> </a:t>
            </a:r>
            <a:r>
              <a:rPr lang="en-US" sz="2400" dirty="0" err="1"/>
              <a:t>memberikan</a:t>
            </a:r>
            <a:r>
              <a:rPr lang="en-US" sz="2400" dirty="0"/>
              <a:t> </a:t>
            </a:r>
            <a:r>
              <a:rPr lang="en-US" sz="2400" dirty="0" err="1"/>
              <a:t>nilai</a:t>
            </a:r>
            <a:r>
              <a:rPr lang="en-US" sz="2400" dirty="0"/>
              <a:t> </a:t>
            </a:r>
            <a:r>
              <a:rPr lang="en-US" sz="2400" dirty="0" err="1"/>
              <a:t>tambah</a:t>
            </a:r>
            <a:r>
              <a:rPr lang="en-US" sz="2400" dirty="0"/>
              <a:t> </a:t>
            </a:r>
            <a:r>
              <a:rPr lang="en-US" sz="2400" dirty="0" err="1"/>
              <a:t>terhadapnya</a:t>
            </a:r>
            <a:r>
              <a:rPr lang="en-US" sz="2400" dirty="0"/>
              <a:t>. Yang </a:t>
            </a:r>
            <a:r>
              <a:rPr lang="en-US" sz="2400" dirty="0" err="1"/>
              <a:t>dimaksud</a:t>
            </a:r>
            <a:r>
              <a:rPr lang="en-US" sz="2400" dirty="0"/>
              <a:t> </a:t>
            </a:r>
            <a:r>
              <a:rPr lang="en-US" sz="2400" dirty="0" err="1"/>
              <a:t>nilai</a:t>
            </a:r>
            <a:r>
              <a:rPr lang="en-US" sz="2400" dirty="0"/>
              <a:t> </a:t>
            </a:r>
            <a:r>
              <a:rPr lang="en-US" sz="2400" dirty="0" err="1"/>
              <a:t>tambah</a:t>
            </a:r>
            <a:r>
              <a:rPr lang="en-US" sz="2400" dirty="0"/>
              <a:t> </a:t>
            </a:r>
            <a:r>
              <a:rPr lang="en-US" sz="2400" dirty="0" err="1"/>
              <a:t>berupa</a:t>
            </a:r>
            <a:r>
              <a:rPr lang="en-US" sz="2400" dirty="0"/>
              <a:t> </a:t>
            </a:r>
            <a:r>
              <a:rPr lang="en-US" sz="2400" dirty="0" err="1"/>
              <a:t>mengolah</a:t>
            </a:r>
            <a:r>
              <a:rPr lang="en-US" sz="2400" dirty="0"/>
              <a:t> </a:t>
            </a:r>
            <a:r>
              <a:rPr lang="en-US" sz="2400" dirty="0" err="1"/>
              <a:t>atau</a:t>
            </a:r>
            <a:r>
              <a:rPr lang="en-US" sz="2400" dirty="0"/>
              <a:t> </a:t>
            </a:r>
            <a:r>
              <a:rPr lang="en-US" sz="2400" dirty="0" err="1"/>
              <a:t>mengubah</a:t>
            </a:r>
            <a:r>
              <a:rPr lang="en-US" sz="2400" dirty="0"/>
              <a:t> </a:t>
            </a:r>
            <a:r>
              <a:rPr lang="en-US" sz="2400" dirty="0" err="1"/>
              <a:t>bentuk</a:t>
            </a:r>
            <a:r>
              <a:rPr lang="en-US" sz="2400" dirty="0"/>
              <a:t> </a:t>
            </a:r>
            <a:r>
              <a:rPr lang="en-US" sz="2400" dirty="0" err="1"/>
              <a:t>atau</a:t>
            </a:r>
            <a:r>
              <a:rPr lang="en-US" sz="2400" dirty="0"/>
              <a:t> </a:t>
            </a:r>
            <a:r>
              <a:rPr lang="en-US" sz="2400" dirty="0" err="1"/>
              <a:t>sifat</a:t>
            </a:r>
            <a:r>
              <a:rPr lang="en-US" sz="2400" dirty="0"/>
              <a:t> </a:t>
            </a:r>
            <a:r>
              <a:rPr lang="en-US" sz="2400" dirty="0" err="1"/>
              <a:t>barang</a:t>
            </a:r>
            <a:r>
              <a:rPr lang="en-US" sz="2400" dirty="0"/>
              <a:t>, </a:t>
            </a:r>
            <a:r>
              <a:rPr lang="en-US" sz="2400" dirty="0" err="1"/>
              <a:t>sedemikian</a:t>
            </a:r>
            <a:r>
              <a:rPr lang="en-US" sz="2400" dirty="0"/>
              <a:t> </a:t>
            </a:r>
            <a:r>
              <a:rPr lang="en-US" sz="2400" dirty="0" err="1"/>
              <a:t>rupa</a:t>
            </a:r>
            <a:r>
              <a:rPr lang="en-US" sz="2400" dirty="0"/>
              <a:t> </a:t>
            </a:r>
            <a:r>
              <a:rPr lang="en-US" sz="2400" dirty="0" err="1"/>
              <a:t>sehingga</a:t>
            </a:r>
            <a:r>
              <a:rPr lang="en-US" sz="2400" dirty="0"/>
              <a:t> </a:t>
            </a:r>
            <a:r>
              <a:rPr lang="en-US" sz="2400" dirty="0" err="1"/>
              <a:t>memiliki</a:t>
            </a:r>
            <a:r>
              <a:rPr lang="en-US" sz="2400" dirty="0"/>
              <a:t> </a:t>
            </a:r>
            <a:r>
              <a:rPr lang="en-US" sz="2400" dirty="0" err="1"/>
              <a:t>nilai</a:t>
            </a:r>
            <a:r>
              <a:rPr lang="en-US" sz="2400" dirty="0"/>
              <a:t> </a:t>
            </a:r>
            <a:r>
              <a:rPr lang="en-US" sz="2400" dirty="0" err="1"/>
              <a:t>jual</a:t>
            </a:r>
            <a:r>
              <a:rPr lang="en-US" sz="2400" dirty="0"/>
              <a:t> yang </a:t>
            </a:r>
            <a:r>
              <a:rPr lang="en-US" sz="2400" dirty="0" err="1"/>
              <a:t>tinggi</a:t>
            </a:r>
            <a:r>
              <a:rPr lang="en-US" sz="2400" dirty="0"/>
              <a:t>.</a:t>
            </a:r>
          </a:p>
          <a:p>
            <a:endParaRPr lang="en-US" sz="2200" dirty="0">
              <a:latin typeface="Corbel" pitchFamily="34" charset="0"/>
            </a:endParaRPr>
          </a:p>
        </p:txBody>
      </p:sp>
      <p:sp>
        <p:nvSpPr>
          <p:cNvPr id="19" name="TextBox 18"/>
          <p:cNvSpPr txBox="1"/>
          <p:nvPr/>
        </p:nvSpPr>
        <p:spPr>
          <a:xfrm flipH="1">
            <a:off x="1595615" y="405825"/>
            <a:ext cx="3840481" cy="430887"/>
          </a:xfrm>
          <a:prstGeom prst="rect">
            <a:avLst/>
          </a:prstGeom>
          <a:noFill/>
        </p:spPr>
        <p:txBody>
          <a:bodyPr wrap="square" rtlCol="0">
            <a:spAutoFit/>
          </a:bodyPr>
          <a:lstStyle/>
          <a:p>
            <a:r>
              <a:rPr lang="en-US" sz="2200" b="1" dirty="0" err="1" smtClean="0">
                <a:latin typeface="Corbel" pitchFamily="34" charset="0"/>
              </a:rPr>
              <a:t>Definisi</a:t>
            </a:r>
            <a:r>
              <a:rPr lang="en-US" sz="2200" b="1" dirty="0" smtClean="0">
                <a:latin typeface="Corbel" pitchFamily="34" charset="0"/>
              </a:rPr>
              <a:t> Perusahaan </a:t>
            </a:r>
            <a:r>
              <a:rPr lang="en-US" sz="2200" b="1" dirty="0" err="1" smtClean="0">
                <a:latin typeface="Corbel" pitchFamily="34" charset="0"/>
              </a:rPr>
              <a:t>Dagang</a:t>
            </a:r>
            <a:endParaRPr lang="en-US" sz="2200" b="1" dirty="0">
              <a:latin typeface="Corbel" pitchFamily="34" charset="0"/>
            </a:endParaRPr>
          </a:p>
        </p:txBody>
      </p:sp>
      <p:sp>
        <p:nvSpPr>
          <p:cNvPr id="4" name="TextBox 3"/>
          <p:cNvSpPr txBox="1"/>
          <p:nvPr/>
        </p:nvSpPr>
        <p:spPr>
          <a:xfrm>
            <a:off x="539552" y="2492896"/>
            <a:ext cx="2592288" cy="2031325"/>
          </a:xfrm>
          <a:prstGeom prst="rect">
            <a:avLst/>
          </a:prstGeom>
          <a:noFill/>
        </p:spPr>
        <p:txBody>
          <a:bodyPr wrap="square" rtlCol="0">
            <a:spAutoFit/>
          </a:bodyPr>
          <a:lstStyle/>
          <a:p>
            <a:r>
              <a:rPr lang="en-US" sz="3600" dirty="0" err="1">
                <a:solidFill>
                  <a:schemeClr val="accent3">
                    <a:lumMod val="60000"/>
                    <a:lumOff val="40000"/>
                  </a:schemeClr>
                </a:solidFill>
              </a:rPr>
              <a:t>Apa</a:t>
            </a:r>
            <a:r>
              <a:rPr lang="en-US" sz="3600" dirty="0">
                <a:solidFill>
                  <a:schemeClr val="accent3">
                    <a:lumMod val="60000"/>
                    <a:lumOff val="40000"/>
                  </a:schemeClr>
                </a:solidFill>
              </a:rPr>
              <a:t> </a:t>
            </a:r>
            <a:r>
              <a:rPr lang="en-US" sz="3600" dirty="0" err="1">
                <a:solidFill>
                  <a:schemeClr val="accent3">
                    <a:lumMod val="60000"/>
                    <a:lumOff val="40000"/>
                  </a:schemeClr>
                </a:solidFill>
              </a:rPr>
              <a:t>Itu</a:t>
            </a:r>
            <a:r>
              <a:rPr lang="en-US" sz="3600" dirty="0">
                <a:solidFill>
                  <a:schemeClr val="accent3">
                    <a:lumMod val="60000"/>
                    <a:lumOff val="40000"/>
                  </a:schemeClr>
                </a:solidFill>
              </a:rPr>
              <a:t> Perusahaan </a:t>
            </a:r>
            <a:r>
              <a:rPr lang="en-US" sz="3600" dirty="0" err="1">
                <a:solidFill>
                  <a:schemeClr val="accent3">
                    <a:lumMod val="60000"/>
                    <a:lumOff val="40000"/>
                  </a:schemeClr>
                </a:solidFill>
              </a:rPr>
              <a:t>Dagang</a:t>
            </a:r>
            <a:r>
              <a:rPr lang="en-US" sz="3600" dirty="0">
                <a:solidFill>
                  <a:schemeClr val="accent3">
                    <a:lumMod val="60000"/>
                    <a:lumOff val="40000"/>
                  </a:schemeClr>
                </a:solidFill>
              </a:rPr>
              <a:t>?</a:t>
            </a:r>
          </a:p>
          <a:p>
            <a:endParaRPr lang="en-US" dirty="0"/>
          </a:p>
        </p:txBody>
      </p:sp>
    </p:spTree>
    <p:extLst>
      <p:ext uri="{BB962C8B-B14F-4D97-AF65-F5344CB8AC3E}">
        <p14:creationId xmlns:p14="http://schemas.microsoft.com/office/powerpoint/2010/main" val="40450919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par>
                                <p:cTn id="11" presetID="0" presetClass="path" presetSubtype="0" accel="50000" decel="50000" fill="hold" nodeType="withEffect">
                                  <p:stCondLst>
                                    <p:cond delay="0"/>
                                  </p:stCondLst>
                                  <p:iterate type="lt">
                                    <p:tmPct val="0"/>
                                  </p:iterate>
                                  <p:childTnLst>
                                    <p:animMotion origin="layout" path="M 4.16667E-6 -3.89454E-6 C 0.06632 0.09598 0.13298 0.19219 0.18559 0.34991 C 0.23819 0.50764 0.27656 0.72688 0.3151 0.94635 " pathEditMode="relative" rAng="0" ptsTypes="aaA">
                                      <p:cBhvr>
                                        <p:cTn id="12" dur="1000" spd="-100000" fill="hold"/>
                                        <p:tgtEl>
                                          <p:spTgt spid="3"/>
                                        </p:tgtEl>
                                        <p:attrNameLst>
                                          <p:attrName>ppt_x</p:attrName>
                                          <p:attrName>ppt_y</p:attrName>
                                        </p:attrNameLst>
                                      </p:cBhvr>
                                      <p:rCtr x="15700" y="47300"/>
                                    </p:animMotion>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fade">
                                      <p:cBhvr>
                                        <p:cTn id="16" dur="1000"/>
                                        <p:tgtEl>
                                          <p:spTgt spid="18"/>
                                        </p:tgtEl>
                                      </p:cBhvr>
                                    </p:animEffect>
                                  </p:childTnLst>
                                </p:cTn>
                              </p:par>
                            </p:childTnLst>
                          </p:cTn>
                        </p:par>
                        <p:par>
                          <p:cTn id="17" fill="hold">
                            <p:stCondLst>
                              <p:cond delay="2000"/>
                            </p:stCondLst>
                            <p:childTnLst>
                              <p:par>
                                <p:cTn id="18" presetID="10" presetClass="entr" presetSubtype="0" fill="hold" grpId="0" nodeType="afterEffect">
                                  <p:stCondLst>
                                    <p:cond delay="0"/>
                                  </p:stCondLst>
                                  <p:childTnLst>
                                    <p:set>
                                      <p:cBhvr>
                                        <p:cTn id="19" dur="1" fill="hold">
                                          <p:stCondLst>
                                            <p:cond delay="0"/>
                                          </p:stCondLst>
                                        </p:cTn>
                                        <p:tgtEl>
                                          <p:spTgt spid="19"/>
                                        </p:tgtEl>
                                        <p:attrNameLst>
                                          <p:attrName>style.visibility</p:attrName>
                                        </p:attrNameLst>
                                      </p:cBhvr>
                                      <p:to>
                                        <p:strVal val="visible"/>
                                      </p:to>
                                    </p:set>
                                    <p:animEffect transition="in" filter="fade">
                                      <p:cBhvr>
                                        <p:cTn id="20"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accent2">
              <a:lumMod val="60000"/>
              <a:lumOff val="40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18" name="TextBox 17"/>
          <p:cNvSpPr txBox="1"/>
          <p:nvPr/>
        </p:nvSpPr>
        <p:spPr>
          <a:xfrm flipH="1">
            <a:off x="3829946" y="986532"/>
            <a:ext cx="4968552" cy="5355312"/>
          </a:xfrm>
          <a:prstGeom prst="rect">
            <a:avLst/>
          </a:prstGeom>
          <a:noFill/>
        </p:spPr>
        <p:txBody>
          <a:bodyPr wrap="square" rtlCol="0">
            <a:spAutoFit/>
          </a:bodyPr>
          <a:lstStyle/>
          <a:p>
            <a:r>
              <a:rPr lang="en-US" sz="2000" dirty="0" err="1" smtClean="0"/>
              <a:t>Ciri-ciri</a:t>
            </a:r>
            <a:r>
              <a:rPr lang="en-US" sz="2000" dirty="0" smtClean="0"/>
              <a:t> </a:t>
            </a:r>
            <a:r>
              <a:rPr lang="en-US" sz="2000" dirty="0" err="1"/>
              <a:t>perusahaan</a:t>
            </a:r>
            <a:r>
              <a:rPr lang="en-US" sz="2000" dirty="0"/>
              <a:t> </a:t>
            </a:r>
            <a:r>
              <a:rPr lang="en-US" sz="2000" dirty="0" err="1"/>
              <a:t>dagang</a:t>
            </a:r>
            <a:r>
              <a:rPr lang="en-US" sz="2000" dirty="0"/>
              <a:t> </a:t>
            </a:r>
            <a:r>
              <a:rPr lang="en-US" sz="2000" dirty="0" err="1"/>
              <a:t>yaitu</a:t>
            </a:r>
            <a:r>
              <a:rPr lang="en-US" sz="2000" dirty="0"/>
              <a:t> </a:t>
            </a:r>
            <a:r>
              <a:rPr lang="en-US" sz="2000" dirty="0" err="1"/>
              <a:t>sebagai</a:t>
            </a:r>
            <a:r>
              <a:rPr lang="en-US" sz="2000" dirty="0"/>
              <a:t> </a:t>
            </a:r>
            <a:r>
              <a:rPr lang="en-US" sz="2000" dirty="0" err="1"/>
              <a:t>berikut</a:t>
            </a:r>
            <a:r>
              <a:rPr lang="en-US" sz="2000" dirty="0"/>
              <a:t> :</a:t>
            </a:r>
          </a:p>
          <a:p>
            <a:pPr marL="285750" indent="-285750">
              <a:buFont typeface="Arial" pitchFamily="34" charset="0"/>
              <a:buChar char="•"/>
            </a:pPr>
            <a:r>
              <a:rPr lang="en-US" sz="2000" dirty="0" err="1"/>
              <a:t>Pendapatan</a:t>
            </a:r>
            <a:r>
              <a:rPr lang="en-US" sz="2000" dirty="0"/>
              <a:t> </a:t>
            </a:r>
            <a:r>
              <a:rPr lang="en-US" sz="2000" dirty="0" err="1"/>
              <a:t>utamanya</a:t>
            </a:r>
            <a:r>
              <a:rPr lang="en-US" sz="2000" dirty="0"/>
              <a:t> </a:t>
            </a:r>
            <a:r>
              <a:rPr lang="en-US" sz="2000" dirty="0" err="1"/>
              <a:t>berasal</a:t>
            </a:r>
            <a:r>
              <a:rPr lang="en-US" sz="2000" dirty="0"/>
              <a:t> </a:t>
            </a:r>
            <a:r>
              <a:rPr lang="en-US" sz="2000" dirty="0" err="1"/>
              <a:t>dari</a:t>
            </a:r>
            <a:r>
              <a:rPr lang="en-US" sz="2000" dirty="0"/>
              <a:t> </a:t>
            </a:r>
            <a:r>
              <a:rPr lang="en-US" sz="2000" dirty="0" err="1"/>
              <a:t>penjualan</a:t>
            </a:r>
            <a:r>
              <a:rPr lang="en-US" sz="2000" dirty="0"/>
              <a:t> </a:t>
            </a:r>
            <a:r>
              <a:rPr lang="en-US" sz="2000" dirty="0" err="1"/>
              <a:t>barang</a:t>
            </a:r>
            <a:r>
              <a:rPr lang="en-US" sz="2000" dirty="0"/>
              <a:t> </a:t>
            </a:r>
            <a:r>
              <a:rPr lang="en-US" sz="2000" dirty="0" err="1"/>
              <a:t>dagangan</a:t>
            </a:r>
            <a:r>
              <a:rPr lang="en-US" sz="2000" dirty="0"/>
              <a:t>.</a:t>
            </a:r>
          </a:p>
          <a:p>
            <a:pPr marL="285750" indent="-285750">
              <a:buFont typeface="Arial" pitchFamily="34" charset="0"/>
              <a:buChar char="•"/>
            </a:pPr>
            <a:r>
              <a:rPr lang="en-US" sz="2000" dirty="0" err="1"/>
              <a:t>Biaya</a:t>
            </a:r>
            <a:r>
              <a:rPr lang="en-US" sz="2000" dirty="0"/>
              <a:t> </a:t>
            </a:r>
            <a:r>
              <a:rPr lang="en-US" sz="2000" dirty="0" err="1"/>
              <a:t>utamanya</a:t>
            </a:r>
            <a:r>
              <a:rPr lang="en-US" sz="2000" dirty="0"/>
              <a:t> </a:t>
            </a:r>
            <a:r>
              <a:rPr lang="en-US" sz="2000" dirty="0" err="1"/>
              <a:t>berasal</a:t>
            </a:r>
            <a:r>
              <a:rPr lang="en-US" sz="2000" dirty="0"/>
              <a:t> </a:t>
            </a:r>
            <a:r>
              <a:rPr lang="en-US" sz="2000" dirty="0" err="1"/>
              <a:t>dari</a:t>
            </a:r>
            <a:r>
              <a:rPr lang="en-US" sz="2000" dirty="0"/>
              <a:t> </a:t>
            </a:r>
            <a:r>
              <a:rPr lang="en-US" sz="2000" dirty="0" err="1"/>
              <a:t>harga</a:t>
            </a:r>
            <a:r>
              <a:rPr lang="en-US" sz="2000" dirty="0"/>
              <a:t> </a:t>
            </a:r>
            <a:r>
              <a:rPr lang="en-US" sz="2000" dirty="0" err="1"/>
              <a:t>pokok</a:t>
            </a:r>
            <a:r>
              <a:rPr lang="en-US" sz="2000" dirty="0"/>
              <a:t> </a:t>
            </a:r>
            <a:r>
              <a:rPr lang="en-US" sz="2000" dirty="0" err="1"/>
              <a:t>barang</a:t>
            </a:r>
            <a:r>
              <a:rPr lang="en-US" sz="2000" dirty="0"/>
              <a:t> yang </a:t>
            </a:r>
            <a:r>
              <a:rPr lang="en-US" sz="2000" dirty="0" err="1"/>
              <a:t>terjual</a:t>
            </a:r>
            <a:r>
              <a:rPr lang="en-US" sz="2000" dirty="0"/>
              <a:t> </a:t>
            </a:r>
            <a:r>
              <a:rPr lang="en-US" sz="2000" dirty="0" err="1"/>
              <a:t>dan</a:t>
            </a:r>
            <a:r>
              <a:rPr lang="en-US" sz="2000" dirty="0"/>
              <a:t> </a:t>
            </a:r>
            <a:r>
              <a:rPr lang="en-US" sz="2000" dirty="0" err="1"/>
              <a:t>biaya</a:t>
            </a:r>
            <a:r>
              <a:rPr lang="en-US" sz="2000" dirty="0"/>
              <a:t> </a:t>
            </a:r>
            <a:r>
              <a:rPr lang="en-US" sz="2000" dirty="0" err="1"/>
              <a:t>usaha</a:t>
            </a:r>
            <a:r>
              <a:rPr lang="en-US" sz="2000" dirty="0"/>
              <a:t> </a:t>
            </a:r>
            <a:r>
              <a:rPr lang="en-US" sz="2000" dirty="0" err="1"/>
              <a:t>lainnya</a:t>
            </a:r>
            <a:r>
              <a:rPr lang="en-US" sz="2000" dirty="0"/>
              <a:t>.</a:t>
            </a:r>
          </a:p>
          <a:p>
            <a:pPr marL="285750" indent="-285750">
              <a:buFont typeface="Arial" pitchFamily="34" charset="0"/>
              <a:buChar char="•"/>
            </a:pPr>
            <a:r>
              <a:rPr lang="en-US" sz="2000" dirty="0" err="1"/>
              <a:t>Dalam</a:t>
            </a:r>
            <a:r>
              <a:rPr lang="en-US" sz="2000" dirty="0"/>
              <a:t> </a:t>
            </a:r>
            <a:r>
              <a:rPr lang="en-US" sz="2000" dirty="0" err="1"/>
              <a:t>akuntansinya</a:t>
            </a:r>
            <a:r>
              <a:rPr lang="en-US" sz="2000" dirty="0"/>
              <a:t> </a:t>
            </a:r>
            <a:r>
              <a:rPr lang="en-US" sz="2000" dirty="0" err="1"/>
              <a:t>terdapat</a:t>
            </a:r>
            <a:r>
              <a:rPr lang="en-US" sz="2000" dirty="0"/>
              <a:t> </a:t>
            </a:r>
            <a:r>
              <a:rPr lang="en-US" sz="2000" dirty="0" err="1"/>
              <a:t>akun</a:t>
            </a:r>
            <a:r>
              <a:rPr lang="en-US" sz="2000" dirty="0"/>
              <a:t> </a:t>
            </a:r>
            <a:r>
              <a:rPr lang="en-US" sz="2000" dirty="0" err="1"/>
              <a:t>persediaan</a:t>
            </a:r>
            <a:r>
              <a:rPr lang="en-US" sz="2000" dirty="0"/>
              <a:t> </a:t>
            </a:r>
            <a:r>
              <a:rPr lang="en-US" sz="2000" dirty="0" err="1"/>
              <a:t>barang</a:t>
            </a:r>
            <a:r>
              <a:rPr lang="en-US" sz="2000" dirty="0"/>
              <a:t> </a:t>
            </a:r>
            <a:r>
              <a:rPr lang="en-US" sz="2000" dirty="0" err="1"/>
              <a:t>dagangan</a:t>
            </a:r>
            <a:r>
              <a:rPr lang="en-US" sz="2000" dirty="0"/>
              <a:t>.</a:t>
            </a:r>
          </a:p>
          <a:p>
            <a:pPr marL="285750" indent="-285750">
              <a:buFont typeface="Arial" pitchFamily="34" charset="0"/>
              <a:buChar char="•"/>
            </a:pPr>
            <a:r>
              <a:rPr lang="en-US" sz="2000" dirty="0" err="1"/>
              <a:t>Sebagai</a:t>
            </a:r>
            <a:r>
              <a:rPr lang="en-US" sz="2000" dirty="0"/>
              <a:t> </a:t>
            </a:r>
            <a:r>
              <a:rPr lang="en-US" sz="2000" dirty="0" err="1"/>
              <a:t>perantara</a:t>
            </a:r>
            <a:r>
              <a:rPr lang="en-US" sz="2000" dirty="0"/>
              <a:t> </a:t>
            </a:r>
            <a:r>
              <a:rPr lang="en-US" sz="2000" dirty="0" err="1"/>
              <a:t>antara</a:t>
            </a:r>
            <a:r>
              <a:rPr lang="en-US" sz="2000" dirty="0"/>
              <a:t> </a:t>
            </a:r>
            <a:r>
              <a:rPr lang="en-US" sz="2000" dirty="0" err="1"/>
              <a:t>produsen</a:t>
            </a:r>
            <a:r>
              <a:rPr lang="en-US" sz="2000" dirty="0"/>
              <a:t> </a:t>
            </a:r>
            <a:r>
              <a:rPr lang="en-US" sz="2000" dirty="0" err="1"/>
              <a:t>dan</a:t>
            </a:r>
            <a:r>
              <a:rPr lang="en-US" sz="2000" dirty="0"/>
              <a:t> </a:t>
            </a:r>
            <a:r>
              <a:rPr lang="en-US" sz="2000" dirty="0" err="1"/>
              <a:t>konsumen</a:t>
            </a:r>
            <a:r>
              <a:rPr lang="en-US" sz="2000" dirty="0"/>
              <a:t>.</a:t>
            </a:r>
          </a:p>
          <a:p>
            <a:pPr marL="285750" indent="-285750">
              <a:buFont typeface="Arial" pitchFamily="34" charset="0"/>
              <a:buChar char="•"/>
            </a:pPr>
            <a:r>
              <a:rPr lang="en-US" sz="2000" dirty="0" err="1"/>
              <a:t>Antara</a:t>
            </a:r>
            <a:r>
              <a:rPr lang="en-US" sz="2000" dirty="0"/>
              <a:t> </a:t>
            </a:r>
            <a:r>
              <a:rPr lang="en-US" sz="2000" dirty="0" err="1"/>
              <a:t>barang</a:t>
            </a:r>
            <a:r>
              <a:rPr lang="en-US" sz="2000" dirty="0"/>
              <a:t> yang </a:t>
            </a:r>
            <a:r>
              <a:rPr lang="en-US" sz="2000" dirty="0" err="1"/>
              <a:t>dibeli</a:t>
            </a:r>
            <a:r>
              <a:rPr lang="en-US" sz="2000" dirty="0"/>
              <a:t> </a:t>
            </a:r>
            <a:r>
              <a:rPr lang="en-US" sz="2000" dirty="0" err="1"/>
              <a:t>dan</a:t>
            </a:r>
            <a:r>
              <a:rPr lang="en-US" sz="2000" dirty="0"/>
              <a:t> </a:t>
            </a:r>
            <a:r>
              <a:rPr lang="en-US" sz="2000" dirty="0" err="1"/>
              <a:t>barang</a:t>
            </a:r>
            <a:r>
              <a:rPr lang="en-US" sz="2000" dirty="0"/>
              <a:t> yang </a:t>
            </a:r>
            <a:r>
              <a:rPr lang="en-US" sz="2000" dirty="0" err="1"/>
              <a:t>dijual</a:t>
            </a:r>
            <a:r>
              <a:rPr lang="en-US" sz="2000" dirty="0"/>
              <a:t> </a:t>
            </a:r>
            <a:r>
              <a:rPr lang="en-US" sz="2000" dirty="0" err="1"/>
              <a:t>sama</a:t>
            </a:r>
            <a:r>
              <a:rPr lang="en-US" sz="2000" dirty="0"/>
              <a:t> </a:t>
            </a:r>
            <a:r>
              <a:rPr lang="en-US" sz="2000" dirty="0" err="1"/>
              <a:t>atau</a:t>
            </a:r>
            <a:r>
              <a:rPr lang="en-US" sz="2000" dirty="0"/>
              <a:t> </a:t>
            </a:r>
            <a:r>
              <a:rPr lang="en-US" sz="2000" dirty="0" err="1"/>
              <a:t>tidak</a:t>
            </a:r>
            <a:r>
              <a:rPr lang="en-US" sz="2000" dirty="0"/>
              <a:t> </a:t>
            </a:r>
            <a:r>
              <a:rPr lang="en-US" sz="2000" dirty="0" err="1"/>
              <a:t>ada</a:t>
            </a:r>
            <a:r>
              <a:rPr lang="en-US" sz="2000" dirty="0"/>
              <a:t> </a:t>
            </a:r>
            <a:r>
              <a:rPr lang="en-US" sz="2000" dirty="0" err="1"/>
              <a:t>perubahan</a:t>
            </a:r>
            <a:r>
              <a:rPr lang="en-US" sz="2000" dirty="0"/>
              <a:t>.</a:t>
            </a:r>
          </a:p>
          <a:p>
            <a:pPr marL="285750" indent="-285750">
              <a:buFont typeface="Arial" pitchFamily="34" charset="0"/>
              <a:buChar char="•"/>
            </a:pPr>
            <a:r>
              <a:rPr lang="en-US" sz="2000" dirty="0" err="1"/>
              <a:t>Tujuan</a:t>
            </a:r>
            <a:r>
              <a:rPr lang="en-US" sz="2000" dirty="0"/>
              <a:t> </a:t>
            </a:r>
            <a:r>
              <a:rPr lang="en-US" sz="2000" dirty="0" err="1"/>
              <a:t>utamanya</a:t>
            </a:r>
            <a:r>
              <a:rPr lang="en-US" sz="2000" dirty="0"/>
              <a:t> </a:t>
            </a:r>
            <a:r>
              <a:rPr lang="en-US" sz="2000" dirty="0" err="1"/>
              <a:t>mencari</a:t>
            </a:r>
            <a:r>
              <a:rPr lang="en-US" sz="2000" dirty="0"/>
              <a:t> </a:t>
            </a:r>
            <a:r>
              <a:rPr lang="en-US" sz="2000" dirty="0" err="1"/>
              <a:t>laba</a:t>
            </a:r>
            <a:r>
              <a:rPr lang="en-US" sz="2000" dirty="0"/>
              <a:t> </a:t>
            </a:r>
            <a:r>
              <a:rPr lang="en-US" sz="2000" dirty="0" err="1"/>
              <a:t>dengan</a:t>
            </a:r>
            <a:r>
              <a:rPr lang="en-US" sz="2000" dirty="0"/>
              <a:t> </a:t>
            </a:r>
            <a:r>
              <a:rPr lang="en-US" sz="2000" dirty="0" err="1"/>
              <a:t>cara</a:t>
            </a:r>
            <a:r>
              <a:rPr lang="en-US" sz="2000" dirty="0"/>
              <a:t> </a:t>
            </a:r>
            <a:r>
              <a:rPr lang="en-US" sz="2000" dirty="0" err="1"/>
              <a:t>menjual</a:t>
            </a:r>
            <a:r>
              <a:rPr lang="en-US" sz="2000" dirty="0"/>
              <a:t> </a:t>
            </a:r>
            <a:r>
              <a:rPr lang="en-US" sz="2000" dirty="0" err="1"/>
              <a:t>dagang</a:t>
            </a:r>
            <a:r>
              <a:rPr lang="en-US" sz="2000" dirty="0"/>
              <a:t> </a:t>
            </a:r>
            <a:r>
              <a:rPr lang="en-US" sz="2000" dirty="0" err="1"/>
              <a:t>dengan</a:t>
            </a:r>
            <a:r>
              <a:rPr lang="en-US" sz="2000" dirty="0"/>
              <a:t> </a:t>
            </a:r>
            <a:r>
              <a:rPr lang="en-US" sz="2000" dirty="0" err="1"/>
              <a:t>harga</a:t>
            </a:r>
            <a:r>
              <a:rPr lang="en-US" sz="2000" dirty="0"/>
              <a:t> </a:t>
            </a:r>
            <a:r>
              <a:rPr lang="en-US" sz="2000" dirty="0" err="1"/>
              <a:t>lebih</a:t>
            </a:r>
            <a:r>
              <a:rPr lang="en-US" sz="2000" dirty="0"/>
              <a:t> </a:t>
            </a:r>
            <a:r>
              <a:rPr lang="en-US" sz="2000" dirty="0" err="1"/>
              <a:t>tinggi</a:t>
            </a:r>
            <a:r>
              <a:rPr lang="en-US" sz="2000" dirty="0"/>
              <a:t> </a:t>
            </a:r>
            <a:r>
              <a:rPr lang="en-US" sz="2000" dirty="0" err="1"/>
              <a:t>dibandingkan</a:t>
            </a:r>
            <a:r>
              <a:rPr lang="en-US" sz="2000" dirty="0"/>
              <a:t> </a:t>
            </a:r>
            <a:r>
              <a:rPr lang="en-US" sz="2000" dirty="0" err="1"/>
              <a:t>dengan</a:t>
            </a:r>
            <a:r>
              <a:rPr lang="en-US" sz="2000" dirty="0"/>
              <a:t> </a:t>
            </a:r>
            <a:r>
              <a:rPr lang="en-US" sz="2000" dirty="0" err="1"/>
              <a:t>harga</a:t>
            </a:r>
            <a:r>
              <a:rPr lang="en-US" sz="2000" dirty="0"/>
              <a:t> </a:t>
            </a:r>
            <a:r>
              <a:rPr lang="en-US" sz="2000" dirty="0" err="1"/>
              <a:t>belinya</a:t>
            </a:r>
            <a:r>
              <a:rPr lang="en-US" sz="2000" dirty="0"/>
              <a:t>.</a:t>
            </a:r>
          </a:p>
          <a:p>
            <a:endParaRPr lang="en-US" sz="2200" dirty="0">
              <a:latin typeface="Corbel" pitchFamily="34" charset="0"/>
            </a:endParaRPr>
          </a:p>
        </p:txBody>
      </p:sp>
      <p:sp>
        <p:nvSpPr>
          <p:cNvPr id="19" name="TextBox 18"/>
          <p:cNvSpPr txBox="1"/>
          <p:nvPr/>
        </p:nvSpPr>
        <p:spPr>
          <a:xfrm flipH="1">
            <a:off x="1595615" y="405825"/>
            <a:ext cx="3840481" cy="430887"/>
          </a:xfrm>
          <a:prstGeom prst="rect">
            <a:avLst/>
          </a:prstGeom>
          <a:noFill/>
        </p:spPr>
        <p:txBody>
          <a:bodyPr wrap="square" rtlCol="0">
            <a:spAutoFit/>
          </a:bodyPr>
          <a:lstStyle/>
          <a:p>
            <a:r>
              <a:rPr lang="en-US" sz="2200" b="1" dirty="0" err="1">
                <a:latin typeface="Corbel" pitchFamily="34" charset="0"/>
              </a:rPr>
              <a:t>Ciri-ciri</a:t>
            </a:r>
            <a:r>
              <a:rPr lang="en-US" sz="2200" b="1" dirty="0">
                <a:latin typeface="Corbel" pitchFamily="34" charset="0"/>
              </a:rPr>
              <a:t> Perusahaan </a:t>
            </a:r>
            <a:r>
              <a:rPr lang="en-US" sz="2200" b="1" dirty="0" err="1">
                <a:latin typeface="Corbel" pitchFamily="34" charset="0"/>
              </a:rPr>
              <a:t>Dagang</a:t>
            </a:r>
            <a:endParaRPr lang="en-US" sz="2200" b="1" dirty="0">
              <a:latin typeface="Corbel" pitchFamily="34" charset="0"/>
            </a:endParaRPr>
          </a:p>
        </p:txBody>
      </p:sp>
      <p:pic>
        <p:nvPicPr>
          <p:cNvPr id="6" name="Picture 5" descr="10738245_daisycopy.jpg"/>
          <p:cNvPicPr>
            <a:picLocks noChangeAspect="1"/>
          </p:cNvPicPr>
          <p:nvPr/>
        </p:nvPicPr>
        <p:blipFill>
          <a:blip r:embed="rId3" cstate="print"/>
          <a:srcRect/>
          <a:stretch>
            <a:fillRect/>
          </a:stretch>
        </p:blipFill>
        <p:spPr>
          <a:xfrm>
            <a:off x="450384" y="171480"/>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sp>
        <p:nvSpPr>
          <p:cNvPr id="4" name="TextBox 3"/>
          <p:cNvSpPr txBox="1"/>
          <p:nvPr/>
        </p:nvSpPr>
        <p:spPr>
          <a:xfrm>
            <a:off x="323528" y="2367169"/>
            <a:ext cx="2304256" cy="2031325"/>
          </a:xfrm>
          <a:prstGeom prst="rect">
            <a:avLst/>
          </a:prstGeom>
          <a:noFill/>
        </p:spPr>
        <p:txBody>
          <a:bodyPr wrap="square" rtlCol="0">
            <a:spAutoFit/>
          </a:bodyPr>
          <a:lstStyle/>
          <a:p>
            <a:r>
              <a:rPr lang="en-US" b="1" dirty="0"/>
              <a:t>Perusahaan </a:t>
            </a:r>
            <a:r>
              <a:rPr lang="en-US" b="1" dirty="0" err="1"/>
              <a:t>dagang</a:t>
            </a:r>
            <a:r>
              <a:rPr lang="en-US" b="1" dirty="0"/>
              <a:t> </a:t>
            </a:r>
            <a:r>
              <a:rPr lang="en-US" b="1" dirty="0" err="1"/>
              <a:t>bisa</a:t>
            </a:r>
            <a:r>
              <a:rPr lang="en-US" b="1" dirty="0"/>
              <a:t> </a:t>
            </a:r>
            <a:r>
              <a:rPr lang="en-US" b="1" dirty="0" err="1"/>
              <a:t>dibedakan</a:t>
            </a:r>
            <a:r>
              <a:rPr lang="en-US" b="1" dirty="0"/>
              <a:t> </a:t>
            </a:r>
            <a:r>
              <a:rPr lang="en-US" b="1" dirty="0" err="1"/>
              <a:t>dari</a:t>
            </a:r>
            <a:r>
              <a:rPr lang="en-US" b="1" dirty="0"/>
              <a:t> </a:t>
            </a:r>
            <a:r>
              <a:rPr lang="en-US" b="1" dirty="0" err="1"/>
              <a:t>jenis</a:t>
            </a:r>
            <a:r>
              <a:rPr lang="en-US" dirty="0"/>
              <a:t> </a:t>
            </a:r>
            <a:r>
              <a:rPr lang="en-US" b="1" dirty="0"/>
              <a:t>lain </a:t>
            </a:r>
            <a:r>
              <a:rPr lang="en-US" b="1" dirty="0" err="1"/>
              <a:t>dengan</a:t>
            </a:r>
            <a:r>
              <a:rPr lang="en-US" b="1" dirty="0"/>
              <a:t> </a:t>
            </a:r>
            <a:r>
              <a:rPr lang="en-US" b="1" dirty="0" err="1"/>
              <a:t>melihat</a:t>
            </a:r>
            <a:r>
              <a:rPr lang="en-US" b="1" dirty="0"/>
              <a:t> </a:t>
            </a:r>
            <a:r>
              <a:rPr lang="en-US" b="1" dirty="0" err="1"/>
              <a:t>ciri-ciri</a:t>
            </a:r>
            <a:r>
              <a:rPr lang="en-US" b="1" dirty="0"/>
              <a:t> </a:t>
            </a:r>
            <a:r>
              <a:rPr lang="en-US" b="1" dirty="0" err="1"/>
              <a:t>khusus</a:t>
            </a:r>
            <a:r>
              <a:rPr lang="en-US" b="1" dirty="0"/>
              <a:t> yang </a:t>
            </a:r>
            <a:r>
              <a:rPr lang="en-US" b="1" dirty="0" err="1"/>
              <a:t>melekat</a:t>
            </a:r>
            <a:r>
              <a:rPr lang="en-US" b="1" dirty="0"/>
              <a:t> </a:t>
            </a:r>
            <a:r>
              <a:rPr lang="en-US" b="1" dirty="0" err="1"/>
              <a:t>dalam</a:t>
            </a:r>
            <a:r>
              <a:rPr lang="en-US" b="1" dirty="0"/>
              <a:t> </a:t>
            </a:r>
            <a:r>
              <a:rPr lang="en-US" b="1" dirty="0" err="1"/>
              <a:t>suatu</a:t>
            </a:r>
            <a:r>
              <a:rPr lang="en-US" b="1" dirty="0"/>
              <a:t> </a:t>
            </a:r>
            <a:r>
              <a:rPr lang="en-US" b="1" dirty="0" err="1"/>
              <a:t>perusahaan</a:t>
            </a:r>
            <a:r>
              <a:rPr lang="en-US" b="1" dirty="0"/>
              <a:t> </a:t>
            </a:r>
            <a:r>
              <a:rPr lang="en-US" b="1" dirty="0" err="1"/>
              <a:t>dagang</a:t>
            </a:r>
            <a:r>
              <a:rPr lang="en-US" b="1" dirty="0"/>
              <a:t>.</a:t>
            </a:r>
          </a:p>
        </p:txBody>
      </p:sp>
      <p:sp>
        <p:nvSpPr>
          <p:cNvPr id="5" name="Right Arrow 4"/>
          <p:cNvSpPr/>
          <p:nvPr/>
        </p:nvSpPr>
        <p:spPr>
          <a:xfrm>
            <a:off x="2738534" y="3140968"/>
            <a:ext cx="1041378" cy="5116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365763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000"/>
                                        <p:tgtEl>
                                          <p:spTgt spid="18"/>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19"/>
                                        </p:tgtEl>
                                        <p:attrNameLst>
                                          <p:attrName>style.visibility</p:attrName>
                                        </p:attrNameLst>
                                      </p:cBhvr>
                                      <p:to>
                                        <p:strVal val="visible"/>
                                      </p:to>
                                    </p:set>
                                    <p:animEffect transition="in" filter="fade">
                                      <p:cBhvr>
                                        <p:cTn id="11" dur="1000"/>
                                        <p:tgtEl>
                                          <p:spTgt spid="19"/>
                                        </p:tgtEl>
                                      </p:cBhvr>
                                    </p:animEffect>
                                  </p:childTnLst>
                                </p:cTn>
                              </p:par>
                              <p:par>
                                <p:cTn id="12" presetID="31" presetClass="entr" presetSubtype="0" fill="hold" nodeType="withEffect">
                                  <p:stCondLst>
                                    <p:cond delay="0"/>
                                  </p:stCondLst>
                                  <p:iterate type="lt">
                                    <p:tmPct val="5000"/>
                                  </p:iterate>
                                  <p:childTnLst>
                                    <p:set>
                                      <p:cBhvr>
                                        <p:cTn id="13" dur="1" fill="hold">
                                          <p:stCondLst>
                                            <p:cond delay="0"/>
                                          </p:stCondLst>
                                        </p:cTn>
                                        <p:tgtEl>
                                          <p:spTgt spid="6"/>
                                        </p:tgtEl>
                                        <p:attrNameLst>
                                          <p:attrName>style.visibility</p:attrName>
                                        </p:attrNameLst>
                                      </p:cBhvr>
                                      <p:to>
                                        <p:strVal val="visible"/>
                                      </p:to>
                                    </p:set>
                                    <p:anim calcmode="lin" valueType="num">
                                      <p:cBhvr>
                                        <p:cTn id="14" dur="1000" fill="hold"/>
                                        <p:tgtEl>
                                          <p:spTgt spid="6"/>
                                        </p:tgtEl>
                                        <p:attrNameLst>
                                          <p:attrName>ppt_w</p:attrName>
                                        </p:attrNameLst>
                                      </p:cBhvr>
                                      <p:tavLst>
                                        <p:tav tm="0">
                                          <p:val>
                                            <p:fltVal val="0"/>
                                          </p:val>
                                        </p:tav>
                                        <p:tav tm="100000">
                                          <p:val>
                                            <p:strVal val="#ppt_w"/>
                                          </p:val>
                                        </p:tav>
                                      </p:tavLst>
                                    </p:anim>
                                    <p:anim calcmode="lin" valueType="num">
                                      <p:cBhvr>
                                        <p:cTn id="15" dur="1000" fill="hold"/>
                                        <p:tgtEl>
                                          <p:spTgt spid="6"/>
                                        </p:tgtEl>
                                        <p:attrNameLst>
                                          <p:attrName>ppt_h</p:attrName>
                                        </p:attrNameLst>
                                      </p:cBhvr>
                                      <p:tavLst>
                                        <p:tav tm="0">
                                          <p:val>
                                            <p:fltVal val="0"/>
                                          </p:val>
                                        </p:tav>
                                        <p:tav tm="100000">
                                          <p:val>
                                            <p:strVal val="#ppt_h"/>
                                          </p:val>
                                        </p:tav>
                                      </p:tavLst>
                                    </p:anim>
                                    <p:anim calcmode="lin" valueType="num">
                                      <p:cBhvr>
                                        <p:cTn id="16" dur="1000" fill="hold"/>
                                        <p:tgtEl>
                                          <p:spTgt spid="6"/>
                                        </p:tgtEl>
                                        <p:attrNameLst>
                                          <p:attrName>style.rotation</p:attrName>
                                        </p:attrNameLst>
                                      </p:cBhvr>
                                      <p:tavLst>
                                        <p:tav tm="0">
                                          <p:val>
                                            <p:fltVal val="90"/>
                                          </p:val>
                                        </p:tav>
                                        <p:tav tm="100000">
                                          <p:val>
                                            <p:fltVal val="0"/>
                                          </p:val>
                                        </p:tav>
                                      </p:tavLst>
                                    </p:anim>
                                    <p:animEffect transition="in" filter="fade">
                                      <p:cBhvr>
                                        <p:cTn id="17" dur="1000"/>
                                        <p:tgtEl>
                                          <p:spTgt spid="6"/>
                                        </p:tgtEl>
                                      </p:cBhvr>
                                    </p:animEffect>
                                  </p:childTnLst>
                                </p:cTn>
                              </p:par>
                              <p:par>
                                <p:cTn id="18" presetID="0" presetClass="path" presetSubtype="0" accel="50000" decel="50000" fill="hold" nodeType="withEffect">
                                  <p:stCondLst>
                                    <p:cond delay="0"/>
                                  </p:stCondLst>
                                  <p:iterate type="lt">
                                    <p:tmPct val="0"/>
                                  </p:iterate>
                                  <p:childTnLst>
                                    <p:animMotion origin="layout" path="M 8.33333E-7 2.78446E-6 C 0.05608 0.10522 0.08767 0.20583 0.1217 0.3358 C 0.15573 0.46577 0.18733 0.68709 0.20451 0.77937 " pathEditMode="relative" rAng="0" ptsTypes="faf">
                                      <p:cBhvr>
                                        <p:cTn id="19" dur="1000" spd="-100000" fill="hold"/>
                                        <p:tgtEl>
                                          <p:spTgt spid="6"/>
                                        </p:tgtEl>
                                        <p:attrNameLst>
                                          <p:attrName>ppt_x</p:attrName>
                                          <p:attrName>ppt_y</p:attrName>
                                        </p:attrNameLst>
                                      </p:cBhvr>
                                      <p:rCtr x="10200" y="390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rgbClr val="F6862A"/>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pic>
        <p:nvPicPr>
          <p:cNvPr id="6" name="Picture 5" descr="10738245_daisycopy.jpg"/>
          <p:cNvPicPr>
            <a:picLocks noChangeAspect="1"/>
          </p:cNvPicPr>
          <p:nvPr/>
        </p:nvPicPr>
        <p:blipFill>
          <a:blip r:embed="rId3" cstate="print"/>
          <a:srcRect/>
          <a:stretch>
            <a:fillRect/>
          </a:stretch>
        </p:blipFill>
        <p:spPr>
          <a:xfrm>
            <a:off x="611560" y="315496"/>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sp>
        <p:nvSpPr>
          <p:cNvPr id="10" name="TextBox 9"/>
          <p:cNvSpPr txBox="1"/>
          <p:nvPr/>
        </p:nvSpPr>
        <p:spPr>
          <a:xfrm flipH="1">
            <a:off x="1880420" y="529516"/>
            <a:ext cx="4419771" cy="523220"/>
          </a:xfrm>
          <a:prstGeom prst="rect">
            <a:avLst/>
          </a:prstGeom>
          <a:noFill/>
        </p:spPr>
        <p:txBody>
          <a:bodyPr wrap="square" rtlCol="0">
            <a:spAutoFit/>
          </a:bodyPr>
          <a:lstStyle/>
          <a:p>
            <a:r>
              <a:rPr lang="en-US" sz="2800" b="1" dirty="0" err="1" smtClean="0">
                <a:latin typeface="Corbel" pitchFamily="34" charset="0"/>
              </a:rPr>
              <a:t>Jenis</a:t>
            </a:r>
            <a:r>
              <a:rPr lang="en-US" sz="2800" b="1" dirty="0" smtClean="0">
                <a:latin typeface="Corbel" pitchFamily="34" charset="0"/>
              </a:rPr>
              <a:t> Perusahaan </a:t>
            </a:r>
            <a:r>
              <a:rPr lang="en-US" sz="2800" b="1" dirty="0" err="1" smtClean="0">
                <a:latin typeface="Corbel" pitchFamily="34" charset="0"/>
              </a:rPr>
              <a:t>Dagang</a:t>
            </a:r>
            <a:endParaRPr lang="en-US" sz="2800" b="1" dirty="0">
              <a:latin typeface="Corbel" pitchFamily="34" charset="0"/>
            </a:endParaRPr>
          </a:p>
        </p:txBody>
      </p:sp>
      <p:sp>
        <p:nvSpPr>
          <p:cNvPr id="2" name="TextBox 1"/>
          <p:cNvSpPr txBox="1"/>
          <p:nvPr/>
        </p:nvSpPr>
        <p:spPr>
          <a:xfrm>
            <a:off x="395536" y="2276872"/>
            <a:ext cx="2520280" cy="2677656"/>
          </a:xfrm>
          <a:prstGeom prst="rect">
            <a:avLst/>
          </a:prstGeom>
          <a:noFill/>
        </p:spPr>
        <p:txBody>
          <a:bodyPr wrap="square" rtlCol="0">
            <a:spAutoFit/>
          </a:bodyPr>
          <a:lstStyle/>
          <a:p>
            <a:r>
              <a:rPr lang="en-US" sz="2800" b="1" dirty="0"/>
              <a:t>Perusahaan </a:t>
            </a:r>
            <a:r>
              <a:rPr lang="en-US" sz="2800" b="1" dirty="0" err="1"/>
              <a:t>dagang</a:t>
            </a:r>
            <a:r>
              <a:rPr lang="en-US" sz="2800" b="1" dirty="0"/>
              <a:t> </a:t>
            </a:r>
            <a:r>
              <a:rPr lang="en-US" sz="2800" b="1" dirty="0" err="1"/>
              <a:t>dikelompokkan</a:t>
            </a:r>
            <a:r>
              <a:rPr lang="en-US" sz="2800" b="1" dirty="0"/>
              <a:t> </a:t>
            </a:r>
            <a:r>
              <a:rPr lang="en-US" sz="2800" b="1" dirty="0" err="1"/>
              <a:t>menjadi</a:t>
            </a:r>
            <a:r>
              <a:rPr lang="en-US" sz="2800" b="1" dirty="0"/>
              <a:t> </a:t>
            </a:r>
            <a:r>
              <a:rPr lang="en-US" sz="2800" b="1" dirty="0" err="1"/>
              <a:t>dua</a:t>
            </a:r>
            <a:r>
              <a:rPr lang="en-US" sz="2800" b="1" dirty="0"/>
              <a:t> </a:t>
            </a:r>
            <a:r>
              <a:rPr lang="en-US" sz="2800" b="1" dirty="0" err="1"/>
              <a:t>yaitu</a:t>
            </a:r>
            <a:r>
              <a:rPr lang="en-US" sz="2800" b="1" dirty="0"/>
              <a:t> </a:t>
            </a:r>
            <a:r>
              <a:rPr lang="en-US" sz="2800" b="1" dirty="0" err="1"/>
              <a:t>sebagai</a:t>
            </a:r>
            <a:r>
              <a:rPr lang="en-US" sz="2800" b="1" dirty="0"/>
              <a:t> </a:t>
            </a:r>
            <a:r>
              <a:rPr lang="en-US" sz="2800" b="1" dirty="0" err="1"/>
              <a:t>berikut</a:t>
            </a:r>
            <a:r>
              <a:rPr lang="en-US" sz="2800" b="1" dirty="0"/>
              <a:t> :</a:t>
            </a:r>
            <a:endParaRPr lang="en-US" sz="2800" dirty="0"/>
          </a:p>
        </p:txBody>
      </p:sp>
      <p:sp>
        <p:nvSpPr>
          <p:cNvPr id="4" name="Rectangle 3"/>
          <p:cNvSpPr/>
          <p:nvPr/>
        </p:nvSpPr>
        <p:spPr>
          <a:xfrm>
            <a:off x="3707904" y="1926118"/>
            <a:ext cx="5616624" cy="3447098"/>
          </a:xfrm>
          <a:prstGeom prst="rect">
            <a:avLst/>
          </a:prstGeom>
        </p:spPr>
        <p:txBody>
          <a:bodyPr wrap="square">
            <a:spAutoFit/>
          </a:bodyPr>
          <a:lstStyle/>
          <a:p>
            <a:r>
              <a:rPr lang="en-US" sz="2000" b="1" dirty="0"/>
              <a:t>1.  </a:t>
            </a:r>
            <a:r>
              <a:rPr lang="en-US" sz="2000" b="1" dirty="0" err="1"/>
              <a:t>Berdasarkan</a:t>
            </a:r>
            <a:r>
              <a:rPr lang="en-US" sz="2000" b="1" dirty="0"/>
              <a:t> </a:t>
            </a:r>
            <a:r>
              <a:rPr lang="en-US" sz="2000" b="1" dirty="0" err="1"/>
              <a:t>Produk</a:t>
            </a:r>
            <a:r>
              <a:rPr lang="en-US" sz="2000" b="1" dirty="0"/>
              <a:t> Yang </a:t>
            </a:r>
            <a:r>
              <a:rPr lang="en-US" sz="2000" b="1" dirty="0" err="1"/>
              <a:t>Diperdayakan</a:t>
            </a:r>
            <a:r>
              <a:rPr lang="en-US" sz="2000" b="1" dirty="0"/>
              <a:t> </a:t>
            </a:r>
            <a:r>
              <a:rPr lang="en-US" sz="2000" b="1" dirty="0" smtClean="0"/>
              <a:t>:</a:t>
            </a:r>
          </a:p>
          <a:p>
            <a:endParaRPr lang="en-US" sz="2000" dirty="0"/>
          </a:p>
          <a:p>
            <a:r>
              <a:rPr lang="en-US" sz="2000" b="1" i="1" dirty="0" smtClean="0"/>
              <a:t>      Perusahaan </a:t>
            </a:r>
            <a:r>
              <a:rPr lang="en-US" sz="2000" b="1" i="1" dirty="0" err="1"/>
              <a:t>Dagang</a:t>
            </a:r>
            <a:r>
              <a:rPr lang="en-US" sz="2000" b="1" i="1" dirty="0"/>
              <a:t> </a:t>
            </a:r>
            <a:r>
              <a:rPr lang="en-US" sz="2000" b="1" i="1" dirty="0" err="1"/>
              <a:t>Barang</a:t>
            </a:r>
            <a:r>
              <a:rPr lang="en-US" sz="2000" b="1" i="1" dirty="0"/>
              <a:t> </a:t>
            </a:r>
            <a:r>
              <a:rPr lang="en-US" sz="2000" b="1" i="1" dirty="0" err="1"/>
              <a:t>Produksi</a:t>
            </a:r>
            <a:r>
              <a:rPr lang="en-US" sz="2000" b="1" dirty="0"/>
              <a:t> </a:t>
            </a:r>
            <a:endParaRPr lang="en-US" sz="2000" dirty="0"/>
          </a:p>
          <a:p>
            <a:r>
              <a:rPr lang="en-US" sz="2000" b="1" i="1" dirty="0" smtClean="0"/>
              <a:t>      Perusahaan </a:t>
            </a:r>
            <a:r>
              <a:rPr lang="en-US" sz="2000" b="1" i="1" dirty="0" err="1"/>
              <a:t>Dagang</a:t>
            </a:r>
            <a:r>
              <a:rPr lang="en-US" sz="2000" b="1" i="1" dirty="0"/>
              <a:t> </a:t>
            </a:r>
            <a:r>
              <a:rPr lang="en-US" sz="2000" b="1" i="1" dirty="0" err="1"/>
              <a:t>Barang</a:t>
            </a:r>
            <a:r>
              <a:rPr lang="en-US" sz="2000" b="1" i="1" dirty="0"/>
              <a:t> </a:t>
            </a:r>
            <a:r>
              <a:rPr lang="en-US" sz="2000" b="1" i="1" dirty="0" err="1" smtClean="0"/>
              <a:t>Jadi</a:t>
            </a:r>
            <a:endParaRPr lang="en-US" sz="2000" b="1" i="1" dirty="0" smtClean="0"/>
          </a:p>
          <a:p>
            <a:endParaRPr lang="en-US" sz="2000" dirty="0"/>
          </a:p>
          <a:p>
            <a:r>
              <a:rPr lang="en-US" sz="2000" b="1" dirty="0"/>
              <a:t>2. </a:t>
            </a:r>
            <a:r>
              <a:rPr lang="en-US" sz="2000" b="1" dirty="0" err="1"/>
              <a:t>Berdasarkan</a:t>
            </a:r>
            <a:r>
              <a:rPr lang="en-US" sz="2000" b="1" dirty="0"/>
              <a:t> </a:t>
            </a:r>
            <a:r>
              <a:rPr lang="en-US" sz="2000" b="1" dirty="0" err="1"/>
              <a:t>Macam</a:t>
            </a:r>
            <a:r>
              <a:rPr lang="en-US" sz="2000" b="1" dirty="0"/>
              <a:t> </a:t>
            </a:r>
            <a:r>
              <a:rPr lang="en-US" sz="2000" b="1" dirty="0" err="1"/>
              <a:t>Konsumen</a:t>
            </a:r>
            <a:r>
              <a:rPr lang="en-US" sz="2000" b="1" dirty="0"/>
              <a:t> Yang </a:t>
            </a:r>
            <a:r>
              <a:rPr lang="en-US" sz="2000" b="1" dirty="0" err="1"/>
              <a:t>Terlibat</a:t>
            </a:r>
            <a:r>
              <a:rPr lang="en-US" sz="2000" b="1" dirty="0"/>
              <a:t> </a:t>
            </a:r>
            <a:r>
              <a:rPr lang="en-US" sz="2000" b="1" dirty="0" smtClean="0"/>
              <a:t>:</a:t>
            </a:r>
          </a:p>
          <a:p>
            <a:endParaRPr lang="en-US" sz="2000" dirty="0"/>
          </a:p>
          <a:p>
            <a:r>
              <a:rPr lang="en-US" sz="2000" b="1" i="1" dirty="0" smtClean="0"/>
              <a:t>     Perusahaan </a:t>
            </a:r>
            <a:r>
              <a:rPr lang="en-US" sz="2000" b="1" i="1" dirty="0" err="1"/>
              <a:t>Dagang</a:t>
            </a:r>
            <a:r>
              <a:rPr lang="en-US" sz="2000" b="1" i="1" dirty="0"/>
              <a:t> </a:t>
            </a:r>
            <a:r>
              <a:rPr lang="en-US" sz="2000" b="1" i="1" dirty="0" err="1"/>
              <a:t>Besar</a:t>
            </a:r>
            <a:r>
              <a:rPr lang="en-US" sz="2000" b="1" i="1" dirty="0"/>
              <a:t> (Wholesaler)</a:t>
            </a:r>
            <a:endParaRPr lang="en-US" sz="2000" dirty="0"/>
          </a:p>
          <a:p>
            <a:r>
              <a:rPr lang="en-US" sz="2000" b="1" i="1" dirty="0" smtClean="0"/>
              <a:t>     Perusahaan </a:t>
            </a:r>
            <a:r>
              <a:rPr lang="en-US" sz="2000" b="1" i="1" dirty="0" err="1"/>
              <a:t>Dagang</a:t>
            </a:r>
            <a:r>
              <a:rPr lang="en-US" sz="2000" b="1" i="1" dirty="0"/>
              <a:t> </a:t>
            </a:r>
            <a:r>
              <a:rPr lang="en-US" sz="2000" b="1" i="1" dirty="0" err="1"/>
              <a:t>Perantara</a:t>
            </a:r>
            <a:r>
              <a:rPr lang="en-US" sz="2000" b="1" i="1" dirty="0"/>
              <a:t> (Middleman)</a:t>
            </a:r>
            <a:r>
              <a:rPr lang="en-US" sz="2000" dirty="0"/>
              <a:t/>
            </a:r>
            <a:br>
              <a:rPr lang="en-US" sz="2000" dirty="0"/>
            </a:br>
            <a:r>
              <a:rPr lang="en-US" sz="2000" dirty="0" smtClean="0"/>
              <a:t>     </a:t>
            </a:r>
            <a:r>
              <a:rPr lang="en-US" sz="2000" b="1" i="1" dirty="0" smtClean="0"/>
              <a:t>Perusahaan </a:t>
            </a:r>
            <a:r>
              <a:rPr lang="en-US" sz="2000" b="1" i="1" dirty="0" err="1"/>
              <a:t>Dagang</a:t>
            </a:r>
            <a:r>
              <a:rPr lang="en-US" sz="2000" b="1" i="1" dirty="0"/>
              <a:t> </a:t>
            </a:r>
            <a:r>
              <a:rPr lang="en-US" sz="2000" b="1" i="1" dirty="0" err="1"/>
              <a:t>Pengecer</a:t>
            </a:r>
            <a:r>
              <a:rPr lang="en-US" sz="2000" b="1" i="1" dirty="0"/>
              <a:t> (Retailer)</a:t>
            </a:r>
            <a:endParaRPr lang="en-US" sz="2000" dirty="0"/>
          </a:p>
          <a:p>
            <a:endParaRPr lang="en-US" dirty="0"/>
          </a:p>
        </p:txBody>
      </p:sp>
    </p:spTree>
    <p:extLst>
      <p:ext uri="{BB962C8B-B14F-4D97-AF65-F5344CB8AC3E}">
        <p14:creationId xmlns:p14="http://schemas.microsoft.com/office/powerpoint/2010/main" val="108961203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par>
                                <p:cTn id="11" presetID="0" presetClass="path" presetSubtype="0" accel="50000" decel="50000" fill="hold" nodeType="withEffect">
                                  <p:stCondLst>
                                    <p:cond delay="0"/>
                                  </p:stCondLst>
                                  <p:iterate type="lt">
                                    <p:tmPct val="0"/>
                                  </p:iterate>
                                  <p:childTnLst>
                                    <p:animMotion origin="layout" path="M -1.66667E-6 2.23867E-6 C 0.0198 0.07146 0.03959 0.14315 0.05973 0.2426 C 0.07987 0.34204 0.10035 0.46924 0.12084 0.59644 " pathEditMode="relative" ptsTypes="aaA">
                                      <p:cBhvr>
                                        <p:cTn id="12" dur="1000" spd="-100000" fill="hold"/>
                                        <p:tgtEl>
                                          <p:spTgt spid="6"/>
                                        </p:tgtEl>
                                        <p:attrNameLst>
                                          <p:attrName>ppt_x</p:attrName>
                                          <p:attrName>ppt_y</p:attrName>
                                        </p:attrNameLst>
                                      </p:cBhvr>
                                    </p:animMotion>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27384"/>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rgbClr val="F6862A"/>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pic>
        <p:nvPicPr>
          <p:cNvPr id="6" name="Picture 5" descr="10738245_daisycopy.jpg"/>
          <p:cNvPicPr>
            <a:picLocks noChangeAspect="1"/>
          </p:cNvPicPr>
          <p:nvPr/>
        </p:nvPicPr>
        <p:blipFill>
          <a:blip r:embed="rId3" cstate="print"/>
          <a:srcRect/>
          <a:stretch>
            <a:fillRect/>
          </a:stretch>
        </p:blipFill>
        <p:spPr>
          <a:xfrm>
            <a:off x="611560" y="315496"/>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sp>
        <p:nvSpPr>
          <p:cNvPr id="10" name="TextBox 9"/>
          <p:cNvSpPr txBox="1"/>
          <p:nvPr/>
        </p:nvSpPr>
        <p:spPr>
          <a:xfrm flipH="1">
            <a:off x="1880420" y="529516"/>
            <a:ext cx="4419771" cy="523220"/>
          </a:xfrm>
          <a:prstGeom prst="rect">
            <a:avLst/>
          </a:prstGeom>
          <a:noFill/>
        </p:spPr>
        <p:txBody>
          <a:bodyPr wrap="square" rtlCol="0">
            <a:spAutoFit/>
          </a:bodyPr>
          <a:lstStyle/>
          <a:p>
            <a:r>
              <a:rPr lang="en-US" sz="2800" b="1" dirty="0" err="1" smtClean="0">
                <a:latin typeface="Corbel" pitchFamily="34" charset="0"/>
              </a:rPr>
              <a:t>Jenis</a:t>
            </a:r>
            <a:r>
              <a:rPr lang="en-US" sz="2800" b="1" dirty="0" smtClean="0">
                <a:latin typeface="Corbel" pitchFamily="34" charset="0"/>
              </a:rPr>
              <a:t> Perusahaan </a:t>
            </a:r>
            <a:r>
              <a:rPr lang="en-US" sz="2800" b="1" dirty="0" err="1" smtClean="0">
                <a:latin typeface="Corbel" pitchFamily="34" charset="0"/>
              </a:rPr>
              <a:t>Dagang</a:t>
            </a:r>
            <a:endParaRPr lang="en-US" sz="2800" b="1" dirty="0">
              <a:latin typeface="Corbel" pitchFamily="34" charset="0"/>
            </a:endParaRPr>
          </a:p>
        </p:txBody>
      </p:sp>
      <p:sp>
        <p:nvSpPr>
          <p:cNvPr id="2" name="TextBox 1"/>
          <p:cNvSpPr txBox="1"/>
          <p:nvPr/>
        </p:nvSpPr>
        <p:spPr>
          <a:xfrm>
            <a:off x="179512" y="2996952"/>
            <a:ext cx="2376264" cy="1569660"/>
          </a:xfrm>
          <a:prstGeom prst="rect">
            <a:avLst/>
          </a:prstGeom>
          <a:noFill/>
        </p:spPr>
        <p:txBody>
          <a:bodyPr wrap="square" rtlCol="0">
            <a:spAutoFit/>
          </a:bodyPr>
          <a:lstStyle/>
          <a:p>
            <a:r>
              <a:rPr lang="en-US" sz="2000" b="1" dirty="0"/>
              <a:t>1. </a:t>
            </a:r>
            <a:r>
              <a:rPr lang="en-US" sz="2400" b="1" dirty="0"/>
              <a:t> </a:t>
            </a:r>
            <a:r>
              <a:rPr lang="en-US" sz="2400" b="1" dirty="0" err="1" smtClean="0"/>
              <a:t>Berdasarkan</a:t>
            </a:r>
            <a:endParaRPr lang="en-US" sz="2400" b="1" dirty="0" smtClean="0"/>
          </a:p>
          <a:p>
            <a:r>
              <a:rPr lang="en-US" sz="2400" b="1" dirty="0"/>
              <a:t> </a:t>
            </a:r>
            <a:r>
              <a:rPr lang="en-US" sz="2400" b="1" dirty="0" smtClean="0"/>
              <a:t>    </a:t>
            </a:r>
            <a:r>
              <a:rPr lang="en-US" sz="2400" b="1" dirty="0" err="1" smtClean="0"/>
              <a:t>Produk</a:t>
            </a:r>
            <a:endParaRPr lang="en-US" sz="2400" b="1" dirty="0" smtClean="0"/>
          </a:p>
          <a:p>
            <a:r>
              <a:rPr lang="en-US" sz="2400" b="1" dirty="0"/>
              <a:t> </a:t>
            </a:r>
            <a:r>
              <a:rPr lang="en-US" sz="2400" b="1" dirty="0" smtClean="0"/>
              <a:t>    Yang </a:t>
            </a:r>
          </a:p>
          <a:p>
            <a:r>
              <a:rPr lang="en-US" sz="2400" b="1" dirty="0"/>
              <a:t> </a:t>
            </a:r>
            <a:r>
              <a:rPr lang="en-US" sz="2400" b="1" dirty="0" smtClean="0"/>
              <a:t>   </a:t>
            </a:r>
            <a:r>
              <a:rPr lang="en-US" sz="2400" b="1" dirty="0" err="1"/>
              <a:t>d</a:t>
            </a:r>
            <a:r>
              <a:rPr lang="en-US" sz="2400" b="1" dirty="0" err="1" smtClean="0"/>
              <a:t>iperdayakan</a:t>
            </a:r>
            <a:r>
              <a:rPr lang="en-US" sz="2400" b="1" dirty="0" smtClean="0"/>
              <a:t> :</a:t>
            </a:r>
            <a:endParaRPr lang="en-US" sz="2400" b="1" dirty="0"/>
          </a:p>
        </p:txBody>
      </p:sp>
      <p:sp>
        <p:nvSpPr>
          <p:cNvPr id="4" name="Rectangle 3"/>
          <p:cNvSpPr/>
          <p:nvPr/>
        </p:nvSpPr>
        <p:spPr>
          <a:xfrm>
            <a:off x="3707904" y="1628800"/>
            <a:ext cx="5328592" cy="4370427"/>
          </a:xfrm>
          <a:prstGeom prst="rect">
            <a:avLst/>
          </a:prstGeom>
        </p:spPr>
        <p:txBody>
          <a:bodyPr wrap="square">
            <a:spAutoFit/>
          </a:bodyPr>
          <a:lstStyle/>
          <a:p>
            <a:pPr lvl="0"/>
            <a:r>
              <a:rPr lang="en-US" sz="2000" b="1" i="1" dirty="0"/>
              <a:t>Perusahaan </a:t>
            </a:r>
            <a:r>
              <a:rPr lang="en-US" sz="2000" b="1" i="1" dirty="0" err="1"/>
              <a:t>Dagang</a:t>
            </a:r>
            <a:r>
              <a:rPr lang="en-US" sz="2000" b="1" i="1" dirty="0"/>
              <a:t> </a:t>
            </a:r>
            <a:r>
              <a:rPr lang="en-US" sz="2000" b="1" i="1" dirty="0" err="1"/>
              <a:t>Barang</a:t>
            </a:r>
            <a:r>
              <a:rPr lang="en-US" sz="2000" b="1" i="1" dirty="0"/>
              <a:t> </a:t>
            </a:r>
            <a:r>
              <a:rPr lang="en-US" sz="2000" b="1" i="1" dirty="0" err="1"/>
              <a:t>Produksi</a:t>
            </a:r>
            <a:r>
              <a:rPr lang="en-US" sz="2000" dirty="0"/>
              <a:t>, </a:t>
            </a:r>
            <a:r>
              <a:rPr lang="en-US" sz="2000" dirty="0" err="1"/>
              <a:t>yaitu</a:t>
            </a:r>
            <a:r>
              <a:rPr lang="en-US" sz="2000" dirty="0"/>
              <a:t> </a:t>
            </a:r>
            <a:r>
              <a:rPr lang="en-US" sz="2000" dirty="0" err="1"/>
              <a:t>suatu</a:t>
            </a:r>
            <a:r>
              <a:rPr lang="en-US" sz="2000" dirty="0"/>
              <a:t> </a:t>
            </a:r>
            <a:r>
              <a:rPr lang="en-US" sz="2000" dirty="0" err="1"/>
              <a:t>perusahaan</a:t>
            </a:r>
            <a:r>
              <a:rPr lang="en-US" sz="2000" dirty="0"/>
              <a:t> yang </a:t>
            </a:r>
            <a:r>
              <a:rPr lang="en-US" sz="2000" dirty="0" err="1"/>
              <a:t>memperdagangkan</a:t>
            </a:r>
            <a:r>
              <a:rPr lang="en-US" sz="2000" dirty="0"/>
              <a:t> </a:t>
            </a:r>
            <a:r>
              <a:rPr lang="en-US" sz="2000" dirty="0" err="1"/>
              <a:t>produk</a:t>
            </a:r>
            <a:r>
              <a:rPr lang="en-US" sz="2000" dirty="0"/>
              <a:t> </a:t>
            </a:r>
            <a:r>
              <a:rPr lang="en-US" sz="2000" dirty="0" err="1"/>
              <a:t>bahan-bahan</a:t>
            </a:r>
            <a:r>
              <a:rPr lang="en-US" sz="2000" dirty="0"/>
              <a:t> </a:t>
            </a:r>
            <a:r>
              <a:rPr lang="en-US" sz="2000" dirty="0" err="1"/>
              <a:t>baku</a:t>
            </a:r>
            <a:r>
              <a:rPr lang="en-US" sz="2000" dirty="0"/>
              <a:t> (raw material) yang </a:t>
            </a:r>
            <a:r>
              <a:rPr lang="en-US" sz="2000" dirty="0" err="1"/>
              <a:t>sebagai</a:t>
            </a:r>
            <a:r>
              <a:rPr lang="en-US" sz="2000" dirty="0"/>
              <a:t> </a:t>
            </a:r>
            <a:r>
              <a:rPr lang="en-US" sz="2000" dirty="0" err="1"/>
              <a:t>bahan</a:t>
            </a:r>
            <a:r>
              <a:rPr lang="en-US" sz="2000" dirty="0"/>
              <a:t> </a:t>
            </a:r>
            <a:r>
              <a:rPr lang="en-US" sz="2000" dirty="0" err="1"/>
              <a:t>dasar</a:t>
            </a:r>
            <a:r>
              <a:rPr lang="en-US" sz="2000" dirty="0"/>
              <a:t> </a:t>
            </a:r>
            <a:r>
              <a:rPr lang="en-US" sz="2000" dirty="0" err="1"/>
              <a:t>dalam</a:t>
            </a:r>
            <a:r>
              <a:rPr lang="en-US" sz="2000" dirty="0"/>
              <a:t> </a:t>
            </a:r>
            <a:r>
              <a:rPr lang="en-US" sz="2000" dirty="0" err="1"/>
              <a:t>pembuatan</a:t>
            </a:r>
            <a:r>
              <a:rPr lang="en-US" sz="2000" dirty="0"/>
              <a:t> </a:t>
            </a:r>
            <a:r>
              <a:rPr lang="en-US" sz="2000" dirty="0" err="1"/>
              <a:t>produk</a:t>
            </a:r>
            <a:r>
              <a:rPr lang="en-US" sz="2000" dirty="0"/>
              <a:t> </a:t>
            </a:r>
            <a:r>
              <a:rPr lang="en-US" sz="2000" dirty="0" err="1"/>
              <a:t>atau</a:t>
            </a:r>
            <a:r>
              <a:rPr lang="en-US" sz="2000" dirty="0"/>
              <a:t> </a:t>
            </a:r>
            <a:r>
              <a:rPr lang="en-US" sz="2000" dirty="0" err="1"/>
              <a:t>alat-alat</a:t>
            </a:r>
            <a:r>
              <a:rPr lang="en-US" sz="2000" dirty="0"/>
              <a:t> </a:t>
            </a:r>
            <a:r>
              <a:rPr lang="en-US" sz="2000" dirty="0" err="1"/>
              <a:t>produksi</a:t>
            </a:r>
            <a:r>
              <a:rPr lang="en-US" sz="2000" dirty="0"/>
              <a:t> </a:t>
            </a:r>
            <a:r>
              <a:rPr lang="en-US" sz="2000" dirty="0" err="1"/>
              <a:t>untuk</a:t>
            </a:r>
            <a:r>
              <a:rPr lang="en-US" sz="2000" dirty="0"/>
              <a:t> </a:t>
            </a:r>
            <a:r>
              <a:rPr lang="en-US" sz="2000" dirty="0" err="1"/>
              <a:t>menghasilkan</a:t>
            </a:r>
            <a:r>
              <a:rPr lang="en-US" sz="2000" dirty="0"/>
              <a:t> </a:t>
            </a:r>
            <a:r>
              <a:rPr lang="en-US" sz="2000" dirty="0" err="1"/>
              <a:t>sebuah</a:t>
            </a:r>
            <a:r>
              <a:rPr lang="en-US" sz="2000" dirty="0"/>
              <a:t> </a:t>
            </a:r>
            <a:r>
              <a:rPr lang="en-US" sz="2000" dirty="0" err="1"/>
              <a:t>produk</a:t>
            </a:r>
            <a:r>
              <a:rPr lang="en-US" sz="2000" dirty="0"/>
              <a:t> lain. </a:t>
            </a:r>
            <a:r>
              <a:rPr lang="en-US" sz="2000" dirty="0" err="1"/>
              <a:t>Seperti</a:t>
            </a:r>
            <a:r>
              <a:rPr lang="en-US" sz="2000" dirty="0"/>
              <a:t> </a:t>
            </a:r>
            <a:r>
              <a:rPr lang="en-US" sz="2000" dirty="0" err="1"/>
              <a:t>kayu</a:t>
            </a:r>
            <a:r>
              <a:rPr lang="en-US" sz="2000" dirty="0"/>
              <a:t> </a:t>
            </a:r>
            <a:r>
              <a:rPr lang="en-US" sz="2000" dirty="0" err="1"/>
              <a:t>gelondongan</a:t>
            </a:r>
            <a:r>
              <a:rPr lang="en-US" sz="2000" dirty="0"/>
              <a:t> </a:t>
            </a:r>
            <a:r>
              <a:rPr lang="en-US" sz="2000" dirty="0" err="1"/>
              <a:t>dan</a:t>
            </a:r>
            <a:r>
              <a:rPr lang="en-US" sz="2000" dirty="0"/>
              <a:t> </a:t>
            </a:r>
            <a:r>
              <a:rPr lang="en-US" sz="2000" dirty="0" err="1"/>
              <a:t>mesin</a:t>
            </a:r>
            <a:r>
              <a:rPr lang="en-US" sz="2000" dirty="0"/>
              <a:t> </a:t>
            </a:r>
            <a:r>
              <a:rPr lang="en-US" sz="2000" dirty="0" err="1"/>
              <a:t>gergaji</a:t>
            </a:r>
            <a:r>
              <a:rPr lang="en-US" sz="2000" dirty="0" smtClean="0"/>
              <a:t>.</a:t>
            </a:r>
          </a:p>
          <a:p>
            <a:pPr lvl="0"/>
            <a:endParaRPr lang="en-US" sz="2000" dirty="0"/>
          </a:p>
          <a:p>
            <a:pPr lvl="0"/>
            <a:r>
              <a:rPr lang="en-US" sz="2000" b="1" i="1" dirty="0"/>
              <a:t>Perusahaan </a:t>
            </a:r>
            <a:r>
              <a:rPr lang="en-US" sz="2000" b="1" i="1" dirty="0" err="1"/>
              <a:t>Dagang</a:t>
            </a:r>
            <a:r>
              <a:rPr lang="en-US" sz="2000" b="1" i="1" dirty="0"/>
              <a:t> </a:t>
            </a:r>
            <a:r>
              <a:rPr lang="en-US" sz="2000" b="1" i="1" dirty="0" err="1"/>
              <a:t>Barang</a:t>
            </a:r>
            <a:r>
              <a:rPr lang="en-US" sz="2000" b="1" i="1" dirty="0"/>
              <a:t> </a:t>
            </a:r>
            <a:r>
              <a:rPr lang="en-US" sz="2000" b="1" i="1" dirty="0" err="1"/>
              <a:t>Jadi</a:t>
            </a:r>
            <a:r>
              <a:rPr lang="en-US" sz="2000" dirty="0"/>
              <a:t>, </a:t>
            </a:r>
            <a:r>
              <a:rPr lang="en-US" sz="2000" dirty="0" err="1"/>
              <a:t>yaitu</a:t>
            </a:r>
            <a:r>
              <a:rPr lang="en-US" sz="2000" dirty="0"/>
              <a:t> </a:t>
            </a:r>
            <a:r>
              <a:rPr lang="en-US" sz="2000" dirty="0" err="1"/>
              <a:t>suatu</a:t>
            </a:r>
            <a:r>
              <a:rPr lang="en-US" sz="2000" dirty="0"/>
              <a:t> </a:t>
            </a:r>
            <a:r>
              <a:rPr lang="en-US" sz="2000" dirty="0" err="1"/>
              <a:t>perusahaan</a:t>
            </a:r>
            <a:r>
              <a:rPr lang="en-US" sz="2000" dirty="0"/>
              <a:t> yang </a:t>
            </a:r>
            <a:r>
              <a:rPr lang="en-US" sz="2000" dirty="0" err="1"/>
              <a:t>memperdagangkan</a:t>
            </a:r>
            <a:r>
              <a:rPr lang="en-US" sz="2000" dirty="0"/>
              <a:t> </a:t>
            </a:r>
            <a:r>
              <a:rPr lang="en-US" sz="2000" dirty="0" err="1"/>
              <a:t>sebuah</a:t>
            </a:r>
            <a:r>
              <a:rPr lang="en-US" sz="2000" dirty="0"/>
              <a:t> </a:t>
            </a:r>
            <a:r>
              <a:rPr lang="en-US" sz="2000" dirty="0" err="1"/>
              <a:t>produk</a:t>
            </a:r>
            <a:r>
              <a:rPr lang="en-US" sz="2000" dirty="0"/>
              <a:t> final </a:t>
            </a:r>
            <a:r>
              <a:rPr lang="en-US" sz="2000" dirty="0" err="1"/>
              <a:t>atau</a:t>
            </a:r>
            <a:r>
              <a:rPr lang="en-US" sz="2000" dirty="0"/>
              <a:t> </a:t>
            </a:r>
            <a:r>
              <a:rPr lang="en-US" sz="2000" dirty="0" err="1"/>
              <a:t>dalam</a:t>
            </a:r>
            <a:r>
              <a:rPr lang="en-US" sz="2000" dirty="0"/>
              <a:t> </a:t>
            </a:r>
            <a:r>
              <a:rPr lang="en-US" sz="2000" dirty="0" err="1"/>
              <a:t>bentuk</a:t>
            </a:r>
            <a:r>
              <a:rPr lang="en-US" sz="2000" dirty="0"/>
              <a:t> </a:t>
            </a:r>
            <a:r>
              <a:rPr lang="en-US" sz="2000" dirty="0" err="1"/>
              <a:t>akhir</a:t>
            </a:r>
            <a:r>
              <a:rPr lang="en-US" sz="2000" dirty="0"/>
              <a:t> yang </a:t>
            </a:r>
            <a:r>
              <a:rPr lang="en-US" sz="2000" dirty="0" err="1"/>
              <a:t>siap</a:t>
            </a:r>
            <a:r>
              <a:rPr lang="en-US" sz="2000" dirty="0"/>
              <a:t> </a:t>
            </a:r>
            <a:r>
              <a:rPr lang="en-US" sz="2000" dirty="0" err="1"/>
              <a:t>untuk</a:t>
            </a:r>
            <a:r>
              <a:rPr lang="en-US" sz="2000" dirty="0"/>
              <a:t> </a:t>
            </a:r>
            <a:r>
              <a:rPr lang="en-US" sz="2000" dirty="0" err="1"/>
              <a:t>dipergunakan</a:t>
            </a:r>
            <a:r>
              <a:rPr lang="en-US" sz="2000" dirty="0"/>
              <a:t> </a:t>
            </a:r>
            <a:r>
              <a:rPr lang="en-US" sz="2000" dirty="0" err="1"/>
              <a:t>manusia</a:t>
            </a:r>
            <a:r>
              <a:rPr lang="en-US" sz="2000" dirty="0"/>
              <a:t>. </a:t>
            </a:r>
            <a:r>
              <a:rPr lang="en-US" sz="2000" dirty="0" err="1"/>
              <a:t>Seperti</a:t>
            </a:r>
            <a:r>
              <a:rPr lang="en-US" sz="2000" dirty="0"/>
              <a:t> </a:t>
            </a:r>
            <a:r>
              <a:rPr lang="en-US" sz="2000" dirty="0" err="1"/>
              <a:t>buku,sepatul</a:t>
            </a:r>
            <a:r>
              <a:rPr lang="en-US" sz="2000" dirty="0"/>
              <a:t>, </a:t>
            </a:r>
            <a:r>
              <a:rPr lang="en-US" sz="2000" dirty="0" err="1"/>
              <a:t>televisi</a:t>
            </a:r>
            <a:r>
              <a:rPr lang="en-US" sz="2000" dirty="0"/>
              <a:t> </a:t>
            </a:r>
            <a:r>
              <a:rPr lang="en-US" sz="2000" dirty="0" err="1"/>
              <a:t>dan</a:t>
            </a:r>
            <a:r>
              <a:rPr lang="en-US" sz="2000" dirty="0"/>
              <a:t> lain-lain.</a:t>
            </a:r>
          </a:p>
          <a:p>
            <a:endParaRPr lang="en-US" dirty="0"/>
          </a:p>
        </p:txBody>
      </p:sp>
      <p:sp>
        <p:nvSpPr>
          <p:cNvPr id="3" name="Chevron 2"/>
          <p:cNvSpPr/>
          <p:nvPr/>
        </p:nvSpPr>
        <p:spPr>
          <a:xfrm>
            <a:off x="2483768" y="3602212"/>
            <a:ext cx="1224136" cy="484632"/>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92702663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par>
                                <p:cTn id="11" presetID="0" presetClass="path" presetSubtype="0" accel="50000" decel="50000" fill="hold" nodeType="withEffect">
                                  <p:stCondLst>
                                    <p:cond delay="0"/>
                                  </p:stCondLst>
                                  <p:iterate type="lt">
                                    <p:tmPct val="0"/>
                                  </p:iterate>
                                  <p:childTnLst>
                                    <p:animMotion origin="layout" path="M -1.66667E-6 2.23867E-6 C 0.0198 0.07146 0.03959 0.14315 0.05973 0.2426 C 0.07987 0.34204 0.10035 0.46924 0.12084 0.59644 " pathEditMode="relative" ptsTypes="aaA">
                                      <p:cBhvr>
                                        <p:cTn id="12" dur="1000" spd="-100000" fill="hold"/>
                                        <p:tgtEl>
                                          <p:spTgt spid="6"/>
                                        </p:tgtEl>
                                        <p:attrNameLst>
                                          <p:attrName>ppt_x</p:attrName>
                                          <p:attrName>ppt_y</p:attrName>
                                        </p:attrNameLst>
                                      </p:cBhvr>
                                    </p:animMotion>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27384"/>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rgbClr val="F6862A"/>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pic>
        <p:nvPicPr>
          <p:cNvPr id="6" name="Picture 5" descr="10738245_daisycopy.jpg"/>
          <p:cNvPicPr>
            <a:picLocks noChangeAspect="1"/>
          </p:cNvPicPr>
          <p:nvPr/>
        </p:nvPicPr>
        <p:blipFill>
          <a:blip r:embed="rId3" cstate="print"/>
          <a:srcRect/>
          <a:stretch>
            <a:fillRect/>
          </a:stretch>
        </p:blipFill>
        <p:spPr>
          <a:xfrm>
            <a:off x="611560" y="44624"/>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sp>
        <p:nvSpPr>
          <p:cNvPr id="10" name="TextBox 9"/>
          <p:cNvSpPr txBox="1"/>
          <p:nvPr/>
        </p:nvSpPr>
        <p:spPr>
          <a:xfrm flipH="1">
            <a:off x="1880420" y="116632"/>
            <a:ext cx="4419771" cy="523220"/>
          </a:xfrm>
          <a:prstGeom prst="rect">
            <a:avLst/>
          </a:prstGeom>
          <a:noFill/>
        </p:spPr>
        <p:txBody>
          <a:bodyPr wrap="square" rtlCol="0">
            <a:spAutoFit/>
          </a:bodyPr>
          <a:lstStyle/>
          <a:p>
            <a:r>
              <a:rPr lang="en-US" sz="2800" b="1" dirty="0" err="1" smtClean="0">
                <a:latin typeface="Corbel" pitchFamily="34" charset="0"/>
              </a:rPr>
              <a:t>Jenis</a:t>
            </a:r>
            <a:r>
              <a:rPr lang="en-US" sz="2800" b="1" dirty="0" smtClean="0">
                <a:latin typeface="Corbel" pitchFamily="34" charset="0"/>
              </a:rPr>
              <a:t> Perusahaan </a:t>
            </a:r>
            <a:r>
              <a:rPr lang="en-US" sz="2800" b="1" dirty="0" err="1" smtClean="0">
                <a:latin typeface="Corbel" pitchFamily="34" charset="0"/>
              </a:rPr>
              <a:t>Dagang</a:t>
            </a:r>
            <a:endParaRPr lang="en-US" sz="2800" b="1" dirty="0">
              <a:latin typeface="Corbel" pitchFamily="34" charset="0"/>
            </a:endParaRPr>
          </a:p>
        </p:txBody>
      </p:sp>
      <p:sp>
        <p:nvSpPr>
          <p:cNvPr id="2" name="TextBox 1"/>
          <p:cNvSpPr txBox="1"/>
          <p:nvPr/>
        </p:nvSpPr>
        <p:spPr>
          <a:xfrm>
            <a:off x="179512" y="2996952"/>
            <a:ext cx="2376264" cy="1569660"/>
          </a:xfrm>
          <a:prstGeom prst="rect">
            <a:avLst/>
          </a:prstGeom>
          <a:noFill/>
        </p:spPr>
        <p:txBody>
          <a:bodyPr wrap="square" rtlCol="0">
            <a:spAutoFit/>
          </a:bodyPr>
          <a:lstStyle/>
          <a:p>
            <a:r>
              <a:rPr lang="en-US" sz="2400" b="1" dirty="0"/>
              <a:t>2. </a:t>
            </a:r>
            <a:r>
              <a:rPr lang="en-US" sz="2400" b="1" dirty="0" err="1"/>
              <a:t>Berdasarkan</a:t>
            </a:r>
            <a:r>
              <a:rPr lang="en-US" sz="2400" b="1" dirty="0"/>
              <a:t> </a:t>
            </a:r>
            <a:endParaRPr lang="en-US" sz="2400" b="1" dirty="0" smtClean="0"/>
          </a:p>
          <a:p>
            <a:r>
              <a:rPr lang="en-US" sz="2400" b="1" dirty="0"/>
              <a:t> </a:t>
            </a:r>
            <a:r>
              <a:rPr lang="en-US" sz="2400" b="1" dirty="0" smtClean="0"/>
              <a:t>    </a:t>
            </a:r>
            <a:r>
              <a:rPr lang="en-US" sz="2400" b="1" dirty="0" err="1" smtClean="0"/>
              <a:t>Macam</a:t>
            </a:r>
            <a:r>
              <a:rPr lang="en-US" sz="2400" b="1" dirty="0" smtClean="0"/>
              <a:t> </a:t>
            </a:r>
          </a:p>
          <a:p>
            <a:r>
              <a:rPr lang="en-US" sz="2400" b="1" dirty="0"/>
              <a:t> </a:t>
            </a:r>
            <a:r>
              <a:rPr lang="en-US" sz="2400" b="1" dirty="0" smtClean="0"/>
              <a:t>    </a:t>
            </a:r>
            <a:r>
              <a:rPr lang="en-US" sz="2400" b="1" dirty="0" err="1" smtClean="0"/>
              <a:t>Konsumen</a:t>
            </a:r>
            <a:r>
              <a:rPr lang="en-US" sz="2400" b="1" dirty="0" smtClean="0"/>
              <a:t> </a:t>
            </a:r>
          </a:p>
          <a:p>
            <a:r>
              <a:rPr lang="en-US" sz="2400" b="1" dirty="0"/>
              <a:t> </a:t>
            </a:r>
            <a:r>
              <a:rPr lang="en-US" sz="2400" b="1" dirty="0" smtClean="0"/>
              <a:t>    Yang </a:t>
            </a:r>
            <a:r>
              <a:rPr lang="en-US" sz="2400" b="1" dirty="0" err="1"/>
              <a:t>Terlibat</a:t>
            </a:r>
            <a:r>
              <a:rPr lang="en-US" sz="2400" b="1" dirty="0"/>
              <a:t> </a:t>
            </a:r>
            <a:r>
              <a:rPr lang="en-US" sz="2400" b="1" dirty="0" smtClean="0"/>
              <a:t>:</a:t>
            </a:r>
            <a:endParaRPr lang="en-US" sz="2400" b="1" dirty="0"/>
          </a:p>
        </p:txBody>
      </p:sp>
      <p:sp>
        <p:nvSpPr>
          <p:cNvPr id="4" name="Rectangle 3"/>
          <p:cNvSpPr/>
          <p:nvPr/>
        </p:nvSpPr>
        <p:spPr>
          <a:xfrm>
            <a:off x="3419872" y="692696"/>
            <a:ext cx="5544615" cy="6217087"/>
          </a:xfrm>
          <a:prstGeom prst="rect">
            <a:avLst/>
          </a:prstGeom>
        </p:spPr>
        <p:txBody>
          <a:bodyPr wrap="square">
            <a:spAutoFit/>
          </a:bodyPr>
          <a:lstStyle/>
          <a:p>
            <a:pPr lvl="0"/>
            <a:r>
              <a:rPr lang="en-US" sz="2000" b="1" i="1" dirty="0"/>
              <a:t>Perusahaan </a:t>
            </a:r>
            <a:r>
              <a:rPr lang="en-US" sz="2000" b="1" i="1" dirty="0" err="1"/>
              <a:t>Dagang</a:t>
            </a:r>
            <a:r>
              <a:rPr lang="en-US" sz="2000" b="1" i="1" dirty="0"/>
              <a:t> </a:t>
            </a:r>
            <a:r>
              <a:rPr lang="en-US" sz="2000" b="1" i="1" dirty="0" err="1"/>
              <a:t>Besar</a:t>
            </a:r>
            <a:r>
              <a:rPr lang="en-US" sz="2000" b="1" i="1" dirty="0"/>
              <a:t> (Wholesaler)</a:t>
            </a:r>
            <a:r>
              <a:rPr lang="en-US" sz="2000" dirty="0"/>
              <a:t>,</a:t>
            </a:r>
            <a:r>
              <a:rPr lang="en-US" sz="2000" dirty="0" err="1"/>
              <a:t>yaitu</a:t>
            </a:r>
            <a:r>
              <a:rPr lang="en-US" sz="2000" dirty="0"/>
              <a:t> </a:t>
            </a:r>
            <a:r>
              <a:rPr lang="en-US" sz="2000" dirty="0" err="1"/>
              <a:t>perusahaan</a:t>
            </a:r>
            <a:r>
              <a:rPr lang="en-US" sz="2000" dirty="0"/>
              <a:t> yang </a:t>
            </a:r>
            <a:r>
              <a:rPr lang="en-US" sz="2000" dirty="0" err="1"/>
              <a:t>secara</a:t>
            </a:r>
            <a:r>
              <a:rPr lang="en-US" sz="2000" dirty="0"/>
              <a:t> </a:t>
            </a:r>
            <a:r>
              <a:rPr lang="en-US" sz="2000" dirty="0" err="1"/>
              <a:t>langsung</a:t>
            </a:r>
            <a:r>
              <a:rPr lang="en-US" sz="2000" dirty="0"/>
              <a:t> </a:t>
            </a:r>
            <a:r>
              <a:rPr lang="en-US" sz="2000" dirty="0" err="1"/>
              <a:t>membeli</a:t>
            </a:r>
            <a:r>
              <a:rPr lang="en-US" sz="2000" dirty="0"/>
              <a:t> </a:t>
            </a:r>
            <a:r>
              <a:rPr lang="en-US" sz="2000" dirty="0" err="1"/>
              <a:t>suatu</a:t>
            </a:r>
            <a:r>
              <a:rPr lang="en-US" sz="2000" dirty="0"/>
              <a:t> </a:t>
            </a:r>
            <a:r>
              <a:rPr lang="en-US" sz="2000" dirty="0" err="1"/>
              <a:t>produk</a:t>
            </a:r>
            <a:r>
              <a:rPr lang="en-US" sz="2000" dirty="0"/>
              <a:t> </a:t>
            </a:r>
            <a:r>
              <a:rPr lang="en-US" sz="2000" dirty="0" err="1"/>
              <a:t>dari</a:t>
            </a:r>
            <a:r>
              <a:rPr lang="en-US" sz="2000" dirty="0"/>
              <a:t> </a:t>
            </a:r>
            <a:r>
              <a:rPr lang="en-US" sz="2000" dirty="0" err="1"/>
              <a:t>pabrik</a:t>
            </a:r>
            <a:r>
              <a:rPr lang="en-US" sz="2000" dirty="0"/>
              <a:t> </a:t>
            </a:r>
            <a:r>
              <a:rPr lang="en-US" sz="2000" dirty="0" err="1"/>
              <a:t>dalam</a:t>
            </a:r>
            <a:r>
              <a:rPr lang="en-US" sz="2000" dirty="0"/>
              <a:t> </a:t>
            </a:r>
            <a:r>
              <a:rPr lang="en-US" sz="2000" dirty="0" err="1"/>
              <a:t>jumlah</a:t>
            </a:r>
            <a:r>
              <a:rPr lang="en-US" sz="2000" dirty="0"/>
              <a:t> yang </a:t>
            </a:r>
            <a:r>
              <a:rPr lang="en-US" sz="2000" dirty="0" err="1"/>
              <a:t>besar</a:t>
            </a:r>
            <a:r>
              <a:rPr lang="en-US" sz="2000" dirty="0"/>
              <a:t>. Perusahaan </a:t>
            </a:r>
            <a:r>
              <a:rPr lang="en-US" sz="2000" dirty="0" err="1"/>
              <a:t>kemudian</a:t>
            </a:r>
            <a:r>
              <a:rPr lang="en-US" sz="2000" dirty="0"/>
              <a:t> </a:t>
            </a:r>
            <a:r>
              <a:rPr lang="en-US" sz="2000" dirty="0" err="1"/>
              <a:t>menjual</a:t>
            </a:r>
            <a:r>
              <a:rPr lang="en-US" sz="2000" dirty="0"/>
              <a:t> </a:t>
            </a:r>
            <a:r>
              <a:rPr lang="en-US" sz="2000" dirty="0" err="1"/>
              <a:t>barangnya</a:t>
            </a:r>
            <a:r>
              <a:rPr lang="en-US" sz="2000" dirty="0"/>
              <a:t> </a:t>
            </a:r>
            <a:r>
              <a:rPr lang="en-US" sz="2000" dirty="0" err="1"/>
              <a:t>ke</a:t>
            </a:r>
            <a:r>
              <a:rPr lang="en-US" sz="2000" dirty="0"/>
              <a:t> </a:t>
            </a:r>
            <a:r>
              <a:rPr lang="en-US" sz="2000" dirty="0" err="1"/>
              <a:t>sebagian</a:t>
            </a:r>
            <a:r>
              <a:rPr lang="en-US" sz="2000" dirty="0"/>
              <a:t> </a:t>
            </a:r>
            <a:r>
              <a:rPr lang="en-US" sz="2000" dirty="0" err="1"/>
              <a:t>pedagang</a:t>
            </a:r>
            <a:r>
              <a:rPr lang="en-US" sz="2000" dirty="0"/>
              <a:t> </a:t>
            </a:r>
            <a:r>
              <a:rPr lang="en-US" sz="2000" dirty="0" err="1"/>
              <a:t>dengan</a:t>
            </a:r>
            <a:r>
              <a:rPr lang="en-US" sz="2000" dirty="0"/>
              <a:t> </a:t>
            </a:r>
            <a:r>
              <a:rPr lang="en-US" sz="2000" dirty="0" err="1"/>
              <a:t>sebuah</a:t>
            </a:r>
            <a:r>
              <a:rPr lang="en-US" sz="2000" dirty="0"/>
              <a:t> </a:t>
            </a:r>
            <a:r>
              <a:rPr lang="en-US" sz="2000" dirty="0" err="1"/>
              <a:t>perantara</a:t>
            </a:r>
            <a:r>
              <a:rPr lang="en-US" sz="2000" dirty="0"/>
              <a:t> yang volume </a:t>
            </a:r>
            <a:r>
              <a:rPr lang="en-US" sz="2000" dirty="0" err="1"/>
              <a:t>penjualan</a:t>
            </a:r>
            <a:r>
              <a:rPr lang="en-US" sz="2000" dirty="0"/>
              <a:t> yang </a:t>
            </a:r>
            <a:r>
              <a:rPr lang="en-US" sz="2000" dirty="0" err="1"/>
              <a:t>cukup</a:t>
            </a:r>
            <a:r>
              <a:rPr lang="en-US" sz="2000" dirty="0"/>
              <a:t> </a:t>
            </a:r>
            <a:r>
              <a:rPr lang="en-US" sz="2000" dirty="0" err="1"/>
              <a:t>besar</a:t>
            </a:r>
            <a:r>
              <a:rPr lang="en-US" sz="2000" dirty="0"/>
              <a:t>. </a:t>
            </a:r>
            <a:r>
              <a:rPr lang="en-US" sz="2000" b="1" i="1" dirty="0" err="1"/>
              <a:t>Contohnya</a:t>
            </a:r>
            <a:r>
              <a:rPr lang="en-US" sz="2000" dirty="0"/>
              <a:t> : </a:t>
            </a:r>
            <a:r>
              <a:rPr lang="en-US" sz="2000" b="1" dirty="0" err="1" smtClean="0"/>
              <a:t>Grosir</a:t>
            </a:r>
            <a:endParaRPr lang="en-US" sz="2000" b="1" dirty="0" smtClean="0"/>
          </a:p>
          <a:p>
            <a:pPr lvl="0"/>
            <a:endParaRPr lang="en-US" sz="2000" dirty="0"/>
          </a:p>
          <a:p>
            <a:pPr lvl="0"/>
            <a:r>
              <a:rPr lang="en-US" sz="2000" b="1" i="1" dirty="0" smtClean="0"/>
              <a:t>Perusahaan </a:t>
            </a:r>
            <a:r>
              <a:rPr lang="en-US" sz="2000" b="1" i="1" dirty="0" err="1" smtClean="0"/>
              <a:t>Dagang</a:t>
            </a:r>
            <a:r>
              <a:rPr lang="en-US" sz="2000" b="1" i="1" dirty="0" smtClean="0"/>
              <a:t> </a:t>
            </a:r>
            <a:r>
              <a:rPr lang="en-US" sz="2000" b="1" i="1" dirty="0" err="1" smtClean="0"/>
              <a:t>Perantara</a:t>
            </a:r>
            <a:r>
              <a:rPr lang="en-US" sz="2000" b="1" i="1" dirty="0" smtClean="0"/>
              <a:t> (Middleman)</a:t>
            </a:r>
            <a:r>
              <a:rPr lang="en-US" sz="2000" dirty="0" smtClean="0"/>
              <a:t>, </a:t>
            </a:r>
            <a:r>
              <a:rPr lang="en-US" sz="2000" dirty="0" err="1" smtClean="0"/>
              <a:t>yaitu</a:t>
            </a:r>
            <a:r>
              <a:rPr lang="en-US" sz="2000" dirty="0" smtClean="0"/>
              <a:t> </a:t>
            </a:r>
            <a:r>
              <a:rPr lang="en-US" sz="2000" dirty="0" err="1" smtClean="0"/>
              <a:t>suatu</a:t>
            </a:r>
            <a:r>
              <a:rPr lang="en-US" sz="2000" dirty="0" smtClean="0"/>
              <a:t> </a:t>
            </a:r>
            <a:r>
              <a:rPr lang="en-US" sz="2000" dirty="0" err="1" smtClean="0"/>
              <a:t>perusahaan</a:t>
            </a:r>
            <a:r>
              <a:rPr lang="en-US" sz="2000" dirty="0" smtClean="0"/>
              <a:t> yang </a:t>
            </a:r>
            <a:r>
              <a:rPr lang="en-US" sz="2000" dirty="0" err="1" smtClean="0"/>
              <a:t>membeli</a:t>
            </a:r>
            <a:r>
              <a:rPr lang="en-US" sz="2000" dirty="0" smtClean="0"/>
              <a:t> </a:t>
            </a:r>
            <a:r>
              <a:rPr lang="en-US" sz="2000" dirty="0" err="1" smtClean="0"/>
              <a:t>barang</a:t>
            </a:r>
            <a:r>
              <a:rPr lang="en-US" sz="2000" dirty="0" smtClean="0"/>
              <a:t> </a:t>
            </a:r>
            <a:r>
              <a:rPr lang="en-US" sz="2000" dirty="0" err="1" smtClean="0"/>
              <a:t>dalam</a:t>
            </a:r>
            <a:r>
              <a:rPr lang="en-US" sz="2000" dirty="0" smtClean="0"/>
              <a:t> </a:t>
            </a:r>
            <a:r>
              <a:rPr lang="en-US" sz="2000" dirty="0" err="1" smtClean="0"/>
              <a:t>partai</a:t>
            </a:r>
            <a:r>
              <a:rPr lang="en-US" sz="2000" dirty="0" smtClean="0"/>
              <a:t> </a:t>
            </a:r>
            <a:r>
              <a:rPr lang="en-US" sz="2000" dirty="0" err="1" smtClean="0"/>
              <a:t>besar</a:t>
            </a:r>
            <a:r>
              <a:rPr lang="en-US" sz="2000" dirty="0" smtClean="0"/>
              <a:t> </a:t>
            </a:r>
            <a:r>
              <a:rPr lang="en-US" sz="2000" dirty="0" err="1" smtClean="0"/>
              <a:t>untuk</a:t>
            </a:r>
            <a:r>
              <a:rPr lang="en-US" sz="2000" dirty="0" smtClean="0"/>
              <a:t> </a:t>
            </a:r>
            <a:r>
              <a:rPr lang="en-US" sz="2000" dirty="0" err="1" smtClean="0"/>
              <a:t>dijual</a:t>
            </a:r>
            <a:r>
              <a:rPr lang="en-US" sz="2000" dirty="0" smtClean="0"/>
              <a:t> </a:t>
            </a:r>
            <a:r>
              <a:rPr lang="en-US" sz="2000" dirty="0" err="1" smtClean="0"/>
              <a:t>kembali</a:t>
            </a:r>
            <a:r>
              <a:rPr lang="en-US" sz="2000" dirty="0" smtClean="0"/>
              <a:t> </a:t>
            </a:r>
            <a:r>
              <a:rPr lang="en-US" sz="2000" dirty="0" err="1" smtClean="0"/>
              <a:t>ke</a:t>
            </a:r>
            <a:r>
              <a:rPr lang="en-US" sz="2000" dirty="0" smtClean="0"/>
              <a:t> </a:t>
            </a:r>
            <a:r>
              <a:rPr lang="en-US" sz="2000" dirty="0" err="1" smtClean="0"/>
              <a:t>pengecer</a:t>
            </a:r>
            <a:r>
              <a:rPr lang="en-US" sz="2000" dirty="0" smtClean="0"/>
              <a:t> </a:t>
            </a:r>
            <a:r>
              <a:rPr lang="en-US" sz="2000" dirty="0" err="1" smtClean="0"/>
              <a:t>dalam</a:t>
            </a:r>
            <a:r>
              <a:rPr lang="en-US" sz="2000" dirty="0" smtClean="0"/>
              <a:t> </a:t>
            </a:r>
            <a:r>
              <a:rPr lang="en-US" sz="2000" dirty="0" err="1" smtClean="0"/>
              <a:t>jumlah</a:t>
            </a:r>
            <a:r>
              <a:rPr lang="en-US" sz="2000" dirty="0" smtClean="0"/>
              <a:t> </a:t>
            </a:r>
            <a:r>
              <a:rPr lang="en-US" sz="2000" dirty="0" err="1" smtClean="0"/>
              <a:t>sedang</a:t>
            </a:r>
            <a:r>
              <a:rPr lang="en-US" sz="2000" dirty="0" smtClean="0"/>
              <a:t>. </a:t>
            </a:r>
            <a:r>
              <a:rPr lang="en-US" sz="2000" b="1" dirty="0" err="1" smtClean="0"/>
              <a:t>Contohnya</a:t>
            </a:r>
            <a:r>
              <a:rPr lang="en-US" sz="2000" b="1" dirty="0" smtClean="0"/>
              <a:t> : </a:t>
            </a:r>
            <a:r>
              <a:rPr lang="en-US" sz="2000" b="1" dirty="0" err="1" smtClean="0"/>
              <a:t>subgrosir</a:t>
            </a:r>
            <a:r>
              <a:rPr lang="en-US" sz="2000" b="1" dirty="0" smtClean="0"/>
              <a:t>.</a:t>
            </a:r>
          </a:p>
          <a:p>
            <a:pPr lvl="0"/>
            <a:endParaRPr lang="en-US" sz="2000" b="1" dirty="0" smtClean="0"/>
          </a:p>
          <a:p>
            <a:pPr lvl="0"/>
            <a:r>
              <a:rPr lang="en-US" sz="2000" b="1" i="1" dirty="0" smtClean="0"/>
              <a:t>Perusahaan </a:t>
            </a:r>
            <a:r>
              <a:rPr lang="en-US" sz="2000" b="1" i="1" dirty="0" err="1"/>
              <a:t>Dagang</a:t>
            </a:r>
            <a:r>
              <a:rPr lang="en-US" sz="2000" b="1" i="1" dirty="0"/>
              <a:t> </a:t>
            </a:r>
            <a:r>
              <a:rPr lang="en-US" sz="2000" b="1" i="1" dirty="0" err="1"/>
              <a:t>Pengecer</a:t>
            </a:r>
            <a:r>
              <a:rPr lang="en-US" sz="2000" b="1" i="1" dirty="0"/>
              <a:t> (Retailer)</a:t>
            </a:r>
            <a:r>
              <a:rPr lang="en-US" sz="2000" dirty="0"/>
              <a:t>, </a:t>
            </a:r>
            <a:r>
              <a:rPr lang="en-US" sz="2000" dirty="0" err="1"/>
              <a:t>yaitu</a:t>
            </a:r>
            <a:r>
              <a:rPr lang="en-US" sz="2000" dirty="0"/>
              <a:t> </a:t>
            </a:r>
            <a:r>
              <a:rPr lang="en-US" sz="2000" dirty="0" err="1"/>
              <a:t>suatu</a:t>
            </a:r>
            <a:r>
              <a:rPr lang="en-US" sz="2000" dirty="0"/>
              <a:t> </a:t>
            </a:r>
            <a:r>
              <a:rPr lang="en-US" sz="2000" dirty="0" err="1"/>
              <a:t>perusahaan</a:t>
            </a:r>
            <a:r>
              <a:rPr lang="en-US" sz="2000" dirty="0"/>
              <a:t> yang </a:t>
            </a:r>
            <a:r>
              <a:rPr lang="en-US" sz="2000" dirty="0" err="1"/>
              <a:t>langsung</a:t>
            </a:r>
            <a:r>
              <a:rPr lang="en-US" sz="2000" dirty="0"/>
              <a:t> </a:t>
            </a:r>
            <a:r>
              <a:rPr lang="en-US" sz="2000" dirty="0" err="1"/>
              <a:t>berhubungan</a:t>
            </a:r>
            <a:r>
              <a:rPr lang="en-US" sz="2000" dirty="0"/>
              <a:t> </a:t>
            </a:r>
            <a:r>
              <a:rPr lang="en-US" sz="2000" dirty="0" err="1"/>
              <a:t>dengan</a:t>
            </a:r>
            <a:r>
              <a:rPr lang="en-US" sz="2000" dirty="0"/>
              <a:t> </a:t>
            </a:r>
            <a:r>
              <a:rPr lang="en-US" sz="2000" dirty="0" err="1"/>
              <a:t>konsumen</a:t>
            </a:r>
            <a:r>
              <a:rPr lang="en-US" sz="2000" dirty="0"/>
              <a:t>. </a:t>
            </a:r>
            <a:r>
              <a:rPr lang="en-US" sz="2000" dirty="0" err="1"/>
              <a:t>Konsumen</a:t>
            </a:r>
            <a:r>
              <a:rPr lang="en-US" sz="2000" dirty="0"/>
              <a:t> </a:t>
            </a:r>
            <a:r>
              <a:rPr lang="en-US" sz="2000" dirty="0" err="1"/>
              <a:t>bisa</a:t>
            </a:r>
            <a:r>
              <a:rPr lang="en-US" sz="2000" dirty="0"/>
              <a:t> </a:t>
            </a:r>
            <a:r>
              <a:rPr lang="en-US" sz="2000" dirty="0" err="1"/>
              <a:t>membeli</a:t>
            </a:r>
            <a:r>
              <a:rPr lang="en-US" sz="2000" dirty="0"/>
              <a:t> </a:t>
            </a:r>
            <a:r>
              <a:rPr lang="en-US" sz="2000" dirty="0" err="1"/>
              <a:t>secara</a:t>
            </a:r>
            <a:r>
              <a:rPr lang="en-US" sz="2000" dirty="0"/>
              <a:t> </a:t>
            </a:r>
            <a:r>
              <a:rPr lang="en-US" sz="2000" dirty="0" err="1"/>
              <a:t>eceran</a:t>
            </a:r>
            <a:r>
              <a:rPr lang="en-US" sz="2000" dirty="0"/>
              <a:t> </a:t>
            </a:r>
            <a:r>
              <a:rPr lang="en-US" sz="2000" dirty="0" err="1"/>
              <a:t>atau</a:t>
            </a:r>
            <a:r>
              <a:rPr lang="en-US" sz="2000" dirty="0"/>
              <a:t> </a:t>
            </a:r>
            <a:r>
              <a:rPr lang="en-US" sz="2000" dirty="0" err="1"/>
              <a:t>produk</a:t>
            </a:r>
            <a:r>
              <a:rPr lang="en-US" sz="2000" dirty="0"/>
              <a:t> yang </a:t>
            </a:r>
            <a:r>
              <a:rPr lang="en-US" sz="2000" dirty="0" err="1"/>
              <a:t>ditawarkan</a:t>
            </a:r>
            <a:r>
              <a:rPr lang="en-US" sz="2000" dirty="0"/>
              <a:t>. Retailer </a:t>
            </a:r>
            <a:r>
              <a:rPr lang="en-US" sz="2000" dirty="0" err="1"/>
              <a:t>sering</a:t>
            </a:r>
            <a:r>
              <a:rPr lang="en-US" sz="2000" dirty="0"/>
              <a:t> </a:t>
            </a:r>
            <a:r>
              <a:rPr lang="en-US" sz="2000" dirty="0" err="1"/>
              <a:t>kita</a:t>
            </a:r>
            <a:r>
              <a:rPr lang="en-US" sz="2000" dirty="0"/>
              <a:t> </a:t>
            </a:r>
            <a:r>
              <a:rPr lang="en-US" sz="2000" dirty="0" err="1"/>
              <a:t>lihat</a:t>
            </a:r>
            <a:r>
              <a:rPr lang="en-US" sz="2000" dirty="0"/>
              <a:t> di </a:t>
            </a:r>
            <a:r>
              <a:rPr lang="en-US" sz="2000" dirty="0" err="1"/>
              <a:t>lingkungan</a:t>
            </a:r>
            <a:r>
              <a:rPr lang="en-US" sz="2000" dirty="0"/>
              <a:t> </a:t>
            </a:r>
            <a:r>
              <a:rPr lang="en-US" sz="2000" dirty="0" err="1"/>
              <a:t>kita</a:t>
            </a:r>
            <a:r>
              <a:rPr lang="en-US" sz="2000" dirty="0"/>
              <a:t>. </a:t>
            </a:r>
            <a:r>
              <a:rPr lang="en-US" sz="2000" b="1" i="1" dirty="0" err="1"/>
              <a:t>Contohnya</a:t>
            </a:r>
            <a:r>
              <a:rPr lang="en-US" sz="2000" b="1" i="1" dirty="0"/>
              <a:t> :</a:t>
            </a:r>
            <a:r>
              <a:rPr lang="en-US" sz="2000" dirty="0"/>
              <a:t> </a:t>
            </a:r>
            <a:r>
              <a:rPr lang="en-US" sz="2000" b="1" dirty="0" err="1"/>
              <a:t>warung</a:t>
            </a:r>
            <a:r>
              <a:rPr lang="en-US" sz="2000" b="1" dirty="0"/>
              <a:t>, </a:t>
            </a:r>
            <a:r>
              <a:rPr lang="en-US" sz="2000" b="1" dirty="0" err="1"/>
              <a:t>kios</a:t>
            </a:r>
            <a:r>
              <a:rPr lang="en-US" sz="2000" b="1" dirty="0"/>
              <a:t> </a:t>
            </a:r>
            <a:r>
              <a:rPr lang="en-US" sz="2000" b="1" dirty="0" err="1"/>
              <a:t>dan</a:t>
            </a:r>
            <a:r>
              <a:rPr lang="en-US" sz="2000" b="1" dirty="0"/>
              <a:t> </a:t>
            </a:r>
            <a:r>
              <a:rPr lang="en-US" sz="2000" b="1" dirty="0" err="1"/>
              <a:t>swalayan</a:t>
            </a:r>
            <a:r>
              <a:rPr lang="en-US" sz="2000" b="1" dirty="0"/>
              <a:t>.</a:t>
            </a:r>
          </a:p>
          <a:p>
            <a:endParaRPr lang="en-US" dirty="0"/>
          </a:p>
        </p:txBody>
      </p:sp>
    </p:spTree>
    <p:extLst>
      <p:ext uri="{BB962C8B-B14F-4D97-AF65-F5344CB8AC3E}">
        <p14:creationId xmlns:p14="http://schemas.microsoft.com/office/powerpoint/2010/main" val="101758837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par>
                                <p:cTn id="11" presetID="0" presetClass="path" presetSubtype="0" accel="50000" decel="50000" fill="hold" nodeType="withEffect">
                                  <p:stCondLst>
                                    <p:cond delay="0"/>
                                  </p:stCondLst>
                                  <p:iterate type="lt">
                                    <p:tmPct val="0"/>
                                  </p:iterate>
                                  <p:childTnLst>
                                    <p:animMotion origin="layout" path="M -1.66667E-6 2.23867E-6 C 0.0198 0.07146 0.03959 0.14315 0.05973 0.2426 C 0.07987 0.34204 0.10035 0.46924 0.12084 0.59644 " pathEditMode="relative" ptsTypes="aaA">
                                      <p:cBhvr>
                                        <p:cTn id="12" dur="1000" spd="-100000" fill="hold"/>
                                        <p:tgtEl>
                                          <p:spTgt spid="6"/>
                                        </p:tgtEl>
                                        <p:attrNameLst>
                                          <p:attrName>ppt_x</p:attrName>
                                          <p:attrName>ppt_y</p:attrName>
                                        </p:attrNameLst>
                                      </p:cBhvr>
                                    </p:animMotion>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accent6">
              <a:lumMod val="75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pic>
        <p:nvPicPr>
          <p:cNvPr id="19" name="Picture 18" descr="Jawaban CONTOH PERUSAHAAN DAGANG"/>
          <p:cNvPicPr/>
          <p:nvPr/>
        </p:nvPicPr>
        <p:blipFill>
          <a:blip r:embed="rId3">
            <a:extLst>
              <a:ext uri="{28A0092B-C50C-407E-A947-70E740481C1C}">
                <a14:useLocalDpi xmlns:a14="http://schemas.microsoft.com/office/drawing/2010/main" val="0"/>
              </a:ext>
            </a:extLst>
          </a:blip>
          <a:srcRect/>
          <a:stretch>
            <a:fillRect/>
          </a:stretch>
        </p:blipFill>
        <p:spPr bwMode="auto">
          <a:xfrm>
            <a:off x="1043608" y="836712"/>
            <a:ext cx="6984776" cy="5112568"/>
          </a:xfrm>
          <a:prstGeom prst="rect">
            <a:avLst/>
          </a:prstGeom>
          <a:noFill/>
          <a:ln>
            <a:noFill/>
          </a:ln>
        </p:spPr>
      </p:pic>
    </p:spTree>
    <p:extLst>
      <p:ext uri="{BB962C8B-B14F-4D97-AF65-F5344CB8AC3E}">
        <p14:creationId xmlns:p14="http://schemas.microsoft.com/office/powerpoint/2010/main" val="2755256101"/>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accent4">
              <a:lumMod val="60000"/>
              <a:lumOff val="40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pic>
        <p:nvPicPr>
          <p:cNvPr id="11" name="Picture 10" descr="10738245_daisycopy.jpg"/>
          <p:cNvPicPr>
            <a:picLocks noChangeAspect="1"/>
          </p:cNvPicPr>
          <p:nvPr/>
        </p:nvPicPr>
        <p:blipFill>
          <a:blip r:embed="rId3" cstate="print"/>
          <a:srcRect/>
          <a:stretch>
            <a:fillRect/>
          </a:stretch>
        </p:blipFill>
        <p:spPr>
          <a:xfrm>
            <a:off x="467544" y="33221"/>
            <a:ext cx="110087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a:sp3d>
        </p:spPr>
      </p:pic>
      <p:sp>
        <p:nvSpPr>
          <p:cNvPr id="12" name="TextBox 11"/>
          <p:cNvSpPr txBox="1"/>
          <p:nvPr/>
        </p:nvSpPr>
        <p:spPr>
          <a:xfrm flipH="1">
            <a:off x="1691680" y="260648"/>
            <a:ext cx="3840481" cy="430887"/>
          </a:xfrm>
          <a:prstGeom prst="rect">
            <a:avLst/>
          </a:prstGeom>
          <a:noFill/>
        </p:spPr>
        <p:txBody>
          <a:bodyPr wrap="square" rtlCol="0">
            <a:spAutoFit/>
          </a:bodyPr>
          <a:lstStyle/>
          <a:p>
            <a:r>
              <a:rPr lang="en-US" sz="2200" b="1" dirty="0" err="1" smtClean="0">
                <a:latin typeface="Corbel" pitchFamily="34" charset="0"/>
              </a:rPr>
              <a:t>Kegiatan</a:t>
            </a:r>
            <a:r>
              <a:rPr lang="en-US" sz="2200" b="1" dirty="0" smtClean="0">
                <a:latin typeface="Corbel" pitchFamily="34" charset="0"/>
              </a:rPr>
              <a:t> Perusahaan </a:t>
            </a:r>
            <a:r>
              <a:rPr lang="en-US" sz="2200" b="1" dirty="0" err="1" smtClean="0">
                <a:latin typeface="Corbel" pitchFamily="34" charset="0"/>
              </a:rPr>
              <a:t>Dagang</a:t>
            </a:r>
            <a:endParaRPr lang="en-US" sz="2200" b="1" dirty="0">
              <a:latin typeface="Corbel" pitchFamily="34" charset="0"/>
            </a:endParaRPr>
          </a:p>
        </p:txBody>
      </p:sp>
      <p:sp>
        <p:nvSpPr>
          <p:cNvPr id="2" name="TextBox 1"/>
          <p:cNvSpPr txBox="1"/>
          <p:nvPr/>
        </p:nvSpPr>
        <p:spPr>
          <a:xfrm>
            <a:off x="755576" y="1340768"/>
            <a:ext cx="7992888" cy="923330"/>
          </a:xfrm>
          <a:prstGeom prst="rect">
            <a:avLst/>
          </a:prstGeom>
          <a:noFill/>
        </p:spPr>
        <p:txBody>
          <a:bodyPr wrap="square" rtlCol="0">
            <a:spAutoFit/>
          </a:bodyPr>
          <a:lstStyle/>
          <a:p>
            <a:r>
              <a:rPr lang="en-US" dirty="0" err="1"/>
              <a:t>Dalam</a:t>
            </a:r>
            <a:r>
              <a:rPr lang="en-US" dirty="0"/>
              <a:t> </a:t>
            </a:r>
            <a:r>
              <a:rPr lang="en-US" dirty="0" err="1"/>
              <a:t>catatan</a:t>
            </a:r>
            <a:r>
              <a:rPr lang="en-US" dirty="0"/>
              <a:t> </a:t>
            </a:r>
            <a:r>
              <a:rPr lang="en-US" dirty="0" err="1"/>
              <a:t>maupun</a:t>
            </a:r>
            <a:r>
              <a:rPr lang="en-US" dirty="0"/>
              <a:t> </a:t>
            </a:r>
            <a:r>
              <a:rPr lang="en-US" dirty="0" err="1"/>
              <a:t>prosedur</a:t>
            </a:r>
            <a:r>
              <a:rPr lang="en-US" dirty="0"/>
              <a:t> </a:t>
            </a:r>
            <a:r>
              <a:rPr lang="en-US" dirty="0" err="1"/>
              <a:t>akuntansi</a:t>
            </a:r>
            <a:r>
              <a:rPr lang="en-US" dirty="0"/>
              <a:t> </a:t>
            </a:r>
            <a:r>
              <a:rPr lang="en-US" dirty="0" err="1"/>
              <a:t>perusahaan</a:t>
            </a:r>
            <a:r>
              <a:rPr lang="en-US" dirty="0"/>
              <a:t> </a:t>
            </a:r>
            <a:r>
              <a:rPr lang="en-US" dirty="0" err="1"/>
              <a:t>dagang</a:t>
            </a:r>
            <a:r>
              <a:rPr lang="en-US" dirty="0"/>
              <a:t> </a:t>
            </a:r>
            <a:r>
              <a:rPr lang="en-US" dirty="0" err="1"/>
              <a:t>tidak</a:t>
            </a:r>
            <a:r>
              <a:rPr lang="en-US" dirty="0"/>
              <a:t> </a:t>
            </a:r>
            <a:r>
              <a:rPr lang="en-US" dirty="0" err="1"/>
              <a:t>berbeda</a:t>
            </a:r>
            <a:r>
              <a:rPr lang="en-US" dirty="0"/>
              <a:t> </a:t>
            </a:r>
            <a:r>
              <a:rPr lang="en-US" dirty="0" err="1"/>
              <a:t>dengan</a:t>
            </a:r>
            <a:r>
              <a:rPr lang="en-US" dirty="0"/>
              <a:t> </a:t>
            </a:r>
            <a:r>
              <a:rPr lang="en-US" dirty="0" err="1"/>
              <a:t>perusahaan</a:t>
            </a:r>
            <a:r>
              <a:rPr lang="en-US" dirty="0"/>
              <a:t> </a:t>
            </a:r>
            <a:r>
              <a:rPr lang="en-US" dirty="0" err="1"/>
              <a:t>jasa</a:t>
            </a:r>
            <a:r>
              <a:rPr lang="en-US" dirty="0"/>
              <a:t>. Akan </a:t>
            </a:r>
            <a:r>
              <a:rPr lang="en-US" dirty="0" err="1"/>
              <a:t>tetapi</a:t>
            </a:r>
            <a:r>
              <a:rPr lang="en-US" dirty="0"/>
              <a:t> Perusahaan </a:t>
            </a:r>
            <a:r>
              <a:rPr lang="en-US" dirty="0" err="1"/>
              <a:t>dagang</a:t>
            </a:r>
            <a:r>
              <a:rPr lang="en-US" dirty="0"/>
              <a:t> </a:t>
            </a:r>
            <a:r>
              <a:rPr lang="en-US" dirty="0" err="1"/>
              <a:t>memiliki</a:t>
            </a:r>
            <a:r>
              <a:rPr lang="en-US" dirty="0"/>
              <a:t> </a:t>
            </a:r>
            <a:r>
              <a:rPr lang="en-US" dirty="0" err="1"/>
              <a:t>Aktivitas</a:t>
            </a:r>
            <a:r>
              <a:rPr lang="en-US" dirty="0"/>
              <a:t> yang </a:t>
            </a:r>
            <a:r>
              <a:rPr lang="en-US" dirty="0" err="1"/>
              <a:t>berbeda</a:t>
            </a:r>
            <a:r>
              <a:rPr lang="en-US" dirty="0"/>
              <a:t> </a:t>
            </a:r>
            <a:r>
              <a:rPr lang="en-US" dirty="0" err="1"/>
              <a:t>dengan</a:t>
            </a:r>
            <a:r>
              <a:rPr lang="en-US" dirty="0"/>
              <a:t> Perusahaan </a:t>
            </a:r>
            <a:r>
              <a:rPr lang="en-US" dirty="0" err="1"/>
              <a:t>Jasa</a:t>
            </a:r>
            <a:r>
              <a:rPr lang="en-US" dirty="0"/>
              <a:t>.</a:t>
            </a:r>
            <a:endParaRPr lang="en-US" dirty="0"/>
          </a:p>
        </p:txBody>
      </p:sp>
      <p:sp>
        <p:nvSpPr>
          <p:cNvPr id="4" name="TextBox 3"/>
          <p:cNvSpPr txBox="1"/>
          <p:nvPr/>
        </p:nvSpPr>
        <p:spPr>
          <a:xfrm>
            <a:off x="4419600" y="2852936"/>
            <a:ext cx="3968824" cy="2031325"/>
          </a:xfrm>
          <a:prstGeom prst="rect">
            <a:avLst/>
          </a:prstGeom>
          <a:noFill/>
        </p:spPr>
        <p:txBody>
          <a:bodyPr wrap="square" rtlCol="0">
            <a:spAutoFit/>
          </a:bodyPr>
          <a:lstStyle/>
          <a:p>
            <a:pPr>
              <a:defRPr/>
            </a:pPr>
            <a:r>
              <a:rPr lang="ms-MY" dirty="0" smtClean="0">
                <a:effectLst>
                  <a:outerShdw blurRad="38100" dist="38100" dir="2700000" algn="tl">
                    <a:srgbClr val="C0C0C0"/>
                  </a:outerShdw>
                </a:effectLst>
                <a:latin typeface="Cambria" pitchFamily="18" charset="0"/>
              </a:rPr>
              <a:t>4   </a:t>
            </a:r>
            <a:r>
              <a:rPr lang="ms-MY" dirty="0">
                <a:effectLst>
                  <a:outerShdw blurRad="38100" dist="38100" dir="2700000" algn="tl">
                    <a:srgbClr val="C0C0C0"/>
                  </a:outerShdw>
                </a:effectLst>
                <a:latin typeface="Cambria" pitchFamily="18" charset="0"/>
              </a:rPr>
              <a:t>Aktifitas utama perusahaan dagang</a:t>
            </a:r>
          </a:p>
          <a:p>
            <a:pPr>
              <a:defRPr/>
            </a:pPr>
            <a:endParaRPr lang="ms-MY" dirty="0">
              <a:effectLst>
                <a:outerShdw blurRad="38100" dist="38100" dir="2700000" algn="tl">
                  <a:srgbClr val="C0C0C0"/>
                </a:outerShdw>
              </a:effectLst>
              <a:latin typeface="Cambria" pitchFamily="18" charset="0"/>
            </a:endParaRPr>
          </a:p>
          <a:p>
            <a:pPr marL="285750" indent="-285750">
              <a:buFont typeface="Arial" pitchFamily="34" charset="0"/>
              <a:buChar char="•"/>
              <a:defRPr/>
            </a:pPr>
            <a:r>
              <a:rPr lang="ms-MY" dirty="0">
                <a:effectLst>
                  <a:outerShdw blurRad="38100" dist="38100" dir="2700000" algn="tl">
                    <a:srgbClr val="C0C0C0"/>
                  </a:outerShdw>
                </a:effectLst>
                <a:latin typeface="Cambria" pitchFamily="18" charset="0"/>
              </a:rPr>
              <a:t>Pembelian (barang dagangan)</a:t>
            </a:r>
          </a:p>
          <a:p>
            <a:pPr marL="285750" indent="-285750">
              <a:buFont typeface="Arial" pitchFamily="34" charset="0"/>
              <a:buChar char="•"/>
              <a:defRPr/>
            </a:pPr>
            <a:r>
              <a:rPr lang="ms-MY" dirty="0">
                <a:effectLst>
                  <a:outerShdw blurRad="38100" dist="38100" dir="2700000" algn="tl">
                    <a:srgbClr val="C0C0C0"/>
                  </a:outerShdw>
                </a:effectLst>
                <a:latin typeface="Cambria" pitchFamily="18" charset="0"/>
              </a:rPr>
              <a:t>Mengeluarkan uang </a:t>
            </a:r>
          </a:p>
          <a:p>
            <a:pPr marL="285750" indent="-285750">
              <a:buFont typeface="Arial" pitchFamily="34" charset="0"/>
              <a:buChar char="•"/>
              <a:defRPr/>
            </a:pPr>
            <a:r>
              <a:rPr lang="ms-MY" dirty="0">
                <a:effectLst>
                  <a:outerShdw blurRad="38100" dist="38100" dir="2700000" algn="tl">
                    <a:srgbClr val="C0C0C0"/>
                  </a:outerShdw>
                </a:effectLst>
                <a:latin typeface="Cambria" pitchFamily="18" charset="0"/>
              </a:rPr>
              <a:t>Penjualan (barang dagangan) </a:t>
            </a:r>
          </a:p>
          <a:p>
            <a:pPr marL="285750" indent="-285750">
              <a:buFont typeface="Arial" pitchFamily="34" charset="0"/>
              <a:buChar char="•"/>
              <a:defRPr/>
            </a:pPr>
            <a:r>
              <a:rPr lang="ms-MY" dirty="0">
                <a:effectLst>
                  <a:outerShdw blurRad="38100" dist="38100" dir="2700000" algn="tl">
                    <a:srgbClr val="C0C0C0"/>
                  </a:outerShdw>
                </a:effectLst>
                <a:latin typeface="Cambria" pitchFamily="18" charset="0"/>
              </a:rPr>
              <a:t>Penerimaan uang </a:t>
            </a:r>
            <a:endParaRPr lang="en-US" dirty="0">
              <a:effectLst>
                <a:outerShdw blurRad="38100" dist="38100" dir="2700000" algn="tl">
                  <a:srgbClr val="C0C0C0"/>
                </a:outerShdw>
              </a:effectLst>
              <a:latin typeface="Cambria" pitchFamily="18" charset="0"/>
            </a:endParaRPr>
          </a:p>
          <a:p>
            <a:endParaRPr lang="en-US" dirty="0"/>
          </a:p>
        </p:txBody>
      </p:sp>
    </p:spTree>
    <p:extLst>
      <p:ext uri="{BB962C8B-B14F-4D97-AF65-F5344CB8AC3E}">
        <p14:creationId xmlns:p14="http://schemas.microsoft.com/office/powerpoint/2010/main" val="6907270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11"/>
                                        </p:tgtEl>
                                        <p:attrNameLst>
                                          <p:attrName>style.visibility</p:attrName>
                                        </p:attrNameLst>
                                      </p:cBhvr>
                                      <p:to>
                                        <p:strVal val="visible"/>
                                      </p:to>
                                    </p:set>
                                    <p:anim calcmode="lin" valueType="num">
                                      <p:cBhvr>
                                        <p:cTn id="7" dur="1000" fill="hold"/>
                                        <p:tgtEl>
                                          <p:spTgt spid="11"/>
                                        </p:tgtEl>
                                        <p:attrNameLst>
                                          <p:attrName>ppt_w</p:attrName>
                                        </p:attrNameLst>
                                      </p:cBhvr>
                                      <p:tavLst>
                                        <p:tav tm="0">
                                          <p:val>
                                            <p:fltVal val="0"/>
                                          </p:val>
                                        </p:tav>
                                        <p:tav tm="100000">
                                          <p:val>
                                            <p:strVal val="#ppt_w"/>
                                          </p:val>
                                        </p:tav>
                                      </p:tavLst>
                                    </p:anim>
                                    <p:anim calcmode="lin" valueType="num">
                                      <p:cBhvr>
                                        <p:cTn id="8" dur="1000" fill="hold"/>
                                        <p:tgtEl>
                                          <p:spTgt spid="11"/>
                                        </p:tgtEl>
                                        <p:attrNameLst>
                                          <p:attrName>ppt_h</p:attrName>
                                        </p:attrNameLst>
                                      </p:cBhvr>
                                      <p:tavLst>
                                        <p:tav tm="0">
                                          <p:val>
                                            <p:fltVal val="0"/>
                                          </p:val>
                                        </p:tav>
                                        <p:tav tm="100000">
                                          <p:val>
                                            <p:strVal val="#ppt_h"/>
                                          </p:val>
                                        </p:tav>
                                      </p:tavLst>
                                    </p:anim>
                                    <p:anim calcmode="lin" valueType="num">
                                      <p:cBhvr>
                                        <p:cTn id="9" dur="1000" fill="hold"/>
                                        <p:tgtEl>
                                          <p:spTgt spid="11"/>
                                        </p:tgtEl>
                                        <p:attrNameLst>
                                          <p:attrName>style.rotation</p:attrName>
                                        </p:attrNameLst>
                                      </p:cBhvr>
                                      <p:tavLst>
                                        <p:tav tm="0">
                                          <p:val>
                                            <p:fltVal val="90"/>
                                          </p:val>
                                        </p:tav>
                                        <p:tav tm="100000">
                                          <p:val>
                                            <p:fltVal val="0"/>
                                          </p:val>
                                        </p:tav>
                                      </p:tavLst>
                                    </p:anim>
                                    <p:animEffect transition="in" filter="fade">
                                      <p:cBhvr>
                                        <p:cTn id="10" dur="1000"/>
                                        <p:tgtEl>
                                          <p:spTgt spid="11"/>
                                        </p:tgtEl>
                                      </p:cBhvr>
                                    </p:animEffect>
                                  </p:childTnLst>
                                </p:cTn>
                              </p:par>
                              <p:par>
                                <p:cTn id="11" presetID="0" presetClass="path" presetSubtype="0" accel="50000" decel="50000" fill="hold" nodeType="withEffect">
                                  <p:stCondLst>
                                    <p:cond delay="0"/>
                                  </p:stCondLst>
                                  <p:iterate type="lt">
                                    <p:tmPct val="0"/>
                                  </p:iterate>
                                  <p:childTnLst>
                                    <p:animMotion origin="layout" path="M -2.22222E-6 1.26735E-6 C 0.01215 0.05966 0.0243 0.11956 0.03715 0.18686 C 0.05 0.25416 0.06371 0.32886 0.0776 0.40356 " pathEditMode="relative" ptsTypes="aaA">
                                      <p:cBhvr>
                                        <p:cTn id="12" dur="1000" spd="-100000" fill="hold"/>
                                        <p:tgtEl>
                                          <p:spTgt spid="11"/>
                                        </p:tgtEl>
                                        <p:attrNameLst>
                                          <p:attrName>ppt_x</p:attrName>
                                          <p:attrName>ppt_y</p:attrName>
                                        </p:attrNameLst>
                                      </p:cBhvr>
                                    </p:animMotion>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theme/theme1.xml><?xml version="1.0" encoding="utf-8"?>
<a:theme xmlns:a="http://schemas.openxmlformats.org/drawingml/2006/main" name="Animated_picture_buttons_on_presentation_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p:properties xmlns:p="http://schemas.microsoft.com/office/2006/metadata/properties" xmlns:xsi="http://www.w3.org/2001/XMLSchema-instance">
  <documentManagement>
    <APDescription xmlns="4873beb7-5857-4685-be1f-d57550cc96cc" xsi:nil="true"/>
    <AssetExpire xmlns="4873beb7-5857-4685-be1f-d57550cc96cc">2029-05-12T07:00:00+00:00</AssetExpire>
    <IntlLangReviewDate xmlns="4873beb7-5857-4685-be1f-d57550cc96cc">2010-05-28T00:21:00+00:00</IntlLangReviewDate>
    <TPFriendlyName xmlns="4873beb7-5857-4685-be1f-d57550cc96cc" xsi:nil="true"/>
    <IntlLangReview xmlns="4873beb7-5857-4685-be1f-d57550cc96cc" xsi:nil="true"/>
    <PolicheckWords xmlns="4873beb7-5857-4685-be1f-d57550cc96cc" xsi:nil="true"/>
    <SubmitterId xmlns="4873beb7-5857-4685-be1f-d57550cc96cc" xsi:nil="true"/>
    <AcquiredFrom xmlns="4873beb7-5857-4685-be1f-d57550cc96cc">Community</AcquiredFrom>
    <EditorialStatus xmlns="4873beb7-5857-4685-be1f-d57550cc96cc" xsi:nil="true"/>
    <Markets xmlns="4873beb7-5857-4685-be1f-d57550cc96cc"/>
    <OriginAsset xmlns="4873beb7-5857-4685-be1f-d57550cc96cc" xsi:nil="true"/>
    <AssetStart xmlns="4873beb7-5857-4685-be1f-d57550cc96cc">2010-05-28T00:18:00+00:00</AssetStart>
    <FriendlyTitle xmlns="4873beb7-5857-4685-be1f-d57550cc96cc" xsi:nil="true"/>
    <MarketSpecific xmlns="4873beb7-5857-4685-be1f-d57550cc96cc">false</MarketSpecific>
    <TPNamespace xmlns="4873beb7-5857-4685-be1f-d57550cc96cc" xsi:nil="true"/>
    <PublishStatusLookup xmlns="4873beb7-5857-4685-be1f-d57550cc96cc">
      <Value>918038</Value>
      <Value>1313880</Value>
    </PublishStatusLookup>
    <APAuthor xmlns="4873beb7-5857-4685-be1f-d57550cc96cc">
      <UserInfo>
        <DisplayName>REDMOND\v-luannv</DisplayName>
        <AccountId>92</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true</OutputCachingOn>
    <TemplateStatus xmlns="4873beb7-5857-4685-be1f-d57550cc96cc" xsi:nil="true"/>
    <IsSearchable xmlns="4873beb7-5857-4685-be1f-d57550cc96cc">true</IsSearchable>
    <ContentItem xmlns="4873beb7-5857-4685-be1f-d57550cc96cc" xsi:nil="true"/>
    <HandoffToMSDN xmlns="4873beb7-5857-4685-be1f-d57550cc96cc">2010-05-28T00:21:00+00:00</HandoffToMSDN>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2010-05-28T00:21:00+00:00</LastModifiedDateTime>
    <LastPublishResultLookup xmlns="4873beb7-5857-4685-be1f-d57550cc96cc" xsi:nil="true"/>
    <LegacyData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false</PrimaryImageGen>
    <PlannedPubDate xmlns="4873beb7-5857-4685-be1f-d57550cc96cc">2010-05-28T00:21:00+00:00</PlannedPubDate>
    <CSXSubmissionMarket xmlns="4873beb7-5857-4685-be1f-d57550cc96cc" xsi:nil="true"/>
    <Downloads xmlns="4873beb7-5857-4685-be1f-d57550cc96cc">0</Downloads>
    <ArtSampleDocs xmlns="4873beb7-5857-4685-be1f-d57550cc96cc" xsi:nil="true"/>
    <TrustLevel xmlns="4873beb7-5857-4685-be1f-d57550cc96cc">1 Microsoft Managed Content</TrustLevel>
    <TPLaunchHelpLinkType xmlns="4873beb7-5857-4685-be1f-d57550cc96cc">Template</TPLaunchHelpLinkType>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Provider xmlns="4873beb7-5857-4685-be1f-d57550cc96cc" xsi:nil="true"/>
    <UACurrentWords xmlns="4873beb7-5857-4685-be1f-d57550cc96cc" xsi:nil="true"/>
    <AssetId xmlns="4873beb7-5857-4685-be1f-d57550cc96cc">TP101881385</AssetId>
    <TPClientViewer xmlns="4873beb7-5857-4685-be1f-d57550cc96cc" xsi:nil="true"/>
    <DSATActionTaken xmlns="4873beb7-5857-4685-be1f-d57550cc96cc">Best Bets</DSATActionTaken>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PublishTargets>
    <ApprovalLog xmlns="4873beb7-5857-4685-be1f-d57550cc96cc" xsi:nil="true"/>
    <BugNumber xmlns="4873beb7-5857-4685-be1f-d57550cc96cc" xsi:nil="true"/>
    <CrawlForDependencies xmlns="4873beb7-5857-4685-be1f-d57550cc96cc">false</CrawlForDependencies>
    <LastHandOff xmlns="4873beb7-5857-4685-be1f-d57550cc96cc" xsi:nil="true"/>
    <Milestone xmlns="4873beb7-5857-4685-be1f-d57550cc96cc" xsi:nil="true"/>
    <UANotes xmlns="4873beb7-5857-4685-be1f-d57550cc96cc" xsi:nil="true"/>
    <BlockPublish xmlns="4873beb7-5857-4685-be1f-d57550cc96cc" xsi:nil="true"/>
    <CampaignTagsTaxHTField0 xmlns="4873beb7-5857-4685-be1f-d57550cc96cc">
      <Terms xmlns="http://schemas.microsoft.com/office/infopath/2007/PartnerControls"/>
    </CampaignTagsTaxHTField0>
    <LocLastLocAttemptVersionLookup xmlns="4873beb7-5857-4685-be1f-d57550cc96cc">24686</LocLastLocAttemptVersionLookup>
    <LocLastLocAttemptVersionTypeLookup xmlns="4873beb7-5857-4685-be1f-d57550cc96cc" xsi:nil="true"/>
    <LocOverallPreviewStatusLookup xmlns="4873beb7-5857-4685-be1f-d57550cc96cc" xsi:nil="true"/>
    <LocOverallPublishStatusLookup xmlns="4873beb7-5857-4685-be1f-d57550cc96cc" xsi:nil="true"/>
    <TaxCatchAll xmlns="4873beb7-5857-4685-be1f-d57550cc96cc"/>
    <LocNewPublishedVersionLookup xmlns="4873beb7-5857-4685-be1f-d57550cc96cc" xsi:nil="true"/>
    <LocPublishedDependentAssetsLookup xmlns="4873beb7-5857-4685-be1f-d57550cc96cc" xsi:nil="true"/>
    <LocComments xmlns="4873beb7-5857-4685-be1f-d57550cc96cc" xsi:nil="true"/>
    <LocProcessedForMarketsLookup xmlns="4873beb7-5857-4685-be1f-d57550cc96cc" xsi:nil="true"/>
    <LocRecommendedHandoff xmlns="4873beb7-5857-4685-be1f-d57550cc96cc" xsi:nil="true"/>
    <LocManualTestRequired xmlns="4873beb7-5857-4685-be1f-d57550cc96cc" xsi:nil="true"/>
    <LocProcessedForHandoffsLookup xmlns="4873beb7-5857-4685-be1f-d57550cc96cc" xsi:nil="true"/>
    <LocOverallHandbackStatusLookup xmlns="4873beb7-5857-4685-be1f-d57550cc96cc" xsi:nil="true"/>
    <LocalizationTagsTaxHTField0 xmlns="4873beb7-5857-4685-be1f-d57550cc96cc">
      <Terms xmlns="http://schemas.microsoft.com/office/infopath/2007/PartnerControls"/>
    </LocalizationTagsTaxHTField0>
    <FeatureTagsTaxHTField0 xmlns="4873beb7-5857-4685-be1f-d57550cc96cc">
      <Terms xmlns="http://schemas.microsoft.com/office/infopath/2007/PartnerControls"/>
    </FeatureTagsTaxHTField0>
    <LocOverallLocStatusLookup xmlns="4873beb7-5857-4685-be1f-d57550cc96cc" xsi:nil="true"/>
    <LocPublishedLinkedAssetsLookup xmlns="4873beb7-5857-4685-be1f-d57550cc96cc" xsi:nil="true"/>
    <InternalTagsTaxHTField0 xmlns="4873beb7-5857-4685-be1f-d57550cc96cc">
      <Terms xmlns="http://schemas.microsoft.com/office/infopath/2007/PartnerControls"/>
    </InternalTagsTaxHTField0>
    <RecommendationsModifier xmlns="4873beb7-5857-4685-be1f-d57550cc96cc" xsi:nil="true"/>
    <ScenarioTagsTaxHTField0 xmlns="4873beb7-5857-4685-be1f-d57550cc96cc">
      <Terms xmlns="http://schemas.microsoft.com/office/infopath/2007/PartnerControls"/>
    </ScenarioTagsTaxHTField0>
    <OriginalRelease xmlns="4873beb7-5857-4685-be1f-d57550cc96cc">14</OriginalRelease>
    <LocMarketGroupTiers2 xmlns="4873beb7-5857-4685-be1f-d57550cc96cc" xsi:nil="true"/>
  </documentManagement>
</p:properties>
</file>

<file path=customXml/itemProps1.xml><?xml version="1.0" encoding="utf-8"?>
<ds:datastoreItem xmlns:ds="http://schemas.openxmlformats.org/officeDocument/2006/customXml" ds:itemID="{3690C7B4-261B-4A04-8F92-7E17E4A679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4D78C37-F75A-4B70-8686-418C4989BED3}">
  <ds:schemaRefs>
    <ds:schemaRef ds:uri="http://schemas.microsoft.com/sharepoint/v3/contenttype/forms"/>
  </ds:schemaRefs>
</ds:datastoreItem>
</file>

<file path=customXml/itemProps3.xml><?xml version="1.0" encoding="utf-8"?>
<ds:datastoreItem xmlns:ds="http://schemas.openxmlformats.org/officeDocument/2006/customXml" ds:itemID="{625A81F1-06C8-471E-86BE-882894DE38F9}">
  <ds:schemaRefs>
    <ds:schemaRef ds:uri="http://schemas.openxmlformats.org/package/2006/metadata/core-properties"/>
    <ds:schemaRef ds:uri="http://schemas.microsoft.com/office/infopath/2007/PartnerControls"/>
    <ds:schemaRef ds:uri="http://purl.org/dc/terms/"/>
    <ds:schemaRef ds:uri="http://www.w3.org/XML/1998/namespace"/>
    <ds:schemaRef ds:uri="http://schemas.microsoft.com/office/2006/documentManagement/types"/>
    <ds:schemaRef ds:uri="http://purl.org/dc/elements/1.1/"/>
    <ds:schemaRef ds:uri="4873beb7-5857-4685-be1f-d57550cc96cc"/>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166</TotalTime>
  <Words>22152</Words>
  <Application>Microsoft Office PowerPoint</Application>
  <PresentationFormat>On-screen Show (4:3)</PresentationFormat>
  <Paragraphs>1113</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Animated_picture_buttons_on_presentation_slide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16</cp:revision>
  <dcterms:created xsi:type="dcterms:W3CDTF">2021-03-22T08:56:30Z</dcterms:created>
  <dcterms:modified xsi:type="dcterms:W3CDTF">2021-03-22T15:27:32Z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Scrubbed &amp; tested?">
    <vt:lpwstr>0</vt:lpwstr>
  </property>
  <property fmtid="{D5CDD505-2E9C-101B-9397-08002B2CF9AE}" pid="4" name="Effects types">
    <vt:lpwstr/>
  </property>
  <property fmtid="{D5CDD505-2E9C-101B-9397-08002B2CF9AE}" pid="5" name="Notes0">
    <vt:lpwstr/>
  </property>
  <property fmtid="{D5CDD505-2E9C-101B-9397-08002B2CF9AE}" pid="6" name="Presentation">
    <vt:lpwstr>TEXT_PIC</vt:lpwstr>
  </property>
  <property fmtid="{D5CDD505-2E9C-101B-9397-08002B2CF9AE}" pid="7" name="SlideDescription">
    <vt:lpwstr/>
  </property>
</Properties>
</file>