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tags/tag20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34" r:id="rId3"/>
    <p:sldId id="335" r:id="rId4"/>
    <p:sldId id="337" r:id="rId5"/>
    <p:sldId id="340" r:id="rId6"/>
    <p:sldId id="336" r:id="rId7"/>
    <p:sldId id="338" r:id="rId8"/>
    <p:sldId id="339" r:id="rId9"/>
    <p:sldId id="341" r:id="rId10"/>
    <p:sldId id="343" r:id="rId11"/>
    <p:sldId id="342" r:id="rId12"/>
    <p:sldId id="345" r:id="rId13"/>
    <p:sldId id="346" r:id="rId14"/>
    <p:sldId id="347" r:id="rId15"/>
    <p:sldId id="348" r:id="rId16"/>
    <p:sldId id="351" r:id="rId17"/>
    <p:sldId id="349" r:id="rId18"/>
    <p:sldId id="350" r:id="rId19"/>
    <p:sldId id="344" r:id="rId20"/>
    <p:sldId id="352" r:id="rId21"/>
    <p:sldId id="275" r:id="rId22"/>
  </p:sldIdLst>
  <p:sldSz cx="9144000" cy="6858000" type="screen4x3"/>
  <p:notesSz cx="6858000" cy="9144000"/>
  <p:custDataLst>
    <p:tags r:id="rId2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Ek8gTd7u6c0vQrrKUJQAlg==" hashData="XZ8J40GoKR8nfVcUziCjZmPNwTkiCxKCAxwgw2Ucf00jkuqLotq8trFoJPpYJLPZHofBEqOb0/T2zTw2NdAmX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1" autoAdjust="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EA804D0-517F-4C58-9728-8DF664DC98D4}" type="datetimeFigureOut">
              <a:rPr lang="en-US"/>
              <a:pPr>
                <a:defRPr/>
              </a:pPr>
              <a:t>6/8/2021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FB4A05B-9265-45A7-8972-C7E75FC80F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5B3F1D3-1C83-4AEC-ABAD-A1CE1E8B5381}" type="datetimeFigureOut">
              <a:rPr lang="en-US"/>
              <a:pPr>
                <a:defRPr/>
              </a:pPr>
              <a:t>6/8/2021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4829ABF-1CD0-449E-AD20-753C7D04FD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62675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52705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154675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576134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498198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67760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209151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880073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427322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65418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217399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206121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31761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676076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95877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57894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6979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11415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69127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3FBB0-2466-4CB8-863D-E91DC62B5E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7710794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E45D8-94A8-4D3B-9BD8-AB4B002878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1488260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C29FE-38FB-4806-BAF6-A394C45B38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1504019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D5261-0ABB-442E-A86E-4EAF4C55FD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30007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05BA2-446F-4BDF-BEBD-CD5DB3FCAE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5436500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682C7-2B97-4458-BAF5-50B5580E86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707531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EE20F-FA2C-4807-86A4-CB8A2FC6FC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803323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83315-334D-462B-A29F-99E405841B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5728175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A9CB9-02F3-4915-8070-77BA825DA2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2377276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CE9D5-55FB-4489-BBB3-902ACBC9E6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644217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AC5F8-A845-4FAE-B180-0E278BE164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033630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0289702-82E1-4328-A556-CBA7D9D6B4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4215" t="6701" r="4583" b="19219"/>
          <a:stretch/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4099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EDF9DF-4B57-47A8-9935-1AD0EF7BC5D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62981" y="1357853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Metodologi</a:t>
            </a:r>
            <a:r>
              <a:rPr lang="en-US" sz="36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Penelitian</a:t>
            </a:r>
            <a:r>
              <a:rPr lang="en-US" sz="36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&amp; </a:t>
            </a:r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Penulisan</a:t>
            </a:r>
            <a:r>
              <a:rPr lang="en-US" sz="36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Ilmiah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76095" y="2172488"/>
            <a:ext cx="15824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Pertemuan-9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07530" y="4899982"/>
            <a:ext cx="6319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Sutedi, S.Kom., M.T.I., MTA, MCP</a:t>
            </a:r>
            <a:endParaRPr lang="en-US" sz="40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A83650-8975-4ED8-A245-34F314B05A70}"/>
              </a:ext>
            </a:extLst>
          </p:cNvPr>
          <p:cNvSpPr/>
          <p:nvPr/>
        </p:nvSpPr>
        <p:spPr>
          <a:xfrm>
            <a:off x="899592" y="1995805"/>
            <a:ext cx="76328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Setelah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didapatkan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berikutnya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endParaRPr lang="en-US" dirty="0">
              <a:solidFill>
                <a:srgbClr val="2A1002"/>
              </a:solidFill>
            </a:endParaRPr>
          </a:p>
          <a:p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mempermudah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direkomendasikan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kriteria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berfungsi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filter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pemilihan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penolakan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inclusion and exclusion criteria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20934790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A83650-8975-4ED8-A245-34F314B05A70}"/>
              </a:ext>
            </a:extLst>
          </p:cNvPr>
          <p:cNvSpPr/>
          <p:nvPr/>
        </p:nvSpPr>
        <p:spPr>
          <a:xfrm>
            <a:off x="899592" y="1995805"/>
            <a:ext cx="7787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inclusion and exclusion criteria 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gambar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bawah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romi-inclusionexclusion">
            <a:extLst>
              <a:ext uri="{FF2B5EF4-FFF2-40B4-BE49-F238E27FC236}">
                <a16:creationId xmlns:a16="http://schemas.microsoft.com/office/drawing/2014/main" id="{F1302688-C359-4649-AD24-DFCA0E3279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6"/>
          <a:stretch/>
        </p:blipFill>
        <p:spPr bwMode="auto">
          <a:xfrm>
            <a:off x="1691680" y="2321332"/>
            <a:ext cx="6633950" cy="413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5311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A7B4F8-6E37-4D4A-A2E7-CEB50A82BA36}"/>
              </a:ext>
            </a:extLst>
          </p:cNvPr>
          <p:cNvSpPr/>
          <p:nvPr/>
        </p:nvSpPr>
        <p:spPr>
          <a:xfrm>
            <a:off x="914400" y="2169225"/>
            <a:ext cx="76900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Masih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melanjutkan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filtering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selain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inclusion and exclusion criteria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juga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penilaian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kualitas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 (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</a:t>
            </a:r>
            <a:r>
              <a:rPr lang="en-US" i="1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assesment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ratusan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 </a:t>
            </a:r>
          </a:p>
          <a:p>
            <a:pPr algn="just" fontAlgn="base"/>
            <a:endParaRPr lang="en-US" dirty="0">
              <a:solidFill>
                <a:srgbClr val="2A1002"/>
              </a:solidFill>
            </a:endParaRPr>
          </a:p>
          <a:p>
            <a:pPr algn="just" fontAlgn="base"/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Kitchenham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 (2007)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rekomendasi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penilaian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kualitas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sebaiknya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lima parameter di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bawah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/>
            <a:endParaRPr lang="en-US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fontAlgn="base">
              <a:buFont typeface="+mj-lt"/>
              <a:buAutoNum type="alphaLcPeriod"/>
            </a:pP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analisis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just" fontAlgn="base">
              <a:buFont typeface="+mj-lt"/>
              <a:buAutoNum type="alphaLcPeriod"/>
            </a:pP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juga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analisis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residual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sensitifitas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just" fontAlgn="base">
              <a:buFont typeface="+mj-lt"/>
              <a:buAutoNum type="alphaLcPeriod"/>
            </a:pP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akurasi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diambil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just" fontAlgn="base">
              <a:buFont typeface="+mj-lt"/>
              <a:buAutoNum type="alphaLcPeriod"/>
            </a:pP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Seberapa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komparasi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just" fontAlgn="base">
              <a:buFont typeface="+mj-lt"/>
              <a:buAutoNum type="alphaLcPeriod"/>
            </a:pP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Seberapa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ukuran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dataset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 fontAlgn="base"/>
            <a:endParaRPr lang="en-US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86371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385D8F-59B3-4DB9-8415-997207EC5F32}"/>
              </a:ext>
            </a:extLst>
          </p:cNvPr>
          <p:cNvSpPr/>
          <p:nvPr/>
        </p:nvSpPr>
        <p:spPr>
          <a:xfrm>
            <a:off x="899592" y="1923705"/>
            <a:ext cx="77872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Selain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Kitchengam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peneliti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lain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menambahkan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parameter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penilaian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kualitas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supaya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akurat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memfilter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Misalnya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Salleh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al., 2011)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menyatakan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parameter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sebaiknya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penilaian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kualitas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gambar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bawah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0" i="0" dirty="0">
              <a:solidFill>
                <a:srgbClr val="2A100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4A9B24-1A40-4152-A140-2C00901E83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6582"/>
          <a:stretch/>
        </p:blipFill>
        <p:spPr>
          <a:xfrm>
            <a:off x="1403648" y="3128814"/>
            <a:ext cx="6768752" cy="338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0513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BF5FAB-DBDC-4F2B-B57D-6E63BD3E3DDA}"/>
              </a:ext>
            </a:extLst>
          </p:cNvPr>
          <p:cNvSpPr/>
          <p:nvPr/>
        </p:nvSpPr>
        <p:spPr>
          <a:xfrm>
            <a:off x="911964" y="1877870"/>
            <a:ext cx="80158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terakhir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setelah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mendapatkan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inginkan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ekstraksi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(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extraction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sintesis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literatur-literatur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pilih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synthesis of evidence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endParaRPr lang="en-US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sintesis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menganalisis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mengevaluasi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paling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mengintegrasikan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penjelasan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(Cruzes &amp;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Dyba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2011).</a:t>
            </a:r>
          </a:p>
          <a:p>
            <a:endParaRPr lang="en-US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Sintesis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lakukan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berbentuk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naratif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kuantitatif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 analysis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en-US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terakhir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penting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lakukan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detail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hati-hati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kualitas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SLR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ditentukan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sintesis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analisis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lakukan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119140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01C4CE-81A7-4E9F-A399-D433AB848808}"/>
              </a:ext>
            </a:extLst>
          </p:cNvPr>
          <p:cNvSpPr/>
          <p:nvPr/>
        </p:nvSpPr>
        <p:spPr>
          <a:xfrm>
            <a:off x="890954" y="2028904"/>
            <a:ext cx="77958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b="1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b="1" i="1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REPORTING</a:t>
            </a:r>
          </a:p>
          <a:p>
            <a:pPr algn="just" fontAlgn="base"/>
            <a:endParaRPr lang="en-US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2000" lvl="1" algn="just"/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Reporting 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penulisan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SLR,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dipublikasikan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paper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jurnal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menyusun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Bab 2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Literature Review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skripsi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tesis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disertasi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52000" lvl="1" algn="just"/>
            <a:endParaRPr lang="en-US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2000" lvl="1" algn="just"/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penulisan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SLR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biasanya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terdiri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Pendahuluan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Utama (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Body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dan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simpulan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252000" lvl="1" algn="just"/>
            <a:endParaRPr lang="en-US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2000" lvl="1" algn="just"/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Pendahuluan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latar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landasan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mengapa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SLR pada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penting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2897652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01C4CE-81A7-4E9F-A399-D433AB848808}"/>
              </a:ext>
            </a:extLst>
          </p:cNvPr>
          <p:cNvSpPr/>
          <p:nvPr/>
        </p:nvSpPr>
        <p:spPr>
          <a:xfrm>
            <a:off x="890954" y="1988840"/>
            <a:ext cx="77958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b="1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b="1" i="1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REPORTING</a:t>
            </a:r>
          </a:p>
          <a:p>
            <a:pPr algn="just" fontAlgn="base"/>
            <a:endParaRPr lang="en-US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2000" lvl="1" algn="just"/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Sedangkan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Utama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protokol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SLR,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analisis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sintesis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diakhiri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diskusi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membahas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implikasi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SLR.</a:t>
            </a:r>
          </a:p>
          <a:p>
            <a:pPr marL="252000" lvl="1" algn="just"/>
            <a:endParaRPr lang="en-US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2000" lvl="1" algn="just"/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Simpulan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rangkuman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RQ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tetapkan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sebelumnya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0" i="0" dirty="0">
              <a:solidFill>
                <a:srgbClr val="2A100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17991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7185AA-571D-4D47-BCC5-565E179959CB}"/>
              </a:ext>
            </a:extLst>
          </p:cNvPr>
          <p:cNvSpPr/>
          <p:nvPr/>
        </p:nvSpPr>
        <p:spPr>
          <a:xfrm>
            <a:off x="940348" y="1923705"/>
            <a:ext cx="3300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penulisan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SLR. </a:t>
            </a:r>
            <a:endParaRPr lang="en-US" dirty="0"/>
          </a:p>
        </p:txBody>
      </p:sp>
      <p:pic>
        <p:nvPicPr>
          <p:cNvPr id="8" name="Picture 2" descr="romi-struktur">
            <a:extLst>
              <a:ext uri="{FF2B5EF4-FFF2-40B4-BE49-F238E27FC236}">
                <a16:creationId xmlns:a16="http://schemas.microsoft.com/office/drawing/2014/main" id="{BED5F98A-6A8F-4EED-AD0D-6C809444E2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16"/>
          <a:stretch/>
        </p:blipFill>
        <p:spPr bwMode="auto">
          <a:xfrm>
            <a:off x="1549752" y="2293037"/>
            <a:ext cx="6228106" cy="397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391394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B63054-CCE0-4CBF-A6D5-E4A95F17A614}"/>
              </a:ext>
            </a:extLst>
          </p:cNvPr>
          <p:cNvSpPr/>
          <p:nvPr/>
        </p:nvSpPr>
        <p:spPr>
          <a:xfrm>
            <a:off x="867508" y="1923705"/>
            <a:ext cx="78192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Apabila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SLR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tulis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dikirimkan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paper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jurnal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benar-benar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menganalisis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jurnal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paper SLR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endParaRPr lang="en-US" dirty="0">
              <a:solidFill>
                <a:srgbClr val="2A1002"/>
              </a:solidFill>
            </a:endParaRPr>
          </a:p>
          <a:p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disini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bermakna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topiknya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dan juga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kualitas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hasilkan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SLR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memang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level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jurnal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pilih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Buat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jurnal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publikasi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urutkan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SJR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JIF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jurnal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Pelajari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juga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SLR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sebelumnya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dimuat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jurnal-jurnal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endParaRPr lang="en-US" dirty="0">
              <a:solidFill>
                <a:srgbClr val="2A1002"/>
              </a:solidFill>
            </a:endParaRPr>
          </a:p>
          <a:p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lakukan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</a:t>
            </a:r>
            <a:r>
              <a:rPr lang="en-US" i="1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assesment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kualitas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paper SLR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sepadan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muncul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jurnal-jurnal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990001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C6D7F9-AD28-488A-BE29-FF7DBA06E3E4}"/>
              </a:ext>
            </a:extLst>
          </p:cNvPr>
          <p:cNvSpPr/>
          <p:nvPr/>
        </p:nvSpPr>
        <p:spPr>
          <a:xfrm>
            <a:off x="864960" y="2060848"/>
            <a:ext cx="33768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A1002"/>
                </a:solidFill>
                <a:latin typeface="Droid Sans"/>
              </a:rPr>
              <a:t>Gambar di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bawah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adalah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contoh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i="1" dirty="0">
                <a:solidFill>
                  <a:srgbClr val="2A1002"/>
                </a:solidFill>
                <a:latin typeface="Droid Sans"/>
              </a:rPr>
              <a:t>list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jurnal-jurnal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di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bidang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i="1" dirty="0">
                <a:solidFill>
                  <a:srgbClr val="2A1002"/>
                </a:solidFill>
                <a:latin typeface="Droid Sans"/>
              </a:rPr>
              <a:t>software engineering 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yang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banyak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memuat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topik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 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tentang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SLR.  </a:t>
            </a:r>
          </a:p>
          <a:p>
            <a:endParaRPr lang="en-US" dirty="0">
              <a:solidFill>
                <a:srgbClr val="2A1002"/>
              </a:solidFill>
              <a:latin typeface="Droid Sans"/>
            </a:endParaRPr>
          </a:p>
          <a:p>
            <a:r>
              <a:rPr lang="en-US" dirty="0">
                <a:solidFill>
                  <a:srgbClr val="2A1002"/>
                </a:solidFill>
                <a:latin typeface="Droid Sans"/>
              </a:rPr>
              <a:t>Kita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akan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lebih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mudah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mendapatkan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i="1" dirty="0">
                <a:solidFill>
                  <a:srgbClr val="2A1002"/>
                </a:solidFill>
                <a:latin typeface="Droid Sans"/>
              </a:rPr>
              <a:t>list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jurnal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ini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karena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proses SLR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akan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membawa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kita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ke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i="1" dirty="0">
                <a:solidFill>
                  <a:srgbClr val="2A1002"/>
                </a:solidFill>
                <a:latin typeface="Droid Sans"/>
              </a:rPr>
              <a:t>paper-paper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terbaik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ada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dalam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suatu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topik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.   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666420-6719-4FD0-A606-806DD193DA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952" y="2028344"/>
            <a:ext cx="4680520" cy="413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56148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984C33-1175-4678-BD45-3E70BE9C0BF0}"/>
              </a:ext>
            </a:extLst>
          </p:cNvPr>
          <p:cNvSpPr/>
          <p:nvPr/>
        </p:nvSpPr>
        <p:spPr>
          <a:xfrm>
            <a:off x="949235" y="2070949"/>
            <a:ext cx="751119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i="1" dirty="0"/>
              <a:t>Systematic Literature Review </a:t>
            </a:r>
            <a:r>
              <a:rPr lang="en-US" dirty="0"/>
              <a:t>(SLR)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indonesia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 </a:t>
            </a:r>
            <a:r>
              <a:rPr lang="en-US" dirty="0" err="1"/>
              <a:t>tinjauan</a:t>
            </a:r>
            <a:r>
              <a:rPr lang="en-US" dirty="0"/>
              <a:t> </a:t>
            </a:r>
            <a:r>
              <a:rPr lang="en-US" dirty="0" err="1"/>
              <a:t>pustaka</a:t>
            </a:r>
            <a:r>
              <a:rPr lang="en-US" dirty="0"/>
              <a:t> </a:t>
            </a:r>
            <a:r>
              <a:rPr lang="en-US" dirty="0" err="1"/>
              <a:t>sistematis</a:t>
            </a:r>
            <a:r>
              <a:rPr lang="en-US" dirty="0"/>
              <a:t>.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SLR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i="1" dirty="0"/>
              <a:t> literature review</a:t>
            </a:r>
            <a:r>
              <a:rPr lang="en-US" dirty="0"/>
              <a:t> yang </a:t>
            </a:r>
            <a:r>
              <a:rPr lang="en-US" dirty="0" err="1"/>
              <a:t>mengidentifikasi</a:t>
            </a:r>
            <a:r>
              <a:rPr lang="en-US" dirty="0"/>
              <a:t>, </a:t>
            </a:r>
            <a:r>
              <a:rPr lang="en-US" dirty="0" err="1"/>
              <a:t>menilai</a:t>
            </a:r>
            <a:r>
              <a:rPr lang="en-US" dirty="0"/>
              <a:t>, dan </a:t>
            </a:r>
            <a:r>
              <a:rPr lang="en-US" dirty="0" err="1"/>
              <a:t>menginterpretasi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temuan-temuan</a:t>
            </a:r>
            <a:r>
              <a:rPr lang="en-US" dirty="0"/>
              <a:t> pada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topik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,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menjawab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i="1" dirty="0"/>
              <a:t>(research question</a:t>
            </a:r>
            <a:r>
              <a:rPr lang="en-US" dirty="0"/>
              <a:t>)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ditetapkan</a:t>
            </a:r>
            <a:r>
              <a:rPr lang="en-US" dirty="0"/>
              <a:t> </a:t>
            </a:r>
            <a:r>
              <a:rPr lang="en-US" dirty="0" err="1"/>
              <a:t>sebelumnya</a:t>
            </a:r>
            <a:r>
              <a:rPr lang="en-US" dirty="0"/>
              <a:t> (</a:t>
            </a:r>
            <a:r>
              <a:rPr lang="en-US" dirty="0" err="1"/>
              <a:t>Kitchenham</a:t>
            </a:r>
            <a:r>
              <a:rPr lang="en-US" dirty="0"/>
              <a:t> &amp; Charters, 2007).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latin typeface="Droid Sans"/>
              </a:rPr>
              <a:t>Metode</a:t>
            </a:r>
            <a:r>
              <a:rPr lang="en-US" dirty="0">
                <a:latin typeface="Droid Sans"/>
              </a:rPr>
              <a:t> SLR </a:t>
            </a:r>
            <a:r>
              <a:rPr lang="en-US" dirty="0" err="1">
                <a:latin typeface="Droid Sans"/>
              </a:rPr>
              <a:t>dilakukan</a:t>
            </a:r>
            <a:r>
              <a:rPr lang="en-US" dirty="0">
                <a:latin typeface="Droid Sans"/>
              </a:rPr>
              <a:t> </a:t>
            </a:r>
            <a:r>
              <a:rPr lang="en-US" dirty="0" err="1">
                <a:latin typeface="Droid Sans"/>
              </a:rPr>
              <a:t>secara</a:t>
            </a:r>
            <a:r>
              <a:rPr lang="en-US" dirty="0">
                <a:latin typeface="Droid Sans"/>
              </a:rPr>
              <a:t> </a:t>
            </a:r>
            <a:r>
              <a:rPr lang="en-US" dirty="0" err="1">
                <a:latin typeface="Droid Sans"/>
              </a:rPr>
              <a:t>sistematis</a:t>
            </a:r>
            <a:r>
              <a:rPr lang="en-US" dirty="0">
                <a:latin typeface="Droid Sans"/>
              </a:rPr>
              <a:t> </a:t>
            </a:r>
            <a:r>
              <a:rPr lang="en-US" dirty="0" err="1">
                <a:latin typeface="Droid Sans"/>
              </a:rPr>
              <a:t>dengan</a:t>
            </a:r>
            <a:r>
              <a:rPr lang="en-US" dirty="0">
                <a:latin typeface="Droid Sans"/>
              </a:rPr>
              <a:t> </a:t>
            </a:r>
            <a:r>
              <a:rPr lang="en-US" dirty="0" err="1">
                <a:latin typeface="Droid Sans"/>
              </a:rPr>
              <a:t>mengikuti</a:t>
            </a:r>
            <a:r>
              <a:rPr lang="en-US" dirty="0">
                <a:latin typeface="Droid Sans"/>
              </a:rPr>
              <a:t> </a:t>
            </a:r>
            <a:r>
              <a:rPr lang="en-US" dirty="0" err="1">
                <a:latin typeface="Droid Sans"/>
              </a:rPr>
              <a:t>tahapan</a:t>
            </a:r>
            <a:r>
              <a:rPr lang="en-US" dirty="0">
                <a:latin typeface="Droid Sans"/>
              </a:rPr>
              <a:t> dan </a:t>
            </a:r>
            <a:r>
              <a:rPr lang="en-US" dirty="0" err="1">
                <a:latin typeface="Droid Sans"/>
              </a:rPr>
              <a:t>protokol</a:t>
            </a:r>
            <a:r>
              <a:rPr lang="en-US" dirty="0">
                <a:latin typeface="Droid Sans"/>
              </a:rPr>
              <a:t> yang </a:t>
            </a:r>
            <a:r>
              <a:rPr lang="en-US" dirty="0" err="1">
                <a:latin typeface="Droid Sans"/>
              </a:rPr>
              <a:t>memungkinkan</a:t>
            </a:r>
            <a:r>
              <a:rPr lang="en-US" dirty="0">
                <a:latin typeface="Droid Sans"/>
              </a:rPr>
              <a:t> proses</a:t>
            </a:r>
            <a:r>
              <a:rPr lang="en-US" i="1" dirty="0">
                <a:latin typeface="Droid Sans"/>
              </a:rPr>
              <a:t> literature review</a:t>
            </a:r>
            <a:r>
              <a:rPr lang="en-US" dirty="0">
                <a:latin typeface="Droid Sans"/>
              </a:rPr>
              <a:t> </a:t>
            </a:r>
            <a:r>
              <a:rPr lang="en-US" dirty="0" err="1">
                <a:latin typeface="Droid Sans"/>
              </a:rPr>
              <a:t>terhindar</a:t>
            </a:r>
            <a:r>
              <a:rPr lang="en-US" dirty="0">
                <a:latin typeface="Droid Sans"/>
              </a:rPr>
              <a:t> </a:t>
            </a:r>
            <a:r>
              <a:rPr lang="en-US" dirty="0" err="1">
                <a:latin typeface="Droid Sans"/>
              </a:rPr>
              <a:t>dari</a:t>
            </a:r>
            <a:r>
              <a:rPr lang="en-US" dirty="0">
                <a:latin typeface="Droid Sans"/>
              </a:rPr>
              <a:t> bias dan </a:t>
            </a:r>
            <a:r>
              <a:rPr lang="en-US" dirty="0" err="1">
                <a:latin typeface="Droid Sans"/>
              </a:rPr>
              <a:t>pemahaman</a:t>
            </a:r>
            <a:r>
              <a:rPr lang="en-US" dirty="0">
                <a:latin typeface="Droid Sans"/>
              </a:rPr>
              <a:t> yang </a:t>
            </a:r>
            <a:r>
              <a:rPr lang="en-US" dirty="0" err="1">
                <a:latin typeface="Droid Sans"/>
              </a:rPr>
              <a:t>bersifat</a:t>
            </a:r>
            <a:r>
              <a:rPr lang="en-US" dirty="0">
                <a:latin typeface="Droid Sans"/>
              </a:rPr>
              <a:t> </a:t>
            </a:r>
            <a:r>
              <a:rPr lang="en-US" dirty="0" err="1">
                <a:latin typeface="Droid Sans"/>
              </a:rPr>
              <a:t>subyektif</a:t>
            </a:r>
            <a:r>
              <a:rPr lang="en-US" dirty="0">
                <a:latin typeface="Droid Sans"/>
              </a:rPr>
              <a:t> </a:t>
            </a:r>
            <a:r>
              <a:rPr lang="en-US" dirty="0" err="1">
                <a:latin typeface="Droid Sans"/>
              </a:rPr>
              <a:t>dari</a:t>
            </a:r>
            <a:r>
              <a:rPr lang="en-US" dirty="0">
                <a:latin typeface="Droid Sans"/>
              </a:rPr>
              <a:t> </a:t>
            </a:r>
            <a:r>
              <a:rPr lang="en-US" dirty="0" err="1">
                <a:latin typeface="Droid Sans"/>
              </a:rPr>
              <a:t>penelitinya</a:t>
            </a:r>
            <a:r>
              <a:rPr lang="en-US" dirty="0">
                <a:latin typeface="Droid Sans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990117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93D87D-5EAC-49E6-B66E-0A1DEC8996CE}"/>
              </a:ext>
            </a:extLst>
          </p:cNvPr>
          <p:cNvSpPr/>
          <p:nvPr/>
        </p:nvSpPr>
        <p:spPr>
          <a:xfrm>
            <a:off x="867508" y="2132856"/>
            <a:ext cx="78192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2A1002"/>
                </a:solidFill>
                <a:latin typeface="Droid Sans"/>
              </a:rPr>
              <a:t>Memang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tidak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mudah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melakukan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tinjauan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pustaka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dan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menulis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paper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dengan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metode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SLR.</a:t>
            </a:r>
          </a:p>
          <a:p>
            <a:endParaRPr lang="en-US" dirty="0">
              <a:solidFill>
                <a:srgbClr val="2A1002"/>
              </a:solidFill>
              <a:latin typeface="Droid Sans"/>
            </a:endParaRPr>
          </a:p>
          <a:p>
            <a:r>
              <a:rPr lang="en-US" dirty="0" err="1">
                <a:solidFill>
                  <a:srgbClr val="2A1002"/>
                </a:solidFill>
                <a:latin typeface="Droid Sans"/>
              </a:rPr>
              <a:t>Selain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membutuhkan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waktu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lama,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juga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dibutuhkan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ketelatenan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supaya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kita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bisa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melakukan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sintesis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terhadap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berbagai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temuan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dengan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baik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.</a:t>
            </a:r>
          </a:p>
          <a:p>
            <a:endParaRPr lang="en-US" dirty="0">
              <a:solidFill>
                <a:srgbClr val="2A1002"/>
              </a:solidFill>
              <a:latin typeface="Droid Sans"/>
            </a:endParaRPr>
          </a:p>
          <a:p>
            <a:r>
              <a:rPr lang="en-US" dirty="0" err="1">
                <a:solidFill>
                  <a:srgbClr val="2A1002"/>
                </a:solidFill>
                <a:latin typeface="Droid Sans"/>
              </a:rPr>
              <a:t>Setidaknya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materi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ini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dapat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digunakan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sebagai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panduan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praktis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bagaimana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tahapan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melakukan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SLR yang ideal.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195408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DF071F-0AB8-4799-BDB3-CBB2C1D40E6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8317" y="3505577"/>
            <a:ext cx="4423006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Sampai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j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umpa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di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sesi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berikutnya</a:t>
            </a:r>
            <a:endParaRPr lang="en-US" sz="2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3608" y="2510959"/>
            <a:ext cx="782810" cy="796657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T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1851157" y="2348880"/>
            <a:ext cx="782810" cy="79665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H</a:t>
            </a:r>
            <a:endParaRPr lang="en-US" b="1" dirty="0"/>
          </a:p>
        </p:txBody>
      </p:sp>
      <p:sp>
        <p:nvSpPr>
          <p:cNvPr id="12" name="Oval 11"/>
          <p:cNvSpPr/>
          <p:nvPr/>
        </p:nvSpPr>
        <p:spPr>
          <a:xfrm>
            <a:off x="2663602" y="2636912"/>
            <a:ext cx="782810" cy="79665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A</a:t>
            </a:r>
            <a:endParaRPr lang="en-US" b="1" dirty="0"/>
          </a:p>
        </p:txBody>
      </p:sp>
      <p:sp>
        <p:nvSpPr>
          <p:cNvPr id="13" name="Oval 12"/>
          <p:cNvSpPr/>
          <p:nvPr/>
        </p:nvSpPr>
        <p:spPr>
          <a:xfrm>
            <a:off x="3471151" y="2353449"/>
            <a:ext cx="782810" cy="79665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N</a:t>
            </a:r>
            <a:endParaRPr lang="en-US" b="1" dirty="0"/>
          </a:p>
        </p:txBody>
      </p:sp>
      <p:sp>
        <p:nvSpPr>
          <p:cNvPr id="14" name="Oval 13"/>
          <p:cNvSpPr/>
          <p:nvPr/>
        </p:nvSpPr>
        <p:spPr>
          <a:xfrm>
            <a:off x="4285549" y="2544088"/>
            <a:ext cx="782810" cy="79665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K</a:t>
            </a:r>
            <a:endParaRPr lang="en-US" b="1" dirty="0"/>
          </a:p>
        </p:txBody>
      </p:sp>
      <p:sp>
        <p:nvSpPr>
          <p:cNvPr id="15" name="Oval 14"/>
          <p:cNvSpPr/>
          <p:nvPr/>
        </p:nvSpPr>
        <p:spPr>
          <a:xfrm>
            <a:off x="7056090" y="2708920"/>
            <a:ext cx="782810" cy="796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U</a:t>
            </a:r>
            <a:endParaRPr lang="en-US" b="1" dirty="0"/>
          </a:p>
        </p:txBody>
      </p:sp>
      <p:sp>
        <p:nvSpPr>
          <p:cNvPr id="16" name="Oval 15"/>
          <p:cNvSpPr/>
          <p:nvPr/>
        </p:nvSpPr>
        <p:spPr>
          <a:xfrm>
            <a:off x="6309470" y="2353449"/>
            <a:ext cx="782810" cy="79665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O</a:t>
            </a:r>
            <a:endParaRPr lang="en-US" b="1" dirty="0"/>
          </a:p>
        </p:txBody>
      </p:sp>
      <p:sp>
        <p:nvSpPr>
          <p:cNvPr id="17" name="Oval 16"/>
          <p:cNvSpPr/>
          <p:nvPr/>
        </p:nvSpPr>
        <p:spPr>
          <a:xfrm>
            <a:off x="5436096" y="2420888"/>
            <a:ext cx="782810" cy="79665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Y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1853"/>
            <a:ext cx="2095500" cy="2095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984C33-1175-4678-BD45-3E70BE9C0BF0}"/>
              </a:ext>
            </a:extLst>
          </p:cNvPr>
          <p:cNvSpPr/>
          <p:nvPr/>
        </p:nvSpPr>
        <p:spPr>
          <a:xfrm>
            <a:off x="949235" y="2070949"/>
            <a:ext cx="77375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tahapan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SLR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3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:</a:t>
            </a:r>
            <a:r>
              <a:rPr lang="en-US" i="1" dirty="0"/>
              <a:t> Planning, Conducting </a:t>
            </a:r>
            <a:r>
              <a:rPr lang="en-US" dirty="0"/>
              <a:t>dan</a:t>
            </a:r>
            <a:r>
              <a:rPr lang="en-US" i="1" dirty="0"/>
              <a:t> Reporting.</a:t>
            </a:r>
          </a:p>
        </p:txBody>
      </p:sp>
      <p:pic>
        <p:nvPicPr>
          <p:cNvPr id="8" name="Picture 2" descr="tahapan slr">
            <a:extLst>
              <a:ext uri="{FF2B5EF4-FFF2-40B4-BE49-F238E27FC236}">
                <a16:creationId xmlns:a16="http://schemas.microsoft.com/office/drawing/2014/main" id="{BDB6F47C-19DF-444C-8B27-052D68003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140" y="2737848"/>
            <a:ext cx="5976664" cy="346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303821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573297-5F87-4967-8DC1-4CB90BCC9A49}"/>
              </a:ext>
            </a:extLst>
          </p:cNvPr>
          <p:cNvSpPr/>
          <p:nvPr/>
        </p:nvSpPr>
        <p:spPr>
          <a:xfrm>
            <a:off x="922779" y="1912801"/>
            <a:ext cx="1646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b="1" i="1" dirty="0">
                <a:solidFill>
                  <a:srgbClr val="1C1C1C"/>
                </a:solidFill>
                <a:latin typeface="Droid Sans"/>
              </a:rPr>
              <a:t>PLANNING</a:t>
            </a:r>
            <a:endParaRPr lang="en-US" i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6E8D88-3319-4EA6-A0D5-565F5E05E69C}"/>
              </a:ext>
            </a:extLst>
          </p:cNvPr>
          <p:cNvSpPr/>
          <p:nvPr/>
        </p:nvSpPr>
        <p:spPr>
          <a:xfrm>
            <a:off x="1115617" y="2325700"/>
            <a:ext cx="757118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buFont typeface="Wingdings" panose="05000000000000000000" pitchFamily="2" charset="2"/>
              <a:buChar char="§"/>
            </a:pP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Question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(RQ)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berjalannya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SLR.  </a:t>
            </a:r>
          </a:p>
          <a:p>
            <a:pPr algn="just" fontAlgn="base"/>
            <a:endParaRPr lang="en-US" dirty="0">
              <a:solidFill>
                <a:srgbClr val="2A1002"/>
              </a:solidFill>
            </a:endParaRPr>
          </a:p>
          <a:p>
            <a:pPr marL="285750" indent="-285750" algn="just" fontAlgn="base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RQ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menuntun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pencarian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ekstraksi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285750" indent="-285750" algn="just" fontAlgn="base">
              <a:buFont typeface="Wingdings" panose="05000000000000000000" pitchFamily="2" charset="2"/>
              <a:buChar char="§"/>
            </a:pPr>
            <a:endParaRPr lang="en-US" dirty="0">
              <a:solidFill>
                <a:srgbClr val="2A1002"/>
              </a:solidFill>
            </a:endParaRPr>
          </a:p>
          <a:p>
            <a:pPr marL="285750" indent="-285750" algn="just" fontAlgn="base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Analisis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sintesis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</a:t>
            </a:r>
            <a:r>
              <a:rPr lang="en-US" dirty="0">
                <a:solidFill>
                  <a:srgbClr val="2A1002"/>
                </a:solidFill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SLR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jawaban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RQ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tentukan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285750" indent="-285750" algn="just" fontAlgn="base">
              <a:buFont typeface="Wingdings" panose="05000000000000000000" pitchFamily="2" charset="2"/>
              <a:buChar char="§"/>
            </a:pPr>
            <a:endParaRPr lang="en-US" dirty="0">
              <a:solidFill>
                <a:srgbClr val="2A1002"/>
              </a:solidFill>
            </a:endParaRPr>
          </a:p>
          <a:p>
            <a:pPr marL="285750" indent="-285750" algn="just" fontAlgn="base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RQ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bermanfaat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terukur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arahnya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pemahaman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state-of-the-art research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890387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573297-5F87-4967-8DC1-4CB90BCC9A49}"/>
              </a:ext>
            </a:extLst>
          </p:cNvPr>
          <p:cNvSpPr/>
          <p:nvPr/>
        </p:nvSpPr>
        <p:spPr>
          <a:xfrm>
            <a:off x="922779" y="1912801"/>
            <a:ext cx="1646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b="1" i="1" dirty="0">
                <a:solidFill>
                  <a:srgbClr val="1C1C1C"/>
                </a:solidFill>
                <a:latin typeface="Droid Sans"/>
              </a:rPr>
              <a:t>PLANNING</a:t>
            </a:r>
            <a:endParaRPr lang="en-US" i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6E8D88-3319-4EA6-A0D5-565F5E05E69C}"/>
              </a:ext>
            </a:extLst>
          </p:cNvPr>
          <p:cNvSpPr/>
          <p:nvPr/>
        </p:nvSpPr>
        <p:spPr>
          <a:xfrm>
            <a:off x="1115617" y="2325700"/>
            <a:ext cx="748883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RQ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didasarkan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lima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terkenal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sebutan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PICOC:</a:t>
            </a:r>
          </a:p>
          <a:p>
            <a:pPr algn="just" fontAlgn="base"/>
            <a:endParaRPr lang="en-US" b="1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§"/>
            </a:pPr>
            <a:r>
              <a:rPr lang="en-US" b="1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opulation  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Target 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 fontAlgn="base">
              <a:buFont typeface="Wingdings" panose="05000000000000000000" pitchFamily="2" charset="2"/>
              <a:buChar char="§"/>
            </a:pPr>
            <a:endParaRPr lang="en-US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§"/>
            </a:pPr>
            <a:r>
              <a:rPr lang="en-US" b="1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ntervention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detail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isu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menarik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US" dirty="0">
                <a:solidFill>
                  <a:srgbClr val="2A1002"/>
                </a:solidFill>
              </a:rPr>
              <a:t>            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peneliti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 fontAlgn="base">
              <a:buFont typeface="Wingdings" panose="05000000000000000000" pitchFamily="2" charset="2"/>
              <a:buChar char="§"/>
            </a:pPr>
            <a:endParaRPr lang="en-US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§"/>
            </a:pPr>
            <a:r>
              <a:rPr lang="en-US" b="1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omparison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dimana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Intervention</a:t>
            </a:r>
            <a:r>
              <a:rPr lang="en-US" i="1" dirty="0">
                <a:solidFill>
                  <a:srgbClr val="2A1002"/>
                </a:solidFill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US" dirty="0">
                <a:solidFill>
                  <a:srgbClr val="2A1002"/>
                </a:solidFill>
              </a:rPr>
              <a:t>             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dibandingkan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 fontAlgn="base">
              <a:buFont typeface="Wingdings" panose="05000000000000000000" pitchFamily="2" charset="2"/>
              <a:buChar char="§"/>
            </a:pPr>
            <a:endParaRPr lang="en-US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§"/>
            </a:pPr>
            <a:r>
              <a:rPr lang="en-US" b="1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utcomes   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Intervention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 fontAlgn="base">
              <a:buFont typeface="Wingdings" panose="05000000000000000000" pitchFamily="2" charset="2"/>
              <a:buChar char="§"/>
            </a:pPr>
            <a:endParaRPr lang="en-US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§"/>
            </a:pPr>
            <a:r>
              <a:rPr lang="en-US" b="1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ontext       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Setting 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0" i="0" dirty="0">
              <a:solidFill>
                <a:srgbClr val="2A100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76592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954E12-C886-4CC4-B92E-5CB400EBDC27}"/>
              </a:ext>
            </a:extLst>
          </p:cNvPr>
          <p:cNvSpPr/>
          <p:nvPr/>
        </p:nvSpPr>
        <p:spPr>
          <a:xfrm>
            <a:off x="899592" y="1952764"/>
            <a:ext cx="7690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Berikut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PICOC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paper SLR.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B63FC6-FFFE-42D3-A38B-FFD2217A35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334"/>
          <a:stretch/>
        </p:blipFill>
        <p:spPr>
          <a:xfrm>
            <a:off x="1331640" y="2435225"/>
            <a:ext cx="5824314" cy="379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87535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B63C34-0921-45BA-A508-07655E27490B}"/>
              </a:ext>
            </a:extLst>
          </p:cNvPr>
          <p:cNvSpPr/>
          <p:nvPr/>
        </p:nvSpPr>
        <p:spPr>
          <a:xfrm>
            <a:off x="914400" y="2073538"/>
            <a:ext cx="76900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2A1002"/>
                </a:solidFill>
                <a:latin typeface="Droid Sans"/>
              </a:rPr>
              <a:t>Langkah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berikutnya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perlu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kita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lakukan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adalah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menyusun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protokol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SLR (</a:t>
            </a:r>
            <a:r>
              <a:rPr lang="en-US" i="1" dirty="0">
                <a:solidFill>
                  <a:srgbClr val="2A1002"/>
                </a:solidFill>
                <a:latin typeface="Droid Sans"/>
              </a:rPr>
              <a:t>SLR Protocol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).  </a:t>
            </a:r>
          </a:p>
          <a:p>
            <a:pPr algn="just" fontAlgn="base"/>
            <a:endParaRPr lang="en-US" dirty="0">
              <a:solidFill>
                <a:srgbClr val="2A1002"/>
              </a:solidFill>
              <a:latin typeface="Droid Sans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2A1002"/>
                </a:solidFill>
                <a:latin typeface="Droid Sans"/>
              </a:rPr>
              <a:t>Protokol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SLR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adalah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rencana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berisi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prosedur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dan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metode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kita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pilih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dalam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melakukan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SLR. 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en-US" dirty="0">
              <a:solidFill>
                <a:srgbClr val="2A1002"/>
              </a:solidFill>
              <a:latin typeface="Droid Sans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2A1002"/>
                </a:solidFill>
                <a:latin typeface="Droid Sans"/>
              </a:rPr>
              <a:t>Secara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umum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Protokol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SLR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biasanya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memuat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7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elemen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di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bawah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Droid Sans"/>
              </a:rPr>
              <a:t>ini</a:t>
            </a:r>
            <a:r>
              <a:rPr lang="en-US" dirty="0">
                <a:solidFill>
                  <a:srgbClr val="2A1002"/>
                </a:solidFill>
                <a:latin typeface="Droid Sans"/>
              </a:rPr>
              <a:t>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i="1" dirty="0">
                <a:solidFill>
                  <a:srgbClr val="2A1002"/>
                </a:solidFill>
                <a:latin typeface="Droid Sans"/>
              </a:rPr>
              <a:t>Background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i="1" dirty="0">
                <a:solidFill>
                  <a:srgbClr val="2A1002"/>
                </a:solidFill>
                <a:latin typeface="Droid Sans"/>
              </a:rPr>
              <a:t>Research Questions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i="1" dirty="0">
                <a:solidFill>
                  <a:srgbClr val="2A1002"/>
                </a:solidFill>
                <a:latin typeface="Droid Sans"/>
              </a:rPr>
              <a:t>Search terms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i="1" dirty="0">
                <a:solidFill>
                  <a:srgbClr val="2A1002"/>
                </a:solidFill>
                <a:latin typeface="Droid Sans"/>
              </a:rPr>
              <a:t>Selection criteria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i="1" dirty="0">
                <a:solidFill>
                  <a:srgbClr val="2A1002"/>
                </a:solidFill>
                <a:latin typeface="Droid Sans"/>
              </a:rPr>
              <a:t>Quality checklist and procedures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i="1" dirty="0">
                <a:solidFill>
                  <a:srgbClr val="2A1002"/>
                </a:solidFill>
                <a:latin typeface="Droid Sans"/>
              </a:rPr>
              <a:t>Data extraction strategy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i="1" dirty="0">
                <a:solidFill>
                  <a:srgbClr val="2A1002"/>
                </a:solidFill>
                <a:latin typeface="Droid Sans"/>
              </a:rPr>
              <a:t>Data synthesis strategy</a:t>
            </a:r>
            <a:endParaRPr lang="en-US" b="0" i="1" dirty="0">
              <a:solidFill>
                <a:srgbClr val="2A1002"/>
              </a:solidFill>
              <a:effectLst/>
              <a:latin typeface="Droid Sans"/>
            </a:endParaRPr>
          </a:p>
        </p:txBody>
      </p:sp>
    </p:spTree>
    <p:extLst>
      <p:ext uri="{BB962C8B-B14F-4D97-AF65-F5344CB8AC3E}">
        <p14:creationId xmlns:p14="http://schemas.microsoft.com/office/powerpoint/2010/main" val="380242144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DCDFE5-7FA4-47DB-84AA-BEA71A8080DE}"/>
              </a:ext>
            </a:extLst>
          </p:cNvPr>
          <p:cNvSpPr/>
          <p:nvPr/>
        </p:nvSpPr>
        <p:spPr>
          <a:xfrm>
            <a:off x="863755" y="1950614"/>
            <a:ext cx="782304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b="1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b="1" i="1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CONDUCTING</a:t>
            </a:r>
          </a:p>
          <a:p>
            <a:pPr algn="just" fontAlgn="base"/>
            <a:endParaRPr lang="en-US" b="1" i="1" dirty="0">
              <a:solidFill>
                <a:srgbClr val="1C1C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2000" lvl="1" algn="just"/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1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conduting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pelaksanaan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SLR,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dimana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seharusnya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Protokol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SLR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tentukan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52000" lvl="1" algn="just"/>
            <a:endParaRPr lang="en-US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2000" lvl="1" algn="just"/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Dimulai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penentuan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keyword 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pencarian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 string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basisnya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PICOC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desain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Pemahaman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sinonim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alternatif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pengganti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kata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menentukan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akurasi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pencarian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52000" lvl="1" algn="just"/>
            <a:endParaRPr lang="en-US" dirty="0">
              <a:solidFill>
                <a:srgbClr val="2A10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2000" lvl="1" algn="just"/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berikutnya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penentuan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library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pencarian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 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kumpulkan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mungkin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ratusan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ribuan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disarankan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i="1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mempermudah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mengelola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Mendeley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Zotero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EndNote, </a:t>
            </a:r>
            <a:r>
              <a:rPr lang="en-US" dirty="0" err="1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dsb</a:t>
            </a:r>
            <a:r>
              <a:rPr lang="en-US" dirty="0">
                <a:solidFill>
                  <a:srgbClr val="2A10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0" i="0" dirty="0">
              <a:solidFill>
                <a:srgbClr val="2A100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46254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736920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i="1" dirty="0"/>
              <a:t>Systematic Literature Review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1B0F27-EAFD-4305-A513-035E00081F83}"/>
              </a:ext>
            </a:extLst>
          </p:cNvPr>
          <p:cNvSpPr/>
          <p:nvPr/>
        </p:nvSpPr>
        <p:spPr>
          <a:xfrm>
            <a:off x="899592" y="1886509"/>
            <a:ext cx="5186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2A1002"/>
                </a:solidFill>
              </a:rPr>
              <a:t>Berikut </a:t>
            </a:r>
            <a:r>
              <a:rPr lang="en-US" dirty="0" err="1">
                <a:solidFill>
                  <a:srgbClr val="2A1002"/>
                </a:solidFill>
              </a:rPr>
              <a:t>adalah</a:t>
            </a:r>
            <a:r>
              <a:rPr lang="en-US" dirty="0">
                <a:solidFill>
                  <a:srgbClr val="2A1002"/>
                </a:solidFill>
              </a:rPr>
              <a:t> </a:t>
            </a:r>
            <a:r>
              <a:rPr lang="en-US" dirty="0" err="1">
                <a:solidFill>
                  <a:srgbClr val="2A1002"/>
                </a:solidFill>
              </a:rPr>
              <a:t>contoh</a:t>
            </a:r>
            <a:r>
              <a:rPr lang="en-US" dirty="0">
                <a:solidFill>
                  <a:srgbClr val="2A1002"/>
                </a:solidFill>
              </a:rPr>
              <a:t> </a:t>
            </a:r>
            <a:r>
              <a:rPr lang="en-US" dirty="0" err="1">
                <a:solidFill>
                  <a:srgbClr val="2A1002"/>
                </a:solidFill>
              </a:rPr>
              <a:t>strategi</a:t>
            </a:r>
            <a:r>
              <a:rPr lang="en-US" dirty="0">
                <a:solidFill>
                  <a:srgbClr val="2A1002"/>
                </a:solidFill>
              </a:rPr>
              <a:t> </a:t>
            </a:r>
            <a:r>
              <a:rPr lang="en-US" dirty="0" err="1">
                <a:solidFill>
                  <a:srgbClr val="2A1002"/>
                </a:solidFill>
              </a:rPr>
              <a:t>pemilihan</a:t>
            </a:r>
            <a:r>
              <a:rPr lang="en-US" dirty="0">
                <a:solidFill>
                  <a:srgbClr val="2A1002"/>
                </a:solidFill>
              </a:rPr>
              <a:t> </a:t>
            </a:r>
            <a:r>
              <a:rPr lang="en-US" dirty="0" err="1">
                <a:solidFill>
                  <a:srgbClr val="2A1002"/>
                </a:solidFill>
              </a:rPr>
              <a:t>literatur</a:t>
            </a:r>
            <a:r>
              <a:rPr lang="en-US" dirty="0">
                <a:solidFill>
                  <a:srgbClr val="2A1002"/>
                </a:solidFill>
              </a:rPr>
              <a:t>: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34508B-697F-4E7E-875F-4CF30A749BF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609" y="2375612"/>
            <a:ext cx="7272808" cy="398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81252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1269</Words>
  <Application>Microsoft Office PowerPoint</Application>
  <PresentationFormat>On-screen Show (4:3)</PresentationFormat>
  <Paragraphs>188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Bradley Hand ITC</vt:lpstr>
      <vt:lpstr>Calibri</vt:lpstr>
      <vt:lpstr>Cambria</vt:lpstr>
      <vt:lpstr>Droid Sans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/>
  <cp:lastModifiedBy/>
  <cp:revision>411</cp:revision>
  <dcterms:created xsi:type="dcterms:W3CDTF">2010-04-18T12:06:30Z</dcterms:created>
  <dcterms:modified xsi:type="dcterms:W3CDTF">2021-06-08T02:34:05Z</dcterms:modified>
</cp:coreProperties>
</file>