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75" r:id="rId2"/>
    <p:sldId id="377" r:id="rId3"/>
    <p:sldId id="301" r:id="rId4"/>
    <p:sldId id="320" r:id="rId5"/>
    <p:sldId id="321" r:id="rId6"/>
    <p:sldId id="343" r:id="rId7"/>
    <p:sldId id="305" r:id="rId8"/>
    <p:sldId id="323" r:id="rId9"/>
    <p:sldId id="324" r:id="rId10"/>
    <p:sldId id="325" r:id="rId11"/>
    <p:sldId id="326" r:id="rId12"/>
    <p:sldId id="327" r:id="rId13"/>
    <p:sldId id="329" r:id="rId14"/>
    <p:sldId id="330" r:id="rId15"/>
    <p:sldId id="331" r:id="rId16"/>
    <p:sldId id="339" r:id="rId17"/>
    <p:sldId id="334" r:id="rId18"/>
    <p:sldId id="415" r:id="rId1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86E42F-6BA0-4B3C-B178-27B4A9CD9F60}" type="datetimeFigureOut">
              <a:rPr lang="id-ID" smtClean="0"/>
              <a:t>19/03/2024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2588C-0C92-440D-8E70-B4F85D0D42EF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19/03/2024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19/03/2024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19/03/2024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19/03/2024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19/03/2024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19/03/2024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19/03/2024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19/03/2024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19/03/2024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19/03/2024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19/03/2024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A60A7-8433-4220-9D13-3A1F88A7DDBE}" type="datetimeFigureOut">
              <a:rPr lang="id-ID" smtClean="0"/>
              <a:t>19/03/2024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/>
          <p:nvPr/>
        </p:nvSpPr>
        <p:spPr>
          <a:xfrm>
            <a:off x="467360" y="3356992"/>
            <a:ext cx="3195320" cy="165354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altLang="id-ID" sz="8000" b="1" dirty="0" smtClean="0"/>
              <a:t>DKV </a:t>
            </a:r>
            <a:r>
              <a:rPr lang="en-GB" altLang="id-ID" sz="4000" b="1" dirty="0" smtClean="0"/>
              <a:t>Visual Branding</a:t>
            </a:r>
            <a:endParaRPr lang="en-GB" altLang="id-ID" sz="4000" b="1" dirty="0"/>
          </a:p>
        </p:txBody>
      </p:sp>
      <p:sp>
        <p:nvSpPr>
          <p:cNvPr id="1028" name="AutoShape 4" descr="Halaman Unduh untuk Portfolio Desain Logo Untuk Makanan Ringan Jaja Etam  Desain Logo Desain Logo Makanan Desa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id-ID"/>
          </a:p>
        </p:txBody>
      </p:sp>
      <p:pic>
        <p:nvPicPr>
          <p:cNvPr id="4" name="Picture 2" descr="D:\Prokja Prodi\bahan fix web dkv dj\Logo-Darmajaya-new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60338"/>
            <a:ext cx="991550" cy="104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D:\Prokja Prodi\Logo DKV D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429" y="160953"/>
            <a:ext cx="124545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s 7"/>
          <p:cNvSpPr/>
          <p:nvPr/>
        </p:nvSpPr>
        <p:spPr>
          <a:xfrm>
            <a:off x="3275965" y="3920490"/>
            <a:ext cx="5868035" cy="14509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/>
          <p:nvPr/>
        </p:nvSpPr>
        <p:spPr>
          <a:xfrm>
            <a:off x="4930324" y="5156557"/>
            <a:ext cx="5472607" cy="12756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b="1" dirty="0" err="1" smtClean="0"/>
              <a:t>Oleh</a:t>
            </a:r>
            <a:r>
              <a:rPr lang="en-US" sz="1800" b="1" dirty="0" smtClean="0"/>
              <a:t> :  </a:t>
            </a:r>
          </a:p>
          <a:p>
            <a:pPr algn="l"/>
            <a:r>
              <a:rPr lang="en-US" sz="1800" b="1" dirty="0" smtClean="0"/>
              <a:t>Ade </a:t>
            </a:r>
            <a:r>
              <a:rPr lang="en-US" sz="1800" b="1" dirty="0" err="1" smtClean="0"/>
              <a:t>Moussadecq</a:t>
            </a:r>
            <a:r>
              <a:rPr lang="en-US" sz="1800" b="1" dirty="0" smtClean="0"/>
              <a:t>. </a:t>
            </a:r>
            <a:r>
              <a:rPr lang="en-US" sz="1800" b="1" dirty="0" err="1" smtClean="0"/>
              <a:t>S.Pd</a:t>
            </a:r>
            <a:r>
              <a:rPr lang="en-US" sz="1800" b="1" dirty="0" smtClean="0"/>
              <a:t>., </a:t>
            </a:r>
            <a:r>
              <a:rPr lang="en-US" sz="1800" b="1" dirty="0" err="1" smtClean="0"/>
              <a:t>M.Sn</a:t>
            </a:r>
            <a:endParaRPr lang="en-US" sz="1800" b="1" dirty="0" smtClean="0"/>
          </a:p>
          <a:p>
            <a:pPr algn="l"/>
            <a:r>
              <a:rPr lang="en-US" sz="1800" b="1" dirty="0" err="1" smtClean="0"/>
              <a:t>Dika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Tondo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Widakdo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S.Kom</a:t>
            </a:r>
            <a:r>
              <a:rPr lang="en-US" sz="1800" b="1" dirty="0" smtClean="0"/>
              <a:t>., M.T.I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3571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dirty="0" smtClean="0"/>
              <a:t>Membuka peluang perusahaan untuk menetapkan harga jual yang tinggi.</a:t>
            </a:r>
            <a:endParaRPr lang="id-ID" dirty="0"/>
          </a:p>
        </p:txBody>
      </p:sp>
      <p:pic>
        <p:nvPicPr>
          <p:cNvPr id="53250" name="Picture 2" descr="Gojek - Crunchbase Company Profile &amp;amp; Fund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357298"/>
            <a:ext cx="4851369" cy="48513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2001" y="108174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dirty="0" smtClean="0"/>
              <a:t>Menjadi pembeda yang membedakan produk perusahaan dengan produk milik kompetitor</a:t>
            </a:r>
            <a:endParaRPr lang="id-ID" dirty="0"/>
          </a:p>
        </p:txBody>
      </p:sp>
      <p:pic>
        <p:nvPicPr>
          <p:cNvPr id="55298" name="Picture 2" descr="Promo Dunkin Donuts 29-31 Oktober 2021, Beli 6 Gratis 6 Cukup Bayar Rp  60.000-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500306"/>
            <a:ext cx="4174579" cy="3500462"/>
          </a:xfrm>
          <a:prstGeom prst="rect">
            <a:avLst/>
          </a:prstGeom>
          <a:noFill/>
        </p:spPr>
      </p:pic>
      <p:pic>
        <p:nvPicPr>
          <p:cNvPr id="55300" name="Picture 4" descr="Jual Diskon Donuts J.Co Donat Jco di Lapak Aldred Lapak | Bukalapa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428900"/>
            <a:ext cx="3571900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3571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dirty="0" smtClean="0"/>
              <a:t>Langkah yang harus dilakukan dalam branding yaitu :</a:t>
            </a:r>
            <a:endParaRPr lang="id-ID" dirty="0"/>
          </a:p>
        </p:txBody>
      </p:sp>
      <p:sp>
        <p:nvSpPr>
          <p:cNvPr id="6" name="Rectangle 5"/>
          <p:cNvSpPr/>
          <p:nvPr/>
        </p:nvSpPr>
        <p:spPr>
          <a:xfrm>
            <a:off x="428596" y="1500174"/>
            <a:ext cx="52288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id-ID" sz="2800" b="1" dirty="0" smtClean="0"/>
              <a:t>1. Membuat Desain Logo Menarik</a:t>
            </a:r>
            <a:endParaRPr lang="id-ID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785802" y="2291356"/>
            <a:ext cx="4929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 smtClean="0"/>
              <a:t>Logo menarik akan sangat optimal untuk menaikan brand image /kualitas usaha/jasa di mata konsumen.</a:t>
            </a:r>
            <a:endParaRPr lang="id-ID" dirty="0"/>
          </a:p>
        </p:txBody>
      </p:sp>
      <p:pic>
        <p:nvPicPr>
          <p:cNvPr id="54274" name="Picture 2" descr="E:\Referensi Design Update\Tambahan\logo jamur sawah o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2571744"/>
            <a:ext cx="3138505" cy="39162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428604"/>
            <a:ext cx="55007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b="1" dirty="0" smtClean="0"/>
              <a:t>2. Melakukan Kampanye Iklan dan </a:t>
            </a:r>
          </a:p>
          <a:p>
            <a:r>
              <a:rPr lang="id-ID" sz="2400" b="1" dirty="0" smtClean="0"/>
              <a:t>    Promosi Berkelanjutan</a:t>
            </a:r>
            <a:endParaRPr lang="id-ID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428596" y="1571612"/>
            <a:ext cx="55007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d-ID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500034" y="1571612"/>
            <a:ext cx="8001056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dirty="0" smtClean="0"/>
              <a:t>Seorang pelaku </a:t>
            </a:r>
            <a:r>
              <a:rPr lang="en-GB" altLang="id-ID" sz="2400" dirty="0" smtClean="0"/>
              <a:t>usaha</a:t>
            </a:r>
            <a:r>
              <a:rPr lang="id-ID" sz="2400" dirty="0" smtClean="0"/>
              <a:t> harus konsisten untuk keberhasilan memperkenalkan merek(brand) meskipun tidak mendapatkan perhatian serta mengeluarkan biaya yang tidak sedikit</a:t>
            </a:r>
            <a:endParaRPr lang="id-ID" sz="2400" dirty="0"/>
          </a:p>
        </p:txBody>
      </p:sp>
      <p:pic>
        <p:nvPicPr>
          <p:cNvPr id="1026" name="Picture 2" descr="12 UNSUR-UNSUR IKLAN Beserta Contoh + Penjelasan [LENGKAP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928934"/>
            <a:ext cx="6286544" cy="35361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596" y="642918"/>
            <a:ext cx="72152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400" dirty="0" smtClean="0"/>
              <a:t>Salah satu strategi yang sering dilakukan dalam mengiklankan produk di era teknologi informasi pada saat sekarang ini adalah dengan mengiklankan produk atau merek (brand) di media sosial seperti : Instagram, Facebook, Whatsapp dan Youtube</a:t>
            </a:r>
            <a:endParaRPr lang="id-ID" sz="2400" dirty="0"/>
          </a:p>
        </p:txBody>
      </p:sp>
      <p:pic>
        <p:nvPicPr>
          <p:cNvPr id="49154" name="Picture 2" descr="Set of Most Popular Social Media Logos White Background : Facebook,  Instagram, Twitter, TikTok Editorial Photo - Illustration of communication,  friends: 18257586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000372"/>
            <a:ext cx="7715304" cy="29173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48" y="100010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dirty="0" smtClean="0"/>
              <a:t>Iklan media sosial sangatlah efektif karena yang mampu menjangkau hingga 928,5 Juta orang audiens/calon konsumen.</a:t>
            </a:r>
          </a:p>
          <a:p>
            <a:endParaRPr lang="id-ID" dirty="0" smtClean="0"/>
          </a:p>
          <a:p>
            <a:r>
              <a:rPr lang="id-ID" dirty="0" smtClean="0"/>
              <a:t>Sumber : Nataconnexindo.com</a:t>
            </a:r>
            <a:endParaRPr lang="id-ID" dirty="0"/>
          </a:p>
        </p:txBody>
      </p:sp>
      <p:pic>
        <p:nvPicPr>
          <p:cNvPr id="50178" name="Picture 2" descr="The complete guide to social media design - 99designs"/>
          <p:cNvPicPr>
            <a:picLocks noChangeAspect="1" noChangeArrowheads="1"/>
          </p:cNvPicPr>
          <p:nvPr/>
        </p:nvPicPr>
        <p:blipFill>
          <a:blip r:embed="rId2"/>
          <a:srcRect t="12129"/>
          <a:stretch>
            <a:fillRect/>
          </a:stretch>
        </p:blipFill>
        <p:spPr bwMode="auto">
          <a:xfrm>
            <a:off x="2428860" y="2432532"/>
            <a:ext cx="6715172" cy="44254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43438" y="2540683"/>
            <a:ext cx="3714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 smtClean="0"/>
              <a:t>Sebanyak 94% pengguna internet berusia 16-64 tahun di Indonesia menggunakan Platform media sosial Youtube</a:t>
            </a:r>
          </a:p>
          <a:p>
            <a:endParaRPr lang="id-ID" dirty="0" smtClean="0"/>
          </a:p>
          <a:p>
            <a:r>
              <a:rPr lang="id-ID" dirty="0" smtClean="0"/>
              <a:t>Sumber : https://databoks.katadata.co.id</a:t>
            </a:r>
            <a:endParaRPr lang="id-ID" dirty="0"/>
          </a:p>
        </p:txBody>
      </p:sp>
      <p:pic>
        <p:nvPicPr>
          <p:cNvPr id="59394" name="Picture 2" descr="Logo YouTube Format PNG - laluahmad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014590"/>
            <a:ext cx="4076645" cy="30574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00562" y="2357430"/>
            <a:ext cx="38576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 smtClean="0"/>
              <a:t>Di Indonesia, jumlah pengguna Instagram hingga Juli 2021 sebesar 91,77 juta pengguna. Pengguna terbesar terdapat di kelompok usia 18 – 24 tahun yaitu 36,4%.</a:t>
            </a:r>
          </a:p>
          <a:p>
            <a:endParaRPr lang="id-ID" dirty="0" smtClean="0"/>
          </a:p>
          <a:p>
            <a:r>
              <a:rPr lang="id-ID" dirty="0" smtClean="0"/>
              <a:t>Sumber : statista.com</a:t>
            </a:r>
            <a:endParaRPr lang="id-ID" dirty="0"/>
          </a:p>
        </p:txBody>
      </p:sp>
      <p:pic>
        <p:nvPicPr>
          <p:cNvPr id="53250" name="Picture 2" descr="Instagram Simbol Logo - Gambar gratis di Pixab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714488"/>
            <a:ext cx="3500462" cy="34731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891540" y="815340"/>
            <a:ext cx="742505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/>
              <a:t>Gambaran Tugas 1 Semester : Visual branding sekolah.</a:t>
            </a:r>
          </a:p>
          <a:p>
            <a:endParaRPr lang="en-GB" altLang="en-US"/>
          </a:p>
          <a:p>
            <a:r>
              <a:rPr lang="en-GB" altLang="en-US"/>
              <a:t>Sub tugas 1 : Identitas visual (Logo, maskot, merchadise) dan Video Profil.</a:t>
            </a:r>
          </a:p>
          <a:p>
            <a:endParaRPr lang="en-GB" altLang="en-US"/>
          </a:p>
          <a:p>
            <a:r>
              <a:rPr lang="en-GB" altLang="en-US"/>
              <a:t>Sub tugas 2 : Laporan perancangan yang terdiri dari : 1) Latar belakang perancangan, 2) Profil Sekolah, 3) Konsep Visual perancangan, 4) Hasil perancangan dan 5) Penutup.</a:t>
            </a:r>
          </a:p>
          <a:p>
            <a:endParaRPr lang="en-GB" altLang="en-US"/>
          </a:p>
          <a:p>
            <a:r>
              <a:rPr lang="en-GB" altLang="en-US"/>
              <a:t>UTS : Desain Media Promosi.</a:t>
            </a:r>
          </a:p>
          <a:p>
            <a:endParaRPr lang="en-GB" altLang="en-US"/>
          </a:p>
          <a:p>
            <a:r>
              <a:rPr lang="en-GB" altLang="en-US"/>
              <a:t>Sub Tugas 3 : Media lini atas (Instagram post, facebook post dan youtube post).</a:t>
            </a:r>
          </a:p>
          <a:p>
            <a:endParaRPr lang="en-GB" altLang="en-US"/>
          </a:p>
          <a:p>
            <a:r>
              <a:rPr lang="en-GB" altLang="en-US"/>
              <a:t>Sub tugas 4: Media lini bawah (media promosi).</a:t>
            </a:r>
          </a:p>
          <a:p>
            <a:endParaRPr lang="en-GB" altLang="en-US"/>
          </a:p>
          <a:p>
            <a:r>
              <a:rPr lang="en-GB" altLang="en-US"/>
              <a:t>UAS : Graphic Standart Manual.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koranbogor.com/wp-content/uploads/2021/06/ii8creenshot_328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258" r="4891" b="12345"/>
          <a:stretch>
            <a:fillRect/>
          </a:stretch>
        </p:blipFill>
        <p:spPr bwMode="auto">
          <a:xfrm>
            <a:off x="1403350" y="261620"/>
            <a:ext cx="7381240" cy="4657090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6770" y="4364727"/>
            <a:ext cx="3495332" cy="1275624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/>
              <a:t>Visual Branding</a:t>
            </a:r>
            <a:endParaRPr lang="id-ID" sz="36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id-ID" sz="3600" b="1" dirty="0" smtClean="0"/>
              <a:t>Pengantar </a:t>
            </a:r>
            <a:endParaRPr lang="id-ID" sz="3600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6758006" cy="14001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2000" dirty="0" smtClean="0"/>
              <a:t>Brand (merek) merupakan identitas yang membedakan antar sesama baik manusia, produk, maupun tempat.</a:t>
            </a:r>
            <a:endParaRPr lang="id-ID" sz="2000" dirty="0"/>
          </a:p>
        </p:txBody>
      </p:sp>
      <p:sp>
        <p:nvSpPr>
          <p:cNvPr id="6" name="Content Placeholder 2"/>
          <p:cNvSpPr txBox="1"/>
          <p:nvPr/>
        </p:nvSpPr>
        <p:spPr>
          <a:xfrm>
            <a:off x="571472" y="3929066"/>
            <a:ext cx="6215106" cy="1400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id-ID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Google – Opera Browser</a:t>
            </a:r>
            <a:endParaRPr kumimoji="0" lang="id-ID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7224" y="714356"/>
            <a:ext cx="53578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000" dirty="0" smtClean="0"/>
              <a:t>Sementara branding adalah sebuah kegiatan komunikasi secara visual untuk mempekuat sebuah brand  guna  dikenal oleh masyarakat luas</a:t>
            </a:r>
            <a:endParaRPr lang="en-US" sz="2000" dirty="0" smtClean="0"/>
          </a:p>
          <a:p>
            <a:pPr algn="just"/>
            <a:r>
              <a:rPr lang="en-US" sz="2000" dirty="0" smtClean="0"/>
              <a:t>(</a:t>
            </a:r>
            <a:r>
              <a:rPr lang="en-US" sz="2000" dirty="0" err="1" smtClean="0"/>
              <a:t>Tinarbuko</a:t>
            </a:r>
            <a:r>
              <a:rPr lang="en-US" sz="2000" dirty="0" smtClean="0"/>
              <a:t> , 2010).</a:t>
            </a:r>
            <a:endParaRPr lang="id-ID" sz="2000" dirty="0"/>
          </a:p>
        </p:txBody>
      </p:sp>
      <p:pic>
        <p:nvPicPr>
          <p:cNvPr id="1026" name="Picture 2" descr="Home | McDonald&amp;#39;s Indones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285992"/>
            <a:ext cx="7942269" cy="4169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28742" y="764704"/>
            <a:ext cx="65008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dirty="0" smtClean="0"/>
              <a:t>Menurut Kotler (2009), </a:t>
            </a:r>
            <a:r>
              <a:rPr lang="id-ID" i="1" dirty="0" smtClean="0"/>
              <a:t>branding</a:t>
            </a:r>
            <a:r>
              <a:rPr lang="id-ID" dirty="0" smtClean="0"/>
              <a:t> merupakan nama, istilah, tanda, simbol, rancangan atau kombinasi dari semuanya yang dimaksudkan untuk mengidentifikasi barang atau jasa atau kelompok penjual dengan untuk membedakannya dari barang atau jasa pesaing.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683568" y="2208153"/>
            <a:ext cx="65008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Visual branding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pembentukkan</a:t>
            </a:r>
            <a:r>
              <a:rPr lang="en-US" dirty="0" smtClean="0"/>
              <a:t> </a:t>
            </a:r>
            <a:r>
              <a:rPr lang="en-US" dirty="0" err="1" smtClean="0"/>
              <a:t>merek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citra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di </a:t>
            </a:r>
            <a:r>
              <a:rPr lang="en-US" dirty="0" err="1" smtClean="0"/>
              <a:t>mata</a:t>
            </a:r>
            <a:r>
              <a:rPr lang="en-US" dirty="0" smtClean="0"/>
              <a:t>  </a:t>
            </a:r>
            <a:r>
              <a:rPr lang="en-US" dirty="0" err="1" smtClean="0"/>
              <a:t>khalayak</a:t>
            </a:r>
            <a:r>
              <a:rPr lang="en-US" dirty="0" smtClean="0"/>
              <a:t>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2910" y="928670"/>
            <a:ext cx="335758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b="1" u="sng" dirty="0" smtClean="0"/>
              <a:t>Unsur – Unsur </a:t>
            </a:r>
            <a:r>
              <a:rPr lang="en-US" sz="2400" b="1" u="sng" dirty="0" smtClean="0"/>
              <a:t>Visual </a:t>
            </a:r>
            <a:r>
              <a:rPr lang="id-ID" sz="2400" b="1" u="sng" dirty="0" smtClean="0"/>
              <a:t>Branding </a:t>
            </a:r>
          </a:p>
          <a:p>
            <a:endParaRPr lang="id-ID" b="1" dirty="0" smtClean="0"/>
          </a:p>
          <a:p>
            <a:r>
              <a:rPr lang="id-ID" b="1" dirty="0" smtClean="0"/>
              <a:t>Nama merek</a:t>
            </a:r>
            <a:r>
              <a:rPr lang="id-ID" dirty="0" smtClean="0"/>
              <a:t>. </a:t>
            </a:r>
          </a:p>
          <a:p>
            <a:endParaRPr lang="id-ID" b="1" dirty="0" smtClean="0"/>
          </a:p>
          <a:p>
            <a:r>
              <a:rPr lang="id-ID" b="1" dirty="0" smtClean="0"/>
              <a:t>Logo (logo type, monogram, bendera)</a:t>
            </a:r>
            <a:r>
              <a:rPr lang="id-ID" dirty="0" smtClean="0"/>
              <a:t>. </a:t>
            </a:r>
          </a:p>
          <a:p>
            <a:endParaRPr lang="id-ID" dirty="0" smtClean="0"/>
          </a:p>
          <a:p>
            <a:r>
              <a:rPr lang="id-ID" b="1" dirty="0" smtClean="0"/>
              <a:t>Tampilan visual</a:t>
            </a:r>
            <a:r>
              <a:rPr lang="id-ID" dirty="0" smtClean="0"/>
              <a:t>.</a:t>
            </a:r>
          </a:p>
          <a:p>
            <a:endParaRPr lang="id-ID" dirty="0" smtClean="0"/>
          </a:p>
          <a:p>
            <a:r>
              <a:rPr lang="en-US" b="1" dirty="0" err="1" smtClean="0"/>
              <a:t>Warna</a:t>
            </a:r>
            <a:r>
              <a:rPr lang="id-ID" dirty="0" smtClean="0"/>
              <a:t>. </a:t>
            </a:r>
          </a:p>
          <a:p>
            <a:endParaRPr lang="id-ID" dirty="0" smtClean="0"/>
          </a:p>
          <a:p>
            <a:r>
              <a:rPr lang="id-ID" b="1" dirty="0" smtClean="0"/>
              <a:t>Kata-kata (slogan, tagline, jingle, akronim)</a:t>
            </a:r>
            <a:r>
              <a:rPr lang="id-ID" dirty="0" smtClean="0"/>
              <a:t>. </a:t>
            </a:r>
            <a:endParaRPr lang="id-ID" dirty="0"/>
          </a:p>
        </p:txBody>
      </p:sp>
      <p:pic>
        <p:nvPicPr>
          <p:cNvPr id="62466" name="Picture 2" descr="Sribu: Desain Logo - Design Logo Ayam Bakar Mas Anw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857232"/>
            <a:ext cx="4549270" cy="44719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1472" y="642918"/>
            <a:ext cx="4572000" cy="23069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/>
              <a:t>Visual </a:t>
            </a:r>
            <a:r>
              <a:rPr lang="id-ID" sz="2400" dirty="0" smtClean="0"/>
              <a:t>Branding, merupakan langkah penting bagi para pelaku </a:t>
            </a:r>
            <a:r>
              <a:rPr lang="en-GB" altLang="id-ID" sz="2400" dirty="0" smtClean="0"/>
              <a:t>usaha</a:t>
            </a:r>
            <a:r>
              <a:rPr lang="id-ID" sz="2400" dirty="0" smtClean="0"/>
              <a:t> dalam meningkatkan penjualan produk atau jasanya. </a:t>
            </a:r>
          </a:p>
          <a:p>
            <a:endParaRPr lang="id-ID" sz="2400" b="1" dirty="0" smtClean="0"/>
          </a:p>
          <a:p>
            <a:r>
              <a:rPr lang="id-ID" sz="2400" b="1" dirty="0" smtClean="0"/>
              <a:t>Kenapa begitu penting ?</a:t>
            </a:r>
            <a:endParaRPr lang="id-ID" sz="3200" b="1" dirty="0"/>
          </a:p>
        </p:txBody>
      </p:sp>
      <p:pic>
        <p:nvPicPr>
          <p:cNvPr id="33794" name="Picture 2" descr="HASIL PENELITIAN : Kenapa Orang Menggaruk Kepala saat Berpikir?"/>
          <p:cNvPicPr>
            <a:picLocks noChangeAspect="1" noChangeArrowheads="1"/>
          </p:cNvPicPr>
          <p:nvPr/>
        </p:nvPicPr>
        <p:blipFill>
          <a:blip r:embed="rId2"/>
          <a:srcRect l="20644" r="22865"/>
          <a:stretch>
            <a:fillRect/>
          </a:stretch>
        </p:blipFill>
        <p:spPr bwMode="auto">
          <a:xfrm>
            <a:off x="4989612" y="3000372"/>
            <a:ext cx="4154387" cy="38576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2910" y="928670"/>
            <a:ext cx="6215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800" dirty="0" smtClean="0"/>
              <a:t>Memberikan daya tarik bagi konsumen.</a:t>
            </a:r>
          </a:p>
        </p:txBody>
      </p:sp>
      <p:sp>
        <p:nvSpPr>
          <p:cNvPr id="6" name="Rectangle 5"/>
          <p:cNvSpPr/>
          <p:nvPr/>
        </p:nvSpPr>
        <p:spPr>
          <a:xfrm>
            <a:off x="3643306" y="3786190"/>
            <a:ext cx="642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800" dirty="0" smtClean="0"/>
              <a:t>vs</a:t>
            </a:r>
          </a:p>
        </p:txBody>
      </p:sp>
      <p:pic>
        <p:nvPicPr>
          <p:cNvPr id="51204" name="Picture 4" descr="EVERCOSS M60 - 4G LTE- LAYAR 5.7 INCH - RAM 2GB - ROM 16GB - GARANSI RESMI  | Lazada Indones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143116"/>
            <a:ext cx="4071966" cy="4071966"/>
          </a:xfrm>
          <a:prstGeom prst="rect">
            <a:avLst/>
          </a:prstGeom>
          <a:noFill/>
        </p:spPr>
      </p:pic>
      <p:pic>
        <p:nvPicPr>
          <p:cNvPr id="51206" name="Picture 6" descr="Jual Xiaomi Mi 11 Lite 6/128GB - Peach Pink | eraspace.com"/>
          <p:cNvPicPr>
            <a:picLocks noChangeAspect="1" noChangeArrowheads="1"/>
          </p:cNvPicPr>
          <p:nvPr/>
        </p:nvPicPr>
        <p:blipFill>
          <a:blip r:embed="rId3"/>
          <a:srcRect l="25000" r="25000"/>
          <a:stretch>
            <a:fillRect/>
          </a:stretch>
        </p:blipFill>
        <p:spPr bwMode="auto">
          <a:xfrm>
            <a:off x="1000100" y="2071678"/>
            <a:ext cx="2071702" cy="4143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596" y="57148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dirty="0" smtClean="0"/>
              <a:t>Memudahkan perusahaan mendapatkan loyalitas pelanggan terhadap produk atau jasa Anda</a:t>
            </a:r>
            <a:endParaRPr lang="id-ID" dirty="0"/>
          </a:p>
        </p:txBody>
      </p:sp>
      <p:pic>
        <p:nvPicPr>
          <p:cNvPr id="52228" name="Picture 4" descr="Dilarang Melewatkan Kelezatan Nasi Goreng Rempah Mafia – Katalog Tempat  Wisata &amp;amp; Liburan"/>
          <p:cNvPicPr>
            <a:picLocks noChangeAspect="1" noChangeArrowheads="1"/>
          </p:cNvPicPr>
          <p:nvPr/>
        </p:nvPicPr>
        <p:blipFill>
          <a:blip r:embed="rId2"/>
          <a:srcRect l="33750" t="1250" r="33750" b="50000"/>
          <a:stretch>
            <a:fillRect/>
          </a:stretch>
        </p:blipFill>
        <p:spPr bwMode="auto">
          <a:xfrm>
            <a:off x="570240" y="2143116"/>
            <a:ext cx="2714644" cy="4071966"/>
          </a:xfrm>
          <a:prstGeom prst="rect">
            <a:avLst/>
          </a:prstGeom>
          <a:noFill/>
        </p:spPr>
      </p:pic>
      <p:sp>
        <p:nvSpPr>
          <p:cNvPr id="52230" name="AutoShape 6" descr="Nasi Goreng Mafia, Tebet - Lengkap: Menu terbaru, jam buka &amp;amp; no telepon,  alamat dengan pe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id-ID"/>
          </a:p>
        </p:txBody>
      </p:sp>
      <p:pic>
        <p:nvPicPr>
          <p:cNvPr id="52231" name="Picture 7" descr="C:\Users\USER\Pictures\kkkk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7760" y="2143116"/>
            <a:ext cx="5216206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442</Words>
  <Application>Microsoft Office PowerPoint</Application>
  <PresentationFormat>On-screen Show (4:3)</PresentationFormat>
  <Paragraphs>60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PowerPoint Presentation</vt:lpstr>
      <vt:lpstr>Visual Branding</vt:lpstr>
      <vt:lpstr>Pengantar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DIKA</cp:lastModifiedBy>
  <cp:revision>86</cp:revision>
  <dcterms:created xsi:type="dcterms:W3CDTF">2021-01-20T16:25:00Z</dcterms:created>
  <dcterms:modified xsi:type="dcterms:W3CDTF">2024-03-19T01:56:53Z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94B0D07B96AA45CD9DCE1BF990ABC347</vt:lpwstr>
  </property>
  <property fmtid="{D5CDD505-2E9C-101B-9397-08002B2CF9AE}" pid="3" name="KSOProductBuildVer">
    <vt:lpwstr>1033-11.2.0.11486</vt:lpwstr>
  </property>
</Properties>
</file>