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0225" y="213246"/>
            <a:ext cx="5903285" cy="1229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180" y="1570329"/>
            <a:ext cx="7987665" cy="4189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21973"/>
            <a:ext cx="9143999" cy="538953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81577" y="3121398"/>
            <a:ext cx="3724910" cy="625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900" b="1" spc="-10" dirty="0">
                <a:solidFill>
                  <a:srgbClr val="FFFF00"/>
                </a:solidFill>
                <a:latin typeface="Calibri"/>
                <a:cs typeface="Calibri"/>
              </a:rPr>
              <a:t>TECHNOPRENEUR</a:t>
            </a:r>
            <a:endParaRPr sz="3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11286" y="5867400"/>
            <a:ext cx="6321425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sz="2500" spc="-10" dirty="0" err="1" smtClean="0">
                <a:latin typeface="Calibri"/>
                <a:cs typeface="Calibri"/>
              </a:rPr>
              <a:t>Dosen</a:t>
            </a:r>
            <a:r>
              <a:rPr lang="en-US" sz="2500" spc="-10" dirty="0" smtClean="0">
                <a:latin typeface="Calibri"/>
                <a:cs typeface="Calibri"/>
              </a:rPr>
              <a:t> </a:t>
            </a:r>
            <a:r>
              <a:rPr lang="en-US" sz="2500" spc="-10" dirty="0" err="1" smtClean="0">
                <a:latin typeface="Calibri"/>
                <a:cs typeface="Calibri"/>
              </a:rPr>
              <a:t>Pengampu</a:t>
            </a:r>
            <a:r>
              <a:rPr lang="en-US" sz="2500" spc="-10" dirty="0" smtClean="0">
                <a:latin typeface="Calibri"/>
                <a:cs typeface="Calibri"/>
              </a:rPr>
              <a:t> : </a:t>
            </a:r>
            <a:r>
              <a:rPr lang="en-US" sz="2500" spc="-10" dirty="0" err="1" smtClean="0">
                <a:latin typeface="Calibri"/>
                <a:cs typeface="Calibri"/>
              </a:rPr>
              <a:t>Rini</a:t>
            </a:r>
            <a:r>
              <a:rPr lang="en-US" sz="2500" spc="-10" dirty="0" smtClean="0">
                <a:latin typeface="Calibri"/>
                <a:cs typeface="Calibri"/>
              </a:rPr>
              <a:t> </a:t>
            </a:r>
            <a:r>
              <a:rPr lang="en-US" sz="2500" spc="-10" dirty="0" err="1" smtClean="0">
                <a:latin typeface="Calibri"/>
                <a:cs typeface="Calibri"/>
              </a:rPr>
              <a:t>Nurlistiani</a:t>
            </a:r>
            <a:r>
              <a:rPr lang="en-US" sz="2500" spc="-10" dirty="0" smtClean="0">
                <a:latin typeface="Calibri"/>
                <a:cs typeface="Calibri"/>
              </a:rPr>
              <a:t>, </a:t>
            </a:r>
            <a:r>
              <a:rPr lang="en-US" sz="2500" spc="-10" dirty="0" err="1" smtClean="0">
                <a:latin typeface="Calibri"/>
                <a:cs typeface="Calibri"/>
              </a:rPr>
              <a:t>S.Kom</a:t>
            </a:r>
            <a:r>
              <a:rPr lang="en-US" sz="2500" spc="-10" dirty="0" smtClean="0">
                <a:latin typeface="Calibri"/>
                <a:cs typeface="Calibri"/>
              </a:rPr>
              <a:t>., M.T.I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4.</a:t>
            </a:r>
            <a:r>
              <a:rPr spc="-114" dirty="0"/>
              <a:t> </a:t>
            </a:r>
            <a:r>
              <a:rPr spc="-10" dirty="0"/>
              <a:t>Customer</a:t>
            </a:r>
            <a:r>
              <a:rPr spc="-114" dirty="0"/>
              <a:t> </a:t>
            </a:r>
            <a:r>
              <a:rPr spc="-10" dirty="0"/>
              <a:t>Relationship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2893" y="1559600"/>
            <a:ext cx="7728584" cy="4129404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12420" marR="130810" indent="-300355">
              <a:lnSpc>
                <a:spcPts val="2180"/>
              </a:lnSpc>
              <a:spcBef>
                <a:spcPts val="595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Hubunganpelanggan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menggambarkan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berbagai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jenis</a:t>
            </a:r>
            <a:r>
              <a:rPr sz="2200" spc="1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hubungan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dibangun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perusahaan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bersama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segmen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pelanggan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yang </a:t>
            </a:r>
            <a:r>
              <a:rPr sz="2200" spc="-10" dirty="0">
                <a:latin typeface="Calibri"/>
                <a:cs typeface="Calibri"/>
              </a:rPr>
              <a:t>spesifik.</a:t>
            </a:r>
            <a:endParaRPr sz="2200">
              <a:latin typeface="Calibri"/>
              <a:cs typeface="Calibri"/>
            </a:endParaRPr>
          </a:p>
          <a:p>
            <a:pPr marL="312420" marR="5080" indent="-300355">
              <a:lnSpc>
                <a:spcPct val="82400"/>
              </a:lnSpc>
              <a:spcBef>
                <a:spcPts val="440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Jenis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apakah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diharapkan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masing-masing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segmen </a:t>
            </a:r>
            <a:r>
              <a:rPr sz="2200" dirty="0">
                <a:latin typeface="Calibri"/>
                <a:cs typeface="Calibri"/>
              </a:rPr>
              <a:t>pelangan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untuk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kita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bangun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pertahankan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bersama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mereka? </a:t>
            </a:r>
            <a:r>
              <a:rPr sz="2200" dirty="0">
                <a:latin typeface="Calibri"/>
                <a:cs typeface="Calibri"/>
              </a:rPr>
              <a:t>Jenis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apakah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telah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kita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bangun?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Seberapa </a:t>
            </a:r>
            <a:r>
              <a:rPr sz="2200" dirty="0">
                <a:latin typeface="Calibri"/>
                <a:cs typeface="Calibri"/>
              </a:rPr>
              <a:t>mahalkah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jenis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itu?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Bagaimana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pelanggan </a:t>
            </a:r>
            <a:r>
              <a:rPr sz="2200" dirty="0">
                <a:latin typeface="Calibri"/>
                <a:cs typeface="Calibri"/>
              </a:rPr>
              <a:t>tesebut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terintegrasi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dengan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model-model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bisnis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kita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lain?</a:t>
            </a:r>
            <a:endParaRPr sz="2200">
              <a:latin typeface="Calibri"/>
              <a:cs typeface="Calibri"/>
            </a:endParaRPr>
          </a:p>
          <a:p>
            <a:pPr marL="312420" marR="117475" indent="-300355">
              <a:lnSpc>
                <a:spcPct val="82400"/>
              </a:lnSpc>
              <a:spcBef>
                <a:spcPts val="450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pelangan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dapa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dorong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oleh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motivasi: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Akuisisi </a:t>
            </a:r>
            <a:r>
              <a:rPr sz="2200" dirty="0">
                <a:latin typeface="Calibri"/>
                <a:cs typeface="Calibri"/>
              </a:rPr>
              <a:t>pelanggan,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Retensi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(Mempertahankan)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pelanggan,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Peningkatan </a:t>
            </a:r>
            <a:r>
              <a:rPr sz="2200" dirty="0">
                <a:latin typeface="Calibri"/>
                <a:cs typeface="Calibri"/>
              </a:rPr>
              <a:t>penjualan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(upselling).</a:t>
            </a:r>
            <a:endParaRPr sz="2200">
              <a:latin typeface="Calibri"/>
              <a:cs typeface="Calibri"/>
            </a:endParaRPr>
          </a:p>
          <a:p>
            <a:pPr marL="312420" marR="699770" indent="-300355" algn="just">
              <a:lnSpc>
                <a:spcPct val="82400"/>
              </a:lnSpc>
              <a:spcBef>
                <a:spcPts val="445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Kategori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pelanggan: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Bantuan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personal,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Bantuan </a:t>
            </a:r>
            <a:r>
              <a:rPr sz="2200" dirty="0">
                <a:latin typeface="Calibri"/>
                <a:cs typeface="Calibri"/>
              </a:rPr>
              <a:t>personal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khusus,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Swalayan,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Layanan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otomatis,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Komunitas, Kokreasi.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5.</a:t>
            </a:r>
            <a:r>
              <a:rPr spc="-100" dirty="0"/>
              <a:t> </a:t>
            </a:r>
            <a:r>
              <a:rPr dirty="0"/>
              <a:t>Revenue</a:t>
            </a:r>
            <a:r>
              <a:rPr spc="-100" dirty="0"/>
              <a:t> </a:t>
            </a:r>
            <a:r>
              <a:rPr spc="-10" dirty="0"/>
              <a:t>Streams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452" y="1552529"/>
            <a:ext cx="7478395" cy="417576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05435" marR="652780" indent="-293370" algn="just">
              <a:lnSpc>
                <a:spcPts val="2400"/>
              </a:lnSpc>
              <a:spcBef>
                <a:spcPts val="660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Arus</a:t>
            </a:r>
            <a:r>
              <a:rPr sz="2450" spc="4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pendapatan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menggambarkan</a:t>
            </a:r>
            <a:r>
              <a:rPr sz="2450" spc="4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uang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tunai</a:t>
            </a:r>
            <a:r>
              <a:rPr sz="2450" spc="45" dirty="0">
                <a:latin typeface="Calibri"/>
                <a:cs typeface="Calibri"/>
              </a:rPr>
              <a:t> </a:t>
            </a:r>
            <a:r>
              <a:rPr sz="2450" spc="-20" dirty="0">
                <a:latin typeface="Calibri"/>
                <a:cs typeface="Calibri"/>
              </a:rPr>
              <a:t>yang 	</a:t>
            </a:r>
            <a:r>
              <a:rPr sz="2450" dirty="0">
                <a:latin typeface="Calibri"/>
                <a:cs typeface="Calibri"/>
              </a:rPr>
              <a:t>dihasilkan</a:t>
            </a:r>
            <a:r>
              <a:rPr sz="2450" spc="5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perusahaan</a:t>
            </a:r>
            <a:r>
              <a:rPr sz="2450" spc="5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dari</a:t>
            </a:r>
            <a:r>
              <a:rPr sz="2450" spc="5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masing-masing</a:t>
            </a:r>
            <a:r>
              <a:rPr sz="2450" spc="50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segmen 	pelanggan.</a:t>
            </a:r>
            <a:endParaRPr sz="2450">
              <a:latin typeface="Calibri"/>
              <a:cs typeface="Calibri"/>
            </a:endParaRPr>
          </a:p>
          <a:p>
            <a:pPr marL="307975" marR="99060" indent="-295910">
              <a:lnSpc>
                <a:spcPct val="81300"/>
              </a:lnSpc>
              <a:spcBef>
                <a:spcPts val="515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Untuk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nilai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apakah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pelanggan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benar-</a:t>
            </a:r>
            <a:r>
              <a:rPr sz="2450" dirty="0">
                <a:latin typeface="Calibri"/>
                <a:cs typeface="Calibri"/>
              </a:rPr>
              <a:t>benar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besedia </a:t>
            </a:r>
            <a:r>
              <a:rPr sz="2450" dirty="0">
                <a:latin typeface="Calibri"/>
                <a:cs typeface="Calibri"/>
              </a:rPr>
              <a:t>membayar?</a:t>
            </a:r>
            <a:r>
              <a:rPr sz="2450" spc="-1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Untuk apa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sajakah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mereka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membayar? </a:t>
            </a: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pembayaran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mereka?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spc="-20" dirty="0">
                <a:latin typeface="Calibri"/>
                <a:cs typeface="Calibri"/>
              </a:rPr>
              <a:t>cara </a:t>
            </a:r>
            <a:r>
              <a:rPr sz="2450" dirty="0">
                <a:latin typeface="Calibri"/>
                <a:cs typeface="Calibri"/>
              </a:rPr>
              <a:t>pembayaran</a:t>
            </a:r>
            <a:r>
              <a:rPr sz="2450" spc="-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yang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lebih mereka sukai?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Berapa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besarkah </a:t>
            </a:r>
            <a:r>
              <a:rPr sz="2450" dirty="0">
                <a:latin typeface="Calibri"/>
                <a:cs typeface="Calibri"/>
              </a:rPr>
              <a:t>kontribusi</a:t>
            </a:r>
            <a:r>
              <a:rPr sz="2450" spc="2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masing-masing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arus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pendapatan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terhadap </a:t>
            </a:r>
            <a:r>
              <a:rPr sz="2450" dirty="0">
                <a:latin typeface="Calibri"/>
                <a:cs typeface="Calibri"/>
              </a:rPr>
              <a:t>pendapatan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secara</a:t>
            </a:r>
            <a:r>
              <a:rPr sz="2450" spc="-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keseluruhan?</a:t>
            </a:r>
            <a:endParaRPr sz="2450">
              <a:latin typeface="Calibri"/>
              <a:cs typeface="Calibri"/>
            </a:endParaRPr>
          </a:p>
          <a:p>
            <a:pPr marL="307975" marR="5080" indent="-295910">
              <a:lnSpc>
                <a:spcPct val="81100"/>
              </a:lnSpc>
              <a:spcBef>
                <a:spcPts val="509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Beberapa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cara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membangun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arus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pendapatan: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Penjualan </a:t>
            </a:r>
            <a:r>
              <a:rPr sz="2450" dirty="0">
                <a:latin typeface="Calibri"/>
                <a:cs typeface="Calibri"/>
              </a:rPr>
              <a:t>aset,</a:t>
            </a:r>
            <a:r>
              <a:rPr sz="2450" spc="-1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Biaya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penggunaan, Biaya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berlangganan, </a:t>
            </a:r>
            <a:r>
              <a:rPr sz="2450" dirty="0">
                <a:latin typeface="Calibri"/>
                <a:cs typeface="Calibri"/>
              </a:rPr>
              <a:t>pinjaman/penyewaan/leasing, lisensi,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Biaya </a:t>
            </a:r>
            <a:r>
              <a:rPr sz="2450" spc="-10" dirty="0">
                <a:latin typeface="Calibri"/>
                <a:cs typeface="Calibri"/>
              </a:rPr>
              <a:t>komisi, Periklanan.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0225" y="477711"/>
            <a:ext cx="38049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6.</a:t>
            </a:r>
            <a:r>
              <a:rPr spc="-80" dirty="0"/>
              <a:t> </a:t>
            </a:r>
            <a:r>
              <a:rPr dirty="0"/>
              <a:t>Key</a:t>
            </a:r>
            <a:r>
              <a:rPr spc="-75" dirty="0"/>
              <a:t> </a:t>
            </a:r>
            <a:r>
              <a:rPr spc="-10" dirty="0"/>
              <a:t>Resources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94640" marR="5080" indent="-281940" algn="just">
              <a:lnSpc>
                <a:spcPts val="3450"/>
              </a:lnSpc>
              <a:spcBef>
                <a:spcPts val="540"/>
              </a:spcBef>
              <a:buFont typeface="Arial MT"/>
              <a:buChar char="•"/>
              <a:tabLst>
                <a:tab pos="294640" algn="l"/>
              </a:tabLst>
            </a:pPr>
            <a:r>
              <a:rPr dirty="0"/>
              <a:t>Sumber</a:t>
            </a:r>
            <a:r>
              <a:rPr spc="-125" dirty="0"/>
              <a:t> </a:t>
            </a:r>
            <a:r>
              <a:rPr dirty="0"/>
              <a:t>Daya</a:t>
            </a:r>
            <a:r>
              <a:rPr spc="-125" dirty="0"/>
              <a:t> </a:t>
            </a:r>
            <a:r>
              <a:rPr dirty="0"/>
              <a:t>utama</a:t>
            </a:r>
            <a:r>
              <a:rPr spc="-125" dirty="0"/>
              <a:t> </a:t>
            </a:r>
            <a:r>
              <a:rPr spc="-25" dirty="0"/>
              <a:t>mengambarkan</a:t>
            </a:r>
            <a:r>
              <a:rPr spc="-125" dirty="0"/>
              <a:t> </a:t>
            </a:r>
            <a:r>
              <a:rPr spc="-35" dirty="0"/>
              <a:t>aset-</a:t>
            </a:r>
            <a:r>
              <a:rPr spc="-20" dirty="0"/>
              <a:t>aset </a:t>
            </a:r>
            <a:r>
              <a:rPr dirty="0"/>
              <a:t>terpenting</a:t>
            </a:r>
            <a:r>
              <a:rPr spc="-140" dirty="0"/>
              <a:t> </a:t>
            </a:r>
            <a:r>
              <a:rPr dirty="0"/>
              <a:t>yang</a:t>
            </a:r>
            <a:r>
              <a:rPr spc="-140" dirty="0"/>
              <a:t> </a:t>
            </a:r>
            <a:r>
              <a:rPr spc="-10" dirty="0"/>
              <a:t>diperlukan</a:t>
            </a:r>
            <a:r>
              <a:rPr spc="-140" dirty="0"/>
              <a:t> </a:t>
            </a:r>
            <a:r>
              <a:rPr dirty="0"/>
              <a:t>agar</a:t>
            </a:r>
            <a:r>
              <a:rPr spc="-140" dirty="0"/>
              <a:t> </a:t>
            </a:r>
            <a:r>
              <a:rPr dirty="0"/>
              <a:t>sebuah</a:t>
            </a:r>
            <a:r>
              <a:rPr spc="-140" dirty="0"/>
              <a:t> </a:t>
            </a:r>
            <a:r>
              <a:rPr spc="-10" dirty="0"/>
              <a:t>model </a:t>
            </a:r>
            <a:r>
              <a:rPr dirty="0"/>
              <a:t>bisnis</a:t>
            </a:r>
            <a:r>
              <a:rPr spc="-110" dirty="0"/>
              <a:t> </a:t>
            </a:r>
            <a:r>
              <a:rPr dirty="0"/>
              <a:t>dapat</a:t>
            </a:r>
            <a:r>
              <a:rPr spc="-105" dirty="0"/>
              <a:t> </a:t>
            </a:r>
            <a:r>
              <a:rPr spc="-10" dirty="0"/>
              <a:t>berfungsi.</a:t>
            </a:r>
          </a:p>
          <a:p>
            <a:pPr marL="294640" marR="695325" indent="-281940">
              <a:lnSpc>
                <a:spcPct val="90300"/>
              </a:lnSpc>
              <a:spcBef>
                <a:spcPts val="570"/>
              </a:spcBef>
              <a:buFont typeface="Arial MT"/>
              <a:buChar char="•"/>
              <a:tabLst>
                <a:tab pos="294640" algn="l"/>
              </a:tabLst>
            </a:pPr>
            <a:r>
              <a:rPr dirty="0"/>
              <a:t>Sumber</a:t>
            </a:r>
            <a:r>
              <a:rPr spc="-135" dirty="0"/>
              <a:t> </a:t>
            </a:r>
            <a:r>
              <a:rPr dirty="0"/>
              <a:t>daya</a:t>
            </a:r>
            <a:r>
              <a:rPr spc="-135" dirty="0"/>
              <a:t> </a:t>
            </a:r>
            <a:r>
              <a:rPr dirty="0"/>
              <a:t>utama</a:t>
            </a:r>
            <a:r>
              <a:rPr spc="-135" dirty="0"/>
              <a:t> </a:t>
            </a:r>
            <a:r>
              <a:rPr dirty="0"/>
              <a:t>dapat</a:t>
            </a:r>
            <a:r>
              <a:rPr spc="-135" dirty="0"/>
              <a:t> </a:t>
            </a:r>
            <a:r>
              <a:rPr spc="-10" dirty="0"/>
              <a:t>berbentuk</a:t>
            </a:r>
            <a:r>
              <a:rPr spc="-135" dirty="0"/>
              <a:t> </a:t>
            </a:r>
            <a:r>
              <a:rPr spc="-10" dirty="0"/>
              <a:t>fisik, </a:t>
            </a:r>
            <a:r>
              <a:rPr dirty="0"/>
              <a:t>finansial,</a:t>
            </a:r>
            <a:r>
              <a:rPr spc="-145" dirty="0"/>
              <a:t> </a:t>
            </a:r>
            <a:r>
              <a:rPr spc="-10" dirty="0"/>
              <a:t>intelektual,</a:t>
            </a:r>
            <a:r>
              <a:rPr spc="-145" dirty="0"/>
              <a:t> </a:t>
            </a:r>
            <a:r>
              <a:rPr dirty="0"/>
              <a:t>atau</a:t>
            </a:r>
            <a:r>
              <a:rPr spc="-140" dirty="0"/>
              <a:t> </a:t>
            </a:r>
            <a:r>
              <a:rPr dirty="0"/>
              <a:t>manusia.</a:t>
            </a:r>
            <a:r>
              <a:rPr spc="-145" dirty="0"/>
              <a:t> </a:t>
            </a:r>
            <a:r>
              <a:rPr spc="-20" dirty="0"/>
              <a:t>Bisa </a:t>
            </a:r>
            <a:r>
              <a:rPr dirty="0"/>
              <a:t>dimiliki</a:t>
            </a:r>
            <a:r>
              <a:rPr spc="-140" dirty="0"/>
              <a:t> </a:t>
            </a:r>
            <a:r>
              <a:rPr dirty="0"/>
              <a:t>atau</a:t>
            </a:r>
            <a:r>
              <a:rPr spc="-140" dirty="0"/>
              <a:t> </a:t>
            </a:r>
            <a:r>
              <a:rPr spc="-10" dirty="0"/>
              <a:t>disewa.</a:t>
            </a:r>
          </a:p>
          <a:p>
            <a:pPr marL="294640" marR="60960" indent="-281940">
              <a:lnSpc>
                <a:spcPct val="90300"/>
              </a:lnSpc>
              <a:spcBef>
                <a:spcPts val="625"/>
              </a:spcBef>
              <a:buFont typeface="Arial MT"/>
              <a:buChar char="•"/>
              <a:tabLst>
                <a:tab pos="294640" algn="l"/>
              </a:tabLst>
            </a:pPr>
            <a:r>
              <a:rPr spc="-10" dirty="0"/>
              <a:t>Kategori</a:t>
            </a:r>
            <a:r>
              <a:rPr spc="-130" dirty="0"/>
              <a:t> </a:t>
            </a:r>
            <a:r>
              <a:rPr dirty="0"/>
              <a:t>sumber</a:t>
            </a:r>
            <a:r>
              <a:rPr spc="-130" dirty="0"/>
              <a:t> </a:t>
            </a:r>
            <a:r>
              <a:rPr dirty="0"/>
              <a:t>daya</a:t>
            </a:r>
            <a:r>
              <a:rPr spc="-130" dirty="0"/>
              <a:t> </a:t>
            </a:r>
            <a:r>
              <a:rPr dirty="0"/>
              <a:t>utama:</a:t>
            </a:r>
            <a:r>
              <a:rPr spc="-130" dirty="0"/>
              <a:t> </a:t>
            </a:r>
            <a:r>
              <a:rPr dirty="0"/>
              <a:t>fisik,</a:t>
            </a:r>
            <a:r>
              <a:rPr spc="-130" dirty="0"/>
              <a:t> </a:t>
            </a:r>
            <a:r>
              <a:rPr spc="-10" dirty="0"/>
              <a:t>intelektual, </a:t>
            </a:r>
            <a:r>
              <a:rPr dirty="0"/>
              <a:t>manusia,</a:t>
            </a:r>
            <a:r>
              <a:rPr spc="-100" dirty="0"/>
              <a:t> </a:t>
            </a:r>
            <a:r>
              <a:rPr dirty="0"/>
              <a:t>finansial,</a:t>
            </a:r>
            <a:r>
              <a:rPr spc="-100" dirty="0"/>
              <a:t> </a:t>
            </a:r>
            <a:r>
              <a:rPr dirty="0"/>
              <a:t>(5</a:t>
            </a:r>
            <a:r>
              <a:rPr spc="-100" dirty="0"/>
              <a:t> </a:t>
            </a:r>
            <a:r>
              <a:rPr dirty="0"/>
              <a:t>M</a:t>
            </a:r>
            <a:r>
              <a:rPr spc="-95" dirty="0"/>
              <a:t> </a:t>
            </a:r>
            <a:r>
              <a:rPr dirty="0"/>
              <a:t>:man,</a:t>
            </a:r>
            <a:r>
              <a:rPr spc="-100" dirty="0"/>
              <a:t> </a:t>
            </a:r>
            <a:r>
              <a:rPr spc="-10" dirty="0"/>
              <a:t>machine, </a:t>
            </a:r>
            <a:r>
              <a:rPr spc="-40" dirty="0"/>
              <a:t>money,</a:t>
            </a:r>
            <a:r>
              <a:rPr spc="-85" dirty="0"/>
              <a:t> </a:t>
            </a:r>
            <a:r>
              <a:rPr spc="-10" dirty="0"/>
              <a:t>methode,</a:t>
            </a:r>
            <a:r>
              <a:rPr spc="-80" dirty="0"/>
              <a:t> </a:t>
            </a:r>
            <a:r>
              <a:rPr spc="-10" dirty="0"/>
              <a:t>material</a:t>
            </a:r>
            <a:r>
              <a:rPr spc="-80" dirty="0"/>
              <a:t> </a:t>
            </a:r>
            <a:r>
              <a:rPr dirty="0"/>
              <a:t>+</a:t>
            </a:r>
            <a:r>
              <a:rPr spc="-80" dirty="0"/>
              <a:t> </a:t>
            </a:r>
            <a:r>
              <a:rPr dirty="0"/>
              <a:t>1</a:t>
            </a:r>
            <a:r>
              <a:rPr spc="-80" dirty="0"/>
              <a:t> </a:t>
            </a:r>
            <a:r>
              <a:rPr spc="-10" dirty="0"/>
              <a:t>information)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7.</a:t>
            </a:r>
            <a:r>
              <a:rPr spc="-80" dirty="0"/>
              <a:t> </a:t>
            </a:r>
            <a:r>
              <a:rPr dirty="0"/>
              <a:t>Key</a:t>
            </a:r>
            <a:r>
              <a:rPr spc="-7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621" y="1610563"/>
            <a:ext cx="7641590" cy="421068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99085" marR="266065" indent="-287020">
              <a:lnSpc>
                <a:spcPts val="3529"/>
              </a:lnSpc>
              <a:spcBef>
                <a:spcPts val="235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dirty="0">
                <a:latin typeface="Calibri"/>
                <a:cs typeface="Calibri"/>
              </a:rPr>
              <a:t>Aktivitas</a:t>
            </a:r>
            <a:r>
              <a:rPr sz="2950" spc="-9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kunci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menggambarkan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hal-</a:t>
            </a:r>
            <a:r>
              <a:rPr sz="2950" spc="-25" dirty="0">
                <a:latin typeface="Calibri"/>
                <a:cs typeface="Calibri"/>
              </a:rPr>
              <a:t>hal </a:t>
            </a:r>
            <a:r>
              <a:rPr sz="2950" dirty="0">
                <a:latin typeface="Calibri"/>
                <a:cs typeface="Calibri"/>
              </a:rPr>
              <a:t>penting</a:t>
            </a:r>
            <a:r>
              <a:rPr sz="2950" spc="-7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harus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dilakukan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perusahaan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spc="-20" dirty="0">
                <a:latin typeface="Calibri"/>
                <a:cs typeface="Calibri"/>
              </a:rPr>
              <a:t>agar </a:t>
            </a:r>
            <a:r>
              <a:rPr sz="2950" dirty="0">
                <a:latin typeface="Calibri"/>
                <a:cs typeface="Calibri"/>
              </a:rPr>
              <a:t>model</a:t>
            </a:r>
            <a:r>
              <a:rPr sz="2950" spc="-7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bisnisnya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dapat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bekerja.</a:t>
            </a:r>
            <a:endParaRPr sz="2950">
              <a:latin typeface="Calibri"/>
              <a:cs typeface="Calibri"/>
            </a:endParaRPr>
          </a:p>
          <a:p>
            <a:pPr marL="299085" marR="5080" indent="-287020">
              <a:lnSpc>
                <a:spcPct val="99700"/>
              </a:lnSpc>
              <a:spcBef>
                <a:spcPts val="459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dirty="0">
                <a:latin typeface="Calibri"/>
                <a:cs typeface="Calibri"/>
              </a:rPr>
              <a:t>Apa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sajakah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aktivitas-</a:t>
            </a:r>
            <a:r>
              <a:rPr sz="2950" dirty="0">
                <a:latin typeface="Calibri"/>
                <a:cs typeface="Calibri"/>
              </a:rPr>
              <a:t>aktivitas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kunci</a:t>
            </a:r>
            <a:r>
              <a:rPr sz="2950" spc="-50" dirty="0">
                <a:latin typeface="Calibri"/>
                <a:cs typeface="Calibri"/>
              </a:rPr>
              <a:t> </a:t>
            </a:r>
            <a:r>
              <a:rPr sz="2950" spc="-20" dirty="0">
                <a:latin typeface="Calibri"/>
                <a:cs typeface="Calibri"/>
              </a:rPr>
              <a:t>yang </a:t>
            </a:r>
            <a:r>
              <a:rPr sz="2950" dirty="0">
                <a:latin typeface="Calibri"/>
                <a:cs typeface="Calibri"/>
              </a:rPr>
              <a:t>diperlukan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proposisi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nilai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kita?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Saluran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distribusi </a:t>
            </a:r>
            <a:r>
              <a:rPr sz="2950" dirty="0">
                <a:latin typeface="Calibri"/>
                <a:cs typeface="Calibri"/>
              </a:rPr>
              <a:t>kita?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Hubungan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pelanggan?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Arus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pendapatan?</a:t>
            </a:r>
            <a:endParaRPr sz="2950">
              <a:latin typeface="Calibri"/>
              <a:cs typeface="Calibri"/>
            </a:endParaRPr>
          </a:p>
          <a:p>
            <a:pPr marL="299085" marR="383540" indent="-287020">
              <a:lnSpc>
                <a:spcPct val="99700"/>
              </a:lnSpc>
              <a:spcBef>
                <a:spcPts val="590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spc="-10" dirty="0">
                <a:latin typeface="Calibri"/>
                <a:cs typeface="Calibri"/>
              </a:rPr>
              <a:t>Aktivitas-</a:t>
            </a:r>
            <a:r>
              <a:rPr sz="2950" dirty="0">
                <a:latin typeface="Calibri"/>
                <a:cs typeface="Calibri"/>
              </a:rPr>
              <a:t>aktivitas</a:t>
            </a:r>
            <a:r>
              <a:rPr sz="2950" spc="-9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kunci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dikategorikan</a:t>
            </a:r>
            <a:r>
              <a:rPr sz="2950" spc="-7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sebagai </a:t>
            </a:r>
            <a:r>
              <a:rPr sz="2950" dirty="0">
                <a:latin typeface="Calibri"/>
                <a:cs typeface="Calibri"/>
              </a:rPr>
              <a:t>berikut:</a:t>
            </a:r>
            <a:r>
              <a:rPr sz="2950" spc="-114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Produksi,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Pemecahan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masalah, Platform/jaringan</a:t>
            </a:r>
            <a:endParaRPr sz="2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8.</a:t>
            </a:r>
            <a:r>
              <a:rPr spc="-80" dirty="0"/>
              <a:t> </a:t>
            </a:r>
            <a:r>
              <a:rPr dirty="0"/>
              <a:t>Key</a:t>
            </a:r>
            <a:r>
              <a:rPr spc="-75" dirty="0"/>
              <a:t> </a:t>
            </a:r>
            <a:r>
              <a:rPr spc="-25" dirty="0"/>
              <a:t>Parterships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2893" y="1559600"/>
            <a:ext cx="7838440" cy="3853179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312420" marR="237490" indent="-300355">
              <a:lnSpc>
                <a:spcPts val="2180"/>
              </a:lnSpc>
              <a:spcBef>
                <a:spcPts val="595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Kemitraan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utama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menggambarkan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jaringan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pemasok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mitra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membuat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model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bisnis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dapat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bekerja.</a:t>
            </a:r>
            <a:endParaRPr sz="2200">
              <a:latin typeface="Calibri"/>
              <a:cs typeface="Calibri"/>
            </a:endParaRPr>
          </a:p>
          <a:p>
            <a:pPr marL="312420" marR="79375" indent="-300355">
              <a:lnSpc>
                <a:spcPct val="82400"/>
              </a:lnSpc>
              <a:spcBef>
                <a:spcPts val="445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Siapa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sajakah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mitra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utama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kita?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Siapa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sajakah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pemasok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utama </a:t>
            </a:r>
            <a:r>
              <a:rPr sz="2200" dirty="0">
                <a:latin typeface="Calibri"/>
                <a:cs typeface="Calibri"/>
              </a:rPr>
              <a:t>kita?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Sumber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Daya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Utama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apakah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kita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dapatkan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dari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mitra? </a:t>
            </a:r>
            <a:r>
              <a:rPr sz="2200" dirty="0">
                <a:latin typeface="Calibri"/>
                <a:cs typeface="Calibri"/>
              </a:rPr>
              <a:t>Aktivitas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kunci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apa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sajakah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dilakukan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mitra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kita?</a:t>
            </a:r>
            <a:endParaRPr sz="2200">
              <a:latin typeface="Calibri"/>
              <a:cs typeface="Calibri"/>
            </a:endParaRPr>
          </a:p>
          <a:p>
            <a:pPr marL="312420" marR="5080" indent="-300355">
              <a:lnSpc>
                <a:spcPct val="82400"/>
              </a:lnSpc>
              <a:spcBef>
                <a:spcPts val="450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Kita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dapat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membedakan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empat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jenis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kemitraan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berbeda: </a:t>
            </a:r>
            <a:r>
              <a:rPr sz="2200" dirty="0">
                <a:latin typeface="Calibri"/>
                <a:cs typeface="Calibri"/>
              </a:rPr>
              <a:t>Aliansi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strategis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antara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non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pesaing,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Coopetition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kemitraan </a:t>
            </a:r>
            <a:r>
              <a:rPr sz="2200" dirty="0">
                <a:latin typeface="Calibri"/>
                <a:cs typeface="Calibri"/>
              </a:rPr>
              <a:t>strategis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antar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pesaing,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usaha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patungan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untuk</a:t>
            </a:r>
            <a:r>
              <a:rPr sz="2200" spc="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mengembangkan </a:t>
            </a:r>
            <a:r>
              <a:rPr sz="2200" dirty="0">
                <a:latin typeface="Calibri"/>
                <a:cs typeface="Calibri"/>
              </a:rPr>
              <a:t>bisnis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baru,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hubungan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pembeli-pemasok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untuk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menjami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pasokan </a:t>
            </a:r>
            <a:r>
              <a:rPr sz="2200" dirty="0">
                <a:latin typeface="Calibri"/>
                <a:cs typeface="Calibri"/>
              </a:rPr>
              <a:t>yang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diandalkan.</a:t>
            </a:r>
            <a:endParaRPr sz="2200">
              <a:latin typeface="Calibri"/>
              <a:cs typeface="Calibri"/>
            </a:endParaRPr>
          </a:p>
          <a:p>
            <a:pPr marL="312420" marR="370205" indent="-300355">
              <a:lnSpc>
                <a:spcPct val="82400"/>
              </a:lnSpc>
              <a:spcBef>
                <a:spcPts val="445"/>
              </a:spcBef>
              <a:buFont typeface="Arial MT"/>
              <a:buChar char="•"/>
              <a:tabLst>
                <a:tab pos="312420" algn="l"/>
              </a:tabLst>
            </a:pPr>
            <a:r>
              <a:rPr sz="2200" dirty="0">
                <a:latin typeface="Calibri"/>
                <a:cs typeface="Calibri"/>
              </a:rPr>
              <a:t>Agar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bermanfaat,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tiga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motivasi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dalam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membangun</a:t>
            </a:r>
            <a:r>
              <a:rPr sz="2200" spc="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kemitraan; </a:t>
            </a:r>
            <a:r>
              <a:rPr sz="2200" dirty="0">
                <a:latin typeface="Calibri"/>
                <a:cs typeface="Calibri"/>
              </a:rPr>
              <a:t>Optimisasi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dan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skala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ekonomi,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Pengurangan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risiko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dan </a:t>
            </a:r>
            <a:r>
              <a:rPr sz="2200" spc="-10" dirty="0">
                <a:latin typeface="Calibri"/>
                <a:cs typeface="Calibri"/>
              </a:rPr>
              <a:t>ketidakpastian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0225" y="477711"/>
            <a:ext cx="39319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8975" algn="l"/>
              </a:tabLst>
            </a:pPr>
            <a:r>
              <a:rPr spc="-25" dirty="0"/>
              <a:t>9.</a:t>
            </a:r>
            <a:r>
              <a:rPr dirty="0"/>
              <a:t>	Cost</a:t>
            </a:r>
            <a:r>
              <a:rPr spc="-145" dirty="0"/>
              <a:t> </a:t>
            </a:r>
            <a:r>
              <a:rPr spc="-10" dirty="0"/>
              <a:t>Structure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621" y="1538386"/>
            <a:ext cx="7882255" cy="432498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99085" marR="5080" indent="-287020">
              <a:lnSpc>
                <a:spcPts val="2850"/>
              </a:lnSpc>
              <a:spcBef>
                <a:spcPts val="780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dirty="0">
                <a:latin typeface="Calibri"/>
                <a:cs typeface="Calibri"/>
              </a:rPr>
              <a:t>Struktur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biaya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menggambarkan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semua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biaya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7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dikeluarkan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untuk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mengoperasikan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model bisnis</a:t>
            </a:r>
            <a:endParaRPr sz="2950" dirty="0">
              <a:latin typeface="Calibri"/>
              <a:cs typeface="Calibri"/>
            </a:endParaRPr>
          </a:p>
          <a:p>
            <a:pPr marL="299085" marR="368300" indent="-287020">
              <a:lnSpc>
                <a:spcPct val="80600"/>
              </a:lnSpc>
              <a:spcBef>
                <a:spcPts val="605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dirty="0">
                <a:latin typeface="Calibri"/>
                <a:cs typeface="Calibri"/>
              </a:rPr>
              <a:t>Biaya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terpenting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apakah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ada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dalam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model </a:t>
            </a:r>
            <a:r>
              <a:rPr sz="2950" dirty="0">
                <a:latin typeface="Calibri"/>
                <a:cs typeface="Calibri"/>
              </a:rPr>
              <a:t>bisnis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kita?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Sumber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daya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utama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apakah</a:t>
            </a:r>
            <a:r>
              <a:rPr sz="2950" spc="-55" dirty="0">
                <a:latin typeface="Calibri"/>
                <a:cs typeface="Calibri"/>
              </a:rPr>
              <a:t> </a:t>
            </a:r>
            <a:r>
              <a:rPr sz="2950" spc="-20" dirty="0">
                <a:latin typeface="Calibri"/>
                <a:cs typeface="Calibri"/>
              </a:rPr>
              <a:t>yang </a:t>
            </a:r>
            <a:r>
              <a:rPr sz="2950" dirty="0">
                <a:latin typeface="Calibri"/>
                <a:cs typeface="Calibri"/>
              </a:rPr>
              <a:t>paling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mahal?</a:t>
            </a:r>
            <a:r>
              <a:rPr sz="2950" spc="-4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Aktivitas-</a:t>
            </a:r>
            <a:r>
              <a:rPr sz="2950" dirty="0">
                <a:latin typeface="Calibri"/>
                <a:cs typeface="Calibri"/>
              </a:rPr>
              <a:t>aktivitas</a:t>
            </a:r>
            <a:r>
              <a:rPr sz="2950" spc="-4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kunci</a:t>
            </a:r>
            <a:r>
              <a:rPr sz="2950" spc="-4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apakah </a:t>
            </a:r>
            <a:r>
              <a:rPr sz="2950" dirty="0">
                <a:latin typeface="Calibri"/>
                <a:cs typeface="Calibri"/>
              </a:rPr>
              <a:t>yang</a:t>
            </a:r>
            <a:r>
              <a:rPr sz="2950" spc="-4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paling</a:t>
            </a:r>
            <a:r>
              <a:rPr sz="2950" spc="-4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mahal?</a:t>
            </a:r>
            <a:endParaRPr sz="2950" dirty="0">
              <a:latin typeface="Calibri"/>
              <a:cs typeface="Calibri"/>
            </a:endParaRPr>
          </a:p>
          <a:p>
            <a:pPr marL="299720" indent="-287020">
              <a:lnSpc>
                <a:spcPts val="3395"/>
              </a:lnSpc>
              <a:buFont typeface="Arial MT"/>
              <a:buChar char="•"/>
              <a:tabLst>
                <a:tab pos="299720" algn="l"/>
              </a:tabLst>
            </a:pPr>
            <a:r>
              <a:rPr sz="2950" dirty="0">
                <a:latin typeface="Calibri"/>
                <a:cs typeface="Calibri"/>
              </a:rPr>
              <a:t>Biaya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model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bisnis: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terpacu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biaya,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terpacu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nilai.</a:t>
            </a:r>
            <a:endParaRPr sz="2950" dirty="0">
              <a:latin typeface="Calibri"/>
              <a:cs typeface="Calibri"/>
            </a:endParaRPr>
          </a:p>
          <a:p>
            <a:pPr marL="299085" marR="321310" indent="-287020">
              <a:lnSpc>
                <a:spcPct val="80600"/>
              </a:lnSpc>
              <a:spcBef>
                <a:spcPts val="645"/>
              </a:spcBef>
              <a:buFont typeface="Arial MT"/>
              <a:buChar char="•"/>
              <a:tabLst>
                <a:tab pos="299085" algn="l"/>
              </a:tabLst>
            </a:pPr>
            <a:r>
              <a:rPr sz="2950" dirty="0">
                <a:latin typeface="Calibri"/>
                <a:cs typeface="Calibri"/>
              </a:rPr>
              <a:t>Struktur</a:t>
            </a:r>
            <a:r>
              <a:rPr sz="2950" spc="-8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biaya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dapat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memiliki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karakteristi:</a:t>
            </a:r>
            <a:r>
              <a:rPr sz="2950" spc="-65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biaya </a:t>
            </a:r>
            <a:r>
              <a:rPr sz="2950" dirty="0">
                <a:latin typeface="Calibri"/>
                <a:cs typeface="Calibri"/>
              </a:rPr>
              <a:t>tetap,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biaya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variabel,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skala</a:t>
            </a:r>
            <a:r>
              <a:rPr sz="2950" spc="-9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ekonomi,</a:t>
            </a:r>
            <a:r>
              <a:rPr sz="2950" spc="-10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lingkup ekonomi&gt;</a:t>
            </a:r>
            <a:endParaRPr sz="29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964" y="914399"/>
            <a:ext cx="8791135" cy="51815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383874"/>
            <a:ext cx="8606146" cy="59352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1410891"/>
            <a:ext cx="9135070" cy="51792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29" y="687585"/>
            <a:ext cx="9135070" cy="51792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2620" y="2572301"/>
            <a:ext cx="7919720" cy="269817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292100" indent="-278765">
              <a:lnSpc>
                <a:spcPct val="100000"/>
              </a:lnSpc>
              <a:spcBef>
                <a:spcPts val="680"/>
              </a:spcBef>
              <a:buChar char="•"/>
              <a:tabLst>
                <a:tab pos="292100" algn="l"/>
              </a:tabLst>
            </a:pPr>
            <a:r>
              <a:rPr sz="2900" spc="100" dirty="0" err="1" smtClean="0">
                <a:latin typeface="Arial MT"/>
                <a:cs typeface="Arial MT"/>
              </a:rPr>
              <a:t>S</a:t>
            </a:r>
            <a:r>
              <a:rPr lang="en-US" sz="2900" spc="100" dirty="0" err="1" smtClean="0">
                <a:latin typeface="Arial MT"/>
                <a:cs typeface="Arial MT"/>
              </a:rPr>
              <a:t>aa</a:t>
            </a:r>
            <a:r>
              <a:rPr sz="2900" spc="100" dirty="0" err="1" smtClean="0">
                <a:latin typeface="Arial MT"/>
                <a:cs typeface="Arial MT"/>
              </a:rPr>
              <a:t>t</a:t>
            </a:r>
            <a:r>
              <a:rPr sz="2900" spc="330" dirty="0" smtClean="0">
                <a:latin typeface="Arial MT"/>
                <a:cs typeface="Arial MT"/>
              </a:rPr>
              <a:t> </a:t>
            </a:r>
            <a:r>
              <a:rPr sz="2900" spc="50" dirty="0" err="1">
                <a:latin typeface="Arial MT"/>
                <a:cs typeface="Arial MT"/>
              </a:rPr>
              <a:t>ini</a:t>
            </a:r>
            <a:r>
              <a:rPr sz="2900" spc="365" dirty="0">
                <a:latin typeface="Arial MT"/>
                <a:cs typeface="Arial MT"/>
              </a:rPr>
              <a:t> </a:t>
            </a:r>
            <a:r>
              <a:rPr sz="2900" spc="155" dirty="0" err="1" smtClean="0">
                <a:latin typeface="Arial MT"/>
                <a:cs typeface="Arial MT"/>
              </a:rPr>
              <a:t>b</a:t>
            </a:r>
            <a:r>
              <a:rPr lang="en-US" sz="2900" spc="155" dirty="0" err="1" smtClean="0">
                <a:latin typeface="Arial MT"/>
                <a:cs typeface="Arial MT"/>
              </a:rPr>
              <a:t>a</a:t>
            </a:r>
            <a:r>
              <a:rPr sz="2900" spc="155" dirty="0" err="1" smtClean="0">
                <a:latin typeface="Arial MT"/>
                <a:cs typeface="Arial MT"/>
              </a:rPr>
              <a:t>ny</a:t>
            </a:r>
            <a:r>
              <a:rPr lang="en-US" sz="2900" spc="155" dirty="0" err="1" smtClean="0">
                <a:latin typeface="Arial MT"/>
                <a:cs typeface="Arial MT"/>
              </a:rPr>
              <a:t>a</a:t>
            </a:r>
            <a:r>
              <a:rPr sz="2900" spc="155" dirty="0" err="1" smtClean="0">
                <a:latin typeface="Arial MT"/>
                <a:cs typeface="Arial MT"/>
              </a:rPr>
              <a:t>k</a:t>
            </a:r>
            <a:r>
              <a:rPr sz="2900" spc="420" dirty="0" smtClean="0">
                <a:latin typeface="Arial MT"/>
                <a:cs typeface="Arial MT"/>
              </a:rPr>
              <a:t> </a:t>
            </a:r>
            <a:r>
              <a:rPr sz="2900" spc="55" dirty="0">
                <a:latin typeface="Arial MT"/>
                <a:cs typeface="Arial MT"/>
              </a:rPr>
              <a:t>model</a:t>
            </a:r>
            <a:r>
              <a:rPr sz="2900" spc="320" dirty="0">
                <a:latin typeface="Arial MT"/>
                <a:cs typeface="Arial MT"/>
              </a:rPr>
              <a:t> </a:t>
            </a:r>
            <a:r>
              <a:rPr sz="2900" dirty="0">
                <a:latin typeface="Arial MT"/>
                <a:cs typeface="Arial MT"/>
              </a:rPr>
              <a:t>bisnis</a:t>
            </a:r>
            <a:r>
              <a:rPr sz="2900" spc="325" dirty="0">
                <a:latin typeface="Arial MT"/>
                <a:cs typeface="Arial MT"/>
              </a:rPr>
              <a:t> </a:t>
            </a:r>
            <a:r>
              <a:rPr sz="2900" spc="180" dirty="0" err="1">
                <a:latin typeface="Arial MT"/>
                <a:cs typeface="Arial MT"/>
              </a:rPr>
              <a:t>yong</a:t>
            </a:r>
            <a:r>
              <a:rPr sz="2900" spc="200" dirty="0">
                <a:latin typeface="Arial MT"/>
                <a:cs typeface="Arial MT"/>
              </a:rPr>
              <a:t> </a:t>
            </a:r>
            <a:r>
              <a:rPr sz="2900" spc="165" dirty="0" err="1" smtClean="0">
                <a:latin typeface="Arial MT"/>
                <a:cs typeface="Arial MT"/>
              </a:rPr>
              <a:t>inov</a:t>
            </a:r>
            <a:r>
              <a:rPr lang="en-US" sz="2900" spc="165" dirty="0" err="1" smtClean="0">
                <a:latin typeface="Arial MT"/>
                <a:cs typeface="Arial MT"/>
              </a:rPr>
              <a:t>a</a:t>
            </a:r>
            <a:r>
              <a:rPr sz="2900" spc="165" dirty="0" err="1" smtClean="0">
                <a:latin typeface="Arial MT"/>
                <a:cs typeface="Arial MT"/>
              </a:rPr>
              <a:t>tif</a:t>
            </a:r>
            <a:endParaRPr sz="2900" dirty="0">
              <a:latin typeface="Arial MT"/>
              <a:cs typeface="Arial MT"/>
            </a:endParaRPr>
          </a:p>
          <a:p>
            <a:pPr marL="281940" indent="-269240">
              <a:lnSpc>
                <a:spcPct val="100000"/>
              </a:lnSpc>
              <a:spcBef>
                <a:spcPts val="605"/>
              </a:spcBef>
              <a:buChar char="•"/>
              <a:tabLst>
                <a:tab pos="281940" algn="l"/>
              </a:tabLst>
            </a:pPr>
            <a:r>
              <a:rPr sz="3000" spc="65" dirty="0" err="1" smtClean="0">
                <a:latin typeface="Arial MT"/>
                <a:cs typeface="Arial MT"/>
              </a:rPr>
              <a:t>Bany</a:t>
            </a:r>
            <a:r>
              <a:rPr lang="en-US" sz="3000" spc="65" dirty="0" err="1" smtClean="0">
                <a:latin typeface="Arial MT"/>
                <a:cs typeface="Arial MT"/>
              </a:rPr>
              <a:t>a</a:t>
            </a:r>
            <a:r>
              <a:rPr sz="3000" spc="65" dirty="0" err="1" smtClean="0">
                <a:latin typeface="Arial MT"/>
                <a:cs typeface="Arial MT"/>
              </a:rPr>
              <a:t>k</a:t>
            </a:r>
            <a:r>
              <a:rPr sz="3000" spc="400" dirty="0" smtClean="0">
                <a:latin typeface="Arial MT"/>
                <a:cs typeface="Arial MT"/>
              </a:rPr>
              <a:t> </a:t>
            </a:r>
            <a:r>
              <a:rPr sz="3000" spc="85" dirty="0" err="1" smtClean="0">
                <a:latin typeface="Arial MT"/>
                <a:cs typeface="Arial MT"/>
              </a:rPr>
              <a:t>pol</a:t>
            </a:r>
            <a:r>
              <a:rPr lang="en-US" sz="3000" spc="85" dirty="0" err="1" smtClean="0">
                <a:latin typeface="Arial MT"/>
                <a:cs typeface="Arial MT"/>
              </a:rPr>
              <a:t>a</a:t>
            </a:r>
            <a:r>
              <a:rPr sz="3000" spc="85" dirty="0" err="1" smtClean="0">
                <a:latin typeface="Arial MT"/>
                <a:cs typeface="Arial MT"/>
              </a:rPr>
              <a:t>-</a:t>
            </a:r>
            <a:r>
              <a:rPr sz="3000" spc="95" dirty="0" err="1" smtClean="0">
                <a:latin typeface="Arial MT"/>
                <a:cs typeface="Arial MT"/>
              </a:rPr>
              <a:t>pol</a:t>
            </a:r>
            <a:r>
              <a:rPr lang="en-US" sz="3000" spc="95" dirty="0" err="1" smtClean="0">
                <a:latin typeface="Arial MT"/>
                <a:cs typeface="Arial MT"/>
              </a:rPr>
              <a:t>a</a:t>
            </a:r>
            <a:r>
              <a:rPr sz="3000" spc="300" dirty="0" smtClean="0">
                <a:latin typeface="Arial MT"/>
                <a:cs typeface="Arial MT"/>
              </a:rPr>
              <a:t> </a:t>
            </a:r>
            <a:r>
              <a:rPr sz="3000" dirty="0" err="1" smtClean="0">
                <a:latin typeface="Arial MT"/>
                <a:cs typeface="Arial MT"/>
              </a:rPr>
              <a:t>Bisnis</a:t>
            </a:r>
            <a:r>
              <a:rPr lang="en-US" sz="3000" spc="350" dirty="0">
                <a:latin typeface="Arial MT"/>
                <a:cs typeface="Arial MT"/>
              </a:rPr>
              <a:t> </a:t>
            </a:r>
            <a:r>
              <a:rPr lang="en-US" sz="3000" spc="350" dirty="0" smtClean="0">
                <a:latin typeface="Arial MT"/>
                <a:cs typeface="Arial MT"/>
              </a:rPr>
              <a:t>ya</a:t>
            </a:r>
            <a:r>
              <a:rPr sz="3000" dirty="0" smtClean="0">
                <a:latin typeface="Arial MT"/>
                <a:cs typeface="Arial MT"/>
              </a:rPr>
              <a:t>ng</a:t>
            </a:r>
            <a:r>
              <a:rPr sz="3000" spc="280" dirty="0" smtClean="0">
                <a:latin typeface="Arial MT"/>
                <a:cs typeface="Arial MT"/>
              </a:rPr>
              <a:t> </a:t>
            </a:r>
            <a:r>
              <a:rPr lang="en-US" sz="3000" spc="45" dirty="0" err="1" smtClean="0">
                <a:latin typeface="Arial MT"/>
                <a:cs typeface="Arial MT"/>
              </a:rPr>
              <a:t>sa</a:t>
            </a:r>
            <a:r>
              <a:rPr sz="3000" spc="45" dirty="0" err="1" smtClean="0">
                <a:latin typeface="Arial MT"/>
                <a:cs typeface="Arial MT"/>
              </a:rPr>
              <a:t>ng</a:t>
            </a:r>
            <a:r>
              <a:rPr lang="en-US" sz="3000" spc="45" dirty="0" err="1" smtClean="0">
                <a:latin typeface="Arial MT"/>
                <a:cs typeface="Arial MT"/>
              </a:rPr>
              <a:t>a</a:t>
            </a:r>
            <a:r>
              <a:rPr sz="3000" spc="45" dirty="0" err="1" smtClean="0">
                <a:latin typeface="Arial MT"/>
                <a:cs typeface="Arial MT"/>
              </a:rPr>
              <a:t>t</a:t>
            </a:r>
            <a:endParaRPr sz="3000" dirty="0">
              <a:latin typeface="Arial MT"/>
              <a:cs typeface="Arial MT"/>
            </a:endParaRPr>
          </a:p>
          <a:p>
            <a:pPr marL="290830">
              <a:lnSpc>
                <a:spcPct val="100000"/>
              </a:lnSpc>
              <a:spcBef>
                <a:spcPts val="705"/>
              </a:spcBef>
              <a:tabLst>
                <a:tab pos="5770880" algn="l"/>
              </a:tabLst>
            </a:pPr>
            <a:r>
              <a:rPr sz="2950" spc="105" dirty="0" err="1" smtClean="0">
                <a:latin typeface="Arial MT"/>
                <a:cs typeface="Arial MT"/>
              </a:rPr>
              <a:t>Berbed</a:t>
            </a:r>
            <a:r>
              <a:rPr lang="en-US" sz="2950" spc="105" dirty="0" err="1" smtClean="0">
                <a:latin typeface="Arial MT"/>
                <a:cs typeface="Arial MT"/>
              </a:rPr>
              <a:t>a</a:t>
            </a:r>
            <a:r>
              <a:rPr sz="2950" spc="375" dirty="0" smtClean="0">
                <a:latin typeface="Arial MT"/>
                <a:cs typeface="Arial MT"/>
              </a:rPr>
              <a:t> </a:t>
            </a:r>
            <a:r>
              <a:rPr sz="2950" spc="90" dirty="0" err="1" smtClean="0">
                <a:latin typeface="Arial MT"/>
                <a:cs typeface="Arial MT"/>
              </a:rPr>
              <a:t>d</a:t>
            </a:r>
            <a:r>
              <a:rPr lang="en-US" sz="2950" spc="90" dirty="0" err="1" smtClean="0">
                <a:latin typeface="Arial MT"/>
                <a:cs typeface="Arial MT"/>
              </a:rPr>
              <a:t>a</a:t>
            </a:r>
            <a:r>
              <a:rPr sz="2950" spc="90" dirty="0" err="1" smtClean="0">
                <a:latin typeface="Arial MT"/>
                <a:cs typeface="Arial MT"/>
              </a:rPr>
              <a:t>n</a:t>
            </a:r>
            <a:r>
              <a:rPr sz="2950" spc="210" dirty="0" smtClean="0">
                <a:latin typeface="Arial MT"/>
                <a:cs typeface="Arial MT"/>
              </a:rPr>
              <a:t> </a:t>
            </a:r>
            <a:r>
              <a:rPr sz="2950" spc="80" dirty="0" err="1" smtClean="0">
                <a:latin typeface="Arial MT"/>
                <a:cs typeface="Arial MT"/>
              </a:rPr>
              <a:t>menguntungk</a:t>
            </a:r>
            <a:r>
              <a:rPr lang="en-US" sz="2950" spc="80" dirty="0" err="1" smtClean="0">
                <a:latin typeface="Arial MT"/>
                <a:cs typeface="Arial MT"/>
              </a:rPr>
              <a:t>a</a:t>
            </a:r>
            <a:r>
              <a:rPr sz="2950" spc="80" dirty="0" err="1" smtClean="0">
                <a:latin typeface="Arial MT"/>
                <a:cs typeface="Arial MT"/>
              </a:rPr>
              <a:t>n</a:t>
            </a:r>
            <a:r>
              <a:rPr sz="2950" dirty="0">
                <a:latin typeface="Arial MT"/>
                <a:cs typeface="Arial MT"/>
              </a:rPr>
              <a:t>	</a:t>
            </a:r>
            <a:r>
              <a:rPr sz="2950" spc="95" dirty="0" err="1" smtClean="0">
                <a:latin typeface="Arial MT"/>
                <a:cs typeface="Arial MT"/>
              </a:rPr>
              <a:t>dew</a:t>
            </a:r>
            <a:r>
              <a:rPr lang="en-US" sz="2950" spc="95" dirty="0" err="1" smtClean="0">
                <a:latin typeface="Arial MT"/>
                <a:cs typeface="Arial MT"/>
              </a:rPr>
              <a:t>asa</a:t>
            </a:r>
            <a:r>
              <a:rPr sz="2950" spc="335" dirty="0" smtClean="0">
                <a:latin typeface="Arial MT"/>
                <a:cs typeface="Arial MT"/>
              </a:rPr>
              <a:t> </a:t>
            </a:r>
            <a:r>
              <a:rPr sz="2950" spc="75" dirty="0">
                <a:latin typeface="Arial MT"/>
                <a:cs typeface="Arial MT"/>
              </a:rPr>
              <a:t>ini</a:t>
            </a:r>
            <a:endParaRPr sz="2950" dirty="0">
              <a:latin typeface="Arial MT"/>
              <a:cs typeface="Arial MT"/>
            </a:endParaRPr>
          </a:p>
          <a:p>
            <a:pPr marL="290830" indent="-278130">
              <a:lnSpc>
                <a:spcPct val="100000"/>
              </a:lnSpc>
              <a:spcBef>
                <a:spcPts val="590"/>
              </a:spcBef>
              <a:buChar char="•"/>
              <a:tabLst>
                <a:tab pos="290830" algn="l"/>
              </a:tabLst>
            </a:pPr>
            <a:r>
              <a:rPr sz="3000" dirty="0" err="1" smtClean="0">
                <a:latin typeface="Arial MT"/>
                <a:cs typeface="Arial MT"/>
              </a:rPr>
              <a:t>B</a:t>
            </a:r>
            <a:r>
              <a:rPr lang="en-US" sz="3000" dirty="0" err="1" smtClean="0">
                <a:latin typeface="Arial MT"/>
                <a:cs typeface="Arial MT"/>
              </a:rPr>
              <a:t>a</a:t>
            </a:r>
            <a:r>
              <a:rPr sz="3000" dirty="0" err="1" smtClean="0">
                <a:latin typeface="Arial MT"/>
                <a:cs typeface="Arial MT"/>
              </a:rPr>
              <a:t>ny</a:t>
            </a:r>
            <a:r>
              <a:rPr lang="en-US" sz="3000" dirty="0" err="1" smtClean="0">
                <a:latin typeface="Arial MT"/>
                <a:cs typeface="Arial MT"/>
              </a:rPr>
              <a:t>a</a:t>
            </a:r>
            <a:r>
              <a:rPr sz="3000" dirty="0" err="1" smtClean="0">
                <a:latin typeface="Arial MT"/>
                <a:cs typeface="Arial MT"/>
              </a:rPr>
              <a:t>k</a:t>
            </a:r>
            <a:r>
              <a:rPr sz="3000" spc="430" dirty="0" smtClean="0">
                <a:latin typeface="Arial MT"/>
                <a:cs typeface="Arial MT"/>
              </a:rPr>
              <a:t> </a:t>
            </a:r>
            <a:r>
              <a:rPr sz="3000" spc="114" dirty="0">
                <a:latin typeface="Arial MT"/>
                <a:cs typeface="Arial MT"/>
              </a:rPr>
              <a:t>industri</a:t>
            </a:r>
            <a:r>
              <a:rPr sz="3000" spc="210" dirty="0">
                <a:latin typeface="Arial MT"/>
                <a:cs typeface="Arial MT"/>
              </a:rPr>
              <a:t> </a:t>
            </a:r>
            <a:r>
              <a:rPr sz="3000" spc="145" dirty="0">
                <a:latin typeface="Arial MT"/>
                <a:cs typeface="Arial MT"/>
              </a:rPr>
              <a:t>baru</a:t>
            </a:r>
            <a:r>
              <a:rPr sz="3000" spc="240" dirty="0">
                <a:latin typeface="Arial MT"/>
                <a:cs typeface="Arial MT"/>
              </a:rPr>
              <a:t> </a:t>
            </a:r>
            <a:r>
              <a:rPr sz="3000" spc="125" dirty="0">
                <a:latin typeface="Arial MT"/>
                <a:cs typeface="Arial MT"/>
              </a:rPr>
              <a:t>yong</a:t>
            </a:r>
            <a:r>
              <a:rPr sz="3000" spc="305" dirty="0">
                <a:latin typeface="Arial MT"/>
                <a:cs typeface="Arial MT"/>
              </a:rPr>
              <a:t> </a:t>
            </a:r>
            <a:r>
              <a:rPr sz="3000" spc="110" dirty="0">
                <a:latin typeface="Arial MT"/>
                <a:cs typeface="Arial MT"/>
              </a:rPr>
              <a:t>terbentuk</a:t>
            </a:r>
            <a:endParaRPr sz="3000" dirty="0">
              <a:latin typeface="Arial MT"/>
              <a:cs typeface="Arial MT"/>
            </a:endParaRPr>
          </a:p>
          <a:p>
            <a:pPr marL="293370">
              <a:lnSpc>
                <a:spcPct val="100000"/>
              </a:lnSpc>
              <a:spcBef>
                <a:spcPts val="705"/>
              </a:spcBef>
            </a:pPr>
            <a:r>
              <a:rPr sz="2950" spc="120" dirty="0" err="1" smtClean="0">
                <a:latin typeface="Arial MT"/>
                <a:cs typeface="Arial MT"/>
              </a:rPr>
              <a:t>ketik</a:t>
            </a:r>
            <a:r>
              <a:rPr lang="en-US" sz="2950" spc="120" dirty="0" err="1" smtClean="0">
                <a:latin typeface="Arial MT"/>
                <a:cs typeface="Arial MT"/>
              </a:rPr>
              <a:t>a</a:t>
            </a:r>
            <a:r>
              <a:rPr sz="2950" spc="305" dirty="0" smtClean="0">
                <a:latin typeface="Arial MT"/>
                <a:cs typeface="Arial MT"/>
              </a:rPr>
              <a:t> </a:t>
            </a:r>
            <a:r>
              <a:rPr sz="2950" spc="140" dirty="0" smtClean="0">
                <a:latin typeface="Arial MT"/>
                <a:cs typeface="Arial MT"/>
              </a:rPr>
              <a:t>y</a:t>
            </a:r>
            <a:r>
              <a:rPr lang="en-US" sz="2950" spc="140" dirty="0" smtClean="0">
                <a:latin typeface="Arial MT"/>
                <a:cs typeface="Arial MT"/>
              </a:rPr>
              <a:t>a</a:t>
            </a:r>
            <a:r>
              <a:rPr sz="2950" spc="140" dirty="0" smtClean="0">
                <a:latin typeface="Arial MT"/>
                <a:cs typeface="Arial MT"/>
              </a:rPr>
              <a:t>ng</a:t>
            </a:r>
            <a:r>
              <a:rPr sz="2950" spc="340" dirty="0" smtClean="0">
                <a:latin typeface="Arial MT"/>
                <a:cs typeface="Arial MT"/>
              </a:rPr>
              <a:t> </a:t>
            </a:r>
            <a:r>
              <a:rPr sz="2950" dirty="0" smtClean="0">
                <a:latin typeface="Arial MT"/>
                <a:cs typeface="Arial MT"/>
              </a:rPr>
              <a:t>l</a:t>
            </a:r>
            <a:r>
              <a:rPr lang="en-US" sz="2950" dirty="0" smtClean="0">
                <a:latin typeface="Arial MT"/>
                <a:cs typeface="Arial MT"/>
              </a:rPr>
              <a:t>a</a:t>
            </a:r>
            <a:r>
              <a:rPr sz="2950" dirty="0" smtClean="0">
                <a:latin typeface="Arial MT"/>
                <a:cs typeface="Arial MT"/>
              </a:rPr>
              <a:t>m</a:t>
            </a:r>
            <a:r>
              <a:rPr lang="en-US" sz="2950" dirty="0" smtClean="0">
                <a:latin typeface="Arial MT"/>
                <a:cs typeface="Arial MT"/>
              </a:rPr>
              <a:t>a</a:t>
            </a:r>
            <a:r>
              <a:rPr sz="2950" spc="295" dirty="0" smtClean="0">
                <a:latin typeface="Arial MT"/>
                <a:cs typeface="Arial MT"/>
              </a:rPr>
              <a:t> </a:t>
            </a:r>
            <a:r>
              <a:rPr sz="2950" spc="95" dirty="0" err="1" smtClean="0">
                <a:latin typeface="Arial MT"/>
                <a:cs typeface="Arial MT"/>
              </a:rPr>
              <a:t>tumb</a:t>
            </a:r>
            <a:r>
              <a:rPr lang="en-US" sz="2950" spc="95" dirty="0" err="1" smtClean="0">
                <a:latin typeface="Arial MT"/>
                <a:cs typeface="Arial MT"/>
              </a:rPr>
              <a:t>a</a:t>
            </a:r>
            <a:r>
              <a:rPr sz="2950" spc="95" dirty="0" err="1" smtClean="0">
                <a:latin typeface="Arial MT"/>
                <a:cs typeface="Arial MT"/>
              </a:rPr>
              <a:t>ng</a:t>
            </a:r>
            <a:endParaRPr sz="295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351" y="1143000"/>
            <a:ext cx="5725160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spc="290" dirty="0"/>
              <a:t>DEFINISI</a:t>
            </a:r>
            <a:r>
              <a:rPr sz="4100" spc="-85" dirty="0"/>
              <a:t> </a:t>
            </a:r>
            <a:r>
              <a:rPr sz="4100" spc="145" dirty="0"/>
              <a:t>MODEL</a:t>
            </a:r>
            <a:r>
              <a:rPr sz="4100" spc="220" dirty="0"/>
              <a:t> </a:t>
            </a:r>
            <a:r>
              <a:rPr sz="4100" spc="375" dirty="0"/>
              <a:t>BISNIS</a:t>
            </a:r>
            <a:endParaRPr sz="4100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2286000"/>
            <a:ext cx="8041640" cy="316420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356235" marR="250190" indent="-344170">
              <a:lnSpc>
                <a:spcPts val="3450"/>
              </a:lnSpc>
              <a:spcBef>
                <a:spcPts val="710"/>
              </a:spcBef>
              <a:buChar char="•"/>
              <a:tabLst>
                <a:tab pos="360045" algn="l"/>
                <a:tab pos="6921500" algn="l"/>
              </a:tabLst>
            </a:pPr>
            <a:r>
              <a:rPr sz="3350" spc="-90" dirty="0">
                <a:latin typeface="Calibri"/>
                <a:cs typeface="Calibri"/>
              </a:rPr>
              <a:t>Model</a:t>
            </a:r>
            <a:r>
              <a:rPr sz="3350" spc="-105" dirty="0">
                <a:latin typeface="Calibri"/>
                <a:cs typeface="Calibri"/>
              </a:rPr>
              <a:t> </a:t>
            </a:r>
            <a:r>
              <a:rPr sz="3350" spc="-70" dirty="0">
                <a:latin typeface="Calibri"/>
                <a:cs typeface="Calibri"/>
              </a:rPr>
              <a:t>bisnïs:</a:t>
            </a:r>
            <a:r>
              <a:rPr sz="3350" spc="-120" dirty="0">
                <a:latin typeface="Calibri"/>
                <a:cs typeface="Calibri"/>
              </a:rPr>
              <a:t> </a:t>
            </a:r>
            <a:r>
              <a:rPr sz="3350" spc="-70" dirty="0">
                <a:latin typeface="Calibri"/>
                <a:cs typeface="Calibri"/>
              </a:rPr>
              <a:t>Bagaïmana</a:t>
            </a:r>
            <a:r>
              <a:rPr sz="3350" spc="20" dirty="0">
                <a:latin typeface="Calibri"/>
                <a:cs typeface="Calibri"/>
              </a:rPr>
              <a:t> </a:t>
            </a:r>
            <a:r>
              <a:rPr sz="3350" spc="-35" dirty="0">
                <a:latin typeface="Calibri"/>
                <a:cs typeface="Calibri"/>
              </a:rPr>
              <a:t>cara</a:t>
            </a:r>
            <a:r>
              <a:rPr sz="3350" spc="-250" dirty="0">
                <a:latin typeface="Calibri"/>
                <a:cs typeface="Calibri"/>
              </a:rPr>
              <a:t> </a:t>
            </a:r>
            <a:r>
              <a:rPr sz="3350" spc="-10" dirty="0">
                <a:latin typeface="Calibri"/>
                <a:cs typeface="Calibri"/>
              </a:rPr>
              <a:t>perusahaan 	</a:t>
            </a:r>
            <a:r>
              <a:rPr sz="3350" spc="-80" dirty="0">
                <a:latin typeface="Calibri"/>
                <a:cs typeface="Calibri"/>
              </a:rPr>
              <a:t>mencïptakan</a:t>
            </a:r>
            <a:r>
              <a:rPr sz="3350" spc="-65" dirty="0">
                <a:latin typeface="Calibri"/>
                <a:cs typeface="Calibri"/>
              </a:rPr>
              <a:t> </a:t>
            </a:r>
            <a:r>
              <a:rPr sz="3350" spc="-45" dirty="0">
                <a:latin typeface="Calibri"/>
                <a:cs typeface="Calibri"/>
              </a:rPr>
              <a:t>nïlai</a:t>
            </a:r>
            <a:r>
              <a:rPr sz="3350" spc="-100" dirty="0">
                <a:latin typeface="Calibri"/>
                <a:cs typeface="Calibri"/>
              </a:rPr>
              <a:t> </a:t>
            </a:r>
            <a:r>
              <a:rPr sz="3350" spc="-114" dirty="0">
                <a:latin typeface="Calibri"/>
                <a:cs typeface="Calibri"/>
              </a:rPr>
              <a:t>dan</a:t>
            </a:r>
            <a:r>
              <a:rPr sz="3350" spc="-140" dirty="0">
                <a:latin typeface="Calibri"/>
                <a:cs typeface="Calibri"/>
              </a:rPr>
              <a:t> </a:t>
            </a:r>
            <a:r>
              <a:rPr sz="3350" spc="-80" dirty="0">
                <a:latin typeface="Calibri"/>
                <a:cs typeface="Calibri"/>
              </a:rPr>
              <a:t>bertujuan</a:t>
            </a:r>
            <a:r>
              <a:rPr sz="3350" spc="-55" dirty="0">
                <a:latin typeface="Calibri"/>
                <a:cs typeface="Calibri"/>
              </a:rPr>
              <a:t> </a:t>
            </a:r>
            <a:r>
              <a:rPr sz="3350" spc="-10" dirty="0">
                <a:latin typeface="Calibri"/>
                <a:cs typeface="Calibri"/>
              </a:rPr>
              <a:t>untuk</a:t>
            </a:r>
            <a:r>
              <a:rPr sz="3350" dirty="0">
                <a:latin typeface="Calibri"/>
                <a:cs typeface="Calibri"/>
              </a:rPr>
              <a:t>	</a:t>
            </a:r>
            <a:r>
              <a:rPr sz="3350" spc="-55" dirty="0">
                <a:latin typeface="Calibri"/>
                <a:cs typeface="Calibri"/>
              </a:rPr>
              <a:t>terus 	</a:t>
            </a:r>
            <a:r>
              <a:rPr sz="3350" spc="-80" dirty="0">
                <a:latin typeface="Calibri"/>
                <a:cs typeface="Calibri"/>
              </a:rPr>
              <a:t>bertahan</a:t>
            </a:r>
            <a:r>
              <a:rPr sz="3350" spc="-90" dirty="0">
                <a:latin typeface="Calibri"/>
                <a:cs typeface="Calibri"/>
              </a:rPr>
              <a:t> </a:t>
            </a:r>
            <a:r>
              <a:rPr sz="3350" spc="-110" dirty="0">
                <a:latin typeface="Calibri"/>
                <a:cs typeface="Calibri"/>
              </a:rPr>
              <a:t>dengan</a:t>
            </a:r>
            <a:r>
              <a:rPr sz="3350" spc="-85" dirty="0">
                <a:latin typeface="Calibri"/>
                <a:cs typeface="Calibri"/>
              </a:rPr>
              <a:t> </a:t>
            </a:r>
            <a:r>
              <a:rPr sz="3350" spc="-75" dirty="0">
                <a:latin typeface="Calibri"/>
                <a:cs typeface="Calibri"/>
              </a:rPr>
              <a:t>menghasilkan</a:t>
            </a:r>
            <a:r>
              <a:rPr sz="3350" spc="55" dirty="0">
                <a:latin typeface="Calibri"/>
                <a:cs typeface="Calibri"/>
              </a:rPr>
              <a:t> </a:t>
            </a:r>
            <a:r>
              <a:rPr sz="3350" spc="-20" dirty="0">
                <a:latin typeface="Calibri"/>
                <a:cs typeface="Calibri"/>
              </a:rPr>
              <a:t>laba</a:t>
            </a:r>
            <a:endParaRPr sz="3350" dirty="0">
              <a:latin typeface="Calibri"/>
              <a:cs typeface="Calibri"/>
            </a:endParaRPr>
          </a:p>
          <a:p>
            <a:pPr marL="365125" indent="-352425">
              <a:lnSpc>
                <a:spcPts val="3130"/>
              </a:lnSpc>
              <a:buChar char="•"/>
              <a:tabLst>
                <a:tab pos="365125" algn="l"/>
              </a:tabLst>
            </a:pPr>
            <a:r>
              <a:rPr sz="3350" spc="-40" dirty="0">
                <a:latin typeface="Calibri"/>
                <a:cs typeface="Calibri"/>
              </a:rPr>
              <a:t>Inovasi</a:t>
            </a:r>
            <a:r>
              <a:rPr sz="3350" spc="-135" dirty="0">
                <a:latin typeface="Calibri"/>
                <a:cs typeface="Calibri"/>
              </a:rPr>
              <a:t> </a:t>
            </a:r>
            <a:r>
              <a:rPr sz="3350" spc="-100" dirty="0">
                <a:latin typeface="Calibri"/>
                <a:cs typeface="Calibri"/>
              </a:rPr>
              <a:t>Model</a:t>
            </a:r>
            <a:r>
              <a:rPr sz="3350" spc="-90" dirty="0">
                <a:latin typeface="Calibri"/>
                <a:cs typeface="Calibri"/>
              </a:rPr>
              <a:t> </a:t>
            </a:r>
            <a:r>
              <a:rPr sz="3350" spc="-20" dirty="0">
                <a:latin typeface="Calibri"/>
                <a:cs typeface="Calibri"/>
              </a:rPr>
              <a:t>Bïsnïs:</a:t>
            </a:r>
            <a:r>
              <a:rPr sz="3350" spc="-85" dirty="0">
                <a:latin typeface="Calibri"/>
                <a:cs typeface="Calibri"/>
              </a:rPr>
              <a:t> </a:t>
            </a:r>
            <a:r>
              <a:rPr sz="3350" spc="-55" dirty="0">
                <a:latin typeface="Calibri"/>
                <a:cs typeface="Calibri"/>
              </a:rPr>
              <a:t>Tentang</a:t>
            </a:r>
            <a:r>
              <a:rPr sz="3350" spc="-130" dirty="0">
                <a:latin typeface="Calibri"/>
                <a:cs typeface="Calibri"/>
              </a:rPr>
              <a:t> </a:t>
            </a:r>
            <a:r>
              <a:rPr sz="3350" spc="-90" dirty="0">
                <a:latin typeface="Calibri"/>
                <a:cs typeface="Calibri"/>
              </a:rPr>
              <a:t>penciptaan</a:t>
            </a:r>
            <a:r>
              <a:rPr sz="3350" spc="-60" dirty="0">
                <a:latin typeface="Calibri"/>
                <a:cs typeface="Calibri"/>
              </a:rPr>
              <a:t> </a:t>
            </a:r>
            <a:r>
              <a:rPr sz="3350" spc="-10" dirty="0">
                <a:latin typeface="Calibri"/>
                <a:cs typeface="Calibri"/>
              </a:rPr>
              <a:t>nïlai</a:t>
            </a:r>
            <a:endParaRPr sz="3350" dirty="0">
              <a:latin typeface="Calibri"/>
              <a:cs typeface="Calibri"/>
            </a:endParaRPr>
          </a:p>
          <a:p>
            <a:pPr marL="352425" marR="220345" indent="7620">
              <a:lnSpc>
                <a:spcPts val="3450"/>
              </a:lnSpc>
              <a:spcBef>
                <a:spcPts val="300"/>
              </a:spcBef>
              <a:tabLst>
                <a:tab pos="5887720" algn="l"/>
              </a:tabLst>
            </a:pPr>
            <a:r>
              <a:rPr sz="3350" spc="-70" dirty="0">
                <a:latin typeface="Calibri"/>
                <a:cs typeface="Calibri"/>
              </a:rPr>
              <a:t>bagï</a:t>
            </a:r>
            <a:r>
              <a:rPr sz="3350" spc="-30" dirty="0">
                <a:latin typeface="Calibri"/>
                <a:cs typeface="Calibri"/>
              </a:rPr>
              <a:t> </a:t>
            </a:r>
            <a:r>
              <a:rPr sz="3350" spc="-100" dirty="0">
                <a:latin typeface="Calibri"/>
                <a:cs typeface="Calibri"/>
              </a:rPr>
              <a:t>perusahaan,</a:t>
            </a:r>
            <a:r>
              <a:rPr sz="3350" spc="-35" dirty="0">
                <a:latin typeface="Calibri"/>
                <a:cs typeface="Calibri"/>
              </a:rPr>
              <a:t> </a:t>
            </a:r>
            <a:r>
              <a:rPr sz="3350" spc="-105" dirty="0">
                <a:latin typeface="Calibri"/>
                <a:cs typeface="Calibri"/>
              </a:rPr>
              <a:t>pelanggan,</a:t>
            </a:r>
            <a:r>
              <a:rPr sz="3350" spc="-90" dirty="0">
                <a:latin typeface="Calibri"/>
                <a:cs typeface="Calibri"/>
              </a:rPr>
              <a:t> </a:t>
            </a:r>
            <a:r>
              <a:rPr sz="3350" spc="-25" dirty="0">
                <a:latin typeface="Calibri"/>
                <a:cs typeface="Calibri"/>
              </a:rPr>
              <a:t>dan</a:t>
            </a:r>
            <a:r>
              <a:rPr sz="3350" dirty="0">
                <a:latin typeface="Calibri"/>
                <a:cs typeface="Calibri"/>
              </a:rPr>
              <a:t>	</a:t>
            </a:r>
            <a:r>
              <a:rPr sz="3350" spc="-65" dirty="0">
                <a:latin typeface="Calibri"/>
                <a:cs typeface="Calibri"/>
              </a:rPr>
              <a:t>masyarakat </a:t>
            </a:r>
            <a:r>
              <a:rPr sz="3300" spc="-70" dirty="0">
                <a:latin typeface="Calibri"/>
                <a:cs typeface="Calibri"/>
              </a:rPr>
              <a:t>dengan</a:t>
            </a:r>
            <a:r>
              <a:rPr sz="3300" spc="-120" dirty="0">
                <a:latin typeface="Calibri"/>
                <a:cs typeface="Calibri"/>
              </a:rPr>
              <a:t> </a:t>
            </a:r>
            <a:r>
              <a:rPr sz="3300" spc="-70" dirty="0">
                <a:latin typeface="Calibri"/>
                <a:cs typeface="Calibri"/>
              </a:rPr>
              <a:t>mengganti</a:t>
            </a:r>
            <a:r>
              <a:rPr sz="3300" spc="10" dirty="0">
                <a:latin typeface="Calibri"/>
                <a:cs typeface="Calibri"/>
              </a:rPr>
              <a:t> </a:t>
            </a:r>
            <a:r>
              <a:rPr sz="3300" spc="-90" dirty="0">
                <a:latin typeface="Calibri"/>
                <a:cs typeface="Calibri"/>
              </a:rPr>
              <a:t>model</a:t>
            </a:r>
            <a:r>
              <a:rPr sz="3300" spc="-95" dirty="0">
                <a:latin typeface="Calibri"/>
                <a:cs typeface="Calibri"/>
              </a:rPr>
              <a:t> </a:t>
            </a:r>
            <a:r>
              <a:rPr sz="3300" spc="-20" dirty="0">
                <a:latin typeface="Calibri"/>
                <a:cs typeface="Calibri"/>
              </a:rPr>
              <a:t>bïsnïs</a:t>
            </a:r>
            <a:r>
              <a:rPr sz="3300" spc="-110" dirty="0">
                <a:latin typeface="Calibri"/>
                <a:cs typeface="Calibri"/>
              </a:rPr>
              <a:t> </a:t>
            </a:r>
            <a:r>
              <a:rPr sz="3300" spc="-25" dirty="0">
                <a:latin typeface="Calibri"/>
                <a:cs typeface="Calibri"/>
              </a:rPr>
              <a:t>yang</a:t>
            </a:r>
            <a:r>
              <a:rPr sz="3300" spc="-160" dirty="0">
                <a:latin typeface="Calibri"/>
                <a:cs typeface="Calibri"/>
              </a:rPr>
              <a:t> </a:t>
            </a:r>
            <a:r>
              <a:rPr sz="3300" spc="-10" dirty="0">
                <a:latin typeface="Calibri"/>
                <a:cs typeface="Calibri"/>
              </a:rPr>
              <a:t>telah </a:t>
            </a:r>
            <a:r>
              <a:rPr sz="3350" spc="-10" dirty="0">
                <a:latin typeface="Calibri"/>
                <a:cs typeface="Calibri"/>
              </a:rPr>
              <a:t>usang</a:t>
            </a:r>
            <a:endParaRPr sz="33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2186305" marR="5080" indent="775970">
              <a:lnSpc>
                <a:spcPts val="4730"/>
              </a:lnSpc>
              <a:spcBef>
                <a:spcPts val="215"/>
              </a:spcBef>
            </a:pPr>
            <a:r>
              <a:rPr sz="3950" spc="-10" dirty="0"/>
              <a:t>ORIENTASI </a:t>
            </a:r>
            <a:r>
              <a:rPr sz="3950" dirty="0"/>
              <a:t>EFISIENSI</a:t>
            </a:r>
            <a:r>
              <a:rPr sz="3950" spc="-40" dirty="0"/>
              <a:t> </a:t>
            </a:r>
            <a:r>
              <a:rPr sz="3950" dirty="0"/>
              <a:t>VS</a:t>
            </a:r>
            <a:r>
              <a:rPr sz="3950" spc="-30" dirty="0"/>
              <a:t> </a:t>
            </a:r>
            <a:r>
              <a:rPr sz="3950" spc="-10" dirty="0"/>
              <a:t>NILAI</a:t>
            </a:r>
            <a:endParaRPr sz="39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4686" y="1752600"/>
            <a:ext cx="7334627" cy="42229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976" y="928687"/>
            <a:ext cx="7500937" cy="341114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0178" y="1433233"/>
            <a:ext cx="899794" cy="52705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513080">
              <a:lnSpc>
                <a:spcPct val="100000"/>
              </a:lnSpc>
              <a:spcBef>
                <a:spcPts val="235"/>
              </a:spcBef>
            </a:pPr>
            <a:r>
              <a:rPr sz="1450" spc="-25" dirty="0">
                <a:solidFill>
                  <a:srgbClr val="6B6B6B"/>
                </a:solidFill>
                <a:latin typeface="Courier New"/>
                <a:cs typeface="Courier New"/>
              </a:rPr>
              <a:t>Key</a:t>
            </a:r>
            <a:endParaRPr sz="14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600" spc="-105" dirty="0">
                <a:solidFill>
                  <a:srgbClr val="5D5D5D"/>
                </a:solidFill>
                <a:latin typeface="Courier New"/>
                <a:cs typeface="Courier New"/>
              </a:rPr>
              <a:t>Partners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2980" y="4722515"/>
            <a:ext cx="596265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204" dirty="0">
                <a:solidFill>
                  <a:srgbClr val="606060"/>
                </a:solidFill>
                <a:latin typeface="Calibri"/>
                <a:cs typeface="Calibri"/>
              </a:rPr>
              <a:t>Costs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1418" y="-42690"/>
            <a:ext cx="975360" cy="5619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R="9525" algn="r">
              <a:lnSpc>
                <a:spcPct val="100000"/>
              </a:lnSpc>
              <a:spcBef>
                <a:spcPts val="385"/>
              </a:spcBef>
            </a:pPr>
            <a:r>
              <a:rPr sz="1600" spc="-10" dirty="0">
                <a:solidFill>
                  <a:srgbClr val="676767"/>
                </a:solidFill>
                <a:latin typeface="Calibri"/>
                <a:cs typeface="Calibri"/>
              </a:rPr>
              <a:t>ft.ey</a:t>
            </a:r>
            <a:endParaRPr sz="16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270"/>
              </a:spcBef>
            </a:pPr>
            <a:r>
              <a:rPr sz="1450" spc="190" dirty="0">
                <a:solidFill>
                  <a:srgbClr val="5E5E5E"/>
                </a:solidFill>
                <a:latin typeface="Calibri"/>
                <a:cs typeface="Calibri"/>
              </a:rPr>
              <a:t>Activities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6344" y="4685058"/>
            <a:ext cx="4940935" cy="10344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89965" marR="2875915" indent="651510">
              <a:lnSpc>
                <a:spcPct val="106200"/>
              </a:lnSpc>
              <a:spcBef>
                <a:spcPts val="95"/>
              </a:spcBef>
            </a:pPr>
            <a:r>
              <a:rPr sz="1600" spc="265" dirty="0">
                <a:solidFill>
                  <a:srgbClr val="676767"/>
                </a:solidFill>
                <a:latin typeface="Calibri"/>
                <a:cs typeface="Calibri"/>
              </a:rPr>
              <a:t>Key </a:t>
            </a:r>
            <a:r>
              <a:rPr sz="1600" spc="140" dirty="0">
                <a:solidFill>
                  <a:srgbClr val="565656"/>
                </a:solidFill>
                <a:latin typeface="Calibri"/>
                <a:cs typeface="Calibri"/>
              </a:rPr>
              <a:t>Resources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3865"/>
              </a:lnSpc>
            </a:pPr>
            <a:r>
              <a:rPr sz="3700" spc="140" dirty="0">
                <a:solidFill>
                  <a:srgbClr val="1A1A1A"/>
                </a:solidFill>
                <a:latin typeface="Calibri"/>
                <a:cs typeface="Calibri"/>
              </a:rPr>
              <a:t>KANVAS</a:t>
            </a:r>
            <a:r>
              <a:rPr sz="3700" spc="150" dirty="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sz="3700" spc="60" dirty="0">
                <a:solidFill>
                  <a:srgbClr val="1F1F1F"/>
                </a:solidFill>
                <a:latin typeface="Calibri"/>
                <a:cs typeface="Calibri"/>
              </a:rPr>
              <a:t>MODEL</a:t>
            </a:r>
            <a:r>
              <a:rPr sz="3700" spc="350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700" spc="120" dirty="0">
                <a:solidFill>
                  <a:srgbClr val="1A1A1A"/>
                </a:solidFill>
                <a:latin typeface="Calibri"/>
                <a:cs typeface="Calibri"/>
              </a:rPr>
              <a:t>BISNIS:</a:t>
            </a:r>
            <a:endParaRPr sz="3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6087" y="28452"/>
            <a:ext cx="1186180" cy="55562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350"/>
              </a:spcBef>
            </a:pPr>
            <a:r>
              <a:rPr sz="1500" spc="215" dirty="0">
                <a:solidFill>
                  <a:srgbClr val="5E5E5E"/>
                </a:solidFill>
                <a:latin typeface="Calibri"/>
                <a:cs typeface="Calibri"/>
              </a:rPr>
              <a:t>Yalue</a:t>
            </a:r>
            <a:endParaRPr sz="15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9"/>
              </a:spcBef>
            </a:pPr>
            <a:r>
              <a:rPr sz="1550" spc="155" dirty="0">
                <a:solidFill>
                  <a:srgbClr val="606060"/>
                </a:solidFill>
                <a:latin typeface="Calibri"/>
                <a:cs typeface="Calibri"/>
              </a:rPr>
              <a:t>Proposition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41159" y="29438"/>
            <a:ext cx="1348740" cy="55562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550" spc="220" dirty="0">
                <a:solidFill>
                  <a:srgbClr val="5B5B5B"/>
                </a:solidFill>
                <a:latin typeface="Calibri"/>
                <a:cs typeface="Calibri"/>
              </a:rPr>
              <a:t>Customer</a:t>
            </a:r>
            <a:endParaRPr sz="155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200"/>
              </a:spcBef>
            </a:pPr>
            <a:r>
              <a:rPr sz="1600" spc="110" dirty="0">
                <a:solidFill>
                  <a:srgbClr val="5E5E5E"/>
                </a:solidFill>
                <a:latin typeface="Calibri"/>
                <a:cs typeface="Calibri"/>
              </a:rPr>
              <a:t>Relationships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76596" y="4936082"/>
            <a:ext cx="946150" cy="286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95" dirty="0">
                <a:solidFill>
                  <a:srgbClr val="5B5B5B"/>
                </a:solidFill>
                <a:latin typeface="Times New Roman"/>
                <a:cs typeface="Times New Roman"/>
              </a:rPr>
              <a:t>Channels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43645" y="1672034"/>
            <a:ext cx="1141095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450" spc="190" dirty="0">
                <a:solidFill>
                  <a:srgbClr val="606060"/>
                </a:solidFill>
                <a:latin typeface="Calibri"/>
                <a:cs typeface="Calibri"/>
              </a:rPr>
              <a:t>Custorriers</a:t>
            </a:r>
            <a:endParaRPr sz="14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51877" y="4700191"/>
            <a:ext cx="881380" cy="263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50" spc="155" dirty="0">
                <a:solidFill>
                  <a:srgbClr val="626262"/>
                </a:solidFill>
                <a:latin typeface="Calibri"/>
                <a:cs typeface="Calibri"/>
              </a:rPr>
              <a:t>Revenue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0955" y="5634831"/>
            <a:ext cx="8415655" cy="954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  <a:tabLst>
                <a:tab pos="1328420" algn="l"/>
                <a:tab pos="1798320" algn="l"/>
                <a:tab pos="2923540" algn="l"/>
                <a:tab pos="2980690" algn="l"/>
                <a:tab pos="3804920" algn="l"/>
                <a:tab pos="4203065" algn="l"/>
                <a:tab pos="4709795" algn="l"/>
                <a:tab pos="4869815" algn="l"/>
                <a:tab pos="5709285" algn="l"/>
                <a:tab pos="6539865" algn="l"/>
                <a:tab pos="7575550" algn="l"/>
              </a:tabLst>
            </a:pPr>
            <a:r>
              <a:rPr sz="2450" spc="-315" dirty="0">
                <a:solidFill>
                  <a:srgbClr val="0A0A0A"/>
                </a:solidFill>
                <a:latin typeface="Calibri"/>
                <a:cs typeface="Calibri"/>
              </a:rPr>
              <a:t>M</a:t>
            </a:r>
            <a:r>
              <a:rPr sz="2450" spc="-220" dirty="0">
                <a:solidFill>
                  <a:srgbClr val="0A0A0A"/>
                </a:solidFill>
                <a:latin typeface="Calibri"/>
                <a:cs typeface="Calibri"/>
              </a:rPr>
              <a:t> </a:t>
            </a:r>
            <a:r>
              <a:rPr sz="2450" spc="70" dirty="0">
                <a:solidFill>
                  <a:srgbClr val="161616"/>
                </a:solidFill>
                <a:latin typeface="Calibri"/>
                <a:cs typeface="Calibri"/>
              </a:rPr>
              <a:t>er</a:t>
            </a:r>
            <a:r>
              <a:rPr sz="2450" spc="-320" dirty="0">
                <a:solidFill>
                  <a:srgbClr val="161616"/>
                </a:solidFill>
                <a:latin typeface="Calibri"/>
                <a:cs typeface="Calibri"/>
              </a:rPr>
              <a:t> </a:t>
            </a:r>
            <a:r>
              <a:rPr sz="2450" spc="100" dirty="0">
                <a:latin typeface="Calibri"/>
                <a:cs typeface="Calibri"/>
              </a:rPr>
              <a:t>up</a:t>
            </a:r>
            <a:r>
              <a:rPr sz="2450" spc="-260" dirty="0">
                <a:latin typeface="Calibri"/>
                <a:cs typeface="Calibri"/>
              </a:rPr>
              <a:t> </a:t>
            </a:r>
            <a:r>
              <a:rPr sz="2450" spc="-50" dirty="0">
                <a:latin typeface="Calibri"/>
                <a:cs typeface="Calibri"/>
              </a:rPr>
              <a:t>a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55" dirty="0">
                <a:latin typeface="Calibri"/>
                <a:cs typeface="Calibri"/>
              </a:rPr>
              <a:t>a</a:t>
            </a:r>
            <a:r>
              <a:rPr sz="2450" spc="55" dirty="0">
                <a:solidFill>
                  <a:srgbClr val="242424"/>
                </a:solidFill>
                <a:latin typeface="Calibri"/>
                <a:cs typeface="Calibri"/>
              </a:rPr>
              <a:t>n</a:t>
            </a:r>
            <a:r>
              <a:rPr sz="2450" dirty="0">
                <a:solidFill>
                  <a:srgbClr val="242424"/>
                </a:solidFill>
                <a:latin typeface="Calibri"/>
                <a:cs typeface="Calibri"/>
              </a:rPr>
              <a:t>	</a:t>
            </a:r>
            <a:r>
              <a:rPr sz="2450" dirty="0">
                <a:latin typeface="Calibri"/>
                <a:cs typeface="Calibri"/>
              </a:rPr>
              <a:t>Ba</a:t>
            </a:r>
            <a:r>
              <a:rPr sz="2450" spc="-110" dirty="0">
                <a:latin typeface="Calibri"/>
                <a:cs typeface="Calibri"/>
              </a:rPr>
              <a:t> </a:t>
            </a:r>
            <a:r>
              <a:rPr sz="2450" spc="95" dirty="0">
                <a:solidFill>
                  <a:srgbClr val="0E0E0E"/>
                </a:solidFill>
                <a:latin typeface="Calibri"/>
                <a:cs typeface="Calibri"/>
              </a:rPr>
              <a:t>h</a:t>
            </a:r>
            <a:r>
              <a:rPr sz="2450" spc="95" dirty="0">
                <a:solidFill>
                  <a:srgbClr val="151515"/>
                </a:solidFill>
                <a:latin typeface="Calibri"/>
                <a:cs typeface="Calibri"/>
              </a:rPr>
              <a:t>a</a:t>
            </a:r>
            <a:r>
              <a:rPr sz="2450" spc="-330" dirty="0">
                <a:solidFill>
                  <a:srgbClr val="151515"/>
                </a:solidFill>
                <a:latin typeface="Calibri"/>
                <a:cs typeface="Calibri"/>
              </a:rPr>
              <a:t> </a:t>
            </a:r>
            <a:r>
              <a:rPr sz="2450" spc="-25" dirty="0">
                <a:latin typeface="Calibri"/>
                <a:cs typeface="Calibri"/>
              </a:rPr>
              <a:t>sa</a:t>
            </a:r>
            <a:r>
              <a:rPr sz="2450" dirty="0">
                <a:latin typeface="Calibri"/>
                <a:cs typeface="Calibri"/>
              </a:rPr>
              <a:t>		</a:t>
            </a:r>
            <a:r>
              <a:rPr sz="2450" spc="105" dirty="0">
                <a:latin typeface="Calibri"/>
                <a:cs typeface="Calibri"/>
              </a:rPr>
              <a:t>Yang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110" dirty="0">
                <a:latin typeface="Calibri"/>
                <a:cs typeface="Calibri"/>
              </a:rPr>
              <a:t>Sam</a:t>
            </a:r>
            <a:r>
              <a:rPr sz="2450" spc="-280" dirty="0">
                <a:latin typeface="Calibri"/>
                <a:cs typeface="Calibri"/>
              </a:rPr>
              <a:t> </a:t>
            </a:r>
            <a:r>
              <a:rPr sz="2450" spc="-50" dirty="0">
                <a:latin typeface="Calibri"/>
                <a:cs typeface="Calibri"/>
              </a:rPr>
              <a:t>a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45" dirty="0">
                <a:solidFill>
                  <a:srgbClr val="2B2B2B"/>
                </a:solidFill>
                <a:latin typeface="Calibri"/>
                <a:cs typeface="Calibri"/>
              </a:rPr>
              <a:t>U</a:t>
            </a:r>
            <a:r>
              <a:rPr sz="2450" spc="45" dirty="0">
                <a:latin typeface="Calibri"/>
                <a:cs typeface="Calibri"/>
              </a:rPr>
              <a:t>ntu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spc="-50" dirty="0">
                <a:solidFill>
                  <a:srgbClr val="2F2F2F"/>
                </a:solidFill>
                <a:latin typeface="Calibri"/>
                <a:cs typeface="Calibri"/>
              </a:rPr>
              <a:t>k</a:t>
            </a:r>
            <a:r>
              <a:rPr sz="2450" dirty="0">
                <a:solidFill>
                  <a:srgbClr val="2F2F2F"/>
                </a:solidFill>
                <a:latin typeface="Calibri"/>
                <a:cs typeface="Calibri"/>
              </a:rPr>
              <a:t>	</a:t>
            </a:r>
            <a:r>
              <a:rPr sz="2450" spc="-315" dirty="0">
                <a:latin typeface="Calibri"/>
                <a:cs typeface="Calibri"/>
              </a:rPr>
              <a:t>M</a:t>
            </a:r>
            <a:r>
              <a:rPr sz="2450" spc="-220" dirty="0">
                <a:latin typeface="Calibri"/>
                <a:cs typeface="Calibri"/>
              </a:rPr>
              <a:t> </a:t>
            </a:r>
            <a:r>
              <a:rPr sz="2450" spc="60" dirty="0">
                <a:solidFill>
                  <a:srgbClr val="1F1F1F"/>
                </a:solidFill>
                <a:latin typeface="Calibri"/>
                <a:cs typeface="Calibri"/>
              </a:rPr>
              <a:t>en</a:t>
            </a:r>
            <a:r>
              <a:rPr sz="2450" spc="-265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2450" spc="55" dirty="0">
                <a:latin typeface="Calibri"/>
                <a:cs typeface="Calibri"/>
              </a:rPr>
              <a:t>gga</a:t>
            </a:r>
            <a:r>
              <a:rPr sz="2450" spc="-55" dirty="0">
                <a:latin typeface="Calibri"/>
                <a:cs typeface="Calibri"/>
              </a:rPr>
              <a:t> </a:t>
            </a:r>
            <a:r>
              <a:rPr sz="2450" spc="114" dirty="0">
                <a:solidFill>
                  <a:srgbClr val="2D2D2D"/>
                </a:solidFill>
                <a:latin typeface="Calibri"/>
                <a:cs typeface="Calibri"/>
              </a:rPr>
              <a:t>m</a:t>
            </a:r>
            <a:r>
              <a:rPr sz="2450" spc="114" dirty="0">
                <a:latin typeface="Calibri"/>
                <a:cs typeface="Calibri"/>
              </a:rPr>
              <a:t>bar</a:t>
            </a:r>
            <a:r>
              <a:rPr sz="2450" spc="-220" dirty="0">
                <a:latin typeface="Calibri"/>
                <a:cs typeface="Calibri"/>
              </a:rPr>
              <a:t> </a:t>
            </a:r>
            <a:r>
              <a:rPr sz="2450" spc="-20" dirty="0">
                <a:solidFill>
                  <a:srgbClr val="2F2F2F"/>
                </a:solidFill>
                <a:latin typeface="Calibri"/>
                <a:cs typeface="Calibri"/>
              </a:rPr>
              <a:t>k</a:t>
            </a:r>
            <a:r>
              <a:rPr sz="2450" spc="-20" dirty="0">
                <a:solidFill>
                  <a:srgbClr val="151515"/>
                </a:solidFill>
                <a:latin typeface="Calibri"/>
                <a:cs typeface="Calibri"/>
              </a:rPr>
              <a:t>an, </a:t>
            </a:r>
            <a:r>
              <a:rPr sz="2450" spc="-315" dirty="0">
                <a:latin typeface="Calibri"/>
                <a:cs typeface="Calibri"/>
              </a:rPr>
              <a:t>M</a:t>
            </a:r>
            <a:r>
              <a:rPr sz="2450" spc="-170" dirty="0">
                <a:latin typeface="Calibri"/>
                <a:cs typeface="Calibri"/>
              </a:rPr>
              <a:t> </a:t>
            </a:r>
            <a:r>
              <a:rPr sz="2450" spc="125" dirty="0">
                <a:latin typeface="Calibri"/>
                <a:cs typeface="Calibri"/>
              </a:rPr>
              <a:t>envis</a:t>
            </a:r>
            <a:r>
              <a:rPr sz="2450" spc="-220" dirty="0">
                <a:latin typeface="Calibri"/>
                <a:cs typeface="Calibri"/>
              </a:rPr>
              <a:t> </a:t>
            </a:r>
            <a:r>
              <a:rPr sz="2450" spc="-60" dirty="0">
                <a:solidFill>
                  <a:srgbClr val="0F0F0F"/>
                </a:solidFill>
                <a:latin typeface="Calibri"/>
                <a:cs typeface="Calibri"/>
              </a:rPr>
              <a:t>u</a:t>
            </a:r>
            <a:r>
              <a:rPr sz="2450" spc="-204" dirty="0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al</a:t>
            </a:r>
            <a:r>
              <a:rPr sz="2450" spc="-2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isa</a:t>
            </a:r>
            <a:r>
              <a:rPr sz="2450" spc="-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si</a:t>
            </a:r>
            <a:r>
              <a:rPr sz="2450" spc="-155" dirty="0">
                <a:latin typeface="Calibri"/>
                <a:cs typeface="Calibri"/>
              </a:rPr>
              <a:t> </a:t>
            </a:r>
            <a:r>
              <a:rPr sz="2450" spc="90" dirty="0">
                <a:latin typeface="Calibri"/>
                <a:cs typeface="Calibri"/>
              </a:rPr>
              <a:t>kan,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-400" dirty="0">
                <a:latin typeface="Calibri"/>
                <a:cs typeface="Calibri"/>
              </a:rPr>
              <a:t>M</a:t>
            </a:r>
            <a:r>
              <a:rPr sz="2450" spc="-135" dirty="0">
                <a:latin typeface="Calibri"/>
                <a:cs typeface="Calibri"/>
              </a:rPr>
              <a:t> </a:t>
            </a:r>
            <a:r>
              <a:rPr sz="2450" spc="60" dirty="0">
                <a:solidFill>
                  <a:srgbClr val="111111"/>
                </a:solidFill>
                <a:latin typeface="Calibri"/>
                <a:cs typeface="Calibri"/>
              </a:rPr>
              <a:t>en</a:t>
            </a:r>
            <a:r>
              <a:rPr sz="2450" spc="-295" dirty="0">
                <a:solidFill>
                  <a:srgbClr val="111111"/>
                </a:solidFill>
                <a:latin typeface="Calibri"/>
                <a:cs typeface="Calibri"/>
              </a:rPr>
              <a:t> </a:t>
            </a:r>
            <a:r>
              <a:rPr sz="2450" spc="50" dirty="0">
                <a:latin typeface="Calibri"/>
                <a:cs typeface="Calibri"/>
              </a:rPr>
              <a:t>ilai,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-45" dirty="0">
                <a:solidFill>
                  <a:srgbClr val="212121"/>
                </a:solidFill>
                <a:latin typeface="Calibri"/>
                <a:cs typeface="Calibri"/>
              </a:rPr>
              <a:t>d</a:t>
            </a:r>
            <a:r>
              <a:rPr sz="2450" spc="-325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2450" spc="-25" dirty="0">
                <a:latin typeface="Calibri"/>
                <a:cs typeface="Calibri"/>
              </a:rPr>
              <a:t>an</a:t>
            </a:r>
            <a:r>
              <a:rPr sz="2450" dirty="0">
                <a:latin typeface="Calibri"/>
                <a:cs typeface="Calibri"/>
              </a:rPr>
              <a:t>		</a:t>
            </a:r>
            <a:r>
              <a:rPr sz="2450" spc="-400" dirty="0">
                <a:latin typeface="Calibri"/>
                <a:cs typeface="Calibri"/>
              </a:rPr>
              <a:t>M</a:t>
            </a:r>
            <a:r>
              <a:rPr sz="2450" spc="-130" dirty="0">
                <a:latin typeface="Calibri"/>
                <a:cs typeface="Calibri"/>
              </a:rPr>
              <a:t> </a:t>
            </a:r>
            <a:r>
              <a:rPr sz="2450" spc="130" dirty="0">
                <a:solidFill>
                  <a:srgbClr val="181818"/>
                </a:solidFill>
                <a:latin typeface="Calibri"/>
                <a:cs typeface="Calibri"/>
              </a:rPr>
              <a:t>engu</a:t>
            </a:r>
            <a:r>
              <a:rPr sz="2450" spc="-305" dirty="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sz="2450" spc="114" dirty="0">
                <a:latin typeface="Calibri"/>
                <a:cs typeface="Calibri"/>
              </a:rPr>
              <a:t>bah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-315" dirty="0">
                <a:latin typeface="Calibri"/>
                <a:cs typeface="Calibri"/>
              </a:rPr>
              <a:t>M</a:t>
            </a:r>
            <a:r>
              <a:rPr sz="2450" spc="-215" dirty="0">
                <a:latin typeface="Calibri"/>
                <a:cs typeface="Calibri"/>
              </a:rPr>
              <a:t> </a:t>
            </a:r>
            <a:r>
              <a:rPr sz="2450" spc="-70" dirty="0">
                <a:latin typeface="Calibri"/>
                <a:cs typeface="Calibri"/>
              </a:rPr>
              <a:t>o</a:t>
            </a:r>
            <a:r>
              <a:rPr sz="2450" spc="-250" dirty="0">
                <a:latin typeface="Calibri"/>
                <a:cs typeface="Calibri"/>
              </a:rPr>
              <a:t> </a:t>
            </a:r>
            <a:r>
              <a:rPr sz="2450" spc="70" dirty="0">
                <a:latin typeface="Calibri"/>
                <a:cs typeface="Calibri"/>
              </a:rPr>
              <a:t>de</a:t>
            </a:r>
            <a:r>
              <a:rPr sz="2450" spc="-290" dirty="0">
                <a:latin typeface="Calibri"/>
                <a:cs typeface="Calibri"/>
              </a:rPr>
              <a:t> </a:t>
            </a:r>
            <a:r>
              <a:rPr sz="2450" spc="-455" dirty="0">
                <a:latin typeface="Calibri"/>
                <a:cs typeface="Calibri"/>
              </a:rPr>
              <a:t>I</a:t>
            </a:r>
            <a:r>
              <a:rPr sz="2450" dirty="0">
                <a:latin typeface="Calibri"/>
                <a:cs typeface="Calibri"/>
              </a:rPr>
              <a:t>	</a:t>
            </a:r>
            <a:r>
              <a:rPr sz="2450" spc="-90" dirty="0">
                <a:latin typeface="Calibri"/>
                <a:cs typeface="Calibri"/>
              </a:rPr>
              <a:t>B</a:t>
            </a:r>
            <a:r>
              <a:rPr sz="2450" spc="-22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is</a:t>
            </a:r>
            <a:r>
              <a:rPr sz="2450" spc="-110" dirty="0">
                <a:latin typeface="Calibri"/>
                <a:cs typeface="Calibri"/>
              </a:rPr>
              <a:t> </a:t>
            </a:r>
            <a:r>
              <a:rPr sz="2450" spc="-60" dirty="0">
                <a:latin typeface="Calibri"/>
                <a:cs typeface="Calibri"/>
              </a:rPr>
              <a:t>n</a:t>
            </a:r>
            <a:r>
              <a:rPr sz="2450" spc="-300" dirty="0">
                <a:latin typeface="Calibri"/>
                <a:cs typeface="Calibri"/>
              </a:rPr>
              <a:t> </a:t>
            </a:r>
            <a:r>
              <a:rPr sz="2450" spc="-25" dirty="0">
                <a:latin typeface="Calibri"/>
                <a:cs typeface="Calibri"/>
              </a:rPr>
              <a:t>is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33400"/>
            <a:ext cx="9143999" cy="61036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1.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Cutomer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Seqments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1180" y="1570329"/>
            <a:ext cx="7941945" cy="4189729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94640" marR="1223010" indent="-281940">
              <a:lnSpc>
                <a:spcPts val="3450"/>
              </a:lnSpc>
              <a:spcBef>
                <a:spcPts val="540"/>
              </a:spcBef>
              <a:buFont typeface="Arial MT"/>
              <a:buChar char="•"/>
              <a:tabLst>
                <a:tab pos="294640" algn="l"/>
              </a:tabLst>
            </a:pP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siapakah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kita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menciptakan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nilai? Siapakah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pelanggan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terpenting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kita?</a:t>
            </a:r>
            <a:endParaRPr sz="3200">
              <a:latin typeface="Calibri"/>
              <a:cs typeface="Calibri"/>
            </a:endParaRPr>
          </a:p>
          <a:p>
            <a:pPr marL="294640" marR="614045" indent="-281940">
              <a:lnSpc>
                <a:spcPct val="90100"/>
              </a:lnSpc>
              <a:spcBef>
                <a:spcPts val="580"/>
              </a:spcBef>
              <a:buFont typeface="Arial MT"/>
              <a:buChar char="•"/>
              <a:tabLst>
                <a:tab pos="294640" algn="l"/>
              </a:tabLst>
            </a:pPr>
            <a:r>
              <a:rPr sz="3200" dirty="0">
                <a:latin typeface="Calibri"/>
                <a:cs typeface="Calibri"/>
              </a:rPr>
              <a:t>Untuk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memuaskan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pelanggan,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perusahaan </a:t>
            </a:r>
            <a:r>
              <a:rPr sz="3200" dirty="0">
                <a:latin typeface="Calibri"/>
                <a:cs typeface="Calibri"/>
              </a:rPr>
              <a:t>dapat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mengelompokkan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mereka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dalam </a:t>
            </a:r>
            <a:r>
              <a:rPr sz="3200" spc="-30" dirty="0">
                <a:latin typeface="Calibri"/>
                <a:cs typeface="Calibri"/>
              </a:rPr>
              <a:t>segmen-</a:t>
            </a:r>
            <a:r>
              <a:rPr sz="3200" dirty="0">
                <a:latin typeface="Calibri"/>
                <a:cs typeface="Calibri"/>
              </a:rPr>
              <a:t>segmen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berbeda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berdasarkan </a:t>
            </a:r>
            <a:r>
              <a:rPr sz="3200" spc="-20" dirty="0">
                <a:latin typeface="Calibri"/>
                <a:cs typeface="Calibri"/>
              </a:rPr>
              <a:t>kesamaan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kebutuhn,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perilaku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atau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atribut.</a:t>
            </a:r>
            <a:endParaRPr sz="3200">
              <a:latin typeface="Calibri"/>
              <a:cs typeface="Calibri"/>
            </a:endParaRPr>
          </a:p>
          <a:p>
            <a:pPr marL="294640" marR="5080" indent="-281940">
              <a:lnSpc>
                <a:spcPct val="90300"/>
              </a:lnSpc>
              <a:spcBef>
                <a:spcPts val="620"/>
              </a:spcBef>
              <a:buFont typeface="Arial MT"/>
              <a:buChar char="•"/>
              <a:tabLst>
                <a:tab pos="294640" algn="l"/>
              </a:tabLst>
            </a:pPr>
            <a:r>
              <a:rPr sz="3200" dirty="0">
                <a:latin typeface="Calibri"/>
                <a:cs typeface="Calibri"/>
              </a:rPr>
              <a:t>Pasar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Massa?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Pasar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Ceruk?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Tersegmentasi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dari kebutuhan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&amp;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masalahnya?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Terdiversifikasi? Platform</a:t>
            </a:r>
            <a:r>
              <a:rPr sz="3200" spc="-1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banyak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sisi.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2.</a:t>
            </a:r>
            <a:r>
              <a:rPr b="1" spc="-114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Value</a:t>
            </a:r>
            <a:r>
              <a:rPr b="1" spc="-11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Proposition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94005" marR="53340" indent="-300355">
              <a:lnSpc>
                <a:spcPts val="2180"/>
              </a:lnSpc>
              <a:spcBef>
                <a:spcPts val="595"/>
              </a:spcBef>
              <a:buFont typeface="Arial MT"/>
              <a:buChar char="•"/>
              <a:tabLst>
                <a:tab pos="294005" algn="l"/>
              </a:tabLst>
            </a:pPr>
            <a:r>
              <a:rPr sz="2200" dirty="0"/>
              <a:t>Proposisi</a:t>
            </a:r>
            <a:r>
              <a:rPr sz="2200" spc="65" dirty="0"/>
              <a:t> </a:t>
            </a:r>
            <a:r>
              <a:rPr sz="2200" dirty="0"/>
              <a:t>nilai</a:t>
            </a:r>
            <a:r>
              <a:rPr sz="2200" spc="65" dirty="0"/>
              <a:t> </a:t>
            </a:r>
            <a:r>
              <a:rPr sz="2200" dirty="0"/>
              <a:t>adalah</a:t>
            </a:r>
            <a:r>
              <a:rPr sz="2200" spc="65" dirty="0"/>
              <a:t> </a:t>
            </a:r>
            <a:r>
              <a:rPr sz="2200" dirty="0"/>
              <a:t>alasan</a:t>
            </a:r>
            <a:r>
              <a:rPr sz="2200" spc="65" dirty="0"/>
              <a:t> </a:t>
            </a:r>
            <a:r>
              <a:rPr sz="2200" dirty="0"/>
              <a:t>yang</a:t>
            </a:r>
            <a:r>
              <a:rPr sz="2200" spc="65" dirty="0"/>
              <a:t> </a:t>
            </a:r>
            <a:r>
              <a:rPr sz="2200" dirty="0"/>
              <a:t>membuat</a:t>
            </a:r>
            <a:r>
              <a:rPr sz="2200" spc="65" dirty="0"/>
              <a:t> </a:t>
            </a:r>
            <a:r>
              <a:rPr sz="2200" dirty="0"/>
              <a:t>pelanggan</a:t>
            </a:r>
            <a:r>
              <a:rPr sz="2200" spc="70" dirty="0"/>
              <a:t> </a:t>
            </a:r>
            <a:r>
              <a:rPr sz="2200" dirty="0"/>
              <a:t>beralih</a:t>
            </a:r>
            <a:r>
              <a:rPr sz="2200" spc="65" dirty="0"/>
              <a:t> </a:t>
            </a:r>
            <a:r>
              <a:rPr sz="2200" spc="-20" dirty="0"/>
              <a:t>dari </a:t>
            </a:r>
            <a:r>
              <a:rPr sz="2200" dirty="0"/>
              <a:t>satu</a:t>
            </a:r>
            <a:r>
              <a:rPr sz="2200" spc="80" dirty="0"/>
              <a:t> </a:t>
            </a:r>
            <a:r>
              <a:rPr sz="2200" dirty="0"/>
              <a:t>perusahaan</a:t>
            </a:r>
            <a:r>
              <a:rPr sz="2200" spc="80" dirty="0"/>
              <a:t> </a:t>
            </a:r>
            <a:r>
              <a:rPr sz="2200" dirty="0"/>
              <a:t>ke</a:t>
            </a:r>
            <a:r>
              <a:rPr sz="2200" spc="80" dirty="0"/>
              <a:t> </a:t>
            </a:r>
            <a:r>
              <a:rPr sz="2200" dirty="0"/>
              <a:t>perusahaan</a:t>
            </a:r>
            <a:r>
              <a:rPr sz="2200" spc="80" dirty="0"/>
              <a:t> </a:t>
            </a:r>
            <a:r>
              <a:rPr sz="2200" spc="-10" dirty="0"/>
              <a:t>lain.</a:t>
            </a:r>
            <a:endParaRPr sz="2200"/>
          </a:p>
          <a:p>
            <a:pPr marL="294005" marR="116839" indent="-300355">
              <a:lnSpc>
                <a:spcPct val="82400"/>
              </a:lnSpc>
              <a:spcBef>
                <a:spcPts val="445"/>
              </a:spcBef>
              <a:buFont typeface="Arial MT"/>
              <a:buChar char="•"/>
              <a:tabLst>
                <a:tab pos="294005" algn="l"/>
              </a:tabLst>
            </a:pPr>
            <a:r>
              <a:rPr sz="2200" dirty="0"/>
              <a:t>Nilai</a:t>
            </a:r>
            <a:r>
              <a:rPr sz="2200" spc="60" dirty="0"/>
              <a:t> </a:t>
            </a:r>
            <a:r>
              <a:rPr sz="2200" dirty="0"/>
              <a:t>apakah</a:t>
            </a:r>
            <a:r>
              <a:rPr sz="2200" spc="60" dirty="0"/>
              <a:t> </a:t>
            </a:r>
            <a:r>
              <a:rPr sz="2200" dirty="0"/>
              <a:t>yang</a:t>
            </a:r>
            <a:r>
              <a:rPr sz="2200" spc="60" dirty="0"/>
              <a:t> </a:t>
            </a:r>
            <a:r>
              <a:rPr sz="2200" dirty="0"/>
              <a:t>kita</a:t>
            </a:r>
            <a:r>
              <a:rPr sz="2200" spc="65" dirty="0"/>
              <a:t> </a:t>
            </a:r>
            <a:r>
              <a:rPr sz="2200" dirty="0"/>
              <a:t>berikan</a:t>
            </a:r>
            <a:r>
              <a:rPr sz="2200" spc="60" dirty="0"/>
              <a:t> </a:t>
            </a:r>
            <a:r>
              <a:rPr sz="2200" dirty="0"/>
              <a:t>kepada</a:t>
            </a:r>
            <a:r>
              <a:rPr sz="2200" spc="60" dirty="0"/>
              <a:t> </a:t>
            </a:r>
            <a:r>
              <a:rPr sz="2200" dirty="0"/>
              <a:t>pelanggan?</a:t>
            </a:r>
            <a:r>
              <a:rPr sz="2200" spc="65" dirty="0"/>
              <a:t> </a:t>
            </a:r>
            <a:r>
              <a:rPr sz="2200" spc="-10" dirty="0"/>
              <a:t>Diantara </a:t>
            </a:r>
            <a:r>
              <a:rPr sz="2200" dirty="0"/>
              <a:t>masalah</a:t>
            </a:r>
            <a:r>
              <a:rPr sz="2200" spc="70" dirty="0"/>
              <a:t> </a:t>
            </a:r>
            <a:r>
              <a:rPr sz="2200" dirty="0"/>
              <a:t>pelanggan,</a:t>
            </a:r>
            <a:r>
              <a:rPr sz="2200" spc="70" dirty="0"/>
              <a:t> </a:t>
            </a:r>
            <a:r>
              <a:rPr sz="2200" dirty="0"/>
              <a:t>manakah</a:t>
            </a:r>
            <a:r>
              <a:rPr sz="2200" spc="70" dirty="0"/>
              <a:t> </a:t>
            </a:r>
            <a:r>
              <a:rPr sz="2200" dirty="0"/>
              <a:t>yang</a:t>
            </a:r>
            <a:r>
              <a:rPr sz="2200" spc="70" dirty="0"/>
              <a:t> </a:t>
            </a:r>
            <a:r>
              <a:rPr sz="2200" dirty="0"/>
              <a:t>kita</a:t>
            </a:r>
            <a:r>
              <a:rPr sz="2200" spc="70" dirty="0"/>
              <a:t> </a:t>
            </a:r>
            <a:r>
              <a:rPr sz="2200" dirty="0"/>
              <a:t>bantu</a:t>
            </a:r>
            <a:r>
              <a:rPr sz="2200" spc="75" dirty="0"/>
              <a:t> </a:t>
            </a:r>
            <a:r>
              <a:rPr sz="2200" dirty="0"/>
              <a:t>untuk</a:t>
            </a:r>
            <a:r>
              <a:rPr sz="2200" spc="70" dirty="0"/>
              <a:t> </a:t>
            </a:r>
            <a:r>
              <a:rPr sz="2200" spc="-10" dirty="0"/>
              <a:t>diselesaikan? </a:t>
            </a:r>
            <a:r>
              <a:rPr sz="2200" dirty="0"/>
              <a:t>Kebutuhan</a:t>
            </a:r>
            <a:r>
              <a:rPr sz="2200" spc="75" dirty="0"/>
              <a:t> </a:t>
            </a:r>
            <a:r>
              <a:rPr sz="2200" dirty="0"/>
              <a:t>pelanggan</a:t>
            </a:r>
            <a:r>
              <a:rPr sz="2200" spc="80" dirty="0"/>
              <a:t> </a:t>
            </a:r>
            <a:r>
              <a:rPr sz="2200" dirty="0"/>
              <a:t>manakah</a:t>
            </a:r>
            <a:r>
              <a:rPr sz="2200" spc="75" dirty="0"/>
              <a:t> </a:t>
            </a:r>
            <a:r>
              <a:rPr sz="2200" dirty="0"/>
              <a:t>yang</a:t>
            </a:r>
            <a:r>
              <a:rPr sz="2200" spc="80" dirty="0"/>
              <a:t> </a:t>
            </a:r>
            <a:r>
              <a:rPr sz="2200" dirty="0"/>
              <a:t>kita</a:t>
            </a:r>
            <a:r>
              <a:rPr sz="2200" spc="80" dirty="0"/>
              <a:t> </a:t>
            </a:r>
            <a:r>
              <a:rPr sz="2200" dirty="0"/>
              <a:t>penuhi?</a:t>
            </a:r>
            <a:r>
              <a:rPr sz="2200" spc="75" dirty="0"/>
              <a:t> </a:t>
            </a:r>
            <a:r>
              <a:rPr sz="2200" spc="-10" dirty="0"/>
              <a:t>Gabungan </a:t>
            </a:r>
            <a:r>
              <a:rPr sz="2200" dirty="0"/>
              <a:t>produk</a:t>
            </a:r>
            <a:r>
              <a:rPr sz="2200" spc="50" dirty="0"/>
              <a:t> </a:t>
            </a:r>
            <a:r>
              <a:rPr sz="2200" dirty="0"/>
              <a:t>dan</a:t>
            </a:r>
            <a:r>
              <a:rPr sz="2200" spc="55" dirty="0"/>
              <a:t> </a:t>
            </a:r>
            <a:r>
              <a:rPr sz="2200" dirty="0"/>
              <a:t>jasa</a:t>
            </a:r>
            <a:r>
              <a:rPr sz="2200" spc="50" dirty="0"/>
              <a:t> </a:t>
            </a:r>
            <a:r>
              <a:rPr sz="2200" dirty="0"/>
              <a:t>apakah</a:t>
            </a:r>
            <a:r>
              <a:rPr sz="2200" spc="55" dirty="0"/>
              <a:t> </a:t>
            </a:r>
            <a:r>
              <a:rPr sz="2200" dirty="0"/>
              <a:t>yang</a:t>
            </a:r>
            <a:r>
              <a:rPr sz="2200" spc="50" dirty="0"/>
              <a:t> </a:t>
            </a:r>
            <a:r>
              <a:rPr sz="2200" dirty="0"/>
              <a:t>kita</a:t>
            </a:r>
            <a:r>
              <a:rPr sz="2200" spc="55" dirty="0"/>
              <a:t> </a:t>
            </a:r>
            <a:r>
              <a:rPr sz="2200" dirty="0"/>
              <a:t>tawarkan</a:t>
            </a:r>
            <a:r>
              <a:rPr sz="2200" spc="55" dirty="0"/>
              <a:t> </a:t>
            </a:r>
            <a:r>
              <a:rPr sz="2200" dirty="0"/>
              <a:t>kepada</a:t>
            </a:r>
            <a:r>
              <a:rPr sz="2200" spc="50" dirty="0"/>
              <a:t> </a:t>
            </a:r>
            <a:r>
              <a:rPr sz="2200" dirty="0"/>
              <a:t>setiap</a:t>
            </a:r>
            <a:r>
              <a:rPr sz="2200" spc="55" dirty="0"/>
              <a:t> </a:t>
            </a:r>
            <a:r>
              <a:rPr sz="2200" spc="-10" dirty="0"/>
              <a:t>segmen pelanggan?</a:t>
            </a:r>
            <a:endParaRPr sz="2200"/>
          </a:p>
          <a:p>
            <a:pPr marL="294005" marR="5080" indent="-300355">
              <a:lnSpc>
                <a:spcPts val="2180"/>
              </a:lnSpc>
              <a:spcBef>
                <a:spcPts val="440"/>
              </a:spcBef>
              <a:buFont typeface="Arial MT"/>
              <a:buChar char="•"/>
              <a:tabLst>
                <a:tab pos="294005" algn="l"/>
              </a:tabLst>
            </a:pPr>
            <a:r>
              <a:rPr sz="2200" dirty="0"/>
              <a:t>Nilai</a:t>
            </a:r>
            <a:r>
              <a:rPr sz="2200" spc="25" dirty="0"/>
              <a:t> </a:t>
            </a:r>
            <a:r>
              <a:rPr sz="2200" dirty="0"/>
              <a:t>dapat</a:t>
            </a:r>
            <a:r>
              <a:rPr sz="2200" spc="30" dirty="0"/>
              <a:t> </a:t>
            </a:r>
            <a:r>
              <a:rPr sz="2200" dirty="0"/>
              <a:t>bersifat</a:t>
            </a:r>
            <a:r>
              <a:rPr sz="2200" spc="25" dirty="0"/>
              <a:t> </a:t>
            </a:r>
            <a:r>
              <a:rPr sz="2200" dirty="0"/>
              <a:t>kualitatif</a:t>
            </a:r>
            <a:r>
              <a:rPr sz="2200" spc="30" dirty="0"/>
              <a:t> </a:t>
            </a:r>
            <a:r>
              <a:rPr sz="2200" dirty="0"/>
              <a:t>(misalnya</a:t>
            </a:r>
            <a:r>
              <a:rPr sz="2200" spc="25" dirty="0"/>
              <a:t> </a:t>
            </a:r>
            <a:r>
              <a:rPr sz="2200" dirty="0"/>
              <a:t>harga</a:t>
            </a:r>
            <a:r>
              <a:rPr sz="2200" spc="30" dirty="0"/>
              <a:t> </a:t>
            </a:r>
            <a:r>
              <a:rPr sz="2200" dirty="0"/>
              <a:t>&amp;</a:t>
            </a:r>
            <a:r>
              <a:rPr sz="2200" spc="25" dirty="0"/>
              <a:t> </a:t>
            </a:r>
            <a:r>
              <a:rPr sz="2200" dirty="0"/>
              <a:t>Kecepatan</a:t>
            </a:r>
            <a:r>
              <a:rPr sz="2200" spc="55" dirty="0"/>
              <a:t> </a:t>
            </a:r>
            <a:r>
              <a:rPr sz="2200" spc="-10" dirty="0"/>
              <a:t>layanan) </a:t>
            </a:r>
            <a:r>
              <a:rPr sz="2200" dirty="0"/>
              <a:t>atau</a:t>
            </a:r>
            <a:r>
              <a:rPr sz="2200" spc="55" dirty="0"/>
              <a:t> </a:t>
            </a:r>
            <a:r>
              <a:rPr sz="2200" dirty="0"/>
              <a:t>kualitatif</a:t>
            </a:r>
            <a:r>
              <a:rPr sz="2200" spc="60" dirty="0"/>
              <a:t> </a:t>
            </a:r>
            <a:r>
              <a:rPr sz="2200" dirty="0"/>
              <a:t>(misalnya</a:t>
            </a:r>
            <a:r>
              <a:rPr sz="2200" spc="55" dirty="0"/>
              <a:t> </a:t>
            </a:r>
            <a:r>
              <a:rPr sz="2200" dirty="0"/>
              <a:t>desain</a:t>
            </a:r>
            <a:r>
              <a:rPr sz="2200" spc="60" dirty="0"/>
              <a:t> </a:t>
            </a:r>
            <a:r>
              <a:rPr sz="2200" dirty="0"/>
              <a:t>dan</a:t>
            </a:r>
            <a:r>
              <a:rPr sz="2200" spc="55" dirty="0"/>
              <a:t> </a:t>
            </a:r>
            <a:r>
              <a:rPr sz="2200" dirty="0"/>
              <a:t>pengalaman</a:t>
            </a:r>
            <a:r>
              <a:rPr sz="2200" spc="60" dirty="0"/>
              <a:t> </a:t>
            </a:r>
            <a:r>
              <a:rPr sz="2200" spc="-10" dirty="0"/>
              <a:t>pelanggan)</a:t>
            </a:r>
            <a:endParaRPr sz="2200"/>
          </a:p>
          <a:p>
            <a:pPr marL="294005" marR="416559" indent="-300355">
              <a:lnSpc>
                <a:spcPct val="82400"/>
              </a:lnSpc>
              <a:spcBef>
                <a:spcPts val="450"/>
              </a:spcBef>
              <a:buFont typeface="Arial MT"/>
              <a:buChar char="•"/>
              <a:tabLst>
                <a:tab pos="294005" algn="l"/>
              </a:tabLst>
            </a:pPr>
            <a:r>
              <a:rPr sz="2200" dirty="0"/>
              <a:t>Elemen-elemen</a:t>
            </a:r>
            <a:r>
              <a:rPr sz="2200" spc="70" dirty="0"/>
              <a:t> </a:t>
            </a:r>
            <a:r>
              <a:rPr sz="2200" dirty="0"/>
              <a:t>yang</a:t>
            </a:r>
            <a:r>
              <a:rPr sz="2200" spc="75" dirty="0"/>
              <a:t> </a:t>
            </a:r>
            <a:r>
              <a:rPr sz="2200" dirty="0"/>
              <a:t>dapat</a:t>
            </a:r>
            <a:r>
              <a:rPr sz="2200" spc="70" dirty="0"/>
              <a:t> </a:t>
            </a:r>
            <a:r>
              <a:rPr sz="2200" dirty="0"/>
              <a:t>berkontribusi</a:t>
            </a:r>
            <a:r>
              <a:rPr sz="2200" spc="75" dirty="0"/>
              <a:t> </a:t>
            </a:r>
            <a:r>
              <a:rPr sz="2200" dirty="0"/>
              <a:t>pada</a:t>
            </a:r>
            <a:r>
              <a:rPr sz="2200" spc="70" dirty="0"/>
              <a:t> </a:t>
            </a:r>
            <a:r>
              <a:rPr sz="2200" dirty="0"/>
              <a:t>penciptaan</a:t>
            </a:r>
            <a:r>
              <a:rPr sz="2200" spc="75" dirty="0"/>
              <a:t> </a:t>
            </a:r>
            <a:r>
              <a:rPr sz="2200" spc="-10" dirty="0"/>
              <a:t>nilai </a:t>
            </a:r>
            <a:r>
              <a:rPr sz="2200" dirty="0"/>
              <a:t>pelanggan:</a:t>
            </a:r>
            <a:r>
              <a:rPr sz="2200" spc="60" dirty="0"/>
              <a:t> </a:t>
            </a:r>
            <a:r>
              <a:rPr sz="2200" dirty="0"/>
              <a:t>Sifat</a:t>
            </a:r>
            <a:r>
              <a:rPr sz="2200" spc="60" dirty="0"/>
              <a:t> </a:t>
            </a:r>
            <a:r>
              <a:rPr sz="2200" dirty="0"/>
              <a:t>baru,</a:t>
            </a:r>
            <a:r>
              <a:rPr sz="2200" spc="65" dirty="0"/>
              <a:t> </a:t>
            </a:r>
            <a:r>
              <a:rPr sz="2200" dirty="0"/>
              <a:t>Kinerja,</a:t>
            </a:r>
            <a:r>
              <a:rPr sz="2200" spc="60" dirty="0"/>
              <a:t> </a:t>
            </a:r>
            <a:r>
              <a:rPr sz="2200" dirty="0"/>
              <a:t>Penyesuaian</a:t>
            </a:r>
            <a:r>
              <a:rPr sz="2200" spc="65" dirty="0"/>
              <a:t> </a:t>
            </a:r>
            <a:r>
              <a:rPr sz="2200" spc="-10" dirty="0"/>
              <a:t>(kustomisasi), </a:t>
            </a:r>
            <a:r>
              <a:rPr sz="2200" dirty="0"/>
              <a:t>menyelesaikan</a:t>
            </a:r>
            <a:r>
              <a:rPr sz="2200" spc="5" dirty="0"/>
              <a:t> </a:t>
            </a:r>
            <a:r>
              <a:rPr sz="2200" dirty="0"/>
              <a:t>pekerjaan,</a:t>
            </a:r>
            <a:r>
              <a:rPr sz="2200" spc="10" dirty="0"/>
              <a:t> </a:t>
            </a:r>
            <a:r>
              <a:rPr sz="2200" dirty="0"/>
              <a:t>Desain</a:t>
            </a:r>
            <a:r>
              <a:rPr sz="2200" spc="10" dirty="0"/>
              <a:t> </a:t>
            </a:r>
            <a:r>
              <a:rPr sz="2200" dirty="0"/>
              <a:t>Merek/status,</a:t>
            </a:r>
            <a:r>
              <a:rPr sz="2200" spc="5" dirty="0"/>
              <a:t> </a:t>
            </a:r>
            <a:r>
              <a:rPr sz="2200" spc="-10" dirty="0"/>
              <a:t>Harga, </a:t>
            </a:r>
            <a:r>
              <a:rPr sz="2200" dirty="0"/>
              <a:t>Pengurangan</a:t>
            </a:r>
            <a:r>
              <a:rPr sz="2200" spc="-15" dirty="0"/>
              <a:t> </a:t>
            </a:r>
            <a:r>
              <a:rPr sz="2200" dirty="0"/>
              <a:t>biaya,</a:t>
            </a:r>
            <a:r>
              <a:rPr sz="2200" spc="-15" dirty="0"/>
              <a:t> </a:t>
            </a:r>
            <a:r>
              <a:rPr sz="2200" dirty="0"/>
              <a:t>Pengurangan</a:t>
            </a:r>
            <a:r>
              <a:rPr sz="2200" spc="-15" dirty="0"/>
              <a:t> </a:t>
            </a:r>
            <a:r>
              <a:rPr sz="2200" dirty="0"/>
              <a:t>resiko,</a:t>
            </a:r>
            <a:r>
              <a:rPr sz="2200" spc="-15" dirty="0"/>
              <a:t> </a:t>
            </a:r>
            <a:r>
              <a:rPr sz="2200" dirty="0"/>
              <a:t>Kemapuan</a:t>
            </a:r>
            <a:r>
              <a:rPr sz="2200" spc="-15" dirty="0"/>
              <a:t> </a:t>
            </a:r>
            <a:r>
              <a:rPr sz="2200" spc="-20" dirty="0"/>
              <a:t>dalam </a:t>
            </a:r>
            <a:r>
              <a:rPr sz="2200" dirty="0"/>
              <a:t>mengakses,</a:t>
            </a:r>
            <a:r>
              <a:rPr sz="2200" spc="25" dirty="0"/>
              <a:t> </a:t>
            </a:r>
            <a:r>
              <a:rPr sz="2200" spc="-10" dirty="0"/>
              <a:t>Kenyamanan/kegunaan.</a:t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1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Calibri"/>
                <a:cs typeface="Calibri"/>
              </a:rPr>
              <a:t>3.</a:t>
            </a:r>
            <a:r>
              <a:rPr b="1" spc="-10" dirty="0">
                <a:latin typeface="Calibri"/>
                <a:cs typeface="Calibri"/>
              </a:rPr>
              <a:t> Channels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7452" y="1552529"/>
            <a:ext cx="7891145" cy="404241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07975" marR="438784" indent="-295910">
              <a:lnSpc>
                <a:spcPts val="2400"/>
              </a:lnSpc>
              <a:spcBef>
                <a:spcPts val="660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Channels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adalah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titik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sentuh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pelanggan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meliputi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saluran </a:t>
            </a:r>
            <a:r>
              <a:rPr sz="2450" dirty="0">
                <a:latin typeface="Calibri"/>
                <a:cs typeface="Calibri"/>
              </a:rPr>
              <a:t>komunikasi,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distribusi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dan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penjualan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sehingga </a:t>
            </a:r>
            <a:r>
              <a:rPr sz="2450" dirty="0">
                <a:latin typeface="Calibri"/>
                <a:cs typeface="Calibri"/>
              </a:rPr>
              <a:t>pengguhubung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antara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perusahaan</a:t>
            </a:r>
            <a:r>
              <a:rPr sz="2450" spc="4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dan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pelanggan.</a:t>
            </a:r>
            <a:endParaRPr sz="2450">
              <a:latin typeface="Calibri"/>
              <a:cs typeface="Calibri"/>
            </a:endParaRPr>
          </a:p>
          <a:p>
            <a:pPr marL="307975" marR="1207770" indent="-295910">
              <a:lnSpc>
                <a:spcPts val="2350"/>
              </a:lnSpc>
              <a:spcBef>
                <a:spcPts val="535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Melalui</a:t>
            </a:r>
            <a:r>
              <a:rPr sz="2450" spc="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saluran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apa</a:t>
            </a:r>
            <a:r>
              <a:rPr sz="2450" spc="1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agar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meningkatkan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kesadaran </a:t>
            </a:r>
            <a:r>
              <a:rPr sz="2450" dirty="0">
                <a:latin typeface="Calibri"/>
                <a:cs typeface="Calibri"/>
              </a:rPr>
              <a:t>pelanggan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atas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produk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dan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jasa</a:t>
            </a:r>
            <a:r>
              <a:rPr sz="2450" spc="1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perusahaan?</a:t>
            </a:r>
            <a:endParaRPr sz="2450">
              <a:latin typeface="Calibri"/>
              <a:cs typeface="Calibri"/>
            </a:endParaRPr>
          </a:p>
          <a:p>
            <a:pPr marL="307975" marR="252729" indent="-295910">
              <a:lnSpc>
                <a:spcPts val="2350"/>
              </a:lnSpc>
              <a:spcBef>
                <a:spcPts val="550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membantu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pelanggan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mengevaluasi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proposisi </a:t>
            </a:r>
            <a:r>
              <a:rPr sz="2450" dirty="0">
                <a:latin typeface="Calibri"/>
                <a:cs typeface="Calibri"/>
              </a:rPr>
              <a:t>nilai</a:t>
            </a:r>
            <a:r>
              <a:rPr sz="2450" spc="2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perusahaan?</a:t>
            </a:r>
            <a:endParaRPr sz="2450">
              <a:latin typeface="Calibri"/>
              <a:cs typeface="Calibri"/>
            </a:endParaRPr>
          </a:p>
          <a:p>
            <a:pPr marL="307975" marR="5080" indent="-295910">
              <a:lnSpc>
                <a:spcPts val="2350"/>
              </a:lnSpc>
              <a:spcBef>
                <a:spcPts val="550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memungkinkan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pelanggan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membeli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produk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spc="-25" dirty="0">
                <a:latin typeface="Calibri"/>
                <a:cs typeface="Calibri"/>
              </a:rPr>
              <a:t>dan </a:t>
            </a:r>
            <a:r>
              <a:rPr sz="2450" dirty="0">
                <a:latin typeface="Calibri"/>
                <a:cs typeface="Calibri"/>
              </a:rPr>
              <a:t>jasa</a:t>
            </a:r>
            <a:r>
              <a:rPr sz="2450" spc="2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yang</a:t>
            </a:r>
            <a:r>
              <a:rPr sz="2450" spc="10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spesifik?</a:t>
            </a:r>
            <a:endParaRPr sz="2450">
              <a:latin typeface="Calibri"/>
              <a:cs typeface="Calibri"/>
            </a:endParaRPr>
          </a:p>
          <a:p>
            <a:pPr marL="307975" indent="-295275">
              <a:lnSpc>
                <a:spcPts val="2875"/>
              </a:lnSpc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2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memberikan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proposisi</a:t>
            </a:r>
            <a:r>
              <a:rPr sz="2450" spc="2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nilai</a:t>
            </a:r>
            <a:r>
              <a:rPr sz="2450" spc="3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kepada</a:t>
            </a:r>
            <a:r>
              <a:rPr sz="2450" spc="25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pelanggan</a:t>
            </a:r>
            <a:endParaRPr sz="2450">
              <a:latin typeface="Calibri"/>
              <a:cs typeface="Calibri"/>
            </a:endParaRPr>
          </a:p>
          <a:p>
            <a:pPr marL="307975" marR="866140" indent="-295910">
              <a:lnSpc>
                <a:spcPts val="2350"/>
              </a:lnSpc>
              <a:spcBef>
                <a:spcPts val="525"/>
              </a:spcBef>
              <a:buFont typeface="Arial MT"/>
              <a:buChar char="•"/>
              <a:tabLst>
                <a:tab pos="307975" algn="l"/>
              </a:tabLst>
            </a:pPr>
            <a:r>
              <a:rPr sz="2450" dirty="0">
                <a:latin typeface="Calibri"/>
                <a:cs typeface="Calibri"/>
              </a:rPr>
              <a:t>Bagaimana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memberikan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dukungan</a:t>
            </a:r>
            <a:r>
              <a:rPr sz="2450" spc="35" dirty="0">
                <a:latin typeface="Calibri"/>
                <a:cs typeface="Calibri"/>
              </a:rPr>
              <a:t> </a:t>
            </a:r>
            <a:r>
              <a:rPr sz="2450" dirty="0">
                <a:latin typeface="Calibri"/>
                <a:cs typeface="Calibri"/>
              </a:rPr>
              <a:t>purnajual</a:t>
            </a:r>
            <a:r>
              <a:rPr sz="2450" spc="40" dirty="0">
                <a:latin typeface="Calibri"/>
                <a:cs typeface="Calibri"/>
              </a:rPr>
              <a:t> </a:t>
            </a:r>
            <a:r>
              <a:rPr sz="2450" spc="-10" dirty="0">
                <a:latin typeface="Calibri"/>
                <a:cs typeface="Calibri"/>
              </a:rPr>
              <a:t>kepada pelanggan?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718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 MT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DEFINISI MODEL BISNIS</vt:lpstr>
      <vt:lpstr>ORIENTASI EFISIENSI VS NILAI</vt:lpstr>
      <vt:lpstr>PowerPoint Presentation</vt:lpstr>
      <vt:lpstr>PowerPoint Presentation</vt:lpstr>
      <vt:lpstr>1. Cutomer Seqments</vt:lpstr>
      <vt:lpstr>2. Value Proposition</vt:lpstr>
      <vt:lpstr>3. Channels</vt:lpstr>
      <vt:lpstr>4. Customer Relationship</vt:lpstr>
      <vt:lpstr>5. Revenue Streams</vt:lpstr>
      <vt:lpstr>6. Key Resources</vt:lpstr>
      <vt:lpstr>7. Key Activities</vt:lpstr>
      <vt:lpstr>8. Key Parterships</vt:lpstr>
      <vt:lpstr>9. Cost Structure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Technopreneur 4 - BMC - Niken Paramitasari.pptx</dc:title>
  <cp:lastModifiedBy>User</cp:lastModifiedBy>
  <cp:revision>4</cp:revision>
  <dcterms:created xsi:type="dcterms:W3CDTF">2024-09-30T02:17:37Z</dcterms:created>
  <dcterms:modified xsi:type="dcterms:W3CDTF">2024-10-01T01:22:00Z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