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96" r:id="rId3"/>
    <p:sldId id="297" r:id="rId4"/>
    <p:sldId id="303" r:id="rId5"/>
    <p:sldId id="304" r:id="rId6"/>
    <p:sldId id="305" r:id="rId7"/>
    <p:sldId id="299" r:id="rId8"/>
    <p:sldId id="300" r:id="rId9"/>
    <p:sldId id="301" r:id="rId10"/>
    <p:sldId id="298" r:id="rId11"/>
    <p:sldId id="302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275" r:id="rId21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modifyVerifier cryptProviderType="rsaAES" cryptAlgorithmClass="hash" cryptAlgorithmType="typeAny" cryptAlgorithmSid="14" spinCount="100000" saltData="Z5w2TuDmfCR/rfqFeQDs4Q==" hashData="+yj2MlnC5egPL7mALR25HKNOhrLWbUAPWVFCsvkUK+DKm2JWDZzCNbxedNjGOvdIjiCW2gqJTHMRgk+/yNNBD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ECFF"/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81" autoAdjust="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AD0BAC9-D09D-4734-9DD6-25B8ABB1FE13}" type="datetimeFigureOut">
              <a:rPr lang="en-US"/>
              <a:pPr>
                <a:defRPr/>
              </a:pPr>
              <a:t>4/24/2021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551E593-17FC-45FF-AE44-C664A8D1A0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3E46C96-AF62-4106-AF79-1B3E3951310B}" type="datetimeFigureOut">
              <a:rPr lang="en-US"/>
              <a:pPr>
                <a:defRPr/>
              </a:pPr>
              <a:t>4/24/2021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FC6DEEE-EFEB-40F1-9B4D-02471D4085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8152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5668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763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2922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50743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72614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35251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6655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16938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4594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7635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9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0831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837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4615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985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7918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897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075AF-9A11-41AE-87F0-25492592CD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6196095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A4573-A193-42F3-9DB9-29EE64191E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9294554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06137-C19F-4A5B-BE82-AC10F5DC81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4663530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2AB97-766E-4D82-AF7D-0C129EB58D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8054477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6AD8D-6175-4C67-9785-4B74CCFC55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686085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B35A0-A39F-4A1D-BC1B-C59F303EF8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5556106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9B1EC-534E-4FB0-849D-2B3835363C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2126340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31572-FEF5-43BA-9D37-7CF19BB526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9842731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2D984-F61D-449B-B157-A3330BB0A3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1407387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5EADE-7616-4D16-BA7E-743BEA337B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4499858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1E15B-AF5E-451A-9C85-89948B7A5F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67628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6F567E2-7490-4C6E-8CC0-9C5F05A74F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1.jpeg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215" t="6701" r="4583" b="19219"/>
          <a:stretch/>
        </p:blipFill>
        <p:spPr>
          <a:xfrm>
            <a:off x="0" y="1340768"/>
            <a:ext cx="9144000" cy="4177933"/>
          </a:xfrm>
          <a:prstGeom prst="rect">
            <a:avLst/>
          </a:prstGeom>
        </p:spPr>
      </p:pic>
      <p:sp>
        <p:nvSpPr>
          <p:cNvPr id="4099" name="Slide Number Placeholder 1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9E1283-3742-46BB-99D8-226AF503097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7530" y="4899982"/>
            <a:ext cx="6319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Dr. Sutedi, S.Kom., M.T.I., MTA, MCP</a:t>
            </a:r>
            <a:endParaRPr lang="en-US" sz="4000" b="1" dirty="0">
              <a:ln w="0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06418" y="1790651"/>
            <a:ext cx="1582484" cy="646331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en-US" b="1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Pertemuan-3</a:t>
            </a:r>
            <a:endParaRPr lang="en-US" sz="3600" b="1" dirty="0">
              <a:ln w="0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72854" y="1371827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i="1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Decision Support Systems</a:t>
            </a:r>
            <a:endParaRPr lang="en-US" sz="3600" b="1" i="1" cap="none" spc="0" dirty="0">
              <a:ln w="0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Jenis-jenis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</a:t>
            </a:r>
            <a:r>
              <a:rPr lang="en-US" sz="4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Data Warehouse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9E7325-33CB-44C4-8304-5AD8E423A093}"/>
              </a:ext>
            </a:extLst>
          </p:cNvPr>
          <p:cNvSpPr/>
          <p:nvPr/>
        </p:nvSpPr>
        <p:spPr>
          <a:xfrm>
            <a:off x="539552" y="1859340"/>
            <a:ext cx="54726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b="1" i="1" dirty="0"/>
              <a:t>Enterprise Data Warehouse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i="1" dirty="0"/>
              <a:t>data warehouse</a:t>
            </a:r>
            <a:r>
              <a:rPr lang="en-US" dirty="0"/>
              <a:t> yang </a:t>
            </a:r>
            <a:r>
              <a:rPr lang="en-US" dirty="0" err="1"/>
              <a:t>terpusat</a:t>
            </a:r>
            <a:r>
              <a:rPr lang="en-US" dirty="0"/>
              <a:t> yang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dukungan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. </a:t>
            </a:r>
            <a:r>
              <a:rPr lang="en-US" dirty="0" err="1"/>
              <a:t>Sistemnya</a:t>
            </a:r>
            <a:r>
              <a:rPr lang="en-US" dirty="0"/>
              <a:t>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 </a:t>
            </a:r>
            <a:r>
              <a:rPr lang="en-US" i="1" dirty="0"/>
              <a:t>cohesive</a:t>
            </a:r>
            <a:r>
              <a:rPr lang="en-US" dirty="0"/>
              <a:t> 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mengorganisir</a:t>
            </a:r>
            <a:r>
              <a:rPr lang="en-US" dirty="0"/>
              <a:t> dan </a:t>
            </a:r>
            <a:r>
              <a:rPr lang="en-US" dirty="0" err="1"/>
              <a:t>menggambarkan</a:t>
            </a:r>
            <a:r>
              <a:rPr lang="en-US" dirty="0"/>
              <a:t> data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mengelompokkan</a:t>
            </a:r>
            <a:r>
              <a:rPr lang="en-US" dirty="0"/>
              <a:t> data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i="1" dirty="0"/>
              <a:t>subject</a:t>
            </a:r>
            <a:r>
              <a:rPr lang="en-US" dirty="0"/>
              <a:t> dan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divisi-divisi </a:t>
            </a:r>
            <a:r>
              <a:rPr lang="en-US" dirty="0" err="1"/>
              <a:t>tertentu</a:t>
            </a:r>
            <a:r>
              <a:rPr lang="en-US" dirty="0"/>
              <a:t>.</a:t>
            </a:r>
            <a:endParaRPr lang="en-US" b="0" i="0" dirty="0">
              <a:effectLst/>
            </a:endParaRPr>
          </a:p>
        </p:txBody>
      </p:sp>
      <p:pic>
        <p:nvPicPr>
          <p:cNvPr id="2052" name="Picture 4" descr="ID# 14049 - Business Man City Umbrella - Presentation Clipart">
            <a:extLst>
              <a:ext uri="{FF2B5EF4-FFF2-40B4-BE49-F238E27FC236}">
                <a16:creationId xmlns:a16="http://schemas.microsoft.com/office/drawing/2014/main" id="{333CBC95-0700-49A5-A621-96CB4857B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018" y="1988840"/>
            <a:ext cx="3516982" cy="351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90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Jenis-jenis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</a:t>
            </a:r>
            <a:r>
              <a:rPr lang="en-US" sz="4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Data Warehouse</a:t>
            </a:r>
          </a:p>
          <a:p>
            <a:pPr algn="r">
              <a:defRPr/>
            </a:pPr>
            <a:r>
              <a:rPr lang="en-US" sz="2000" dirty="0">
                <a:solidFill>
                  <a:srgbClr val="990000"/>
                </a:solidFill>
                <a:latin typeface="Cambria" pitchFamily="18" charset="0"/>
                <a:ea typeface="+mj-ea"/>
                <a:cs typeface="Arial" charset="0"/>
              </a:rPr>
              <a:t>(</a:t>
            </a:r>
            <a:r>
              <a:rPr lang="en-US" sz="2000" dirty="0" err="1">
                <a:solidFill>
                  <a:srgbClr val="990000"/>
                </a:solidFill>
                <a:latin typeface="Cambria" pitchFamily="18" charset="0"/>
                <a:ea typeface="+mj-ea"/>
                <a:cs typeface="Arial" charset="0"/>
              </a:rPr>
              <a:t>lanjutan</a:t>
            </a:r>
            <a:r>
              <a:rPr lang="en-US" sz="2000" dirty="0">
                <a:solidFill>
                  <a:srgbClr val="990000"/>
                </a:solidFill>
                <a:latin typeface="Cambria" pitchFamily="18" charset="0"/>
                <a:ea typeface="+mj-ea"/>
                <a:cs typeface="Arial" charset="0"/>
              </a:rPr>
              <a:t>)</a:t>
            </a:r>
            <a:endParaRPr lang="en-US" sz="4000" dirty="0">
              <a:solidFill>
                <a:srgbClr val="990000"/>
              </a:solidFill>
              <a:latin typeface="Cambria" pitchFamily="18" charset="0"/>
              <a:ea typeface="+mj-ea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12C983-DE63-48CE-8F0C-45696D2B9BE4}"/>
              </a:ext>
            </a:extLst>
          </p:cNvPr>
          <p:cNvSpPr/>
          <p:nvPr/>
        </p:nvSpPr>
        <p:spPr>
          <a:xfrm>
            <a:off x="496928" y="4293096"/>
            <a:ext cx="65233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i="1" dirty="0"/>
              <a:t>Data Mart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 </a:t>
            </a:r>
            <a:r>
              <a:rPr lang="en-US" i="1" dirty="0"/>
              <a:t>data warehouse</a:t>
            </a:r>
            <a:r>
              <a:rPr lang="en-US" dirty="0"/>
              <a:t> yang </a:t>
            </a:r>
            <a:r>
              <a:rPr lang="en-US" dirty="0" err="1"/>
              <a:t>dirancang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lini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: </a:t>
            </a:r>
            <a:r>
              <a:rPr lang="en-US" dirty="0" err="1"/>
              <a:t>penjualan</a:t>
            </a:r>
            <a:r>
              <a:rPr lang="en-US" dirty="0"/>
              <a:t>, </a:t>
            </a:r>
            <a:r>
              <a:rPr lang="en-US" dirty="0" err="1"/>
              <a:t>keuangan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keduanya</a:t>
            </a:r>
            <a:r>
              <a:rPr lang="en-US" dirty="0"/>
              <a:t>. </a:t>
            </a:r>
            <a:r>
              <a:rPr lang="en-US" dirty="0" err="1"/>
              <a:t>Dalam</a:t>
            </a:r>
            <a:r>
              <a:rPr lang="en-US" dirty="0"/>
              <a:t> </a:t>
            </a:r>
            <a:r>
              <a:rPr lang="en-US" i="1" dirty="0"/>
              <a:t>data mart </a:t>
            </a:r>
            <a:r>
              <a:rPr lang="en-US" i="1" dirty="0" err="1"/>
              <a:t>independen</a:t>
            </a:r>
            <a:r>
              <a:rPr lang="en-US" dirty="0"/>
              <a:t>, data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terkumpul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.</a:t>
            </a:r>
            <a:endParaRPr lang="en-US" b="0" i="0" dirty="0"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E7E08A-3E2C-4D12-AAAF-AF844F9ABD28}"/>
              </a:ext>
            </a:extLst>
          </p:cNvPr>
          <p:cNvSpPr/>
          <p:nvPr/>
        </p:nvSpPr>
        <p:spPr>
          <a:xfrm>
            <a:off x="496928" y="1952844"/>
            <a:ext cx="65233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b="1" i="1" dirty="0"/>
              <a:t>Operational Data Store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err="1"/>
              <a:t>Merupakan</a:t>
            </a:r>
            <a:r>
              <a:rPr lang="en-US" dirty="0"/>
              <a:t> </a:t>
            </a:r>
            <a:r>
              <a:rPr lang="en-US" i="1" dirty="0"/>
              <a:t>data store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data yang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i="1" dirty="0"/>
              <a:t>data warehouse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OLTP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yang </a:t>
            </a:r>
            <a:r>
              <a:rPr lang="en-US" dirty="0" err="1"/>
              <a:t>dibutuhkan</a:t>
            </a:r>
            <a:r>
              <a:rPr lang="en-US" dirty="0"/>
              <a:t>. </a:t>
            </a:r>
            <a:r>
              <a:rPr lang="en-US" dirty="0" err="1"/>
              <a:t>Dalam</a:t>
            </a:r>
            <a:r>
              <a:rPr lang="en-US" dirty="0"/>
              <a:t> ODS, </a:t>
            </a:r>
            <a:r>
              <a:rPr lang="en-US" i="1" dirty="0"/>
              <a:t>data warehouse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diperbarui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menyimpan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rutin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: </a:t>
            </a:r>
            <a:r>
              <a:rPr lang="en-US" dirty="0" err="1"/>
              <a:t>menyimpan</a:t>
            </a:r>
            <a:r>
              <a:rPr lang="en-US" dirty="0"/>
              <a:t> </a:t>
            </a:r>
            <a:r>
              <a:rPr lang="en-US" dirty="0" err="1"/>
              <a:t>catatan</a:t>
            </a:r>
            <a:r>
              <a:rPr lang="en-US" dirty="0"/>
              <a:t> </a:t>
            </a:r>
            <a:r>
              <a:rPr lang="en-US" dirty="0" err="1"/>
              <a:t>karyawan</a:t>
            </a:r>
            <a:endParaRPr lang="en-US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8966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Keterkaitan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antara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DW dan BI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2B0025-C4E7-4B11-BEB1-E4FC9B1D5BB2}"/>
              </a:ext>
            </a:extLst>
          </p:cNvPr>
          <p:cNvSpPr/>
          <p:nvPr/>
        </p:nvSpPr>
        <p:spPr>
          <a:xfrm>
            <a:off x="611560" y="1930452"/>
            <a:ext cx="8075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i="1" dirty="0"/>
              <a:t>Data warehouse </a:t>
            </a:r>
            <a:r>
              <a:rPr lang="en-US" b="1" dirty="0"/>
              <a:t>(DW)</a:t>
            </a:r>
            <a:r>
              <a:rPr lang="en-US" b="1" i="1" dirty="0"/>
              <a:t> </a:t>
            </a:r>
            <a:r>
              <a:rPr lang="en-US" dirty="0"/>
              <a:t>dan </a:t>
            </a:r>
            <a:r>
              <a:rPr lang="en-US" b="1" i="1" dirty="0"/>
              <a:t>business intelligence </a:t>
            </a:r>
            <a:r>
              <a:rPr lang="en-US" b="1" dirty="0"/>
              <a:t>(BI)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yang </a:t>
            </a:r>
            <a:r>
              <a:rPr lang="en-US" b="1" dirty="0" err="1"/>
              <a:t>berbeda</a:t>
            </a:r>
            <a:r>
              <a:rPr lang="en-US" dirty="0"/>
              <a:t>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b="1" dirty="0" err="1"/>
              <a:t>saling</a:t>
            </a:r>
            <a:r>
              <a:rPr lang="en-US" b="1" dirty="0"/>
              <a:t> </a:t>
            </a:r>
            <a:r>
              <a:rPr lang="en-US" b="1" dirty="0" err="1"/>
              <a:t>berhubungan</a:t>
            </a:r>
            <a:r>
              <a:rPr lang="en-US" dirty="0"/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A56FED-16DA-4534-9543-80C1AED84F9B}"/>
              </a:ext>
            </a:extLst>
          </p:cNvPr>
          <p:cNvSpPr/>
          <p:nvPr/>
        </p:nvSpPr>
        <p:spPr>
          <a:xfrm>
            <a:off x="539552" y="3217882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/>
              <a:t>DW </a:t>
            </a:r>
            <a:r>
              <a:rPr lang="en-US" dirty="0" err="1"/>
              <a:t>membahas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data-data yang </a:t>
            </a:r>
            <a:r>
              <a:rPr lang="en-US" dirty="0" err="1"/>
              <a:t>besar</a:t>
            </a:r>
            <a:r>
              <a:rPr lang="en-US" dirty="0"/>
              <a:t> dan </a:t>
            </a:r>
            <a:r>
              <a:rPr lang="en-US" dirty="0" err="1"/>
              <a:t>beragam</a:t>
            </a:r>
            <a:r>
              <a:rPr lang="en-US" dirty="0"/>
              <a:t> </a:t>
            </a:r>
            <a:r>
              <a:rPr lang="en-US" dirty="0" err="1"/>
              <a:t>disimpan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 </a:t>
            </a:r>
            <a:r>
              <a:rPr lang="en-US" i="1" dirty="0"/>
              <a:t>repository</a:t>
            </a:r>
            <a:r>
              <a:rPr lang="en-US" dirty="0"/>
              <a:t> (</a:t>
            </a:r>
            <a:r>
              <a:rPr lang="en-US" dirty="0" err="1"/>
              <a:t>gudang</a:t>
            </a:r>
            <a:r>
              <a:rPr lang="en-US" dirty="0"/>
              <a:t> data) dan </a:t>
            </a:r>
            <a:r>
              <a:rPr lang="en-US" dirty="0" err="1"/>
              <a:t>disusun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terstruktur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memudahkan</a:t>
            </a:r>
            <a:r>
              <a:rPr lang="en-US" dirty="0"/>
              <a:t> </a:t>
            </a:r>
            <a:r>
              <a:rPr lang="en-US" dirty="0" err="1"/>
              <a:t>pencariannya</a:t>
            </a:r>
            <a:r>
              <a:rPr lang="en-US" dirty="0"/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02BEA3-405C-4ADD-8C3D-02F940F2BF41}"/>
              </a:ext>
            </a:extLst>
          </p:cNvPr>
          <p:cNvSpPr/>
          <p:nvPr/>
        </p:nvSpPr>
        <p:spPr>
          <a:xfrm>
            <a:off x="611560" y="4797152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/>
              <a:t>Sedangkan</a:t>
            </a:r>
            <a:r>
              <a:rPr lang="en-US" dirty="0"/>
              <a:t> </a:t>
            </a:r>
            <a:r>
              <a:rPr lang="en-US" b="1" dirty="0"/>
              <a:t>BI</a:t>
            </a:r>
            <a:r>
              <a:rPr lang="en-US" dirty="0"/>
              <a:t> </a:t>
            </a:r>
            <a:r>
              <a:rPr lang="en-US" dirty="0" err="1"/>
              <a:t>merupakan</a:t>
            </a:r>
            <a:r>
              <a:rPr lang="en-US" dirty="0"/>
              <a:t> 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menyajikan</a:t>
            </a:r>
            <a:r>
              <a:rPr lang="en-US" dirty="0"/>
              <a:t> data-data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memudahkan</a:t>
            </a:r>
            <a:r>
              <a:rPr lang="en-US" dirty="0"/>
              <a:t> proses </a:t>
            </a:r>
            <a:r>
              <a:rPr lang="en-US" dirty="0" err="1"/>
              <a:t>analisis</a:t>
            </a:r>
            <a:r>
              <a:rPr lang="en-US" dirty="0"/>
              <a:t> dan </a:t>
            </a:r>
            <a:r>
              <a:rPr lang="en-US" dirty="0" err="1"/>
              <a:t>pengambilan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dihasilkan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177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Keterkaitan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antara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DW dan BI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A67A5D-CE2E-4BD0-8CAD-DBBE71E87C90}"/>
              </a:ext>
            </a:extLst>
          </p:cNvPr>
          <p:cNvSpPr/>
          <p:nvPr/>
        </p:nvSpPr>
        <p:spPr>
          <a:xfrm>
            <a:off x="467544" y="2132856"/>
            <a:ext cx="78592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/>
              <a:t>BI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, dan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i="1" dirty="0"/>
              <a:t>trend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320A11-88F3-424E-94B0-239554B6D69B}"/>
              </a:ext>
            </a:extLst>
          </p:cNvPr>
          <p:cNvSpPr/>
          <p:nvPr/>
        </p:nvSpPr>
        <p:spPr>
          <a:xfrm>
            <a:off x="487264" y="4198436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/>
              <a:t>Solusi</a:t>
            </a:r>
            <a:r>
              <a:rPr lang="en-US" dirty="0"/>
              <a:t> </a:t>
            </a:r>
            <a:r>
              <a:rPr lang="en-US" b="1" dirty="0"/>
              <a:t>BI yang </a:t>
            </a:r>
            <a:r>
              <a:rPr lang="en-US" b="1" dirty="0" err="1"/>
              <a:t>baik</a:t>
            </a:r>
            <a:r>
              <a:rPr lang="en-US" b="1" dirty="0"/>
              <a:t>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b="1" dirty="0" err="1"/>
              <a:t>sumber</a:t>
            </a:r>
            <a:r>
              <a:rPr lang="en-US" b="1" dirty="0"/>
              <a:t> data </a:t>
            </a:r>
            <a:r>
              <a:rPr lang="en-US" dirty="0"/>
              <a:t>yang </a:t>
            </a:r>
            <a:r>
              <a:rPr lang="en-US" dirty="0" err="1"/>
              <a:t>lengkap</a:t>
            </a:r>
            <a:r>
              <a:rPr lang="en-US" dirty="0"/>
              <a:t> dan </a:t>
            </a:r>
            <a:r>
              <a:rPr lang="en-US" dirty="0" err="1"/>
              <a:t>akurat</a:t>
            </a:r>
            <a:r>
              <a:rPr lang="en-US" dirty="0"/>
              <a:t>, </a:t>
            </a:r>
            <a:r>
              <a:rPr lang="en-US" dirty="0" err="1"/>
              <a:t>berupa</a:t>
            </a:r>
            <a:r>
              <a:rPr lang="en-US" dirty="0"/>
              <a:t>: </a:t>
            </a:r>
            <a:r>
              <a:rPr lang="en-US" b="1" dirty="0"/>
              <a:t>DW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451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Keterkaitan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antara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DW dan DM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4B37E5-A398-424F-965A-B9AE007E4ADF}"/>
              </a:ext>
            </a:extLst>
          </p:cNvPr>
          <p:cNvSpPr/>
          <p:nvPr/>
        </p:nvSpPr>
        <p:spPr>
          <a:xfrm>
            <a:off x="547284" y="1670890"/>
            <a:ext cx="8075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i="1" dirty="0"/>
              <a:t>Data Mining </a:t>
            </a:r>
            <a:r>
              <a:rPr lang="en-US" b="1" dirty="0"/>
              <a:t>(DM)</a:t>
            </a:r>
            <a:r>
              <a:rPr lang="en-US" b="1" i="1" dirty="0"/>
              <a:t> </a:t>
            </a:r>
            <a:r>
              <a:rPr lang="en-US" dirty="0" err="1"/>
              <a:t>merupakan</a:t>
            </a:r>
            <a:r>
              <a:rPr lang="en-US" dirty="0"/>
              <a:t> proses </a:t>
            </a:r>
            <a:r>
              <a:rPr lang="en-US" b="1" dirty="0" err="1"/>
              <a:t>penggalian</a:t>
            </a:r>
            <a:r>
              <a:rPr lang="en-US" b="1" dirty="0"/>
              <a:t> data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b="1" dirty="0"/>
              <a:t>DW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dan </a:t>
            </a:r>
            <a:r>
              <a:rPr lang="en-US" dirty="0" err="1"/>
              <a:t>potensial</a:t>
            </a:r>
            <a:r>
              <a:rPr lang="en-US" dirty="0"/>
              <a:t> yang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b="1" dirty="0" err="1"/>
              <a:t>disajikan</a:t>
            </a:r>
            <a:r>
              <a:rPr lang="en-US" b="1" dirty="0"/>
              <a:t> pada BI</a:t>
            </a:r>
            <a:r>
              <a:rPr lang="en-US" dirty="0"/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C97029-93A9-42EF-B020-C4A7109046DA}"/>
              </a:ext>
            </a:extLst>
          </p:cNvPr>
          <p:cNvSpPr/>
          <p:nvPr/>
        </p:nvSpPr>
        <p:spPr>
          <a:xfrm>
            <a:off x="547284" y="2909489"/>
            <a:ext cx="81524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/>
              <a:t>DM</a:t>
            </a:r>
            <a:r>
              <a:rPr lang="en-US" dirty="0"/>
              <a:t> </a:t>
            </a:r>
            <a:r>
              <a:rPr lang="en-US" dirty="0" err="1"/>
              <a:t>ditujukan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data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temukan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mengingat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data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dan </a:t>
            </a:r>
            <a:r>
              <a:rPr lang="en-US" dirty="0" err="1"/>
              <a:t>beragam</a:t>
            </a:r>
            <a:r>
              <a:rPr lang="en-US" dirty="0"/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C87B12-B8BF-43FF-A062-B8E36B8BCFED}"/>
              </a:ext>
            </a:extLst>
          </p:cNvPr>
          <p:cNvSpPr/>
          <p:nvPr/>
        </p:nvSpPr>
        <p:spPr>
          <a:xfrm>
            <a:off x="547284" y="4148088"/>
            <a:ext cx="84087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/>
              <a:t>DM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i="1" dirty="0"/>
              <a:t>database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yang </a:t>
            </a:r>
            <a:r>
              <a:rPr lang="en-US" dirty="0" err="1"/>
              <a:t>terintegrasi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b="1" dirty="0"/>
              <a:t>DW</a:t>
            </a:r>
            <a:r>
              <a:rPr lang="en-US" dirty="0"/>
              <a:t>.  </a:t>
            </a:r>
            <a:r>
              <a:rPr lang="en-US" dirty="0" err="1"/>
              <a:t>Jadi</a:t>
            </a:r>
            <a:r>
              <a:rPr lang="en-US" dirty="0"/>
              <a:t> </a:t>
            </a:r>
            <a:r>
              <a:rPr lang="en-US" b="1" dirty="0"/>
              <a:t>DW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diselesaikan</a:t>
            </a:r>
            <a:r>
              <a:rPr lang="en-US" dirty="0"/>
              <a:t> </a:t>
            </a:r>
            <a:r>
              <a:rPr lang="en-US" dirty="0" err="1"/>
              <a:t>terlebih</a:t>
            </a:r>
            <a:r>
              <a:rPr lang="en-US" dirty="0"/>
              <a:t> </a:t>
            </a:r>
            <a:r>
              <a:rPr lang="en-US" dirty="0" err="1"/>
              <a:t>dahulu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b="1" dirty="0"/>
              <a:t>DM</a:t>
            </a:r>
            <a:r>
              <a:rPr lang="en-US" dirty="0"/>
              <a:t>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539952-0FD9-4F64-AD0F-C31E17C948E5}"/>
              </a:ext>
            </a:extLst>
          </p:cNvPr>
          <p:cNvSpPr/>
          <p:nvPr/>
        </p:nvSpPr>
        <p:spPr>
          <a:xfrm>
            <a:off x="547284" y="5327195"/>
            <a:ext cx="8139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/>
              <a:t>DW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terintegrasi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b="1" dirty="0"/>
              <a:t>DM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mengekstraksi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efisien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158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Keterkaitan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antara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DM dan BI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47BB21-1D2C-4ABA-A763-974600CA1A5F}"/>
              </a:ext>
            </a:extLst>
          </p:cNvPr>
          <p:cNvSpPr/>
          <p:nvPr/>
        </p:nvSpPr>
        <p:spPr>
          <a:xfrm>
            <a:off x="467544" y="3608455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/>
              <a:t>BI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diimplementasikan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, </a:t>
            </a:r>
            <a:r>
              <a:rPr lang="en-US" dirty="0" err="1"/>
              <a:t>antara</a:t>
            </a:r>
            <a:r>
              <a:rPr lang="en-US" dirty="0"/>
              <a:t> lain: </a:t>
            </a:r>
            <a:r>
              <a:rPr lang="en-US" b="1" dirty="0"/>
              <a:t>DM</a:t>
            </a:r>
            <a:r>
              <a:rPr lang="en-US" dirty="0"/>
              <a:t>, </a:t>
            </a:r>
            <a:r>
              <a:rPr lang="en-US" b="1" dirty="0"/>
              <a:t>DW</a:t>
            </a:r>
            <a:r>
              <a:rPr lang="en-US" dirty="0"/>
              <a:t>, </a:t>
            </a:r>
            <a:r>
              <a:rPr lang="en-US" i="1" dirty="0"/>
              <a:t>Text Mining </a:t>
            </a:r>
            <a:r>
              <a:rPr lang="en-US" dirty="0"/>
              <a:t>(</a:t>
            </a:r>
            <a:r>
              <a:rPr lang="en-US" b="1" dirty="0"/>
              <a:t>TM</a:t>
            </a:r>
            <a:r>
              <a:rPr lang="en-US" dirty="0"/>
              <a:t>)</a:t>
            </a:r>
            <a:r>
              <a:rPr lang="en-US" i="1" dirty="0"/>
              <a:t>,</a:t>
            </a:r>
            <a:r>
              <a:rPr lang="en-US" dirty="0"/>
              <a:t> </a:t>
            </a:r>
            <a:r>
              <a:rPr lang="en-US" i="1" dirty="0"/>
              <a:t>Decision Support System </a:t>
            </a:r>
            <a:r>
              <a:rPr lang="en-US" dirty="0"/>
              <a:t>(</a:t>
            </a:r>
            <a:r>
              <a:rPr lang="en-US" b="1" dirty="0"/>
              <a:t>DSS</a:t>
            </a:r>
            <a:r>
              <a:rPr lang="en-US" dirty="0"/>
              <a:t>), </a:t>
            </a:r>
            <a:r>
              <a:rPr lang="en-US" dirty="0" err="1"/>
              <a:t>Executif</a:t>
            </a:r>
            <a:r>
              <a:rPr lang="en-US" dirty="0"/>
              <a:t> Information System (</a:t>
            </a:r>
            <a:r>
              <a:rPr lang="en-US" b="1" dirty="0"/>
              <a:t>EIS</a:t>
            </a:r>
            <a:r>
              <a:rPr lang="en-US" dirty="0"/>
              <a:t>), </a:t>
            </a:r>
            <a:r>
              <a:rPr lang="en-US" i="1" dirty="0"/>
              <a:t>Management Information System </a:t>
            </a:r>
            <a:r>
              <a:rPr lang="en-US" dirty="0"/>
              <a:t>(</a:t>
            </a:r>
            <a:r>
              <a:rPr lang="en-US" b="1" dirty="0"/>
              <a:t>MIS</a:t>
            </a:r>
            <a:r>
              <a:rPr lang="en-US" dirty="0"/>
              <a:t>), dan </a:t>
            </a:r>
            <a:r>
              <a:rPr lang="en-US" i="1" dirty="0"/>
              <a:t>Geographic Information System</a:t>
            </a:r>
            <a:r>
              <a:rPr lang="en-US" dirty="0"/>
              <a:t> (</a:t>
            </a:r>
            <a:r>
              <a:rPr lang="en-US" b="1" dirty="0"/>
              <a:t>GIS</a:t>
            </a:r>
            <a:r>
              <a:rPr lang="en-US" dirty="0"/>
              <a:t>)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menganalisis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berguna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pengambilan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57AD43-078A-4975-9C16-3B926F0EF9EF}"/>
              </a:ext>
            </a:extLst>
          </p:cNvPr>
          <p:cNvSpPr/>
          <p:nvPr/>
        </p:nvSpPr>
        <p:spPr>
          <a:xfrm>
            <a:off x="467544" y="2132856"/>
            <a:ext cx="8462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/>
              <a:t>BI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area </a:t>
            </a:r>
            <a:r>
              <a:rPr lang="en-US" dirty="0" err="1"/>
              <a:t>pengambilan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yang </a:t>
            </a:r>
            <a:r>
              <a:rPr lang="en-US" dirty="0" err="1"/>
              <a:t>luas</a:t>
            </a:r>
            <a:r>
              <a:rPr lang="en-US" dirty="0"/>
              <a:t>,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b="1" dirty="0"/>
              <a:t>DM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i="1" dirty="0"/>
              <a:t>tools</a:t>
            </a:r>
            <a:r>
              <a:rPr lang="en-US" dirty="0"/>
              <a:t>-</a:t>
            </a:r>
            <a:r>
              <a:rPr lang="en-US" dirty="0" err="1"/>
              <a:t>nya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718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DW Vs OLTP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2AF47C-78AB-4A43-9655-4548DBA97A8F}"/>
              </a:ext>
            </a:extLst>
          </p:cNvPr>
          <p:cNvSpPr/>
          <p:nvPr/>
        </p:nvSpPr>
        <p:spPr>
          <a:xfrm>
            <a:off x="539552" y="2348880"/>
            <a:ext cx="81729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b="1" dirty="0"/>
              <a:t>DW</a:t>
            </a:r>
            <a:r>
              <a:rPr lang="en-US" dirty="0"/>
              <a:t> dan </a:t>
            </a:r>
            <a:r>
              <a:rPr lang="en-US" b="1" dirty="0"/>
              <a:t>OLTP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: </a:t>
            </a:r>
            <a:r>
              <a:rPr lang="en-US" b="1" dirty="0"/>
              <a:t>DW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ternolmalisasi</a:t>
            </a:r>
            <a:r>
              <a:rPr lang="en-US" dirty="0"/>
              <a:t>,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b="1" dirty="0"/>
              <a:t>OLTP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ternormalisasi</a:t>
            </a:r>
            <a:r>
              <a:rPr lang="en-US" dirty="0"/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F81737-027C-482F-9BEB-7979250901A2}"/>
              </a:ext>
            </a:extLst>
          </p:cNvPr>
          <p:cNvSpPr/>
          <p:nvPr/>
        </p:nvSpPr>
        <p:spPr>
          <a:xfrm>
            <a:off x="539552" y="3526289"/>
            <a:ext cx="1443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i="1" dirty="0"/>
              <a:t>Workload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248DFC-FCF1-44AE-AF30-DEA0C71E87EA}"/>
              </a:ext>
            </a:extLst>
          </p:cNvPr>
          <p:cNvSpPr/>
          <p:nvPr/>
        </p:nvSpPr>
        <p:spPr>
          <a:xfrm>
            <a:off x="827584" y="3879788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/>
              <a:t>DW</a:t>
            </a:r>
            <a:r>
              <a:rPr lang="en-US" dirty="0"/>
              <a:t> </a:t>
            </a:r>
            <a:r>
              <a:rPr lang="en-US" dirty="0" err="1"/>
              <a:t>didesain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i="1" dirty="0"/>
              <a:t>query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yang </a:t>
            </a:r>
            <a:r>
              <a:rPr lang="en-US" dirty="0" err="1"/>
              <a:t>besar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26F122-4918-4AC5-81D9-1BCEF051AC07}"/>
              </a:ext>
            </a:extLst>
          </p:cNvPr>
          <p:cNvSpPr/>
          <p:nvPr/>
        </p:nvSpPr>
        <p:spPr>
          <a:xfrm>
            <a:off x="829601" y="4316533"/>
            <a:ext cx="4683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/>
              <a:t>OLTP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tertentu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08E70C-71ED-4950-808A-D515CBB71358}"/>
              </a:ext>
            </a:extLst>
          </p:cNvPr>
          <p:cNvSpPr/>
          <p:nvPr/>
        </p:nvSpPr>
        <p:spPr>
          <a:xfrm>
            <a:off x="539552" y="4881996"/>
            <a:ext cx="2255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i="1" dirty="0"/>
              <a:t>Data modification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D50F18-2B60-460A-BBC5-14A97F45155C}"/>
              </a:ext>
            </a:extLst>
          </p:cNvPr>
          <p:cNvSpPr/>
          <p:nvPr/>
        </p:nvSpPr>
        <p:spPr>
          <a:xfrm>
            <a:off x="824528" y="5229981"/>
            <a:ext cx="8105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/>
              <a:t>DW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di-</a:t>
            </a:r>
            <a:r>
              <a:rPr lang="en-US" i="1" dirty="0"/>
              <a:t>update</a:t>
            </a:r>
            <a:r>
              <a:rPr lang="en-US" dirty="0"/>
              <a:t> oleh </a:t>
            </a:r>
            <a:r>
              <a:rPr lang="en-US" i="1" dirty="0"/>
              <a:t>user</a:t>
            </a:r>
            <a:r>
              <a:rPr lang="en-US" dirty="0"/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4831FE-AFE3-4B62-825C-0DCF9F38889E}"/>
              </a:ext>
            </a:extLst>
          </p:cNvPr>
          <p:cNvSpPr/>
          <p:nvPr/>
        </p:nvSpPr>
        <p:spPr>
          <a:xfrm>
            <a:off x="824528" y="5643852"/>
            <a:ext cx="8105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Pada </a:t>
            </a:r>
            <a:r>
              <a:rPr lang="en-US" b="1" dirty="0"/>
              <a:t>OLTP</a:t>
            </a:r>
            <a:r>
              <a:rPr lang="en-US" dirty="0"/>
              <a:t>, </a:t>
            </a:r>
            <a:r>
              <a:rPr lang="en-US" i="1" dirty="0"/>
              <a:t>user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proses </a:t>
            </a:r>
            <a:r>
              <a:rPr lang="en-US" i="1" dirty="0"/>
              <a:t>update</a:t>
            </a:r>
            <a:r>
              <a:rPr lang="en-US" dirty="0"/>
              <a:t> data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rutin</a:t>
            </a:r>
            <a:r>
              <a:rPr lang="en-US" dirty="0"/>
              <a:t> dan </a:t>
            </a:r>
            <a:r>
              <a:rPr lang="en-US" dirty="0" err="1"/>
              <a:t>langsung</a:t>
            </a:r>
            <a:r>
              <a:rPr lang="en-US" dirty="0"/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1B0074-935A-4CD8-92AD-C41EA2407C9A}"/>
              </a:ext>
            </a:extLst>
          </p:cNvPr>
          <p:cNvSpPr/>
          <p:nvPr/>
        </p:nvSpPr>
        <p:spPr>
          <a:xfrm>
            <a:off x="539552" y="1532636"/>
            <a:ext cx="8490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/>
              <a:t>OLTP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berorientasi</a:t>
            </a:r>
            <a:r>
              <a:rPr lang="en-US" dirty="0"/>
              <a:t> proses yang </a:t>
            </a:r>
            <a:r>
              <a:rPr lang="en-US" dirty="0" err="1"/>
              <a:t>mengolah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yang </a:t>
            </a:r>
            <a:r>
              <a:rPr lang="en-US" dirty="0" err="1"/>
              <a:t>terhubung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858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DW Vs OLTP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74CBE7-FC95-4097-BF4E-89135973E8D8}"/>
              </a:ext>
            </a:extLst>
          </p:cNvPr>
          <p:cNvSpPr/>
          <p:nvPr/>
        </p:nvSpPr>
        <p:spPr>
          <a:xfrm>
            <a:off x="530072" y="1796565"/>
            <a:ext cx="2212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i="1" dirty="0"/>
              <a:t>Typical operation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ED72C5-D53A-4202-958D-EC66860AE6BE}"/>
              </a:ext>
            </a:extLst>
          </p:cNvPr>
          <p:cNvSpPr/>
          <p:nvPr/>
        </p:nvSpPr>
        <p:spPr>
          <a:xfrm>
            <a:off x="829844" y="2117053"/>
            <a:ext cx="7990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/>
              <a:t>DW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i="1" dirty="0"/>
              <a:t>query</a:t>
            </a:r>
            <a:r>
              <a:rPr lang="en-US" dirty="0"/>
              <a:t> yang </a:t>
            </a:r>
            <a:r>
              <a:rPr lang="en-US" dirty="0" err="1"/>
              <a:t>memproses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i="1" dirty="0"/>
              <a:t>record</a:t>
            </a:r>
            <a:r>
              <a:rPr lang="en-US" dirty="0"/>
              <a:t> (</a:t>
            </a:r>
            <a:r>
              <a:rPr lang="en-US" dirty="0" err="1"/>
              <a:t>ratusan</a:t>
            </a:r>
            <a:r>
              <a:rPr lang="en-US" dirty="0"/>
              <a:t> </a:t>
            </a:r>
            <a:r>
              <a:rPr lang="en-US" dirty="0" err="1"/>
              <a:t>ribu</a:t>
            </a:r>
            <a:r>
              <a:rPr lang="en-US" dirty="0"/>
              <a:t> </a:t>
            </a:r>
            <a:r>
              <a:rPr lang="en-US" dirty="0" err="1"/>
              <a:t>bahkan</a:t>
            </a:r>
            <a:r>
              <a:rPr lang="en-US" dirty="0"/>
              <a:t> </a:t>
            </a:r>
            <a:r>
              <a:rPr lang="en-US" dirty="0" err="1"/>
              <a:t>milyaran</a:t>
            </a:r>
            <a:r>
              <a:rPr lang="en-US" dirty="0"/>
              <a:t>), </a:t>
            </a:r>
            <a:r>
              <a:rPr lang="es-ES" dirty="0" err="1"/>
              <a:t>contoh</a:t>
            </a:r>
            <a:r>
              <a:rPr lang="es-ES" dirty="0"/>
              <a:t>: total </a:t>
            </a:r>
            <a:r>
              <a:rPr lang="es-ES" dirty="0" err="1"/>
              <a:t>penjualan</a:t>
            </a:r>
            <a:r>
              <a:rPr lang="es-ES" dirty="0"/>
              <a:t> </a:t>
            </a:r>
            <a:r>
              <a:rPr lang="es-ES" dirty="0" err="1"/>
              <a:t>seluruh</a:t>
            </a:r>
            <a:r>
              <a:rPr lang="es-ES" dirty="0"/>
              <a:t> </a:t>
            </a:r>
            <a:r>
              <a:rPr lang="es-ES" dirty="0" err="1"/>
              <a:t>barang</a:t>
            </a:r>
            <a:r>
              <a:rPr lang="es-ES" dirty="0"/>
              <a:t> </a:t>
            </a:r>
            <a:r>
              <a:rPr lang="es-ES" dirty="0" err="1"/>
              <a:t>selama</a:t>
            </a:r>
            <a:r>
              <a:rPr lang="es-ES" dirty="0"/>
              <a:t> </a:t>
            </a:r>
            <a:r>
              <a:rPr lang="es-ES" dirty="0" err="1"/>
              <a:t>tahun</a:t>
            </a:r>
            <a:r>
              <a:rPr lang="es-ES" dirty="0"/>
              <a:t> </a:t>
            </a:r>
            <a:r>
              <a:rPr lang="es-ES" dirty="0" err="1"/>
              <a:t>tertentu</a:t>
            </a:r>
            <a:r>
              <a:rPr lang="es-ES" dirty="0"/>
              <a:t>.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CE83AF-EE72-408A-A0EF-257DE1547D5F}"/>
              </a:ext>
            </a:extLst>
          </p:cNvPr>
          <p:cNvSpPr/>
          <p:nvPr/>
        </p:nvSpPr>
        <p:spPr>
          <a:xfrm>
            <a:off x="829844" y="3115007"/>
            <a:ext cx="7990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/>
              <a:t>OLTP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mengkases</a:t>
            </a:r>
            <a:r>
              <a:rPr lang="en-US" dirty="0"/>
              <a:t> </a:t>
            </a:r>
            <a:r>
              <a:rPr lang="en-US" i="1" dirty="0"/>
              <a:t>record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, </a:t>
            </a:r>
            <a:r>
              <a:rPr lang="en-US" dirty="0" err="1"/>
              <a:t>contoh</a:t>
            </a:r>
            <a:r>
              <a:rPr lang="en-US" dirty="0"/>
              <a:t>: </a:t>
            </a:r>
            <a:r>
              <a:rPr lang="en-US" dirty="0" err="1"/>
              <a:t>mencari</a:t>
            </a:r>
            <a:r>
              <a:rPr lang="en-US" dirty="0"/>
              <a:t> data </a:t>
            </a:r>
            <a:r>
              <a:rPr lang="en-US" i="1" dirty="0"/>
              <a:t>order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i="1" dirty="0"/>
              <a:t>customer</a:t>
            </a:r>
            <a:r>
              <a:rPr lang="en-US" dirty="0"/>
              <a:t> </a:t>
            </a:r>
            <a:r>
              <a:rPr lang="en-US" dirty="0" err="1"/>
              <a:t>tertentu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0EFC23-5933-464C-82C0-08FEA24E809A}"/>
              </a:ext>
            </a:extLst>
          </p:cNvPr>
          <p:cNvSpPr/>
          <p:nvPr/>
        </p:nvSpPr>
        <p:spPr>
          <a:xfrm>
            <a:off x="526312" y="4077072"/>
            <a:ext cx="1935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i="1" dirty="0"/>
              <a:t>Historical data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DCD43C-A610-4153-BC66-B1A332A892E4}"/>
              </a:ext>
            </a:extLst>
          </p:cNvPr>
          <p:cNvSpPr/>
          <p:nvPr/>
        </p:nvSpPr>
        <p:spPr>
          <a:xfrm>
            <a:off x="829844" y="4504846"/>
            <a:ext cx="4820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/>
              <a:t>DW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 proses </a:t>
            </a:r>
            <a:r>
              <a:rPr lang="en-US" i="1" dirty="0"/>
              <a:t>historical analysis.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37EA7D-94A3-401C-871E-C738E63963D4}"/>
              </a:ext>
            </a:extLst>
          </p:cNvPr>
          <p:cNvSpPr/>
          <p:nvPr/>
        </p:nvSpPr>
        <p:spPr>
          <a:xfrm>
            <a:off x="829844" y="4971355"/>
            <a:ext cx="7558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/>
              <a:t>OLTP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menyajikan</a:t>
            </a:r>
            <a:r>
              <a:rPr lang="en-US" dirty="0"/>
              <a:t> data pada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yang </a:t>
            </a:r>
            <a:r>
              <a:rPr lang="en-US" dirty="0" err="1"/>
              <a:t>mutakhir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0573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DW dan OLAP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1E7FA8-1EF8-4D90-94DC-5EEA2A2ADCA4}"/>
              </a:ext>
            </a:extLst>
          </p:cNvPr>
          <p:cNvSpPr/>
          <p:nvPr/>
        </p:nvSpPr>
        <p:spPr>
          <a:xfrm>
            <a:off x="537256" y="1520319"/>
            <a:ext cx="84033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b="1" dirty="0"/>
              <a:t>OLAP</a:t>
            </a:r>
            <a:r>
              <a:rPr lang="en-US" dirty="0"/>
              <a:t> </a:t>
            </a:r>
            <a:r>
              <a:rPr lang="en-US" dirty="0" err="1"/>
              <a:t>mendayagunakan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data multi </a:t>
            </a:r>
            <a:r>
              <a:rPr lang="en-US" dirty="0" err="1"/>
              <a:t>dimensi</a:t>
            </a:r>
            <a:r>
              <a:rPr lang="en-US" dirty="0"/>
              <a:t> dan </a:t>
            </a:r>
            <a:r>
              <a:rPr lang="en-US" dirty="0" err="1"/>
              <a:t>memungkinkan</a:t>
            </a:r>
            <a:r>
              <a:rPr lang="en-US" dirty="0"/>
              <a:t> para </a:t>
            </a:r>
            <a:r>
              <a:rPr lang="en-US" dirty="0" err="1"/>
              <a:t>pemakai</a:t>
            </a:r>
            <a:r>
              <a:rPr lang="en-US" dirty="0"/>
              <a:t> </a:t>
            </a:r>
            <a:r>
              <a:rPr lang="en-US" dirty="0" err="1"/>
              <a:t>menganalisis</a:t>
            </a:r>
            <a:r>
              <a:rPr lang="en-US" dirty="0"/>
              <a:t> data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mendetail</a:t>
            </a:r>
            <a:r>
              <a:rPr lang="en-US" dirty="0"/>
              <a:t>,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perintah</a:t>
            </a:r>
            <a:r>
              <a:rPr lang="en-US" dirty="0"/>
              <a:t> SQL.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251CB0-EC9D-491A-ADA4-8732944B3058}"/>
              </a:ext>
            </a:extLst>
          </p:cNvPr>
          <p:cNvSpPr/>
          <p:nvPr/>
        </p:nvSpPr>
        <p:spPr>
          <a:xfrm>
            <a:off x="537256" y="2771001"/>
            <a:ext cx="8149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/>
              <a:t>Fasilitas</a:t>
            </a:r>
            <a:r>
              <a:rPr lang="en-US" dirty="0"/>
              <a:t> lain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pada </a:t>
            </a:r>
            <a:r>
              <a:rPr lang="en-US" i="1" dirty="0"/>
              <a:t>software</a:t>
            </a:r>
            <a:r>
              <a:rPr lang="en-US" dirty="0"/>
              <a:t> </a:t>
            </a:r>
            <a:r>
              <a:rPr lang="en-US" b="1" dirty="0"/>
              <a:t>OLAP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fasilitas</a:t>
            </a:r>
            <a:r>
              <a:rPr lang="en-US" dirty="0"/>
              <a:t> </a:t>
            </a:r>
            <a:r>
              <a:rPr lang="en-US" i="1" dirty="0" err="1"/>
              <a:t>rool</a:t>
            </a:r>
            <a:r>
              <a:rPr lang="en-US" i="1" dirty="0"/>
              <a:t>-up</a:t>
            </a:r>
            <a:r>
              <a:rPr lang="en-US" dirty="0"/>
              <a:t> dan </a:t>
            </a:r>
            <a:r>
              <a:rPr lang="en-US" i="1" dirty="0"/>
              <a:t>drill-down</a:t>
            </a:r>
            <a:r>
              <a:rPr lang="en-US" dirty="0"/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23DC62-540C-488B-B451-4C738609F73C}"/>
              </a:ext>
            </a:extLst>
          </p:cNvPr>
          <p:cNvSpPr/>
          <p:nvPr/>
        </p:nvSpPr>
        <p:spPr>
          <a:xfrm>
            <a:off x="537256" y="3763833"/>
            <a:ext cx="8283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i="1" dirty="0"/>
              <a:t>Drill-down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detail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dan </a:t>
            </a:r>
            <a:r>
              <a:rPr lang="en-US" i="1" dirty="0"/>
              <a:t>roll-up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kebalikannya</a:t>
            </a:r>
            <a:r>
              <a:rPr lang="en-US" dirty="0"/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DAC548-AB2F-42EA-A90B-348CEE9D9189}"/>
              </a:ext>
            </a:extLst>
          </p:cNvPr>
          <p:cNvSpPr/>
          <p:nvPr/>
        </p:nvSpPr>
        <p:spPr>
          <a:xfrm>
            <a:off x="537256" y="4836695"/>
            <a:ext cx="82832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/>
              <a:t>OLAP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i="1" dirty="0"/>
              <a:t>query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data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yang </a:t>
            </a:r>
            <a:r>
              <a:rPr lang="en-US" dirty="0" err="1"/>
              <a:t>kompleks</a:t>
            </a:r>
            <a:r>
              <a:rPr lang="en-US" dirty="0"/>
              <a:t> dan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sementara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sewaktu-waktu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386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D# 18309 - Thinker Figure Unsolve Puzzle - PowerPoint Animation">
            <a:extLst>
              <a:ext uri="{FF2B5EF4-FFF2-40B4-BE49-F238E27FC236}">
                <a16:creationId xmlns:a16="http://schemas.microsoft.com/office/drawing/2014/main" id="{9A7848B8-1B8F-42C0-BEA5-4D482FED1F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931" y="2240812"/>
            <a:ext cx="2671564" cy="26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DW dan OLAP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6FF14D-717C-4B07-B565-6DF6C478110B}"/>
              </a:ext>
            </a:extLst>
          </p:cNvPr>
          <p:cNvSpPr/>
          <p:nvPr/>
        </p:nvSpPr>
        <p:spPr>
          <a:xfrm>
            <a:off x="521063" y="1710592"/>
            <a:ext cx="8392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/>
              <a:t>OLAP</a:t>
            </a:r>
            <a:r>
              <a:rPr lang="en-US" dirty="0"/>
              <a:t> </a:t>
            </a:r>
            <a:r>
              <a:rPr lang="en-US" dirty="0" err="1"/>
              <a:t>memanipulasi</a:t>
            </a:r>
            <a:r>
              <a:rPr lang="en-US" dirty="0"/>
              <a:t> dan </a:t>
            </a:r>
            <a:r>
              <a:rPr lang="en-US" dirty="0" err="1"/>
              <a:t>menganalisis</a:t>
            </a:r>
            <a:r>
              <a:rPr lang="en-US" dirty="0"/>
              <a:t> data </a:t>
            </a:r>
            <a:r>
              <a:rPr lang="en-US" dirty="0" err="1"/>
              <a:t>bervolume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perspektif</a:t>
            </a:r>
            <a:r>
              <a:rPr lang="en-US" dirty="0"/>
              <a:t> (</a:t>
            </a:r>
            <a:r>
              <a:rPr lang="en-US" dirty="0" err="1"/>
              <a:t>multidimensi</a:t>
            </a:r>
            <a:r>
              <a:rPr lang="en-US" dirty="0"/>
              <a:t>).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3F8C57-038B-42B1-A7BB-B60C577C3CFA}"/>
              </a:ext>
            </a:extLst>
          </p:cNvPr>
          <p:cNvSpPr/>
          <p:nvPr/>
        </p:nvSpPr>
        <p:spPr>
          <a:xfrm>
            <a:off x="521063" y="2998693"/>
            <a:ext cx="54910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/>
              <a:t>OLAP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data yang </a:t>
            </a:r>
            <a:r>
              <a:rPr lang="en-US" dirty="0" err="1"/>
              <a:t>berbentuk</a:t>
            </a:r>
            <a:r>
              <a:rPr lang="en-US" dirty="0"/>
              <a:t> </a:t>
            </a:r>
            <a:r>
              <a:rPr lang="en-US" dirty="0" err="1"/>
              <a:t>multidimensi</a:t>
            </a:r>
            <a:r>
              <a:rPr lang="en-US" dirty="0"/>
              <a:t> (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berbentuk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dimensi</a:t>
            </a:r>
            <a:r>
              <a:rPr lang="en-US" dirty="0"/>
              <a:t> yang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i="1" dirty="0"/>
              <a:t>data cube</a:t>
            </a:r>
            <a:r>
              <a:rPr lang="en-US" dirty="0"/>
              <a:t>.)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864628-E9A5-4D1C-B136-E0B089FC5154}"/>
              </a:ext>
            </a:extLst>
          </p:cNvPr>
          <p:cNvSpPr/>
          <p:nvPr/>
        </p:nvSpPr>
        <p:spPr>
          <a:xfrm>
            <a:off x="525007" y="4725144"/>
            <a:ext cx="84160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b="1" dirty="0"/>
              <a:t>OLAP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b="1" dirty="0"/>
              <a:t>DW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memandu</a:t>
            </a:r>
            <a:r>
              <a:rPr lang="en-US" dirty="0"/>
              <a:t> </a:t>
            </a:r>
            <a:r>
              <a:rPr lang="en-US" dirty="0" err="1"/>
              <a:t>keputusan-keputusan</a:t>
            </a:r>
            <a:r>
              <a:rPr lang="en-US" dirty="0"/>
              <a:t> yang </a:t>
            </a:r>
            <a:r>
              <a:rPr lang="en-US" dirty="0" err="1"/>
              <a:t>strategis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8492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Data Warehouse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6AF91C-ADCB-4F17-B18D-9427C5EE5FBD}"/>
              </a:ext>
            </a:extLst>
          </p:cNvPr>
          <p:cNvSpPr/>
          <p:nvPr/>
        </p:nvSpPr>
        <p:spPr>
          <a:xfrm>
            <a:off x="467544" y="1556792"/>
            <a:ext cx="59766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i="1" dirty="0"/>
              <a:t>Data warehouse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kumpulan</a:t>
            </a:r>
            <a:r>
              <a:rPr lang="en-US" dirty="0"/>
              <a:t> data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i="1" dirty="0"/>
              <a:t>subject oriented</a:t>
            </a:r>
            <a:r>
              <a:rPr lang="en-US" dirty="0"/>
              <a:t>, </a:t>
            </a:r>
            <a:r>
              <a:rPr lang="en-US" dirty="0" err="1"/>
              <a:t>terintegrasi</a:t>
            </a:r>
            <a:r>
              <a:rPr lang="en-US" dirty="0"/>
              <a:t>, </a:t>
            </a:r>
            <a:r>
              <a:rPr lang="en-US" i="1" dirty="0"/>
              <a:t>time-variant</a:t>
            </a:r>
            <a:r>
              <a:rPr lang="en-US" dirty="0"/>
              <a:t>, dan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(</a:t>
            </a:r>
            <a:r>
              <a:rPr lang="en-US" i="1" dirty="0"/>
              <a:t>non-volatile</a:t>
            </a:r>
            <a:r>
              <a:rPr lang="en-US" dirty="0"/>
              <a:t>)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kumpulan</a:t>
            </a:r>
            <a:r>
              <a:rPr lang="en-US" dirty="0"/>
              <a:t> data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b="1" dirty="0" err="1"/>
              <a:t>mendukung</a:t>
            </a:r>
            <a:r>
              <a:rPr lang="en-US" b="1" dirty="0"/>
              <a:t> proses </a:t>
            </a:r>
            <a:r>
              <a:rPr lang="en-US" b="1" dirty="0" err="1"/>
              <a:t>pengambilan</a:t>
            </a:r>
            <a:r>
              <a:rPr lang="en-US" b="1" dirty="0"/>
              <a:t> </a:t>
            </a:r>
            <a:r>
              <a:rPr lang="en-US" b="1" dirty="0" err="1"/>
              <a:t>keputusan</a:t>
            </a:r>
            <a:r>
              <a:rPr lang="en-US" b="1" dirty="0"/>
              <a:t> </a:t>
            </a:r>
            <a:r>
              <a:rPr lang="en-US" dirty="0" err="1"/>
              <a:t>manajemen</a:t>
            </a:r>
            <a:r>
              <a:rPr lang="en-US" dirty="0"/>
              <a:t> (</a:t>
            </a:r>
            <a:r>
              <a:rPr lang="nl-NL" dirty="0"/>
              <a:t>W.H. Inmon dan Richard D.H)</a:t>
            </a:r>
            <a:r>
              <a:rPr lang="en-US" dirty="0"/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1F0C01-70B0-4471-8A94-0C6FFEDFB195}"/>
              </a:ext>
            </a:extLst>
          </p:cNvPr>
          <p:cNvSpPr/>
          <p:nvPr/>
        </p:nvSpPr>
        <p:spPr>
          <a:xfrm>
            <a:off x="467544" y="3576141"/>
            <a:ext cx="5184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i="1" dirty="0"/>
              <a:t>Data warehouse</a:t>
            </a:r>
            <a:r>
              <a:rPr lang="en-US" dirty="0"/>
              <a:t> </a:t>
            </a:r>
            <a:r>
              <a:rPr lang="en-US" dirty="0" err="1"/>
              <a:t>merupakan</a:t>
            </a:r>
            <a:r>
              <a:rPr lang="en-US" dirty="0"/>
              <a:t> </a:t>
            </a:r>
            <a:r>
              <a:rPr lang="en-US" i="1" dirty="0"/>
              <a:t>database</a:t>
            </a:r>
            <a:r>
              <a:rPr lang="en-US" dirty="0"/>
              <a:t> yang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dan </a:t>
            </a:r>
            <a:r>
              <a:rPr lang="en-US" i="1" dirty="0"/>
              <a:t>read only </a:t>
            </a:r>
            <a:r>
              <a:rPr lang="en-US" dirty="0"/>
              <a:t>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fondasi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penunjang</a:t>
            </a:r>
            <a:r>
              <a:rPr lang="en-US" b="1" dirty="0"/>
              <a:t> </a:t>
            </a:r>
            <a:r>
              <a:rPr lang="en-US" b="1" dirty="0" err="1"/>
              <a:t>keputusan</a:t>
            </a:r>
            <a:r>
              <a:rPr lang="en-US" dirty="0"/>
              <a:t> (Vidette Poe).</a:t>
            </a:r>
          </a:p>
        </p:txBody>
      </p:sp>
      <p:pic>
        <p:nvPicPr>
          <p:cNvPr id="1026" name="Picture 2" descr="ID# 4437 - Figure Juggling Time - PowerPoint Animation">
            <a:extLst>
              <a:ext uri="{FF2B5EF4-FFF2-40B4-BE49-F238E27FC236}">
                <a16:creationId xmlns:a16="http://schemas.microsoft.com/office/drawing/2014/main" id="{5090BE89-2A88-4984-A12B-DD35E68202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093164"/>
            <a:ext cx="2155016" cy="215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D# 7933 - Which Direction To Follow - PowerPoint Animation">
            <a:extLst>
              <a:ext uri="{FF2B5EF4-FFF2-40B4-BE49-F238E27FC236}">
                <a16:creationId xmlns:a16="http://schemas.microsoft.com/office/drawing/2014/main" id="{2339AAA2-6BD7-4ED5-9982-5C7DC94EA8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164" y="4248180"/>
            <a:ext cx="2487910" cy="248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D# 9886 - Stick Figures Reporting To Manager - PowerPoint Animation">
            <a:extLst>
              <a:ext uri="{FF2B5EF4-FFF2-40B4-BE49-F238E27FC236}">
                <a16:creationId xmlns:a16="http://schemas.microsoft.com/office/drawing/2014/main" id="{88597EE5-A062-4B3D-81E9-8EB1FB28E5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293" y="4176304"/>
            <a:ext cx="2324507" cy="232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68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19B2DD-2BFA-4619-83D8-4F95C7BFE19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8317" y="3505577"/>
            <a:ext cx="4423006" cy="4462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Sampai</a:t>
            </a:r>
            <a:r>
              <a:rPr lang="en-US" sz="23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 </a:t>
            </a:r>
            <a:r>
              <a:rPr lang="en-US" sz="23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j</a:t>
            </a:r>
            <a:r>
              <a:rPr lang="en-US" sz="23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umpa</a:t>
            </a:r>
            <a:r>
              <a:rPr lang="en-US" sz="23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 di </a:t>
            </a:r>
            <a:r>
              <a:rPr lang="en-US" sz="23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sesi</a:t>
            </a:r>
            <a:r>
              <a:rPr lang="en-US" sz="23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 </a:t>
            </a:r>
            <a:r>
              <a:rPr lang="en-US" sz="23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berikutnya</a:t>
            </a:r>
            <a:endParaRPr lang="en-US" sz="2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43608" y="2510959"/>
            <a:ext cx="782810" cy="796657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T</a:t>
            </a:r>
            <a:endParaRPr lang="en-US" b="1" dirty="0"/>
          </a:p>
        </p:txBody>
      </p:sp>
      <p:sp>
        <p:nvSpPr>
          <p:cNvPr id="6" name="Oval 5"/>
          <p:cNvSpPr/>
          <p:nvPr/>
        </p:nvSpPr>
        <p:spPr>
          <a:xfrm>
            <a:off x="1851157" y="2348880"/>
            <a:ext cx="782810" cy="796657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H</a:t>
            </a:r>
            <a:endParaRPr lang="en-US" b="1" dirty="0"/>
          </a:p>
        </p:txBody>
      </p:sp>
      <p:sp>
        <p:nvSpPr>
          <p:cNvPr id="7" name="Oval 6"/>
          <p:cNvSpPr/>
          <p:nvPr/>
        </p:nvSpPr>
        <p:spPr>
          <a:xfrm>
            <a:off x="2663602" y="2636912"/>
            <a:ext cx="782810" cy="79665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A</a:t>
            </a:r>
            <a:endParaRPr lang="en-US" b="1" dirty="0"/>
          </a:p>
        </p:txBody>
      </p:sp>
      <p:sp>
        <p:nvSpPr>
          <p:cNvPr id="8" name="Oval 7"/>
          <p:cNvSpPr/>
          <p:nvPr/>
        </p:nvSpPr>
        <p:spPr>
          <a:xfrm>
            <a:off x="3471151" y="2353449"/>
            <a:ext cx="782810" cy="79665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N</a:t>
            </a:r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>
            <a:off x="4285549" y="2544088"/>
            <a:ext cx="782810" cy="796657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K</a:t>
            </a:r>
            <a:endParaRPr lang="en-US" b="1" dirty="0"/>
          </a:p>
        </p:txBody>
      </p:sp>
      <p:sp>
        <p:nvSpPr>
          <p:cNvPr id="10" name="Oval 9"/>
          <p:cNvSpPr/>
          <p:nvPr/>
        </p:nvSpPr>
        <p:spPr>
          <a:xfrm>
            <a:off x="7056090" y="2708920"/>
            <a:ext cx="782810" cy="79665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U</a:t>
            </a:r>
            <a:endParaRPr lang="en-US" b="1" dirty="0"/>
          </a:p>
        </p:txBody>
      </p:sp>
      <p:sp>
        <p:nvSpPr>
          <p:cNvPr id="11" name="Oval 10"/>
          <p:cNvSpPr/>
          <p:nvPr/>
        </p:nvSpPr>
        <p:spPr>
          <a:xfrm>
            <a:off x="6309470" y="2353449"/>
            <a:ext cx="782810" cy="79665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O</a:t>
            </a:r>
            <a:endParaRPr lang="en-US" b="1" dirty="0"/>
          </a:p>
        </p:txBody>
      </p:sp>
      <p:sp>
        <p:nvSpPr>
          <p:cNvPr id="12" name="Oval 11"/>
          <p:cNvSpPr/>
          <p:nvPr/>
        </p:nvSpPr>
        <p:spPr>
          <a:xfrm>
            <a:off x="5436096" y="2420888"/>
            <a:ext cx="782810" cy="796657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Y</a:t>
            </a:r>
            <a:endParaRPr lang="en-US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951853"/>
            <a:ext cx="2095500" cy="2095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Data Warehouse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369D35-760E-4C78-BA87-D3D9741BDC01}"/>
              </a:ext>
            </a:extLst>
          </p:cNvPr>
          <p:cNvSpPr/>
          <p:nvPr/>
        </p:nvSpPr>
        <p:spPr>
          <a:xfrm>
            <a:off x="539552" y="3933056"/>
            <a:ext cx="49685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i="1" dirty="0"/>
              <a:t>Data warehouse</a:t>
            </a:r>
            <a:r>
              <a:rPr lang="en-US" dirty="0"/>
              <a:t> 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menyimpan</a:t>
            </a:r>
            <a:r>
              <a:rPr lang="en-US" dirty="0"/>
              <a:t> data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data yang </a:t>
            </a:r>
            <a:r>
              <a:rPr lang="en-US" dirty="0" err="1"/>
              <a:t>heterogen</a:t>
            </a:r>
            <a:r>
              <a:rPr lang="en-US" dirty="0"/>
              <a:t> (yang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tersebar</a:t>
            </a:r>
            <a:r>
              <a:rPr lang="en-US" dirty="0"/>
              <a:t> di </a:t>
            </a:r>
            <a:r>
              <a:rPr lang="en-US" dirty="0" err="1"/>
              <a:t>beberapa</a:t>
            </a:r>
            <a:r>
              <a:rPr lang="en-US" dirty="0"/>
              <a:t> basis data OLTP) </a:t>
            </a:r>
            <a:r>
              <a:rPr lang="en-US" dirty="0" err="1"/>
              <a:t>bermigrasi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data dan </a:t>
            </a:r>
            <a:r>
              <a:rPr lang="en-US" dirty="0" err="1"/>
              <a:t>terpisah</a:t>
            </a:r>
            <a:r>
              <a:rPr lang="en-US" dirty="0"/>
              <a:t> </a:t>
            </a:r>
            <a:r>
              <a:rPr lang="en-US" dirty="0" err="1"/>
              <a:t>homogen</a:t>
            </a:r>
            <a:r>
              <a:rPr lang="en-US" dirty="0"/>
              <a:t>.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err="1"/>
              <a:t>Ramelho</a:t>
            </a:r>
            <a:r>
              <a:rPr lang="en-US" dirty="0"/>
              <a:t>)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.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90D3F8-8271-4445-84A0-FF1DC225BD97}"/>
              </a:ext>
            </a:extLst>
          </p:cNvPr>
          <p:cNvSpPr/>
          <p:nvPr/>
        </p:nvSpPr>
        <p:spPr>
          <a:xfrm>
            <a:off x="539552" y="1725127"/>
            <a:ext cx="540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i="1" dirty="0"/>
              <a:t>Data warehouse</a:t>
            </a:r>
            <a:r>
              <a:rPr lang="en-US" dirty="0"/>
              <a:t> </a:t>
            </a:r>
            <a:r>
              <a:rPr lang="en-US" dirty="0" err="1"/>
              <a:t>merupakan</a:t>
            </a:r>
            <a:r>
              <a:rPr lang="en-US" dirty="0"/>
              <a:t> </a:t>
            </a:r>
            <a:r>
              <a:rPr lang="en-US" i="1" dirty="0"/>
              <a:t>database</a:t>
            </a:r>
            <a:r>
              <a:rPr lang="en-US" dirty="0"/>
              <a:t> </a:t>
            </a:r>
            <a:r>
              <a:rPr lang="en-US" dirty="0" err="1"/>
              <a:t>relasional</a:t>
            </a:r>
            <a:r>
              <a:rPr lang="en-US" dirty="0"/>
              <a:t> yang </a:t>
            </a:r>
            <a:r>
              <a:rPr lang="en-US" dirty="0" err="1"/>
              <a:t>didesain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 </a:t>
            </a:r>
            <a:r>
              <a:rPr lang="en-US" i="1" dirty="0"/>
              <a:t>query </a:t>
            </a:r>
            <a:r>
              <a:rPr lang="en-US" dirty="0"/>
              <a:t>dan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pada proses </a:t>
            </a:r>
            <a:r>
              <a:rPr lang="en-US" dirty="0" err="1"/>
              <a:t>transaksi</a:t>
            </a:r>
            <a:r>
              <a:rPr lang="en-US" dirty="0"/>
              <a:t>,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mengandung</a:t>
            </a:r>
            <a:r>
              <a:rPr lang="en-US" dirty="0"/>
              <a:t> </a:t>
            </a:r>
            <a:r>
              <a:rPr lang="en-US" i="1" dirty="0"/>
              <a:t>history</a:t>
            </a:r>
            <a:r>
              <a:rPr lang="en-US" dirty="0"/>
              <a:t> data </a:t>
            </a:r>
            <a:r>
              <a:rPr lang="en-US" dirty="0" err="1"/>
              <a:t>dari</a:t>
            </a:r>
            <a:r>
              <a:rPr lang="en-US" dirty="0"/>
              <a:t> proses </a:t>
            </a:r>
            <a:r>
              <a:rPr lang="en-US" dirty="0" err="1"/>
              <a:t>transaksi</a:t>
            </a:r>
            <a:r>
              <a:rPr lang="en-US" dirty="0"/>
              <a:t> dan </a:t>
            </a:r>
            <a:r>
              <a:rPr lang="en-US" dirty="0" err="1"/>
              <a:t>bisa</a:t>
            </a:r>
            <a:r>
              <a:rPr lang="en-US" dirty="0"/>
              <a:t> juga data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(Paul Lane).</a:t>
            </a:r>
          </a:p>
        </p:txBody>
      </p:sp>
      <p:pic>
        <p:nvPicPr>
          <p:cNvPr id="2050" name="Picture 2" descr="ID# 21738 - Scientist Woman Entering Data - PowerPoint Animation">
            <a:extLst>
              <a:ext uri="{FF2B5EF4-FFF2-40B4-BE49-F238E27FC236}">
                <a16:creationId xmlns:a16="http://schemas.microsoft.com/office/drawing/2014/main" id="{EA6EC2E4-EB2E-4725-B7A9-939D9F32CB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145" y="1041529"/>
            <a:ext cx="2645623" cy="264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D# 13314 - Financial Data Appearing - PowerPoint Animation">
            <a:extLst>
              <a:ext uri="{FF2B5EF4-FFF2-40B4-BE49-F238E27FC236}">
                <a16:creationId xmlns:a16="http://schemas.microsoft.com/office/drawing/2014/main" id="{BAFB6B39-A649-4C7A-AC12-7E0AA6E814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391" y="2804130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D# 6984 - Puzzle People Working Together - Presentation Clipart">
            <a:extLst>
              <a:ext uri="{FF2B5EF4-FFF2-40B4-BE49-F238E27FC236}">
                <a16:creationId xmlns:a16="http://schemas.microsoft.com/office/drawing/2014/main" id="{FDFDEBDA-FF32-4CF0-865E-3C9680728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79452"/>
            <a:ext cx="3660533" cy="366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3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D# 13099 - Solve Cube Puzzle - Non Looping - PowerPoint Animation">
            <a:extLst>
              <a:ext uri="{FF2B5EF4-FFF2-40B4-BE49-F238E27FC236}">
                <a16:creationId xmlns:a16="http://schemas.microsoft.com/office/drawing/2014/main" id="{21016EA1-D561-4998-8931-4BCD4E8576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431" y="1823770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D# 14498 - Point Of Sale Machine Card Swipe - Presentation Clipart">
            <a:extLst>
              <a:ext uri="{FF2B5EF4-FFF2-40B4-BE49-F238E27FC236}">
                <a16:creationId xmlns:a16="http://schemas.microsoft.com/office/drawing/2014/main" id="{73A0A6F5-4415-4BB2-9112-3E386829F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35" y="3188938"/>
            <a:ext cx="1460664" cy="146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i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Istilah-istilah</a:t>
            </a:r>
            <a:r>
              <a:rPr lang="en-US" sz="4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</a:t>
            </a:r>
            <a:r>
              <a:rPr lang="en-US" sz="4000" b="1" i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Terkait</a:t>
            </a:r>
            <a:endParaRPr lang="en-US" sz="4000" b="1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ea typeface="+mj-ea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5C0264-E5A8-4C69-B4F1-4D1468DFDD43}"/>
              </a:ext>
            </a:extLst>
          </p:cNvPr>
          <p:cNvSpPr/>
          <p:nvPr/>
        </p:nvSpPr>
        <p:spPr>
          <a:xfrm>
            <a:off x="467544" y="2132856"/>
            <a:ext cx="63388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/>
              <a:t>OLAP (</a:t>
            </a:r>
            <a:r>
              <a:rPr lang="en-US" b="1" i="1" dirty="0"/>
              <a:t>Online Analytical Processing</a:t>
            </a:r>
            <a:r>
              <a:rPr lang="en-US" b="1" dirty="0"/>
              <a:t>)</a:t>
            </a: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pemrosesan</a:t>
            </a:r>
            <a:r>
              <a:rPr lang="en-US" dirty="0"/>
              <a:t> </a:t>
            </a:r>
            <a:r>
              <a:rPr lang="en-US" i="1" dirty="0"/>
              <a:t>data warehouse </a:t>
            </a:r>
            <a:r>
              <a:rPr lang="en-US" dirty="0"/>
              <a:t>yang </a:t>
            </a:r>
            <a:r>
              <a:rPr lang="en-US" dirty="0" err="1"/>
              <a:t>menggunakan</a:t>
            </a:r>
            <a:r>
              <a:rPr lang="en-US" dirty="0"/>
              <a:t> </a:t>
            </a:r>
            <a:r>
              <a:rPr lang="en-US" i="1" dirty="0"/>
              <a:t>fact table</a:t>
            </a:r>
            <a:r>
              <a:rPr lang="en-US" dirty="0"/>
              <a:t> dan </a:t>
            </a:r>
            <a:r>
              <a:rPr lang="en-US" i="1" dirty="0"/>
              <a:t>dimension table</a:t>
            </a:r>
            <a:r>
              <a:rPr lang="en-US" dirty="0"/>
              <a:t> 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menampilkan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, </a:t>
            </a:r>
            <a:r>
              <a:rPr lang="en-US" dirty="0" err="1"/>
              <a:t>analisis</a:t>
            </a:r>
            <a:r>
              <a:rPr lang="en-US" dirty="0"/>
              <a:t>, dan </a:t>
            </a:r>
            <a:r>
              <a:rPr lang="en-US" i="1" dirty="0"/>
              <a:t>query</a:t>
            </a:r>
            <a:r>
              <a:rPr lang="en-US" dirty="0"/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CABE75-0524-4DA6-8EE1-164D8B719BB5}"/>
              </a:ext>
            </a:extLst>
          </p:cNvPr>
          <p:cNvSpPr/>
          <p:nvPr/>
        </p:nvSpPr>
        <p:spPr>
          <a:xfrm>
            <a:off x="467544" y="4221088"/>
            <a:ext cx="58698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/>
              <a:t>OLTP (</a:t>
            </a:r>
            <a:r>
              <a:rPr lang="en-US" b="1" i="1" dirty="0"/>
              <a:t>Online Transaction Processing</a:t>
            </a:r>
            <a:r>
              <a:rPr lang="en-US" b="1" dirty="0"/>
              <a:t>)</a:t>
            </a: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pemrosesan</a:t>
            </a:r>
            <a:r>
              <a:rPr lang="en-US" dirty="0"/>
              <a:t> yang </a:t>
            </a:r>
            <a:r>
              <a:rPr lang="en-US" dirty="0" err="1"/>
              <a:t>menyimpan</a:t>
            </a:r>
            <a:r>
              <a:rPr lang="en-US" dirty="0"/>
              <a:t> data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operasional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sehari-hari</a:t>
            </a:r>
            <a:r>
              <a:rPr lang="en-US" dirty="0"/>
              <a:t>.</a:t>
            </a:r>
          </a:p>
        </p:txBody>
      </p:sp>
      <p:pic>
        <p:nvPicPr>
          <p:cNvPr id="3078" name="Picture 6" descr="ID# 14863 - Bank Teller Handing Money - Presentation Clipart">
            <a:extLst>
              <a:ext uri="{FF2B5EF4-FFF2-40B4-BE49-F238E27FC236}">
                <a16:creationId xmlns:a16="http://schemas.microsoft.com/office/drawing/2014/main" id="{52E96B2E-1364-485D-BD47-7CDF0EA3A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99" y="3803813"/>
            <a:ext cx="2432025" cy="24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D# 16410 - Online Shopping Transaction - Presentation Clipart">
            <a:extLst>
              <a:ext uri="{FF2B5EF4-FFF2-40B4-BE49-F238E27FC236}">
                <a16:creationId xmlns:a16="http://schemas.microsoft.com/office/drawing/2014/main" id="{FD7D0E06-2974-4B4D-9610-5B14A6F53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796" y="4869562"/>
            <a:ext cx="1942468" cy="194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52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i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Istilah-istilah</a:t>
            </a:r>
            <a:r>
              <a:rPr lang="en-US" sz="4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</a:t>
            </a:r>
            <a:r>
              <a:rPr lang="en-US" sz="4000" b="1" i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Terkait</a:t>
            </a:r>
            <a:endParaRPr lang="en-US" sz="4000" b="1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ea typeface="+mj-ea"/>
              <a:cs typeface="Arial" charset="0"/>
            </a:endParaRPr>
          </a:p>
          <a:p>
            <a:pPr algn="r">
              <a:defRPr/>
            </a:pPr>
            <a:r>
              <a:rPr lang="en-US" sz="2000" dirty="0">
                <a:solidFill>
                  <a:srgbClr val="990000"/>
                </a:solidFill>
                <a:latin typeface="Cambria" pitchFamily="18" charset="0"/>
                <a:ea typeface="+mj-ea"/>
                <a:cs typeface="Arial" charset="0"/>
              </a:rPr>
              <a:t>(</a:t>
            </a:r>
            <a:r>
              <a:rPr lang="en-US" sz="2000" dirty="0" err="1">
                <a:solidFill>
                  <a:srgbClr val="990000"/>
                </a:solidFill>
                <a:latin typeface="Cambria" pitchFamily="18" charset="0"/>
                <a:ea typeface="+mj-ea"/>
                <a:cs typeface="Arial" charset="0"/>
              </a:rPr>
              <a:t>lanjutan</a:t>
            </a:r>
            <a:r>
              <a:rPr lang="en-US" sz="2000" dirty="0">
                <a:solidFill>
                  <a:srgbClr val="990000"/>
                </a:solidFill>
                <a:latin typeface="Cambria" pitchFamily="18" charset="0"/>
                <a:ea typeface="+mj-ea"/>
                <a:cs typeface="Arial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7940E0-E298-4614-B4F6-5885F841AEAC}"/>
              </a:ext>
            </a:extLst>
          </p:cNvPr>
          <p:cNvSpPr/>
          <p:nvPr/>
        </p:nvSpPr>
        <p:spPr>
          <a:xfrm>
            <a:off x="214313" y="1536174"/>
            <a:ext cx="59418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i="1" dirty="0"/>
              <a:t>Fact Table</a:t>
            </a: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yang </a:t>
            </a: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diukur</a:t>
            </a:r>
            <a:r>
              <a:rPr lang="en-US" dirty="0"/>
              <a:t> (</a:t>
            </a:r>
            <a:r>
              <a:rPr lang="en-US" i="1" dirty="0"/>
              <a:t>measure</a:t>
            </a:r>
            <a:r>
              <a:rPr lang="en-US" dirty="0"/>
              <a:t>),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,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, dan </a:t>
            </a:r>
            <a:r>
              <a:rPr lang="en-US" dirty="0" err="1"/>
              <a:t>sebagainya</a:t>
            </a:r>
            <a:r>
              <a:rPr lang="en-US" dirty="0"/>
              <a:t>. </a:t>
            </a:r>
            <a:r>
              <a:rPr lang="en-US" i="1" dirty="0"/>
              <a:t>Fact table</a:t>
            </a:r>
            <a:r>
              <a:rPr lang="en-US" dirty="0"/>
              <a:t> juga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kumpulan</a:t>
            </a:r>
            <a:r>
              <a:rPr lang="en-US" dirty="0"/>
              <a:t> </a:t>
            </a:r>
            <a:r>
              <a:rPr lang="en-US" i="1" dirty="0"/>
              <a:t>foreign key </a:t>
            </a:r>
            <a:r>
              <a:rPr lang="en-US" dirty="0" err="1"/>
              <a:t>dari</a:t>
            </a:r>
            <a:r>
              <a:rPr lang="en-US" dirty="0"/>
              <a:t> </a:t>
            </a:r>
            <a:r>
              <a:rPr lang="en-US" i="1" dirty="0"/>
              <a:t>primary key </a:t>
            </a:r>
            <a:r>
              <a:rPr lang="en-US" dirty="0"/>
              <a:t>yang </a:t>
            </a:r>
            <a:r>
              <a:rPr lang="en-US" dirty="0" err="1"/>
              <a:t>terdapat</a:t>
            </a:r>
            <a:r>
              <a:rPr lang="en-US" dirty="0"/>
              <a:t> pada </a:t>
            </a:r>
            <a:r>
              <a:rPr lang="en-US" dirty="0" err="1"/>
              <a:t>masing-masing</a:t>
            </a:r>
            <a:r>
              <a:rPr lang="en-US" dirty="0"/>
              <a:t> </a:t>
            </a:r>
            <a:r>
              <a:rPr lang="en-US" i="1" dirty="0"/>
              <a:t>dimension table</a:t>
            </a:r>
            <a:r>
              <a:rPr lang="en-US" dirty="0"/>
              <a:t>. </a:t>
            </a:r>
            <a:r>
              <a:rPr lang="en-US" i="1" dirty="0"/>
              <a:t>Fact table </a:t>
            </a:r>
            <a:r>
              <a:rPr lang="en-US" dirty="0"/>
              <a:t>juga </a:t>
            </a:r>
            <a:r>
              <a:rPr lang="en-US" dirty="0" err="1"/>
              <a:t>mengandung</a:t>
            </a:r>
            <a:r>
              <a:rPr lang="en-US" dirty="0"/>
              <a:t> data yang </a:t>
            </a:r>
            <a:r>
              <a:rPr lang="en-US" dirty="0" err="1"/>
              <a:t>historis</a:t>
            </a:r>
            <a:r>
              <a:rPr lang="en-US" dirty="0"/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7E5DFB-AC61-4269-B0DF-730939660C99}"/>
              </a:ext>
            </a:extLst>
          </p:cNvPr>
          <p:cNvSpPr/>
          <p:nvPr/>
        </p:nvSpPr>
        <p:spPr>
          <a:xfrm>
            <a:off x="335757" y="4223260"/>
            <a:ext cx="582041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i="1" dirty="0"/>
              <a:t>Dimension Table</a:t>
            </a: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yang </a:t>
            </a:r>
            <a:r>
              <a:rPr lang="en-US" dirty="0" err="1"/>
              <a:t>berisi</a:t>
            </a:r>
            <a:r>
              <a:rPr lang="en-US" dirty="0"/>
              <a:t> data detail yang </a:t>
            </a:r>
            <a:r>
              <a:rPr lang="en-US" dirty="0" err="1"/>
              <a:t>menjelaskan</a:t>
            </a:r>
            <a:r>
              <a:rPr lang="en-US" dirty="0"/>
              <a:t> </a:t>
            </a:r>
            <a:r>
              <a:rPr lang="en-US" i="1" dirty="0"/>
              <a:t>foreign key </a:t>
            </a:r>
            <a:r>
              <a:rPr lang="en-US" dirty="0"/>
              <a:t>yang </a:t>
            </a:r>
            <a:r>
              <a:rPr lang="en-US" dirty="0" err="1"/>
              <a:t>terdapat</a:t>
            </a:r>
            <a:r>
              <a:rPr lang="en-US" dirty="0"/>
              <a:t> pada </a:t>
            </a:r>
            <a:r>
              <a:rPr lang="en-US" i="1" dirty="0"/>
              <a:t>fact table</a:t>
            </a:r>
            <a:r>
              <a:rPr lang="en-US" dirty="0"/>
              <a:t>.  </a:t>
            </a:r>
            <a:r>
              <a:rPr lang="en-US" dirty="0" err="1"/>
              <a:t>Atribut-atribut</a:t>
            </a:r>
            <a:r>
              <a:rPr lang="en-US" dirty="0"/>
              <a:t> yang </a:t>
            </a:r>
            <a:r>
              <a:rPr lang="en-US" dirty="0" err="1"/>
              <a:t>terdapat</a:t>
            </a:r>
            <a:r>
              <a:rPr lang="en-US" dirty="0"/>
              <a:t> pada </a:t>
            </a:r>
            <a:r>
              <a:rPr lang="en-US" i="1" dirty="0"/>
              <a:t>dimension table</a:t>
            </a:r>
            <a:r>
              <a:rPr lang="en-US" dirty="0"/>
              <a:t> 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berjenjang</a:t>
            </a:r>
            <a:r>
              <a:rPr lang="en-US" dirty="0"/>
              <a:t> (</a:t>
            </a:r>
            <a:r>
              <a:rPr lang="en-US" dirty="0" err="1"/>
              <a:t>hirarki</a:t>
            </a:r>
            <a:r>
              <a:rPr lang="en-US" dirty="0"/>
              <a:t>)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memudahkan</a:t>
            </a:r>
            <a:r>
              <a:rPr lang="en-US" dirty="0"/>
              <a:t> proses </a:t>
            </a:r>
            <a:r>
              <a:rPr lang="en-US" i="1" dirty="0"/>
              <a:t>query</a:t>
            </a:r>
            <a:r>
              <a:rPr lang="en-US" dirty="0"/>
              <a:t>.</a:t>
            </a:r>
          </a:p>
        </p:txBody>
      </p:sp>
      <p:pic>
        <p:nvPicPr>
          <p:cNvPr id="4104" name="Picture 8" descr="ID# 6956 - Network Database Connection - Presentation Clipart">
            <a:extLst>
              <a:ext uri="{FF2B5EF4-FFF2-40B4-BE49-F238E27FC236}">
                <a16:creationId xmlns:a16="http://schemas.microsoft.com/office/drawing/2014/main" id="{600C9E55-DDDE-43D8-B82E-6F4ECC650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140" y="378666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ID# 13652 - Scale With Tape Measure - Presentation Clipart">
            <a:extLst>
              <a:ext uri="{FF2B5EF4-FFF2-40B4-BE49-F238E27FC236}">
                <a16:creationId xmlns:a16="http://schemas.microsoft.com/office/drawing/2014/main" id="{BB2E3B6B-BDC3-4FBA-B406-6EC2AA504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867" y="2348880"/>
            <a:ext cx="1683028" cy="168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ID# 16832 - Construction Man Measure Up - Presentation Clipart">
            <a:extLst>
              <a:ext uri="{FF2B5EF4-FFF2-40B4-BE49-F238E27FC236}">
                <a16:creationId xmlns:a16="http://schemas.microsoft.com/office/drawing/2014/main" id="{1467061C-56BC-4330-B82E-785F1FB3D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471" y="2098025"/>
            <a:ext cx="2079198" cy="207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34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i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Istilah-istilah</a:t>
            </a:r>
            <a:r>
              <a:rPr lang="en-US" sz="4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</a:t>
            </a:r>
            <a:r>
              <a:rPr lang="en-US" sz="4000" b="1" i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Terkait</a:t>
            </a:r>
            <a:endParaRPr lang="en-US" sz="4000" b="1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ea typeface="+mj-ea"/>
              <a:cs typeface="Arial" charset="0"/>
            </a:endParaRPr>
          </a:p>
          <a:p>
            <a:pPr algn="r">
              <a:defRPr/>
            </a:pPr>
            <a:r>
              <a:rPr lang="en-US" sz="2000" dirty="0">
                <a:solidFill>
                  <a:srgbClr val="990000"/>
                </a:solidFill>
                <a:latin typeface="Cambria" pitchFamily="18" charset="0"/>
                <a:ea typeface="+mj-ea"/>
                <a:cs typeface="Arial" charset="0"/>
              </a:rPr>
              <a:t>(</a:t>
            </a:r>
            <a:r>
              <a:rPr lang="en-US" sz="2000" dirty="0" err="1">
                <a:solidFill>
                  <a:srgbClr val="990000"/>
                </a:solidFill>
                <a:latin typeface="Cambria" pitchFamily="18" charset="0"/>
                <a:ea typeface="+mj-ea"/>
                <a:cs typeface="Arial" charset="0"/>
              </a:rPr>
              <a:t>lanjutan</a:t>
            </a:r>
            <a:r>
              <a:rPr lang="en-US" sz="2000" dirty="0">
                <a:solidFill>
                  <a:srgbClr val="990000"/>
                </a:solidFill>
                <a:latin typeface="Cambria" pitchFamily="18" charset="0"/>
                <a:ea typeface="+mj-ea"/>
                <a:cs typeface="Arial" charset="0"/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233210-0694-4D22-B1EC-3278923B73CB}"/>
              </a:ext>
            </a:extLst>
          </p:cNvPr>
          <p:cNvSpPr/>
          <p:nvPr/>
        </p:nvSpPr>
        <p:spPr>
          <a:xfrm>
            <a:off x="483424" y="1937395"/>
            <a:ext cx="5960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i="1" dirty="0"/>
              <a:t>Non-volatile</a:t>
            </a:r>
            <a:r>
              <a:rPr lang="en-US" dirty="0"/>
              <a:t>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err="1"/>
              <a:t>Artinya</a:t>
            </a:r>
            <a:r>
              <a:rPr lang="en-US" dirty="0"/>
              <a:t> data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data</a:t>
            </a:r>
            <a:r>
              <a:rPr lang="en-US" dirty="0"/>
              <a:t> </a:t>
            </a:r>
            <a:r>
              <a:rPr lang="en-US" i="1" dirty="0"/>
              <a:t>warehouse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diperbarui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i="1" dirty="0"/>
              <a:t>real time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refresh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teratur</a:t>
            </a:r>
            <a:r>
              <a:rPr lang="en-US" dirty="0"/>
              <a:t>.  Data </a:t>
            </a:r>
            <a:r>
              <a:rPr lang="en-US" dirty="0" err="1"/>
              <a:t>baru</a:t>
            </a:r>
            <a:r>
              <a:rPr lang="en-US" dirty="0"/>
              <a:t> yang </a:t>
            </a:r>
            <a:r>
              <a:rPr lang="en-US" dirty="0" err="1"/>
              <a:t>ditambahkan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suplemen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i="1" dirty="0"/>
              <a:t>database</a:t>
            </a:r>
            <a:r>
              <a:rPr lang="en-US" dirty="0"/>
              <a:t>,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data.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30A6C0-A914-45B3-B3B9-7083F19DC508}"/>
              </a:ext>
            </a:extLst>
          </p:cNvPr>
          <p:cNvSpPr/>
          <p:nvPr/>
        </p:nvSpPr>
        <p:spPr>
          <a:xfrm>
            <a:off x="483424" y="3869873"/>
            <a:ext cx="65517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i="1" dirty="0"/>
              <a:t>Time Variant 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rentang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yang </a:t>
            </a:r>
            <a:r>
              <a:rPr lang="en-US" dirty="0" err="1"/>
              <a:t>menyiratkan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unit data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data</a:t>
            </a:r>
            <a:r>
              <a:rPr lang="en-US" dirty="0"/>
              <a:t> </a:t>
            </a:r>
            <a:r>
              <a:rPr lang="en-US" i="1" dirty="0"/>
              <a:t>warehouse</a:t>
            </a:r>
            <a:r>
              <a:rPr lang="en-US" dirty="0"/>
              <a:t> </a:t>
            </a:r>
            <a:r>
              <a:rPr lang="en-US" dirty="0" err="1"/>
              <a:t>akurat</a:t>
            </a:r>
            <a:r>
              <a:rPr lang="en-US" dirty="0"/>
              <a:t> pada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. 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, </a:t>
            </a:r>
            <a:r>
              <a:rPr lang="en-US" i="1" dirty="0"/>
              <a:t>record</a:t>
            </a:r>
            <a:r>
              <a:rPr lang="en-US" dirty="0"/>
              <a:t> </a:t>
            </a:r>
            <a:r>
              <a:rPr lang="en-US" dirty="0" err="1"/>
              <a:t>ditandai</a:t>
            </a:r>
            <a:r>
              <a:rPr lang="en-US" dirty="0"/>
              <a:t> oleh </a:t>
            </a:r>
            <a:r>
              <a:rPr lang="en-US" dirty="0" err="1"/>
              <a:t>waktu</a:t>
            </a:r>
            <a:r>
              <a:rPr lang="en-US" dirty="0"/>
              <a:t>. 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lain, </a:t>
            </a:r>
            <a:r>
              <a:rPr lang="en-US" i="1" dirty="0"/>
              <a:t>record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tanggal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. 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demikian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,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penandaan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i="1" dirty="0"/>
              <a:t>record</a:t>
            </a:r>
            <a:r>
              <a:rPr lang="en-US" dirty="0"/>
              <a:t> data </a:t>
            </a:r>
            <a:r>
              <a:rPr lang="en-US" dirty="0" err="1"/>
              <a:t>akurat</a:t>
            </a:r>
            <a:r>
              <a:rPr lang="en-US" dirty="0"/>
              <a:t>.</a:t>
            </a:r>
          </a:p>
        </p:txBody>
      </p:sp>
      <p:pic>
        <p:nvPicPr>
          <p:cNvPr id="5122" name="Picture 2" descr="ID# 20875 - Talia Worried About Time - Presentation Clipart">
            <a:extLst>
              <a:ext uri="{FF2B5EF4-FFF2-40B4-BE49-F238E27FC236}">
                <a16:creationId xmlns:a16="http://schemas.microsoft.com/office/drawing/2014/main" id="{FF0BDEDA-A9A4-419B-B63C-3EFFF1445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200" y="4149079"/>
            <a:ext cx="2062901" cy="206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D# 8845 - Stick Figure Working On Database - Presentation Clipart">
            <a:extLst>
              <a:ext uri="{FF2B5EF4-FFF2-40B4-BE49-F238E27FC236}">
                <a16:creationId xmlns:a16="http://schemas.microsoft.com/office/drawing/2014/main" id="{55D665AC-6F82-4374-9174-A1050E814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207" y="1897414"/>
            <a:ext cx="2345893" cy="234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4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Kelebihan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</a:t>
            </a:r>
            <a:r>
              <a:rPr lang="en-US" sz="4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Data Warehouse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ACEA19-353C-4DF9-BF91-87BC3486FC27}"/>
              </a:ext>
            </a:extLst>
          </p:cNvPr>
          <p:cNvSpPr/>
          <p:nvPr/>
        </p:nvSpPr>
        <p:spPr>
          <a:xfrm>
            <a:off x="467544" y="1556792"/>
            <a:ext cx="52565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memvalidasi</a:t>
            </a:r>
            <a:r>
              <a:rPr lang="en-US" dirty="0"/>
              <a:t> dan </a:t>
            </a:r>
            <a:r>
              <a:rPr lang="en-US" dirty="0" err="1"/>
              <a:t>menkonsolidasi</a:t>
            </a:r>
            <a:r>
              <a:rPr lang="en-US" dirty="0"/>
              <a:t> data </a:t>
            </a:r>
            <a:r>
              <a:rPr lang="en-US" dirty="0" err="1"/>
              <a:t>dari</a:t>
            </a:r>
            <a:r>
              <a:rPr lang="en-US" dirty="0"/>
              <a:t> OLTP (</a:t>
            </a:r>
            <a:r>
              <a:rPr lang="en-US" i="1" dirty="0"/>
              <a:t>Online Transaction Processing</a:t>
            </a:r>
            <a:r>
              <a:rPr lang="en-US" dirty="0"/>
              <a:t>) </a:t>
            </a:r>
            <a:r>
              <a:rPr lang="en-US" dirty="0" err="1"/>
              <a:t>ke</a:t>
            </a:r>
            <a:r>
              <a:rPr lang="en-US" dirty="0"/>
              <a:t> </a:t>
            </a:r>
            <a:r>
              <a:rPr lang="en-US" i="1" dirty="0"/>
              <a:t>data warehouse</a:t>
            </a:r>
            <a:r>
              <a:rPr lang="en-US" dirty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Data </a:t>
            </a:r>
            <a:r>
              <a:rPr lang="en-US" dirty="0" err="1"/>
              <a:t>terorganisir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 </a:t>
            </a:r>
            <a:r>
              <a:rPr lang="en-US" i="1" dirty="0"/>
              <a:t>query</a:t>
            </a:r>
            <a:r>
              <a:rPr lang="en-US" dirty="0"/>
              <a:t> </a:t>
            </a:r>
            <a:r>
              <a:rPr lang="en-US" dirty="0" err="1"/>
              <a:t>analisis</a:t>
            </a:r>
            <a:r>
              <a:rPr lang="en-US" dirty="0"/>
              <a:t> dan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yang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proses </a:t>
            </a:r>
            <a:r>
              <a:rPr lang="en-US" dirty="0" err="1"/>
              <a:t>transaksi</a:t>
            </a:r>
            <a:r>
              <a:rPr lang="en-US" dirty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data yang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macamnya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diatasi</a:t>
            </a:r>
            <a:r>
              <a:rPr lang="en-US" dirty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keamanan</a:t>
            </a:r>
            <a:r>
              <a:rPr lang="en-US" dirty="0"/>
              <a:t> dan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dipecahkan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.</a:t>
            </a:r>
          </a:p>
        </p:txBody>
      </p:sp>
      <p:pic>
        <p:nvPicPr>
          <p:cNvPr id="6146" name="Picture 2" descr="ID# 2116 - 3D Figure Gives Thumbs Up - PowerPoint Animation">
            <a:extLst>
              <a:ext uri="{FF2B5EF4-FFF2-40B4-BE49-F238E27FC236}">
                <a16:creationId xmlns:a16="http://schemas.microsoft.com/office/drawing/2014/main" id="{D1962129-E452-44D2-895A-9DAC3CC044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127803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ID# 22654 - Man Points Up Give Thumbs Up - PowerPoint Animation">
            <a:extLst>
              <a:ext uri="{FF2B5EF4-FFF2-40B4-BE49-F238E27FC236}">
                <a16:creationId xmlns:a16="http://schemas.microsoft.com/office/drawing/2014/main" id="{FF6F20E5-1688-447E-BD95-02E496653F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356837"/>
            <a:ext cx="1855812" cy="185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ID# 4236 - Security Guard Stick Figure - Presentation Clipart">
            <a:extLst>
              <a:ext uri="{FF2B5EF4-FFF2-40B4-BE49-F238E27FC236}">
                <a16:creationId xmlns:a16="http://schemas.microsoft.com/office/drawing/2014/main" id="{536F136A-A247-49FC-B744-996B555DB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456" y="4272414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13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Kelebihan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</a:t>
            </a:r>
            <a:r>
              <a:rPr lang="en-US" sz="4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Data Warehouse</a:t>
            </a:r>
          </a:p>
          <a:p>
            <a:pPr algn="r">
              <a:defRPr/>
            </a:pPr>
            <a:r>
              <a:rPr lang="en-US" sz="2000" dirty="0">
                <a:solidFill>
                  <a:srgbClr val="990000"/>
                </a:solidFill>
                <a:latin typeface="Cambria" pitchFamily="18" charset="0"/>
                <a:ea typeface="+mj-ea"/>
                <a:cs typeface="Arial" charset="0"/>
              </a:rPr>
              <a:t>(</a:t>
            </a:r>
            <a:r>
              <a:rPr lang="en-US" sz="2000" dirty="0" err="1">
                <a:solidFill>
                  <a:srgbClr val="990000"/>
                </a:solidFill>
                <a:latin typeface="Cambria" pitchFamily="18" charset="0"/>
                <a:ea typeface="+mj-ea"/>
                <a:cs typeface="Arial" charset="0"/>
              </a:rPr>
              <a:t>lanjutan</a:t>
            </a:r>
            <a:r>
              <a:rPr lang="en-US" sz="2000" dirty="0">
                <a:solidFill>
                  <a:srgbClr val="990000"/>
                </a:solidFill>
                <a:latin typeface="Cambria" pitchFamily="18" charset="0"/>
                <a:ea typeface="+mj-ea"/>
                <a:cs typeface="Arial" charset="0"/>
              </a:rPr>
              <a:t>)</a:t>
            </a:r>
            <a:endParaRPr lang="en-US" sz="4000" dirty="0">
              <a:solidFill>
                <a:srgbClr val="990000"/>
              </a:solidFill>
              <a:latin typeface="Cambria" pitchFamily="18" charset="0"/>
              <a:ea typeface="+mj-ea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ACEA19-353C-4DF9-BF91-87BC3486FC27}"/>
              </a:ext>
            </a:extLst>
          </p:cNvPr>
          <p:cNvSpPr/>
          <p:nvPr/>
        </p:nvSpPr>
        <p:spPr>
          <a:xfrm>
            <a:off x="467544" y="1779781"/>
            <a:ext cx="50405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Proses </a:t>
            </a:r>
            <a:r>
              <a:rPr lang="en-US" dirty="0" err="1"/>
              <a:t>transformasi</a:t>
            </a:r>
            <a:r>
              <a:rPr lang="en-US" dirty="0"/>
              <a:t>/</a:t>
            </a:r>
            <a:r>
              <a:rPr lang="en-US" dirty="0" err="1"/>
              <a:t>perpindahan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di</a:t>
            </a:r>
            <a:r>
              <a:rPr lang="en-US" i="1" dirty="0"/>
              <a:t>-monitoring</a:t>
            </a:r>
            <a:r>
              <a:rPr lang="en-US" dirty="0"/>
              <a:t>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kesalahan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diarahkan</a:t>
            </a:r>
            <a:r>
              <a:rPr lang="en-US" dirty="0"/>
              <a:t>/</a:t>
            </a:r>
            <a:r>
              <a:rPr lang="en-US" dirty="0" err="1"/>
              <a:t>diluruskan</a:t>
            </a:r>
            <a:r>
              <a:rPr lang="en-US" dirty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disimpan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data warehouse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OLTP data </a:t>
            </a:r>
            <a:r>
              <a:rPr lang="en-US" dirty="0" err="1"/>
              <a:t>sumbernya</a:t>
            </a:r>
            <a:r>
              <a:rPr lang="en-US" dirty="0"/>
              <a:t> </a:t>
            </a:r>
            <a:r>
              <a:rPr lang="en-US" dirty="0" err="1"/>
              <a:t>hilang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terjaga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data warehouse</a:t>
            </a:r>
            <a:r>
              <a:rPr lang="en-US" dirty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/>
              <a:t>Memiliki</a:t>
            </a:r>
            <a:r>
              <a:rPr lang="en-US" dirty="0"/>
              <a:t> model data yang </a:t>
            </a:r>
            <a:r>
              <a:rPr lang="en-US" dirty="0" err="1"/>
              <a:t>beragam</a:t>
            </a:r>
            <a:r>
              <a:rPr lang="en-US" dirty="0"/>
              <a:t> dan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tergantung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format data </a:t>
            </a:r>
            <a:r>
              <a:rPr lang="en-US" dirty="0" err="1"/>
              <a:t>awal</a:t>
            </a:r>
            <a:r>
              <a:rPr lang="en-US" dirty="0"/>
              <a:t>/</a:t>
            </a:r>
            <a:r>
              <a:rPr lang="en-US" dirty="0" err="1"/>
              <a:t>sumbernya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memudahkan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.</a:t>
            </a:r>
            <a:endParaRPr lang="en-US" b="0" i="0" dirty="0">
              <a:effectLst/>
            </a:endParaRPr>
          </a:p>
        </p:txBody>
      </p:sp>
      <p:pic>
        <p:nvPicPr>
          <p:cNvPr id="7170" name="Picture 2" descr="ID# 906 - Stickton Thumbs Up Jump - PowerPoint Animation">
            <a:extLst>
              <a:ext uri="{FF2B5EF4-FFF2-40B4-BE49-F238E27FC236}">
                <a16:creationId xmlns:a16="http://schemas.microsoft.com/office/drawing/2014/main" id="{CD167FDC-06BA-4DDE-9FAE-C4B7FA06D8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236" y="1719263"/>
            <a:ext cx="2383532" cy="238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ID# 2060 - Stick Figure Thumbs Up - Presentation Clipart">
            <a:extLst>
              <a:ext uri="{FF2B5EF4-FFF2-40B4-BE49-F238E27FC236}">
                <a16:creationId xmlns:a16="http://schemas.microsoft.com/office/drawing/2014/main" id="{8265B13D-07FD-44E3-900B-6B6A2F9F2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252" y="3645024"/>
            <a:ext cx="2711326" cy="271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86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Kekurangan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</a:t>
            </a:r>
            <a:r>
              <a:rPr lang="en-US" sz="4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Data Warehouse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AA164A-4C6B-48EF-98A6-53AC5E41BF71}"/>
              </a:ext>
            </a:extLst>
          </p:cNvPr>
          <p:cNvSpPr/>
          <p:nvPr/>
        </p:nvSpPr>
        <p:spPr>
          <a:xfrm>
            <a:off x="323528" y="1729839"/>
            <a:ext cx="51125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Data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diekstrak</a:t>
            </a:r>
            <a:r>
              <a:rPr lang="en-US" dirty="0"/>
              <a:t>, </a:t>
            </a:r>
            <a:r>
              <a:rPr lang="en-US" dirty="0" err="1"/>
              <a:t>diubah</a:t>
            </a:r>
            <a:r>
              <a:rPr lang="en-US" dirty="0"/>
              <a:t>, dan di-</a:t>
            </a:r>
            <a:r>
              <a:rPr lang="en-US" i="1" dirty="0"/>
              <a:t>load</a:t>
            </a:r>
            <a:r>
              <a:rPr lang="en-US" dirty="0"/>
              <a:t> (ETL) </a:t>
            </a:r>
            <a:r>
              <a:rPr lang="en-US" dirty="0" err="1"/>
              <a:t>ke</a:t>
            </a:r>
            <a:r>
              <a:rPr lang="en-US" dirty="0"/>
              <a:t> </a:t>
            </a:r>
            <a:r>
              <a:rPr lang="en-US" i="1" dirty="0"/>
              <a:t>data warehouse</a:t>
            </a:r>
            <a:r>
              <a:rPr lang="en-US" dirty="0"/>
              <a:t> 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tenggang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memindahkannya</a:t>
            </a:r>
            <a:r>
              <a:rPr lang="en-US" dirty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i="1" dirty="0"/>
              <a:t>Data warehouse</a:t>
            </a:r>
            <a:r>
              <a:rPr lang="en-US" dirty="0"/>
              <a:t> 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yang </a:t>
            </a:r>
            <a:r>
              <a:rPr lang="en-US" dirty="0" err="1"/>
              <a:t>cocok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data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terstruktur</a:t>
            </a:r>
            <a:r>
              <a:rPr lang="en-US" dirty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/>
              <a:t>Semakin</a:t>
            </a:r>
            <a:r>
              <a:rPr lang="en-US" dirty="0"/>
              <a:t> lama </a:t>
            </a:r>
            <a:r>
              <a:rPr lang="en-US" dirty="0" err="1"/>
              <a:t>dipelihara</a:t>
            </a:r>
            <a:r>
              <a:rPr lang="en-US" dirty="0"/>
              <a:t>,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merawat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 </a:t>
            </a:r>
            <a:r>
              <a:rPr lang="en-US" i="1" dirty="0"/>
              <a:t>data warehouse</a:t>
            </a:r>
            <a:r>
              <a:rPr lang="en-US" dirty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Data yang </a:t>
            </a:r>
            <a:r>
              <a:rPr lang="en-US" dirty="0" err="1"/>
              <a:t>digunakan</a:t>
            </a:r>
            <a:r>
              <a:rPr lang="en-US" dirty="0"/>
              <a:t> di </a:t>
            </a:r>
            <a:r>
              <a:rPr lang="en-US" i="1" dirty="0"/>
              <a:t>data warehouse</a:t>
            </a:r>
            <a:r>
              <a:rPr lang="en-US" dirty="0"/>
              <a:t> </a:t>
            </a:r>
            <a:r>
              <a:rPr lang="en-US" dirty="0" err="1"/>
              <a:t>tidak</a:t>
            </a:r>
            <a:r>
              <a:rPr lang="en-US" dirty="0"/>
              <a:t> di-</a:t>
            </a:r>
            <a:r>
              <a:rPr lang="en-US" i="1" dirty="0"/>
              <a:t>update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. </a:t>
            </a:r>
            <a:r>
              <a:rPr lang="en-US" dirty="0" err="1"/>
              <a:t>sehingga</a:t>
            </a:r>
            <a:r>
              <a:rPr lang="en-US" dirty="0"/>
              <a:t> data 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optimal.</a:t>
            </a:r>
            <a:endParaRPr lang="en-US" b="0" i="0" dirty="0">
              <a:effectLst/>
            </a:endParaRPr>
          </a:p>
        </p:txBody>
      </p:sp>
      <p:pic>
        <p:nvPicPr>
          <p:cNvPr id="8194" name="Picture 2" descr="ID# 20853 - Talia Presenting Something - PowerPoint Animation">
            <a:extLst>
              <a:ext uri="{FF2B5EF4-FFF2-40B4-BE49-F238E27FC236}">
                <a16:creationId xmlns:a16="http://schemas.microsoft.com/office/drawing/2014/main" id="{A13D057A-7D94-4864-9B25-6D46682CA0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126" y="2708920"/>
            <a:ext cx="3101122" cy="310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15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Posisi dan Arti Penting Pembelajaran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2698</TotalTime>
  <Words>1359</Words>
  <Application>Microsoft Office PowerPoint</Application>
  <PresentationFormat>On-screen Show (4:3)</PresentationFormat>
  <Paragraphs>127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Bradley Hand ITC</vt:lpstr>
      <vt:lpstr>Calibri</vt:lpstr>
      <vt:lpstr>Cambria</vt:lpstr>
      <vt:lpstr>Helvetica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Dr. Sutedi, S.Kom., M.T.I</cp:lastModifiedBy>
  <cp:revision>389</cp:revision>
  <dcterms:created xsi:type="dcterms:W3CDTF">2010-04-18T12:06:30Z</dcterms:created>
  <dcterms:modified xsi:type="dcterms:W3CDTF">2021-04-24T01:02:57Z</dcterms:modified>
</cp:coreProperties>
</file>