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18" r:id="rId3"/>
    <p:sldId id="348" r:id="rId4"/>
    <p:sldId id="349" r:id="rId5"/>
    <p:sldId id="332" r:id="rId6"/>
    <p:sldId id="346" r:id="rId7"/>
    <p:sldId id="341" r:id="rId8"/>
    <p:sldId id="342" r:id="rId9"/>
    <p:sldId id="334" r:id="rId10"/>
    <p:sldId id="351" r:id="rId11"/>
    <p:sldId id="350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1241" autoAdjust="0"/>
  </p:normalViewPr>
  <p:slideViewPr>
    <p:cSldViewPr>
      <p:cViewPr varScale="1">
        <p:scale>
          <a:sx n="63" d="100"/>
          <a:sy n="63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529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PERBANKAN DAN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PEMBIAYAAN</a:t>
            </a: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JAMINAN DAN AGUNAN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764704"/>
            <a:ext cx="7344816" cy="4968552"/>
          </a:xfrm>
        </p:spPr>
        <p:txBody>
          <a:bodyPr/>
          <a:lstStyle/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Tantangan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Eksekusi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Agunan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Sengketa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kepemilikan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objek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jaminan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Penundaan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perlawanan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debitur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Proses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panjang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agunan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mencukupi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582243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476672"/>
            <a:ext cx="7560840" cy="5688632"/>
          </a:xfrm>
        </p:spPr>
        <p:txBody>
          <a:bodyPr>
            <a:noAutofit/>
          </a:bodyPr>
          <a:lstStyle/>
          <a:p>
            <a:r>
              <a:rPr lang="en-US" dirty="0" smtClean="0"/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Kesimpulan</a:t>
            </a:r>
            <a:r>
              <a:rPr lang="en-US" b="1" dirty="0" smtClean="0"/>
              <a:t> </a:t>
            </a:r>
          </a:p>
          <a:p>
            <a:pPr algn="just"/>
            <a:endParaRPr lang="en-US" dirty="0" smtClean="0"/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penting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manajemen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Jenis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objek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pinjaman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</a:rPr>
              <a:t>Eksekusi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agunan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prosedur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agar </a:t>
            </a:r>
            <a:r>
              <a:rPr lang="en-US" dirty="0" err="1">
                <a:solidFill>
                  <a:schemeClr val="tx1"/>
                </a:solidFill>
              </a:rPr>
              <a:t>sah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efektif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70260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  <a:p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 </a:t>
            </a:r>
            <a:r>
              <a:rPr lang="en-US" sz="4000" b="1" dirty="0">
                <a:solidFill>
                  <a:schemeClr val="tx1"/>
                </a:solidFill>
              </a:rPr>
              <a:t>END</a:t>
            </a:r>
            <a:r>
              <a:rPr lang="id-ID" sz="4000" b="1" dirty="0">
                <a:solidFill>
                  <a:schemeClr val="tx1"/>
                </a:solidFill>
              </a:rPr>
              <a:t> </a:t>
            </a:r>
            <a:r>
              <a:rPr lang="id-ID" sz="4000" b="1" dirty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27605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b="1" dirty="0" err="1">
                <a:solidFill>
                  <a:schemeClr val="tx1"/>
                </a:solidFill>
              </a:rPr>
              <a:t>Pengantar</a:t>
            </a:r>
            <a:r>
              <a:rPr lang="en-US" sz="3000" b="1" dirty="0">
                <a:solidFill>
                  <a:schemeClr val="tx1"/>
                </a:solidFill>
              </a:rPr>
              <a:t> </a:t>
            </a:r>
            <a:r>
              <a:rPr lang="en-US" sz="3000" b="1" dirty="0" err="1">
                <a:solidFill>
                  <a:schemeClr val="tx1"/>
                </a:solidFill>
              </a:rPr>
              <a:t>Hukum</a:t>
            </a:r>
            <a:r>
              <a:rPr lang="en-US" sz="3000" b="1" dirty="0">
                <a:solidFill>
                  <a:schemeClr val="tx1"/>
                </a:solidFill>
              </a:rPr>
              <a:t> </a:t>
            </a:r>
            <a:r>
              <a:rPr lang="en-US" sz="3000" b="1" dirty="0" err="1" smtClean="0">
                <a:solidFill>
                  <a:schemeClr val="tx1"/>
                </a:solidFill>
              </a:rPr>
              <a:t>Jaminan</a:t>
            </a:r>
            <a:endParaRPr lang="en-US" sz="3000" b="1" dirty="0" smtClean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jaminan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  <a:r>
              <a:rPr lang="en-US" dirty="0" err="1" smtClean="0">
                <a:solidFill>
                  <a:schemeClr val="tx1"/>
                </a:solidFill>
              </a:rPr>
              <a:t>bagian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mengatur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perikatan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utang-piutang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dunia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perbankan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digunakan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melindungi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kepentingan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kreditur</a:t>
            </a:r>
            <a:r>
              <a:rPr lang="en-US" dirty="0">
                <a:solidFill>
                  <a:schemeClr val="tx1"/>
                </a:solidFill>
              </a:rPr>
              <a:t> (bank)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pinjaman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diberikan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l"/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535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>
                <a:solidFill>
                  <a:schemeClr val="tx1"/>
                </a:solidFill>
              </a:rPr>
              <a:t>Fungsi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Jaminan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dalam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Perbankan</a:t>
            </a:r>
            <a:r>
              <a:rPr lang="en-US" b="1" dirty="0" smtClean="0">
                <a:solidFill>
                  <a:schemeClr val="tx1"/>
                </a:solidFill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Menjamin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kepastian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pelunasan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utang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Mengurangi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risiko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gagal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bayar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Memberikan</a:t>
            </a:r>
            <a:r>
              <a:rPr lang="en-US" dirty="0">
                <a:solidFill>
                  <a:schemeClr val="tx1"/>
                </a:solidFill>
              </a:rPr>
              <a:t> rasa </a:t>
            </a:r>
            <a:r>
              <a:rPr lang="en-US" dirty="0" err="1">
                <a:solidFill>
                  <a:schemeClr val="tx1"/>
                </a:solidFill>
              </a:rPr>
              <a:t>aman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kepada</a:t>
            </a:r>
            <a:r>
              <a:rPr lang="en-US" dirty="0">
                <a:solidFill>
                  <a:schemeClr val="tx1"/>
                </a:solidFill>
              </a:rPr>
              <a:t> bank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kreditur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Menjadi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bukti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terjadi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wanprestasi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490878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557808"/>
            <a:ext cx="7920880" cy="5276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Dasar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Pengaturan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Jaminan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Kitab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>
                <a:solidFill>
                  <a:schemeClr val="tx1"/>
                </a:solidFill>
              </a:rPr>
              <a:t> (KUH </a:t>
            </a:r>
            <a:r>
              <a:rPr lang="en-US" dirty="0" err="1">
                <a:solidFill>
                  <a:schemeClr val="tx1"/>
                </a:solidFill>
              </a:rPr>
              <a:t>Perdata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No. 4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1996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Tanggungan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Tanah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No. 42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1999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Fidusia</a:t>
            </a:r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Arial" pitchFamily="34" charset="0"/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Undang-Undang</a:t>
            </a:r>
            <a:r>
              <a:rPr lang="en-US" dirty="0">
                <a:solidFill>
                  <a:schemeClr val="tx1"/>
                </a:solidFill>
              </a:rPr>
              <a:t> No. 13 </a:t>
            </a:r>
            <a:r>
              <a:rPr lang="en-US" dirty="0" err="1">
                <a:solidFill>
                  <a:schemeClr val="tx1"/>
                </a:solidFill>
              </a:rPr>
              <a:t>Tahun</a:t>
            </a:r>
            <a:r>
              <a:rPr lang="en-US" dirty="0">
                <a:solidFill>
                  <a:schemeClr val="tx1"/>
                </a:solidFill>
              </a:rPr>
              <a:t> 2016 </a:t>
            </a:r>
            <a:r>
              <a:rPr lang="en-US" dirty="0" err="1">
                <a:solidFill>
                  <a:schemeClr val="tx1"/>
                </a:solidFill>
              </a:rPr>
              <a:t>tentang</a:t>
            </a:r>
            <a:r>
              <a:rPr lang="en-US" dirty="0">
                <a:solidFill>
                  <a:schemeClr val="tx1"/>
                </a:solidFill>
              </a:rPr>
              <a:t> Paten (</a:t>
            </a:r>
            <a:r>
              <a:rPr lang="en-US" dirty="0" err="1">
                <a:solidFill>
                  <a:schemeClr val="tx1"/>
                </a:solidFill>
              </a:rPr>
              <a:t>terkait</a:t>
            </a:r>
            <a:r>
              <a:rPr lang="en-US" dirty="0">
                <a:solidFill>
                  <a:schemeClr val="tx1"/>
                </a:solidFill>
              </a:rPr>
              <a:t> HKI </a:t>
            </a:r>
            <a:r>
              <a:rPr lang="en-US" dirty="0" err="1">
                <a:solidFill>
                  <a:schemeClr val="tx1"/>
                </a:solidFill>
              </a:rPr>
              <a:t>sebagai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objek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)</a:t>
            </a:r>
          </a:p>
          <a:p>
            <a:pPr algn="l"/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8391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3568" y="332656"/>
            <a:ext cx="7488832" cy="5904656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9600" b="1" dirty="0" err="1" smtClean="0">
                <a:solidFill>
                  <a:schemeClr val="tx1"/>
                </a:solidFill>
              </a:rPr>
              <a:t>Jenis-Jenis</a:t>
            </a:r>
            <a:r>
              <a:rPr lang="en-US" sz="9600" b="1" dirty="0" smtClean="0">
                <a:solidFill>
                  <a:schemeClr val="tx1"/>
                </a:solidFill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</a:rPr>
              <a:t>Jaminan</a:t>
            </a:r>
            <a:r>
              <a:rPr lang="en-US" sz="9600" b="1" dirty="0" smtClean="0">
                <a:solidFill>
                  <a:schemeClr val="tx1"/>
                </a:solidFill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</a:rPr>
              <a:t>dalam</a:t>
            </a:r>
            <a:r>
              <a:rPr lang="en-US" sz="9600" b="1" dirty="0" smtClean="0">
                <a:solidFill>
                  <a:schemeClr val="tx1"/>
                </a:solidFill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</a:rPr>
              <a:t>Kredit</a:t>
            </a:r>
            <a:endParaRPr lang="en-US" sz="9600" b="1" dirty="0" smtClean="0">
              <a:solidFill>
                <a:schemeClr val="tx1"/>
              </a:solidFill>
            </a:endParaRPr>
          </a:p>
          <a:p>
            <a:pPr marL="914400" indent="-914400" algn="just">
              <a:buAutoNum type="arabicPeriod"/>
            </a:pPr>
            <a:r>
              <a:rPr lang="en-US" sz="9600" dirty="0" err="1" smtClean="0">
                <a:solidFill>
                  <a:schemeClr val="tx1"/>
                </a:solidFill>
              </a:rPr>
              <a:t>Jaminan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Umum</a:t>
            </a:r>
            <a:endParaRPr lang="en-US" sz="9600" dirty="0" smtClean="0">
              <a:solidFill>
                <a:schemeClr val="tx1"/>
              </a:solidFill>
            </a:endParaRPr>
          </a:p>
          <a:p>
            <a:pPr marL="685800" indent="-685800" algn="just">
              <a:buFont typeface="Wingdings" panose="05000000000000000000" pitchFamily="2" charset="2"/>
              <a:buChar char="Ø"/>
            </a:pPr>
            <a:r>
              <a:rPr lang="en-US" sz="9600" dirty="0" err="1">
                <a:solidFill>
                  <a:schemeClr val="tx1"/>
                </a:solidFill>
              </a:rPr>
              <a:t>Harta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kekayaan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debitur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dijadikan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jaminan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secara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keseluruhan</a:t>
            </a:r>
            <a:r>
              <a:rPr lang="en-US" sz="9600" dirty="0">
                <a:solidFill>
                  <a:schemeClr val="tx1"/>
                </a:solidFill>
              </a:rPr>
              <a:t> (</a:t>
            </a:r>
            <a:r>
              <a:rPr lang="en-US" sz="9600" dirty="0" err="1">
                <a:solidFill>
                  <a:schemeClr val="tx1"/>
                </a:solidFill>
              </a:rPr>
              <a:t>Pasal</a:t>
            </a:r>
            <a:r>
              <a:rPr lang="en-US" sz="9600" dirty="0">
                <a:solidFill>
                  <a:schemeClr val="tx1"/>
                </a:solidFill>
              </a:rPr>
              <a:t> 1131 KUH </a:t>
            </a:r>
            <a:r>
              <a:rPr lang="en-US" sz="9600" dirty="0" err="1">
                <a:solidFill>
                  <a:schemeClr val="tx1"/>
                </a:solidFill>
              </a:rPr>
              <a:t>Perdata</a:t>
            </a:r>
            <a:r>
              <a:rPr lang="en-US" sz="9600" dirty="0" smtClean="0">
                <a:solidFill>
                  <a:schemeClr val="tx1"/>
                </a:solidFill>
              </a:rPr>
              <a:t>)</a:t>
            </a:r>
          </a:p>
          <a:p>
            <a:pPr algn="just"/>
            <a:r>
              <a:rPr lang="en-US" sz="9600" dirty="0" smtClean="0">
                <a:solidFill>
                  <a:schemeClr val="tx1"/>
                </a:solidFill>
              </a:rPr>
              <a:t>2. </a:t>
            </a:r>
            <a:r>
              <a:rPr lang="en-US" sz="9600" dirty="0" err="1">
                <a:solidFill>
                  <a:schemeClr val="tx1"/>
                </a:solidFill>
              </a:rPr>
              <a:t>Jaminan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Khusus</a:t>
            </a:r>
            <a:endParaRPr lang="en-US" sz="9600" dirty="0" smtClean="0">
              <a:solidFill>
                <a:schemeClr val="tx1"/>
              </a:solidFill>
            </a:endParaRPr>
          </a:p>
          <a:p>
            <a:pPr marL="685800" indent="-685800" algn="just">
              <a:buFont typeface="Wingdings" panose="05000000000000000000" pitchFamily="2" charset="2"/>
              <a:buChar char="Ø"/>
            </a:pPr>
            <a:r>
              <a:rPr lang="nn-NO" sz="9600" dirty="0">
                <a:solidFill>
                  <a:schemeClr val="tx1"/>
                </a:solidFill>
              </a:rPr>
              <a:t>Jaminan yang melekat pada objek tertentu.</a:t>
            </a:r>
          </a:p>
          <a:p>
            <a:pPr algn="just"/>
            <a:r>
              <a:rPr lang="en-US" sz="9600" dirty="0" smtClean="0">
                <a:solidFill>
                  <a:schemeClr val="tx1"/>
                </a:solidFill>
              </a:rPr>
              <a:t>         (</a:t>
            </a:r>
            <a:r>
              <a:rPr lang="en-US" sz="9600" dirty="0" err="1" smtClean="0">
                <a:solidFill>
                  <a:schemeClr val="tx1"/>
                </a:solidFill>
              </a:rPr>
              <a:t>Jaminan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kebendaan</a:t>
            </a:r>
            <a:r>
              <a:rPr lang="en-US" sz="9600" dirty="0" smtClean="0">
                <a:solidFill>
                  <a:schemeClr val="tx1"/>
                </a:solidFill>
              </a:rPr>
              <a:t>, </a:t>
            </a:r>
            <a:r>
              <a:rPr lang="en-US" sz="9600" dirty="0" err="1" smtClean="0">
                <a:solidFill>
                  <a:schemeClr val="tx1"/>
                </a:solidFill>
              </a:rPr>
              <a:t>perorangan</a:t>
            </a:r>
            <a:r>
              <a:rPr lang="en-US" sz="9600" dirty="0" smtClean="0">
                <a:solidFill>
                  <a:schemeClr val="tx1"/>
                </a:solidFill>
              </a:rPr>
              <a:t>)</a:t>
            </a:r>
          </a:p>
          <a:p>
            <a:pPr algn="just"/>
            <a:endParaRPr lang="en-US" sz="8000" dirty="0">
              <a:solidFill>
                <a:schemeClr val="tx1"/>
              </a:solidFill>
            </a:endParaRPr>
          </a:p>
          <a:p>
            <a:pPr algn="just"/>
            <a:r>
              <a:rPr lang="en-US" sz="9600" b="1" dirty="0" err="1">
                <a:solidFill>
                  <a:schemeClr val="tx1"/>
                </a:solidFill>
              </a:rPr>
              <a:t>Jaminan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 smtClean="0">
                <a:solidFill>
                  <a:schemeClr val="tx1"/>
                </a:solidFill>
              </a:rPr>
              <a:t>Kebendaan</a:t>
            </a:r>
            <a:endParaRPr lang="en-US" sz="9600" b="1" dirty="0" smtClean="0">
              <a:solidFill>
                <a:schemeClr val="tx1"/>
              </a:solidFill>
            </a:endParaRPr>
          </a:p>
          <a:p>
            <a:pPr algn="just"/>
            <a:r>
              <a:rPr lang="en-US" sz="9600" dirty="0" err="1" smtClean="0">
                <a:solidFill>
                  <a:schemeClr val="tx1"/>
                </a:solidFill>
              </a:rPr>
              <a:t>Jaminan</a:t>
            </a:r>
            <a:r>
              <a:rPr lang="en-US" sz="9600" dirty="0" smtClean="0">
                <a:solidFill>
                  <a:schemeClr val="tx1"/>
                </a:solidFill>
              </a:rPr>
              <a:t> yang </a:t>
            </a:r>
            <a:r>
              <a:rPr lang="en-US" sz="9600" dirty="0" err="1" smtClean="0">
                <a:solidFill>
                  <a:schemeClr val="tx1"/>
                </a:solidFill>
              </a:rPr>
              <a:t>memberikan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kedudukan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istimewa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kepada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kreditur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untuk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mendahulukan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pelunasan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 err="1" smtClean="0">
                <a:solidFill>
                  <a:schemeClr val="tx1"/>
                </a:solidFill>
              </a:rPr>
              <a:t>piutangnya</a:t>
            </a:r>
            <a:r>
              <a:rPr lang="en-US" sz="9600" dirty="0" smtClean="0">
                <a:solidFill>
                  <a:schemeClr val="tx1"/>
                </a:solidFill>
              </a:rPr>
              <a:t>, </a:t>
            </a:r>
            <a:r>
              <a:rPr lang="en-US" sz="9600" dirty="0" err="1" smtClean="0">
                <a:solidFill>
                  <a:schemeClr val="tx1"/>
                </a:solidFill>
              </a:rPr>
              <a:t>contohnya</a:t>
            </a:r>
            <a:r>
              <a:rPr lang="en-US" sz="9600" dirty="0" smtClean="0">
                <a:solidFill>
                  <a:schemeClr val="tx1"/>
                </a:solidFill>
              </a:rPr>
              <a:t>:</a:t>
            </a:r>
          </a:p>
          <a:p>
            <a:pPr marL="579438" indent="-579438" algn="just">
              <a:buAutoNum type="arabicPeriod"/>
            </a:pPr>
            <a:r>
              <a:rPr lang="en-US" sz="9600" b="1" dirty="0" err="1" smtClean="0">
                <a:solidFill>
                  <a:schemeClr val="tx1"/>
                </a:solidFill>
              </a:rPr>
              <a:t>Hipotek</a:t>
            </a:r>
            <a:r>
              <a:rPr lang="en-US" sz="9600" dirty="0" smtClean="0">
                <a:solidFill>
                  <a:schemeClr val="tx1"/>
                </a:solidFill>
              </a:rPr>
              <a:t> </a:t>
            </a:r>
            <a:r>
              <a:rPr lang="en-US" sz="9600" dirty="0">
                <a:solidFill>
                  <a:schemeClr val="tx1"/>
                </a:solidFill>
              </a:rPr>
              <a:t>(</a:t>
            </a:r>
            <a:r>
              <a:rPr lang="en-US" sz="9600" dirty="0" err="1">
                <a:solidFill>
                  <a:schemeClr val="tx1"/>
                </a:solidFill>
              </a:rPr>
              <a:t>atas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kapal</a:t>
            </a:r>
            <a:r>
              <a:rPr lang="en-US" sz="9600" dirty="0">
                <a:solidFill>
                  <a:schemeClr val="tx1"/>
                </a:solidFill>
              </a:rPr>
              <a:t>, </a:t>
            </a:r>
            <a:r>
              <a:rPr lang="en-US" sz="9600" dirty="0" err="1">
                <a:solidFill>
                  <a:schemeClr val="tx1"/>
                </a:solidFill>
              </a:rPr>
              <a:t>pesawat</a:t>
            </a:r>
            <a:r>
              <a:rPr lang="en-US" sz="9600" dirty="0" smtClean="0">
                <a:solidFill>
                  <a:schemeClr val="tx1"/>
                </a:solidFill>
              </a:rPr>
              <a:t>)</a:t>
            </a:r>
          </a:p>
          <a:p>
            <a:pPr marL="579438" indent="-579438" algn="just">
              <a:buAutoNum type="arabicPeriod"/>
            </a:pPr>
            <a:r>
              <a:rPr lang="en-US" sz="9600" b="1" dirty="0" err="1">
                <a:solidFill>
                  <a:schemeClr val="tx1"/>
                </a:solidFill>
              </a:rPr>
              <a:t>Hak</a:t>
            </a:r>
            <a:r>
              <a:rPr lang="en-US" sz="9600" b="1" dirty="0">
                <a:solidFill>
                  <a:schemeClr val="tx1"/>
                </a:solidFill>
              </a:rPr>
              <a:t> </a:t>
            </a:r>
            <a:r>
              <a:rPr lang="en-US" sz="9600" b="1" dirty="0" err="1">
                <a:solidFill>
                  <a:schemeClr val="tx1"/>
                </a:solidFill>
              </a:rPr>
              <a:t>Tanggungan</a:t>
            </a:r>
            <a:r>
              <a:rPr lang="en-US" sz="9600" dirty="0">
                <a:solidFill>
                  <a:schemeClr val="tx1"/>
                </a:solidFill>
              </a:rPr>
              <a:t> (</a:t>
            </a:r>
            <a:r>
              <a:rPr lang="en-US" sz="9600" dirty="0" err="1">
                <a:solidFill>
                  <a:schemeClr val="tx1"/>
                </a:solidFill>
              </a:rPr>
              <a:t>atas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tanah</a:t>
            </a:r>
            <a:r>
              <a:rPr lang="en-US" sz="9600" dirty="0" smtClean="0">
                <a:solidFill>
                  <a:schemeClr val="tx1"/>
                </a:solidFill>
              </a:rPr>
              <a:t>)</a:t>
            </a:r>
          </a:p>
          <a:p>
            <a:pPr marL="579438" indent="-579438" algn="just">
              <a:buAutoNum type="arabicPeriod"/>
            </a:pPr>
            <a:r>
              <a:rPr lang="en-US" sz="9600" b="1" dirty="0" err="1">
                <a:solidFill>
                  <a:schemeClr val="tx1"/>
                </a:solidFill>
              </a:rPr>
              <a:t>Fidusia</a:t>
            </a:r>
            <a:r>
              <a:rPr lang="en-US" sz="9600" dirty="0">
                <a:solidFill>
                  <a:schemeClr val="tx1"/>
                </a:solidFill>
              </a:rPr>
              <a:t> (</a:t>
            </a:r>
            <a:r>
              <a:rPr lang="en-US" sz="9600" dirty="0" err="1">
                <a:solidFill>
                  <a:schemeClr val="tx1"/>
                </a:solidFill>
              </a:rPr>
              <a:t>barang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bergerak</a:t>
            </a:r>
            <a:r>
              <a:rPr lang="en-US" sz="9600" dirty="0" smtClean="0">
                <a:solidFill>
                  <a:schemeClr val="tx1"/>
                </a:solidFill>
              </a:rPr>
              <a:t>)</a:t>
            </a:r>
          </a:p>
          <a:p>
            <a:pPr marL="579438" indent="-579438" algn="just">
              <a:buFont typeface="Arial" pitchFamily="34" charset="0"/>
              <a:buAutoNum type="arabicPeriod"/>
            </a:pPr>
            <a:r>
              <a:rPr lang="en-US" sz="9600" b="1" dirty="0" err="1">
                <a:solidFill>
                  <a:schemeClr val="tx1"/>
                </a:solidFill>
              </a:rPr>
              <a:t>Gadai</a:t>
            </a:r>
            <a:r>
              <a:rPr lang="en-US" sz="9600" dirty="0">
                <a:solidFill>
                  <a:schemeClr val="tx1"/>
                </a:solidFill>
              </a:rPr>
              <a:t> (</a:t>
            </a:r>
            <a:r>
              <a:rPr lang="en-US" sz="9600" dirty="0" err="1">
                <a:solidFill>
                  <a:schemeClr val="tx1"/>
                </a:solidFill>
              </a:rPr>
              <a:t>penyerahan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fisik</a:t>
            </a:r>
            <a:r>
              <a:rPr lang="en-US" sz="9600" dirty="0">
                <a:solidFill>
                  <a:schemeClr val="tx1"/>
                </a:solidFill>
              </a:rPr>
              <a:t> </a:t>
            </a:r>
            <a:r>
              <a:rPr lang="en-US" sz="9600" dirty="0" err="1">
                <a:solidFill>
                  <a:schemeClr val="tx1"/>
                </a:solidFill>
              </a:rPr>
              <a:t>barang</a:t>
            </a:r>
            <a:r>
              <a:rPr lang="en-US" sz="9600" dirty="0">
                <a:solidFill>
                  <a:schemeClr val="tx1"/>
                </a:solidFill>
              </a:rPr>
              <a:t>)</a:t>
            </a:r>
          </a:p>
          <a:p>
            <a:pPr marL="1371600" indent="-1371600" algn="just">
              <a:buAutoNum type="arabicPeriod"/>
            </a:pPr>
            <a:endParaRPr lang="en-US" sz="9600" dirty="0" smtClean="0"/>
          </a:p>
          <a:p>
            <a:pPr marL="1371600" indent="-1371600" algn="just">
              <a:buAutoNum type="arabicPeriod"/>
            </a:pPr>
            <a:endParaRPr lang="en-US" sz="9600" dirty="0" smtClean="0"/>
          </a:p>
          <a:p>
            <a:pPr algn="just"/>
            <a:endParaRPr lang="en-US" sz="9600" dirty="0" smtClean="0">
              <a:solidFill>
                <a:schemeClr val="tx1"/>
              </a:solidFill>
            </a:endParaRPr>
          </a:p>
          <a:p>
            <a:pPr marL="742950" indent="-742950" algn="just">
              <a:buAutoNum type="arabicPeriod"/>
            </a:pPr>
            <a:endParaRPr lang="en-US" sz="9600" dirty="0">
              <a:solidFill>
                <a:schemeClr val="tx1"/>
              </a:solidFill>
            </a:endParaRPr>
          </a:p>
          <a:p>
            <a:pPr algn="l"/>
            <a:endParaRPr lang="en-US" sz="60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72808" cy="5472608"/>
          </a:xfrm>
        </p:spPr>
        <p:txBody>
          <a:bodyPr>
            <a:normAutofit/>
          </a:bodyPr>
          <a:lstStyle/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b="1" dirty="0" err="1" smtClean="0">
                <a:solidFill>
                  <a:schemeClr val="tx1"/>
                </a:solidFill>
              </a:rPr>
              <a:t>Jaminan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Perorangan</a:t>
            </a:r>
            <a:r>
              <a:rPr lang="en-US" b="1" dirty="0">
                <a:solidFill>
                  <a:schemeClr val="tx1"/>
                </a:solidFill>
              </a:rPr>
              <a:t> (Personal Guarantee</a:t>
            </a:r>
            <a:r>
              <a:rPr lang="en-US" b="1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just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Pihak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ketiga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pelunasan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utang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melibatkan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barang</a:t>
            </a:r>
            <a:r>
              <a:rPr lang="en-US" dirty="0">
                <a:solidFill>
                  <a:schemeClr val="tx1"/>
                </a:solidFill>
              </a:rPr>
              <a:t>/</a:t>
            </a: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kebendaan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Biasanya dalam bentuk surat pernyataan kesanggupan menjamin atau bank garansi.</a:t>
            </a: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764704"/>
            <a:ext cx="7848872" cy="5328592"/>
          </a:xfrm>
        </p:spPr>
        <p:txBody>
          <a:bodyPr/>
          <a:lstStyle/>
          <a:p>
            <a:r>
              <a:rPr lang="en-US" b="1" dirty="0" err="1" smtClean="0">
                <a:solidFill>
                  <a:schemeClr val="tx1"/>
                </a:solidFill>
              </a:rPr>
              <a:t>Agunan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dalam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Perbankan</a:t>
            </a: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Agunan</a:t>
            </a:r>
            <a:r>
              <a:rPr lang="en-US" dirty="0" smtClean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jaminan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diberikan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ketiga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menjamin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pembayaran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kembali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kredit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dirty="0" err="1">
                <a:solidFill>
                  <a:schemeClr val="tx1"/>
                </a:solidFill>
              </a:rPr>
              <a:t>Dapat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berupa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chemeClr val="tx1"/>
                </a:solidFill>
              </a:rPr>
              <a:t>Agunan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berupa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benda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tanah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bangunan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kendaraan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it-IT" b="1" dirty="0">
                <a:solidFill>
                  <a:schemeClr val="tx1"/>
                </a:solidFill>
              </a:rPr>
              <a:t>Agunan berupa non-benda</a:t>
            </a:r>
            <a:r>
              <a:rPr lang="it-IT" dirty="0">
                <a:solidFill>
                  <a:schemeClr val="tx1"/>
                </a:solidFill>
              </a:rPr>
              <a:t>: surat berharga, deposito.</a:t>
            </a:r>
            <a:endParaRPr lang="en-US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476672"/>
            <a:ext cx="7632848" cy="5688632"/>
          </a:xfrm>
        </p:spPr>
        <p:txBody>
          <a:bodyPr>
            <a:normAutofit/>
          </a:bodyPr>
          <a:lstStyle/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b="1" dirty="0" err="1" smtClean="0">
                <a:solidFill>
                  <a:schemeClr val="tx1"/>
                </a:solidFill>
              </a:rPr>
              <a:t>Aspek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Hukum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Agunan</a:t>
            </a:r>
            <a:endParaRPr lang="en-US" b="1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Legalitas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dokumen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kepemilikan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agunan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jelas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sah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Harus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penilaian</a:t>
            </a:r>
            <a:r>
              <a:rPr lang="en-US" dirty="0">
                <a:solidFill>
                  <a:schemeClr val="tx1"/>
                </a:solidFill>
              </a:rPr>
              <a:t> (appraisal) </a:t>
            </a:r>
            <a:r>
              <a:rPr lang="en-US" dirty="0" err="1">
                <a:solidFill>
                  <a:schemeClr val="tx1"/>
                </a:solidFill>
              </a:rPr>
              <a:t>oleh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bank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Objek agunan harus dapat dieksekusi secara hukum jika terjadi wanprestasi.</a:t>
            </a:r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9191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476672"/>
            <a:ext cx="7560840" cy="5688632"/>
          </a:xfrm>
        </p:spPr>
        <p:txBody>
          <a:bodyPr>
            <a:noAutofit/>
          </a:bodyPr>
          <a:lstStyle/>
          <a:p>
            <a:r>
              <a:rPr lang="en-US" b="1" dirty="0" err="1" smtClean="0">
                <a:solidFill>
                  <a:schemeClr val="tx1"/>
                </a:solidFill>
              </a:rPr>
              <a:t>Eksekusi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Jaminan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Eksekusi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debitur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memenuhi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kewajiban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membayar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b="1" dirty="0" err="1">
                <a:solidFill>
                  <a:schemeClr val="tx1"/>
                </a:solidFill>
              </a:rPr>
              <a:t>Bentuk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eksekusi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nn-NO" dirty="0" smtClean="0">
                <a:solidFill>
                  <a:schemeClr val="tx1"/>
                </a:solidFill>
              </a:rPr>
              <a:t>Parate </a:t>
            </a:r>
            <a:r>
              <a:rPr lang="nn-NO" dirty="0">
                <a:solidFill>
                  <a:schemeClr val="tx1"/>
                </a:solidFill>
              </a:rPr>
              <a:t>Eksekusi (langsung berdasarkan titel eksekutorial</a:t>
            </a:r>
            <a:r>
              <a:rPr lang="nn-NO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just">
              <a:buAutoNum type="arabicPeriod"/>
            </a:pPr>
            <a:r>
              <a:rPr lang="sv-SE" dirty="0">
                <a:solidFill>
                  <a:schemeClr val="tx1"/>
                </a:solidFill>
              </a:rPr>
              <a:t>Penjualan di bawah tangan dengan </a:t>
            </a:r>
            <a:r>
              <a:rPr lang="sv-SE" dirty="0" smtClean="0">
                <a:solidFill>
                  <a:schemeClr val="tx1"/>
                </a:solidFill>
              </a:rPr>
              <a:t>kesepakatan</a:t>
            </a:r>
          </a:p>
          <a:p>
            <a:pPr marL="0" lvl="1" algn="l"/>
            <a:r>
              <a:rPr lang="en-US" dirty="0" smtClean="0">
                <a:solidFill>
                  <a:schemeClr val="tx1"/>
                </a:solidFill>
              </a:rPr>
              <a:t>3.    </a:t>
            </a:r>
            <a:r>
              <a:rPr lang="en-US" sz="2800" dirty="0" err="1" smtClean="0">
                <a:solidFill>
                  <a:schemeClr val="tx1"/>
                </a:solidFill>
              </a:rPr>
              <a:t>Lelang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umum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berdasarkan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putusan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  <a:r>
              <a:rPr lang="en-US" sz="2800" dirty="0" err="1">
                <a:solidFill>
                  <a:schemeClr val="tx1"/>
                </a:solidFill>
              </a:rPr>
              <a:t>pengadilan</a:t>
            </a:r>
            <a:endParaRPr lang="en-US" sz="28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  <a:p>
            <a:pPr algn="just"/>
            <a:endParaRPr lang="en-US" sz="18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147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6677</TotalTime>
  <Words>397</Words>
  <Application>Microsoft Office PowerPoint</Application>
  <PresentationFormat>On-screen Show (4:3)</PresentationFormat>
  <Paragraphs>102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</vt:lpstr>
      <vt:lpstr>Instrument Sans Medium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595</cp:revision>
  <cp:lastPrinted>2017-08-29T02:54:51Z</cp:lastPrinted>
  <dcterms:created xsi:type="dcterms:W3CDTF">2010-04-18T12:06:30Z</dcterms:created>
  <dcterms:modified xsi:type="dcterms:W3CDTF">2025-04-20T10:37:17Z</dcterms:modified>
</cp:coreProperties>
</file>