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23" r:id="rId3"/>
    <p:sldId id="324" r:id="rId4"/>
    <p:sldId id="325" r:id="rId5"/>
    <p:sldId id="326" r:id="rId6"/>
    <p:sldId id="327" r:id="rId7"/>
    <p:sldId id="322" r:id="rId8"/>
    <p:sldId id="328" r:id="rId9"/>
    <p:sldId id="329" r:id="rId10"/>
    <p:sldId id="330" r:id="rId11"/>
    <p:sldId id="331" r:id="rId12"/>
    <p:sldId id="332" r:id="rId13"/>
    <p:sldId id="321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5F46BE8-2A3F-4C61-8147-B28373D1B936}">
          <p14:sldIdLst>
            <p14:sldId id="256"/>
            <p14:sldId id="323"/>
            <p14:sldId id="324"/>
            <p14:sldId id="325"/>
            <p14:sldId id="326"/>
            <p14:sldId id="327"/>
          </p14:sldIdLst>
        </p14:section>
        <p14:section name="Untitled Section" id="{66505958-36ED-43B9-BE0F-94F689A9CF66}">
          <p14:sldIdLst>
            <p14:sldId id="322"/>
            <p14:sldId id="328"/>
            <p14:sldId id="329"/>
            <p14:sldId id="330"/>
            <p14:sldId id="331"/>
            <p14:sldId id="332"/>
            <p14:sldId id="32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69" d="100"/>
          <a:sy n="69" d="100"/>
        </p:scale>
        <p:origin x="139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=""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=""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:\!!!DATA RETNO_QAC\ARSIP Internal Memo\LOGO IM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67650" y="0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ubtitle 1"/>
          <p:cNvSpPr>
            <a:spLocks noGrp="1"/>
          </p:cNvSpPr>
          <p:nvPr>
            <p:ph type="subTitle" idx="1"/>
          </p:nvPr>
        </p:nvSpPr>
        <p:spPr>
          <a:xfrm>
            <a:off x="152400" y="2362200"/>
            <a:ext cx="8686800" cy="2057400"/>
          </a:xfrm>
        </p:spPr>
        <p:txBody>
          <a:bodyPr>
            <a:noAutofit/>
          </a:bodyPr>
          <a:lstStyle/>
          <a:p>
            <a:r>
              <a:rPr lang="en-US" sz="6600" b="1" dirty="0" err="1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Perencanaan</a:t>
            </a:r>
            <a:r>
              <a:rPr lang="en-US" sz="6600" b="1" dirty="0" smtClean="0">
                <a:solidFill>
                  <a:schemeClr val="tx1"/>
                </a:solidFill>
                <a:latin typeface="Cambria" pitchFamily="18" charset="0"/>
                <a:ea typeface="Cambria" pitchFamily="18" charset="0"/>
              </a:rPr>
              <a:t> Event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1360035"/>
            <a:ext cx="89154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rgbClr val="000000"/>
                </a:solidFill>
                <a:latin typeface="ff2"/>
              </a:rPr>
              <a:t>3. </a:t>
            </a:r>
            <a:r>
              <a:rPr lang="en-US" b="1" dirty="0">
                <a:solidFill>
                  <a:srgbClr val="000000"/>
                </a:solidFill>
                <a:latin typeface="ff1"/>
              </a:rPr>
              <a:t>Personal Event</a:t>
            </a:r>
            <a:r>
              <a:rPr lang="en-US" dirty="0">
                <a:solidFill>
                  <a:srgbClr val="000000"/>
                </a:solidFill>
                <a:latin typeface="ff2"/>
              </a:rPr>
              <a:t>, event yang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Kegiatan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didalamnya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melibatkan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anggota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keluarga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atau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teman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ff2"/>
              </a:rPr>
              <a:t>dimana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kategori</a:t>
            </a:r>
            <a:r>
              <a:rPr lang="en-US" dirty="0">
                <a:solidFill>
                  <a:srgbClr val="000000"/>
                </a:solidFill>
                <a:latin typeface="ff2"/>
              </a:rPr>
              <a:t> event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ini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dapat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dikatakan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lebih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sederhana</a:t>
            </a:r>
            <a:r>
              <a:rPr lang="en-US" dirty="0">
                <a:solidFill>
                  <a:srgbClr val="000000"/>
                </a:solidFill>
                <a:latin typeface="ff2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Contoh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pada</a:t>
            </a:r>
            <a:r>
              <a:rPr lang="en-US" dirty="0">
                <a:solidFill>
                  <a:srgbClr val="000000"/>
                </a:solidFill>
                <a:latin typeface="ff2"/>
              </a:rPr>
              <a:t> personal event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adalah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ff2"/>
              </a:rPr>
              <a:t>penyelenggaraan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pesta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pernikahan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dll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.</a:t>
            </a:r>
          </a:p>
          <a:p>
            <a:pPr algn="just"/>
            <a:endParaRPr lang="en-US" dirty="0">
              <a:solidFill>
                <a:srgbClr val="000000"/>
              </a:solidFill>
              <a:latin typeface="ff2"/>
            </a:endParaRPr>
          </a:p>
          <a:p>
            <a:pPr algn="just"/>
            <a:endParaRPr lang="en-US" dirty="0" smtClean="0">
              <a:solidFill>
                <a:srgbClr val="000000"/>
              </a:solidFill>
              <a:latin typeface="ff2"/>
            </a:endParaRPr>
          </a:p>
          <a:p>
            <a:pPr algn="just"/>
            <a:endParaRPr lang="en-US" dirty="0">
              <a:solidFill>
                <a:srgbClr val="000000"/>
              </a:solidFill>
              <a:latin typeface="ff2"/>
            </a:endParaRPr>
          </a:p>
          <a:p>
            <a:pPr algn="just"/>
            <a:r>
              <a:rPr lang="en-US" b="1" dirty="0">
                <a:solidFill>
                  <a:srgbClr val="000000"/>
                </a:solidFill>
                <a:latin typeface="ff2"/>
              </a:rPr>
              <a:t>4. </a:t>
            </a:r>
            <a:r>
              <a:rPr lang="en-US" b="1" dirty="0">
                <a:solidFill>
                  <a:srgbClr val="000000"/>
                </a:solidFill>
                <a:latin typeface="ff1"/>
              </a:rPr>
              <a:t>Organizational Event</a:t>
            </a:r>
            <a:r>
              <a:rPr lang="en-US" b="1" dirty="0">
                <a:solidFill>
                  <a:srgbClr val="000000"/>
                </a:solidFill>
                <a:latin typeface="ff2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Bentuk</a:t>
            </a:r>
            <a:r>
              <a:rPr lang="en-US" dirty="0">
                <a:solidFill>
                  <a:srgbClr val="000000"/>
                </a:solidFill>
                <a:latin typeface="ff2"/>
              </a:rPr>
              <a:t> event yang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diselenggarakan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pada</a:t>
            </a:r>
            <a:r>
              <a:rPr lang="en-US" dirty="0">
                <a:solidFill>
                  <a:srgbClr val="000000"/>
                </a:solidFill>
                <a:latin typeface="ff2"/>
              </a:rPr>
              <a:t> organizational event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adalah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ff2"/>
              </a:rPr>
              <a:t>kegiatan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>
                <a:solidFill>
                  <a:srgbClr val="000000"/>
                </a:solidFill>
                <a:latin typeface="ff2"/>
              </a:rPr>
              <a:t>yang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disesuaikan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dengan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tujuan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organisasi</a:t>
            </a:r>
            <a:r>
              <a:rPr lang="en-US" dirty="0">
                <a:solidFill>
                  <a:srgbClr val="000000"/>
                </a:solidFill>
                <a:latin typeface="ff2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Contoh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bentuk</a:t>
            </a:r>
            <a:r>
              <a:rPr lang="en-US" dirty="0">
                <a:solidFill>
                  <a:srgbClr val="000000"/>
                </a:solidFill>
                <a:latin typeface="ff2"/>
              </a:rPr>
              <a:t> event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pada</a:t>
            </a:r>
            <a:r>
              <a:rPr lang="en-US" dirty="0">
                <a:solidFill>
                  <a:srgbClr val="000000"/>
                </a:solidFill>
                <a:latin typeface="ff2"/>
              </a:rPr>
              <a:t> organizational 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event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antara</a:t>
            </a:r>
            <a:r>
              <a:rPr lang="en-US" dirty="0">
                <a:solidFill>
                  <a:srgbClr val="000000"/>
                </a:solidFill>
                <a:latin typeface="ff2"/>
              </a:rPr>
              <a:t> lain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konferensi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pada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sebuah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partai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politik</a:t>
            </a:r>
            <a:r>
              <a:rPr lang="en-US" dirty="0">
                <a:solidFill>
                  <a:srgbClr val="000000"/>
                </a:solidFill>
                <a:latin typeface="ff2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pameran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/expo yang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diselenggarakan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oleh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ff2"/>
              </a:rPr>
              <a:t>suatu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organisasi</a:t>
            </a:r>
            <a:r>
              <a:rPr lang="en-US" dirty="0">
                <a:solidFill>
                  <a:srgbClr val="000000"/>
                </a:solidFill>
                <a:latin typeface="ff2"/>
              </a:rPr>
              <a:t>/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perusahaan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dengan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kepentingan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organisasi</a:t>
            </a:r>
            <a:r>
              <a:rPr lang="en-US" dirty="0">
                <a:solidFill>
                  <a:srgbClr val="000000"/>
                </a:solidFill>
                <a:latin typeface="ff2"/>
              </a:rPr>
              <a:t>/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perusahaan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tersebu</a:t>
            </a:r>
            <a:endParaRPr lang="en-US" b="0" i="0" dirty="0">
              <a:solidFill>
                <a:srgbClr val="000000"/>
              </a:solidFill>
              <a:effectLst/>
              <a:latin typeface="ff2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5527" y="518372"/>
            <a:ext cx="65462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ff2"/>
              </a:rPr>
              <a:t>Adapun</a:t>
            </a:r>
            <a:r>
              <a:rPr lang="en-US" b="1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ff2"/>
              </a:rPr>
              <a:t>jenis</a:t>
            </a:r>
            <a:r>
              <a:rPr lang="en-US" b="1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ff2"/>
              </a:rPr>
              <a:t>jenis</a:t>
            </a:r>
            <a:r>
              <a:rPr lang="en-US" b="1" dirty="0">
                <a:solidFill>
                  <a:srgbClr val="000000"/>
                </a:solidFill>
                <a:latin typeface="ff2"/>
              </a:rPr>
              <a:t> event </a:t>
            </a:r>
            <a:r>
              <a:rPr lang="en-US" b="1" dirty="0" err="1">
                <a:solidFill>
                  <a:srgbClr val="000000"/>
                </a:solidFill>
                <a:latin typeface="ff2"/>
              </a:rPr>
              <a:t>adalah</a:t>
            </a:r>
            <a:r>
              <a:rPr lang="en-US" b="1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ff2"/>
              </a:rPr>
              <a:t>sebagai</a:t>
            </a:r>
            <a:r>
              <a:rPr lang="en-US" b="1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ff2"/>
              </a:rPr>
              <a:t>berikut</a:t>
            </a:r>
            <a:r>
              <a:rPr lang="en-US" b="1" dirty="0">
                <a:solidFill>
                  <a:srgbClr val="000000"/>
                </a:solidFill>
                <a:latin typeface="ff2"/>
              </a:rPr>
              <a:t> : </a:t>
            </a:r>
          </a:p>
        </p:txBody>
      </p:sp>
    </p:spTree>
    <p:extLst>
      <p:ext uri="{BB962C8B-B14F-4D97-AF65-F5344CB8AC3E}">
        <p14:creationId xmlns:p14="http://schemas.microsoft.com/office/powerpoint/2010/main" val="422352964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8600" y="609600"/>
            <a:ext cx="8686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000000"/>
                </a:solidFill>
                <a:latin typeface="ff1"/>
              </a:rPr>
              <a:t>Contoh</a:t>
            </a:r>
            <a:r>
              <a:rPr lang="en-US" sz="2000" b="1" dirty="0">
                <a:solidFill>
                  <a:srgbClr val="000000"/>
                </a:solidFill>
                <a:latin typeface="ff1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ff1"/>
              </a:rPr>
              <a:t>Konsep</a:t>
            </a:r>
            <a:r>
              <a:rPr lang="en-US" sz="2000" b="1" dirty="0">
                <a:solidFill>
                  <a:srgbClr val="000000"/>
                </a:solidFill>
                <a:latin typeface="ff1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ff1"/>
              </a:rPr>
              <a:t>dan</a:t>
            </a:r>
            <a:r>
              <a:rPr lang="en-US" sz="2000" b="1" dirty="0">
                <a:solidFill>
                  <a:srgbClr val="000000"/>
                </a:solidFill>
                <a:latin typeface="ff1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ff1"/>
              </a:rPr>
              <a:t>Bentuk-bentuk</a:t>
            </a:r>
            <a:r>
              <a:rPr lang="en-US" sz="2000" b="1" dirty="0">
                <a:solidFill>
                  <a:srgbClr val="000000"/>
                </a:solidFill>
                <a:latin typeface="ff1"/>
              </a:rPr>
              <a:t> Event </a:t>
            </a:r>
            <a:endParaRPr lang="en-US" sz="2000" b="1" dirty="0" smtClean="0">
              <a:solidFill>
                <a:srgbClr val="000000"/>
              </a:solidFill>
              <a:latin typeface="ff1"/>
            </a:endParaRPr>
          </a:p>
          <a:p>
            <a:endParaRPr lang="en-US" sz="2000" b="1" dirty="0">
              <a:solidFill>
                <a:srgbClr val="000000"/>
              </a:solidFill>
              <a:latin typeface="ff1"/>
            </a:endParaRPr>
          </a:p>
          <a:p>
            <a:endParaRPr lang="en-US" sz="2000" b="1" dirty="0">
              <a:solidFill>
                <a:srgbClr val="000000"/>
              </a:solidFill>
              <a:latin typeface="ff1"/>
            </a:endParaRPr>
          </a:p>
          <a:p>
            <a:r>
              <a:rPr lang="en-US" sz="2000" dirty="0">
                <a:solidFill>
                  <a:srgbClr val="000000"/>
                </a:solidFill>
                <a:latin typeface="ff2"/>
              </a:rPr>
              <a:t>a)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Serah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Terima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Jabatan</a:t>
            </a:r>
            <a:endParaRPr lang="en-US" sz="2000" dirty="0">
              <a:solidFill>
                <a:srgbClr val="000000"/>
              </a:solidFill>
              <a:latin typeface="ff2"/>
            </a:endParaRPr>
          </a:p>
          <a:p>
            <a:r>
              <a:rPr lang="en-US" sz="2000" dirty="0">
                <a:solidFill>
                  <a:srgbClr val="000000"/>
                </a:solidFill>
                <a:latin typeface="ff2"/>
              </a:rPr>
              <a:t>b)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Peresmian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Gedung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atau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wahana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baru</a:t>
            </a:r>
            <a:endParaRPr lang="en-US" sz="2000" dirty="0">
              <a:solidFill>
                <a:srgbClr val="000000"/>
              </a:solidFill>
              <a:latin typeface="ff2"/>
            </a:endParaRPr>
          </a:p>
          <a:p>
            <a:r>
              <a:rPr lang="en-US" sz="2000" dirty="0">
                <a:solidFill>
                  <a:srgbClr val="000000"/>
                </a:solidFill>
                <a:latin typeface="ff2"/>
              </a:rPr>
              <a:t>c)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Peluncuran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produk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atau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 program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baru</a:t>
            </a:r>
            <a:endParaRPr lang="en-US" sz="2000" dirty="0">
              <a:solidFill>
                <a:srgbClr val="000000"/>
              </a:solidFill>
              <a:latin typeface="ff2"/>
            </a:endParaRPr>
          </a:p>
          <a:p>
            <a:r>
              <a:rPr lang="en-US" sz="2000" dirty="0">
                <a:solidFill>
                  <a:srgbClr val="000000"/>
                </a:solidFill>
                <a:latin typeface="ff2"/>
              </a:rPr>
              <a:t>d)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Pembukaan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dan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penutupan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pameran</a:t>
            </a:r>
            <a:endParaRPr lang="en-US" sz="2000" dirty="0">
              <a:solidFill>
                <a:srgbClr val="000000"/>
              </a:solidFill>
              <a:latin typeface="ff2"/>
            </a:endParaRPr>
          </a:p>
          <a:p>
            <a:r>
              <a:rPr lang="en-US" sz="2000" dirty="0">
                <a:solidFill>
                  <a:srgbClr val="000000"/>
                </a:solidFill>
                <a:latin typeface="ff2"/>
              </a:rPr>
              <a:t>e)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Pesta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Ulang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Tahun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 (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Pesta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pribadi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atau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organisasi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)</a:t>
            </a:r>
          </a:p>
          <a:p>
            <a:r>
              <a:rPr lang="en-US" sz="2000" dirty="0">
                <a:solidFill>
                  <a:srgbClr val="000000"/>
                </a:solidFill>
                <a:latin typeface="ff2"/>
              </a:rPr>
              <a:t>f)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Pesta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Tutup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tahun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sekolah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ff2"/>
              </a:rPr>
              <a:t>atau</a:t>
            </a:r>
            <a:r>
              <a:rPr lang="en-US" sz="2000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ff2"/>
              </a:rPr>
              <a:t>wisuda</a:t>
            </a:r>
            <a:endParaRPr lang="en-US" sz="2000" b="0" i="0" dirty="0">
              <a:solidFill>
                <a:srgbClr val="000000"/>
              </a:solidFill>
              <a:effectLst/>
              <a:latin typeface="ff2"/>
            </a:endParaRPr>
          </a:p>
        </p:txBody>
      </p:sp>
    </p:spTree>
    <p:extLst>
      <p:ext uri="{BB962C8B-B14F-4D97-AF65-F5344CB8AC3E}">
        <p14:creationId xmlns:p14="http://schemas.microsoft.com/office/powerpoint/2010/main" val="204549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560487"/>
            <a:ext cx="89154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ff2"/>
              </a:rPr>
              <a:t>Berdasarkan</a:t>
            </a:r>
            <a:r>
              <a:rPr lang="en-US" b="1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ff2"/>
              </a:rPr>
              <a:t>besarnya</a:t>
            </a:r>
            <a:r>
              <a:rPr lang="en-US" b="1" dirty="0">
                <a:solidFill>
                  <a:srgbClr val="000000"/>
                </a:solidFill>
                <a:latin typeface="ff2"/>
              </a:rPr>
              <a:t> event di </a:t>
            </a:r>
            <a:r>
              <a:rPr lang="en-US" b="1" dirty="0" err="1">
                <a:solidFill>
                  <a:srgbClr val="000000"/>
                </a:solidFill>
                <a:latin typeface="ff2"/>
              </a:rPr>
              <a:t>kategorikan</a:t>
            </a:r>
            <a:r>
              <a:rPr lang="en-US" b="1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ff2"/>
              </a:rPr>
              <a:t>ke</a:t>
            </a:r>
            <a:r>
              <a:rPr lang="en-US" b="1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ff2"/>
              </a:rPr>
              <a:t>beberapa</a:t>
            </a:r>
            <a:r>
              <a:rPr lang="en-US" b="1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ff2"/>
              </a:rPr>
              <a:t>bagian</a:t>
            </a:r>
            <a:r>
              <a:rPr lang="en-US" b="1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ff2"/>
              </a:rPr>
              <a:t>sebagai</a:t>
            </a:r>
            <a:r>
              <a:rPr lang="en-US" b="1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ff2"/>
              </a:rPr>
              <a:t>berikut</a:t>
            </a:r>
            <a:r>
              <a:rPr lang="en-US" b="1" dirty="0">
                <a:solidFill>
                  <a:srgbClr val="000000"/>
                </a:solidFill>
                <a:latin typeface="ff2"/>
              </a:rPr>
              <a:t> </a:t>
            </a:r>
            <a:endParaRPr lang="en-US" b="1" dirty="0" smtClean="0">
              <a:solidFill>
                <a:srgbClr val="000000"/>
              </a:solidFill>
              <a:latin typeface="ff2"/>
            </a:endParaRPr>
          </a:p>
          <a:p>
            <a:endParaRPr lang="en-US" dirty="0">
              <a:solidFill>
                <a:srgbClr val="000000"/>
              </a:solidFill>
              <a:latin typeface="ff2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ff2"/>
              </a:rPr>
              <a:t> </a:t>
            </a:r>
            <a:endParaRPr lang="en-US" dirty="0">
              <a:solidFill>
                <a:srgbClr val="000000"/>
              </a:solidFill>
              <a:latin typeface="ff2"/>
            </a:endParaRPr>
          </a:p>
          <a:p>
            <a:r>
              <a:rPr lang="en-US" b="1" dirty="0" smtClean="0">
                <a:solidFill>
                  <a:srgbClr val="000000"/>
                </a:solidFill>
                <a:latin typeface="ff1"/>
              </a:rPr>
              <a:t>1.MEGA </a:t>
            </a:r>
            <a:r>
              <a:rPr lang="en-US" b="1" dirty="0">
                <a:solidFill>
                  <a:srgbClr val="000000"/>
                </a:solidFill>
                <a:latin typeface="ff1"/>
              </a:rPr>
              <a:t>EVENT</a:t>
            </a:r>
            <a:r>
              <a:rPr lang="en-US" b="1" dirty="0">
                <a:solidFill>
                  <a:srgbClr val="000000"/>
                </a:solidFill>
                <a:latin typeface="ff2"/>
              </a:rPr>
              <a:t> </a:t>
            </a:r>
            <a:endParaRPr lang="en-US" b="1" dirty="0" smtClean="0">
              <a:solidFill>
                <a:srgbClr val="000000"/>
              </a:solidFill>
              <a:latin typeface="ff2"/>
            </a:endParaRPr>
          </a:p>
          <a:p>
            <a:r>
              <a:rPr lang="en-US" dirty="0">
                <a:solidFill>
                  <a:srgbClr val="000000"/>
                </a:solidFill>
                <a:latin typeface="ff2"/>
              </a:rPr>
              <a:t>E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vent </a:t>
            </a:r>
            <a:r>
              <a:rPr lang="en-US" dirty="0">
                <a:solidFill>
                  <a:srgbClr val="000000"/>
                </a:solidFill>
                <a:latin typeface="ff2"/>
              </a:rPr>
              <a:t>yang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sangat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besar</a:t>
            </a:r>
            <a:r>
              <a:rPr lang="en-US" dirty="0">
                <a:solidFill>
                  <a:srgbClr val="000000"/>
                </a:solidFill>
                <a:latin typeface="ff2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memberi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dampak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ekonomi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besar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pada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masyarakat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ff2"/>
              </a:rPr>
              <a:t>bahkan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negara</a:t>
            </a:r>
            <a:r>
              <a:rPr lang="en-US" dirty="0">
                <a:solidFill>
                  <a:srgbClr val="000000"/>
                </a:solidFill>
                <a:latin typeface="ff2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serta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diliput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berbagai</a:t>
            </a:r>
            <a:r>
              <a:rPr lang="en-US" dirty="0">
                <a:solidFill>
                  <a:srgbClr val="000000"/>
                </a:solidFill>
                <a:latin typeface="ff2"/>
              </a:rPr>
              <a:t> media. </a:t>
            </a:r>
            <a:endParaRPr lang="en-US" dirty="0" smtClean="0">
              <a:solidFill>
                <a:srgbClr val="000000"/>
              </a:solidFill>
              <a:latin typeface="ff2"/>
            </a:endParaRPr>
          </a:p>
          <a:p>
            <a:r>
              <a:rPr lang="en-US" dirty="0" err="1" smtClean="0">
                <a:solidFill>
                  <a:srgbClr val="000000"/>
                </a:solidFill>
                <a:latin typeface="ff2"/>
              </a:rPr>
              <a:t>Contoh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: </a:t>
            </a:r>
            <a:r>
              <a:rPr lang="en-US" dirty="0" err="1" smtClean="0">
                <a:solidFill>
                  <a:srgbClr val="000000"/>
                </a:solidFill>
                <a:latin typeface="ff2"/>
              </a:rPr>
              <a:t>Olimpiade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ff2"/>
              </a:rPr>
              <a:t>Piala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ff2"/>
              </a:rPr>
              <a:t>Dunia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ff2"/>
              </a:rPr>
              <a:t>dan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 Sea Games</a:t>
            </a:r>
          </a:p>
          <a:p>
            <a:endParaRPr lang="en-US" dirty="0">
              <a:solidFill>
                <a:srgbClr val="000000"/>
              </a:solidFill>
              <a:latin typeface="ff2"/>
            </a:endParaRPr>
          </a:p>
          <a:p>
            <a:r>
              <a:rPr lang="en-US" b="1" dirty="0" smtClean="0">
                <a:solidFill>
                  <a:srgbClr val="000000"/>
                </a:solidFill>
                <a:latin typeface="ff2"/>
              </a:rPr>
              <a:t>2.</a:t>
            </a:r>
            <a:r>
              <a:rPr lang="en-US" b="1" dirty="0" smtClean="0">
                <a:solidFill>
                  <a:srgbClr val="000000"/>
                </a:solidFill>
                <a:latin typeface="ff1"/>
              </a:rPr>
              <a:t>HALLMARK </a:t>
            </a:r>
            <a:r>
              <a:rPr lang="en-US" b="1" dirty="0">
                <a:solidFill>
                  <a:srgbClr val="000000"/>
                </a:solidFill>
                <a:latin typeface="ff1"/>
              </a:rPr>
              <a:t>EVENT</a:t>
            </a:r>
            <a:r>
              <a:rPr lang="en-US" b="1" dirty="0">
                <a:solidFill>
                  <a:srgbClr val="000000"/>
                </a:solidFill>
                <a:latin typeface="ff2"/>
              </a:rPr>
              <a:t> </a:t>
            </a:r>
            <a:endParaRPr lang="en-US" b="1" dirty="0" smtClean="0">
              <a:solidFill>
                <a:srgbClr val="000000"/>
              </a:solidFill>
              <a:latin typeface="ff2"/>
            </a:endParaRPr>
          </a:p>
          <a:p>
            <a:r>
              <a:rPr lang="en-US" dirty="0" err="1">
                <a:solidFill>
                  <a:srgbClr val="000000"/>
                </a:solidFill>
                <a:latin typeface="ff2"/>
              </a:rPr>
              <a:t>I</a:t>
            </a:r>
            <a:r>
              <a:rPr lang="en-US" dirty="0" err="1" smtClean="0">
                <a:solidFill>
                  <a:srgbClr val="000000"/>
                </a:solidFill>
                <a:latin typeface="ff2"/>
              </a:rPr>
              <a:t>dentik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dengan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etos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atau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karakter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suatu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daerah</a:t>
            </a:r>
            <a:r>
              <a:rPr lang="en-US" dirty="0">
                <a:solidFill>
                  <a:srgbClr val="000000"/>
                </a:solidFill>
                <a:latin typeface="ff2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kota</a:t>
            </a:r>
            <a:r>
              <a:rPr lang="en-US" dirty="0">
                <a:solidFill>
                  <a:srgbClr val="000000"/>
                </a:solidFill>
                <a:latin typeface="ff2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atau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tempat</a:t>
            </a:r>
            <a:r>
              <a:rPr lang="en-US" dirty="0">
                <a:solidFill>
                  <a:srgbClr val="000000"/>
                </a:solidFill>
                <a:latin typeface="ff2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ff2"/>
              </a:rPr>
              <a:t>menjadi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identitas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wilayah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tersebut</a:t>
            </a:r>
            <a:r>
              <a:rPr lang="en-US" dirty="0">
                <a:solidFill>
                  <a:srgbClr val="000000"/>
                </a:solidFill>
                <a:latin typeface="ff2"/>
              </a:rPr>
              <a:t>. </a:t>
            </a:r>
            <a:endParaRPr lang="en-US" dirty="0" smtClean="0">
              <a:solidFill>
                <a:srgbClr val="000000"/>
              </a:solidFill>
              <a:latin typeface="ff2"/>
            </a:endParaRPr>
          </a:p>
          <a:p>
            <a:r>
              <a:rPr lang="en-US" dirty="0" err="1" smtClean="0">
                <a:solidFill>
                  <a:srgbClr val="000000"/>
                </a:solidFill>
                <a:latin typeface="ff2"/>
              </a:rPr>
              <a:t>Contoh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: </a:t>
            </a:r>
            <a:r>
              <a:rPr lang="en-US" dirty="0" err="1" smtClean="0">
                <a:solidFill>
                  <a:srgbClr val="000000"/>
                </a:solidFill>
                <a:latin typeface="ff2"/>
              </a:rPr>
              <a:t>Karnaval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 Asia </a:t>
            </a:r>
            <a:r>
              <a:rPr lang="en-US" dirty="0" err="1" smtClean="0">
                <a:solidFill>
                  <a:srgbClr val="000000"/>
                </a:solidFill>
                <a:latin typeface="ff2"/>
              </a:rPr>
              <a:t>Afrika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 di Kota Bandung</a:t>
            </a:r>
          </a:p>
          <a:p>
            <a:endParaRPr lang="en-US" dirty="0">
              <a:solidFill>
                <a:srgbClr val="000000"/>
              </a:solidFill>
              <a:latin typeface="ff2"/>
            </a:endParaRPr>
          </a:p>
          <a:p>
            <a:endParaRPr lang="en-US" dirty="0">
              <a:solidFill>
                <a:srgbClr val="000000"/>
              </a:solidFill>
              <a:latin typeface="ff2"/>
            </a:endParaRPr>
          </a:p>
          <a:p>
            <a:r>
              <a:rPr lang="en-US" b="1" dirty="0">
                <a:solidFill>
                  <a:srgbClr val="000000"/>
                </a:solidFill>
                <a:latin typeface="ff3"/>
              </a:rPr>
              <a:t>3. </a:t>
            </a:r>
            <a:r>
              <a:rPr lang="en-US" b="1" dirty="0">
                <a:solidFill>
                  <a:srgbClr val="000000"/>
                </a:solidFill>
                <a:latin typeface="ff1"/>
              </a:rPr>
              <a:t>MAJOR </a:t>
            </a:r>
            <a:r>
              <a:rPr lang="en-US" b="1" dirty="0" smtClean="0">
                <a:solidFill>
                  <a:srgbClr val="000000"/>
                </a:solidFill>
                <a:latin typeface="ff1"/>
              </a:rPr>
              <a:t>EVENT (Cultural Event)</a:t>
            </a:r>
          </a:p>
          <a:p>
            <a:r>
              <a:rPr lang="en-US" dirty="0" err="1" smtClean="0">
                <a:solidFill>
                  <a:srgbClr val="000000"/>
                </a:solidFill>
                <a:latin typeface="ff2"/>
              </a:rPr>
              <a:t>Menarik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sejumlah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pengunjung</a:t>
            </a:r>
            <a:r>
              <a:rPr lang="en-US" dirty="0">
                <a:solidFill>
                  <a:srgbClr val="000000"/>
                </a:solidFill>
                <a:latin typeface="ff2"/>
              </a:rPr>
              <a:t> yang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besar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dalam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kurun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waktu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tertentu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dan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ff2"/>
              </a:rPr>
              <a:t>memberi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dampak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ekonomi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secara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ff2"/>
              </a:rPr>
              <a:t>signifikan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.</a:t>
            </a:r>
          </a:p>
          <a:p>
            <a:r>
              <a:rPr lang="en-US" b="0" i="0" dirty="0" err="1" smtClean="0">
                <a:solidFill>
                  <a:srgbClr val="000000"/>
                </a:solidFill>
                <a:effectLst/>
                <a:latin typeface="ff2"/>
              </a:rPr>
              <a:t>Contoh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ff2"/>
              </a:rPr>
              <a:t>: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ff2"/>
              </a:rPr>
              <a:t>Pagelaran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ff2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ff2"/>
              </a:rPr>
              <a:t>Musik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ff2"/>
              </a:rPr>
              <a:t> </a:t>
            </a:r>
            <a:r>
              <a:rPr lang="en-US" b="0" i="0" dirty="0" err="1" smtClean="0">
                <a:solidFill>
                  <a:srgbClr val="000000"/>
                </a:solidFill>
                <a:effectLst/>
                <a:latin typeface="ff2"/>
              </a:rPr>
              <a:t>Tradisional</a:t>
            </a:r>
            <a:endParaRPr lang="en-US" b="0" i="0" dirty="0">
              <a:solidFill>
                <a:srgbClr val="000000"/>
              </a:solidFill>
              <a:effectLst/>
              <a:latin typeface="ff2"/>
            </a:endParaRPr>
          </a:p>
        </p:txBody>
      </p:sp>
    </p:spTree>
    <p:extLst>
      <p:ext uri="{BB962C8B-B14F-4D97-AF65-F5344CB8AC3E}">
        <p14:creationId xmlns:p14="http://schemas.microsoft.com/office/powerpoint/2010/main" val="2975737753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2209800"/>
            <a:ext cx="7010400" cy="1752600"/>
          </a:xfrm>
        </p:spPr>
        <p:txBody>
          <a:bodyPr>
            <a:normAutofit lnSpcReduction="10000"/>
          </a:bodyPr>
          <a:lstStyle/>
          <a:p>
            <a:endParaRPr lang="en-US" sz="4000" dirty="0" smtClean="0">
              <a:solidFill>
                <a:schemeClr val="tx1"/>
              </a:solidFill>
            </a:endParaRPr>
          </a:p>
          <a:p>
            <a:r>
              <a:rPr lang="en-US" sz="66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Thank you</a:t>
            </a:r>
            <a:endParaRPr lang="en-US" sz="6600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8547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1752600"/>
            <a:ext cx="8686800" cy="1752600"/>
          </a:xfrm>
        </p:spPr>
        <p:txBody>
          <a:bodyPr>
            <a:noAutofit/>
          </a:bodyPr>
          <a:lstStyle/>
          <a:p>
            <a:pPr algn="just"/>
            <a:r>
              <a:rPr lang="en-US" sz="2400" dirty="0" err="1">
                <a:solidFill>
                  <a:schemeClr val="tx1"/>
                </a:solidFill>
              </a:rPr>
              <a:t>Perencanaan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adalah</a:t>
            </a:r>
            <a:r>
              <a:rPr lang="en-US" sz="2400" dirty="0">
                <a:solidFill>
                  <a:schemeClr val="tx1"/>
                </a:solidFill>
              </a:rPr>
              <a:t> proses </a:t>
            </a:r>
            <a:r>
              <a:rPr lang="en-US" sz="2400" dirty="0" err="1">
                <a:solidFill>
                  <a:schemeClr val="tx1"/>
                </a:solidFill>
              </a:rPr>
              <a:t>membuat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rencana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mencapai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tujuan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tertentu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termasuk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mengidentifikasi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tujuan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ingin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dicapai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menganalisis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situasi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mengembangkan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strategi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mencapai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tujuan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tersebut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Perencanaan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juga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mencakup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mengalokasikan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sumber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seperti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waktu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uang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tenaga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mencapai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tujuan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diinginkan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Perencanaan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bertujuan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membantu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individu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organisasi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mencapai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hasil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diinginkan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efisien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efektif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28600" y="457200"/>
            <a:ext cx="2743200" cy="762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Pengertian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Perencanaan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57473470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400" y="457200"/>
            <a:ext cx="5029200" cy="838200"/>
          </a:xfrm>
        </p:spPr>
        <p:txBody>
          <a:bodyPr/>
          <a:lstStyle/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Jenis-Jenis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Perencanaan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1295400"/>
            <a:ext cx="838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b="1" dirty="0" smtClean="0">
                <a:solidFill>
                  <a:srgbClr val="232323"/>
                </a:solidFill>
                <a:latin typeface="Vesper Libre"/>
              </a:rPr>
              <a:t>1. </a:t>
            </a:r>
            <a:r>
              <a:rPr lang="en-US" b="1" dirty="0" err="1" smtClean="0">
                <a:solidFill>
                  <a:srgbClr val="232323"/>
                </a:solidFill>
                <a:latin typeface="Vesper Libre"/>
              </a:rPr>
              <a:t>Perencanaan</a:t>
            </a:r>
            <a:r>
              <a:rPr lang="en-US" b="1" dirty="0" smtClean="0">
                <a:solidFill>
                  <a:srgbClr val="232323"/>
                </a:solidFill>
                <a:latin typeface="Vesper Libre"/>
              </a:rPr>
              <a:t> </a:t>
            </a:r>
            <a:r>
              <a:rPr lang="en-US" b="1" dirty="0" err="1">
                <a:solidFill>
                  <a:srgbClr val="232323"/>
                </a:solidFill>
                <a:latin typeface="Vesper Libre"/>
              </a:rPr>
              <a:t>Strategis</a:t>
            </a:r>
            <a:endParaRPr lang="en-US" dirty="0">
              <a:solidFill>
                <a:srgbClr val="232323"/>
              </a:solidFill>
              <a:latin typeface="Vesper Libre"/>
            </a:endParaRPr>
          </a:p>
          <a:p>
            <a:pPr algn="just" fontAlgn="base"/>
            <a:r>
              <a:rPr lang="en-US" dirty="0" err="1">
                <a:solidFill>
                  <a:srgbClr val="444444"/>
                </a:solidFill>
                <a:latin typeface="Karla"/>
              </a:rPr>
              <a:t>Perencanaan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strategis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merupakan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jenis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perencanaan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yang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mengidentifikasi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tujuan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jangka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panjang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mengembangkan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strategi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untuk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mencapainya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.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Perencanaan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strategis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adalah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proses yang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digunakan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oleh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sebuah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perusahaan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atau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organisasi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untuk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menentukan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arah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yang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akan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diambil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tujuan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yang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ingin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dicapai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dalam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jangka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waktu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tertentu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.</a:t>
            </a:r>
            <a:endParaRPr lang="en-US" b="0" i="0" dirty="0">
              <a:solidFill>
                <a:srgbClr val="444444"/>
              </a:solidFill>
              <a:effectLst/>
              <a:latin typeface="Karl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3964" y="3127675"/>
            <a:ext cx="830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b="1" dirty="0" smtClean="0">
                <a:solidFill>
                  <a:srgbClr val="232323"/>
                </a:solidFill>
                <a:latin typeface="Vesper Libre"/>
              </a:rPr>
              <a:t>2. </a:t>
            </a:r>
            <a:r>
              <a:rPr lang="en-US" b="1" dirty="0" err="1" smtClean="0">
                <a:solidFill>
                  <a:srgbClr val="232323"/>
                </a:solidFill>
                <a:latin typeface="Vesper Libre"/>
              </a:rPr>
              <a:t>Perencanaan</a:t>
            </a:r>
            <a:r>
              <a:rPr lang="en-US" b="1" dirty="0" smtClean="0">
                <a:solidFill>
                  <a:srgbClr val="232323"/>
                </a:solidFill>
                <a:latin typeface="Vesper Libre"/>
              </a:rPr>
              <a:t> </a:t>
            </a:r>
            <a:r>
              <a:rPr lang="en-US" b="1" dirty="0" err="1">
                <a:solidFill>
                  <a:srgbClr val="232323"/>
                </a:solidFill>
                <a:latin typeface="Vesper Libre"/>
              </a:rPr>
              <a:t>Taktis</a:t>
            </a:r>
            <a:endParaRPr lang="en-US" dirty="0">
              <a:solidFill>
                <a:srgbClr val="232323"/>
              </a:solidFill>
              <a:latin typeface="Vesper Libre"/>
            </a:endParaRPr>
          </a:p>
          <a:p>
            <a:pPr algn="just" fontAlgn="base"/>
            <a:r>
              <a:rPr lang="en-US" dirty="0" err="1" smtClean="0">
                <a:solidFill>
                  <a:srgbClr val="444444"/>
                </a:solidFill>
                <a:latin typeface="Karla"/>
              </a:rPr>
              <a:t>Perencanaan</a:t>
            </a:r>
            <a:r>
              <a:rPr lang="en-US" dirty="0" smtClean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 smtClean="0">
                <a:solidFill>
                  <a:srgbClr val="444444"/>
                </a:solidFill>
                <a:latin typeface="Karla"/>
              </a:rPr>
              <a:t>taktis</a:t>
            </a:r>
            <a:r>
              <a:rPr lang="en-US" dirty="0" smtClean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 smtClean="0">
                <a:solidFill>
                  <a:srgbClr val="444444"/>
                </a:solidFill>
                <a:latin typeface="Karla"/>
              </a:rPr>
              <a:t>merupakan</a:t>
            </a:r>
            <a:r>
              <a:rPr lang="en-US" dirty="0" smtClean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 smtClean="0">
                <a:solidFill>
                  <a:srgbClr val="444444"/>
                </a:solidFill>
                <a:latin typeface="Karla"/>
              </a:rPr>
              <a:t>jenis</a:t>
            </a:r>
            <a:r>
              <a:rPr lang="en-US" dirty="0" smtClean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 smtClean="0">
                <a:solidFill>
                  <a:srgbClr val="444444"/>
                </a:solidFill>
                <a:latin typeface="Karla"/>
              </a:rPr>
              <a:t>perencanaan</a:t>
            </a:r>
            <a:r>
              <a:rPr lang="en-US" dirty="0" smtClean="0">
                <a:solidFill>
                  <a:srgbClr val="444444"/>
                </a:solidFill>
                <a:latin typeface="Karla"/>
              </a:rPr>
              <a:t> yang </a:t>
            </a:r>
            <a:r>
              <a:rPr lang="en-US" dirty="0" err="1" smtClean="0">
                <a:solidFill>
                  <a:srgbClr val="444444"/>
                </a:solidFill>
                <a:latin typeface="Karla"/>
              </a:rPr>
              <a:t>lebih</a:t>
            </a:r>
            <a:r>
              <a:rPr lang="en-US" dirty="0" smtClean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 smtClean="0">
                <a:solidFill>
                  <a:srgbClr val="444444"/>
                </a:solidFill>
                <a:latin typeface="Karla"/>
              </a:rPr>
              <a:t>rinci</a:t>
            </a:r>
            <a:r>
              <a:rPr lang="en-US" dirty="0" smtClean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 smtClean="0">
                <a:solidFill>
                  <a:srgbClr val="444444"/>
                </a:solidFill>
                <a:latin typeface="Karla"/>
              </a:rPr>
              <a:t>dan</a:t>
            </a:r>
            <a:r>
              <a:rPr lang="en-US" dirty="0" smtClean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 smtClean="0">
                <a:solidFill>
                  <a:srgbClr val="444444"/>
                </a:solidFill>
                <a:latin typeface="Karla"/>
              </a:rPr>
              <a:t>mencakup</a:t>
            </a:r>
            <a:r>
              <a:rPr lang="en-US" dirty="0" smtClean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 smtClean="0">
                <a:solidFill>
                  <a:srgbClr val="444444"/>
                </a:solidFill>
                <a:latin typeface="Karla"/>
              </a:rPr>
              <a:t>langkah-langkah</a:t>
            </a:r>
            <a:r>
              <a:rPr lang="en-US" dirty="0" smtClean="0">
                <a:solidFill>
                  <a:srgbClr val="444444"/>
                </a:solidFill>
                <a:latin typeface="Karla"/>
              </a:rPr>
              <a:t> yang </a:t>
            </a:r>
            <a:r>
              <a:rPr lang="en-US" dirty="0" err="1" smtClean="0">
                <a:solidFill>
                  <a:srgbClr val="444444"/>
                </a:solidFill>
                <a:latin typeface="Karla"/>
              </a:rPr>
              <a:t>harus</a:t>
            </a:r>
            <a:r>
              <a:rPr lang="en-US" dirty="0" smtClean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 smtClean="0">
                <a:solidFill>
                  <a:srgbClr val="444444"/>
                </a:solidFill>
                <a:latin typeface="Karla"/>
              </a:rPr>
              <a:t>dilakukan</a:t>
            </a:r>
            <a:r>
              <a:rPr lang="en-US" dirty="0" smtClean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 smtClean="0">
                <a:solidFill>
                  <a:srgbClr val="444444"/>
                </a:solidFill>
                <a:latin typeface="Karla"/>
              </a:rPr>
              <a:t>untuk</a:t>
            </a:r>
            <a:r>
              <a:rPr lang="en-US" dirty="0" smtClean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 smtClean="0">
                <a:solidFill>
                  <a:srgbClr val="444444"/>
                </a:solidFill>
                <a:latin typeface="Karla"/>
              </a:rPr>
              <a:t>mencapai</a:t>
            </a:r>
            <a:r>
              <a:rPr lang="en-US" dirty="0" smtClean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 smtClean="0">
                <a:solidFill>
                  <a:srgbClr val="444444"/>
                </a:solidFill>
                <a:latin typeface="Karla"/>
              </a:rPr>
              <a:t>tujuan</a:t>
            </a:r>
            <a:r>
              <a:rPr lang="en-US" dirty="0" smtClean="0">
                <a:solidFill>
                  <a:srgbClr val="444444"/>
                </a:solidFill>
                <a:latin typeface="Karla"/>
              </a:rPr>
              <a:t> yang </a:t>
            </a:r>
            <a:r>
              <a:rPr lang="en-US" dirty="0" err="1" smtClean="0">
                <a:solidFill>
                  <a:srgbClr val="444444"/>
                </a:solidFill>
                <a:latin typeface="Karla"/>
              </a:rPr>
              <a:t>telah</a:t>
            </a:r>
            <a:r>
              <a:rPr lang="en-US" dirty="0" smtClean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 smtClean="0">
                <a:solidFill>
                  <a:srgbClr val="444444"/>
                </a:solidFill>
                <a:latin typeface="Karla"/>
              </a:rPr>
              <a:t>ditetapkan</a:t>
            </a:r>
            <a:r>
              <a:rPr lang="en-US" dirty="0" smtClean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 smtClean="0">
                <a:solidFill>
                  <a:srgbClr val="444444"/>
                </a:solidFill>
                <a:latin typeface="Karla"/>
              </a:rPr>
              <a:t>dalam</a:t>
            </a:r>
            <a:r>
              <a:rPr lang="en-US" dirty="0" smtClean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 smtClean="0">
                <a:solidFill>
                  <a:srgbClr val="444444"/>
                </a:solidFill>
                <a:latin typeface="Karla"/>
              </a:rPr>
              <a:t>perencanaan</a:t>
            </a:r>
            <a:r>
              <a:rPr lang="en-US" dirty="0" smtClean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 smtClean="0">
                <a:solidFill>
                  <a:srgbClr val="444444"/>
                </a:solidFill>
                <a:latin typeface="Karla"/>
              </a:rPr>
              <a:t>strategis</a:t>
            </a:r>
            <a:r>
              <a:rPr lang="en-US" dirty="0" smtClean="0">
                <a:solidFill>
                  <a:srgbClr val="444444"/>
                </a:solidFill>
                <a:latin typeface="Karla"/>
              </a:rPr>
              <a:t>.</a:t>
            </a:r>
            <a:endParaRPr lang="en-US" b="0" i="0" dirty="0">
              <a:solidFill>
                <a:srgbClr val="444444"/>
              </a:solidFill>
              <a:effectLst/>
              <a:latin typeface="Karl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3182" y="4724400"/>
            <a:ext cx="830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b="1" dirty="0" smtClean="0">
                <a:solidFill>
                  <a:srgbClr val="232323"/>
                </a:solidFill>
                <a:latin typeface="Vesper Libre"/>
              </a:rPr>
              <a:t>3. </a:t>
            </a:r>
            <a:r>
              <a:rPr lang="en-US" b="1" dirty="0" err="1" smtClean="0">
                <a:solidFill>
                  <a:srgbClr val="232323"/>
                </a:solidFill>
                <a:latin typeface="Vesper Libre"/>
              </a:rPr>
              <a:t>Perencanaan</a:t>
            </a:r>
            <a:r>
              <a:rPr lang="en-US" b="1" dirty="0" smtClean="0">
                <a:solidFill>
                  <a:srgbClr val="232323"/>
                </a:solidFill>
                <a:latin typeface="Vesper Libre"/>
              </a:rPr>
              <a:t> </a:t>
            </a:r>
            <a:r>
              <a:rPr lang="en-US" b="1" dirty="0" err="1">
                <a:solidFill>
                  <a:srgbClr val="232323"/>
                </a:solidFill>
                <a:latin typeface="Vesper Libre"/>
              </a:rPr>
              <a:t>Operasional</a:t>
            </a:r>
            <a:endParaRPr lang="en-US" dirty="0">
              <a:solidFill>
                <a:srgbClr val="232323"/>
              </a:solidFill>
              <a:latin typeface="Vesper Libre"/>
            </a:endParaRPr>
          </a:p>
          <a:p>
            <a:pPr fontAlgn="base"/>
            <a:r>
              <a:rPr lang="en-US" dirty="0" err="1">
                <a:solidFill>
                  <a:srgbClr val="444444"/>
                </a:solidFill>
                <a:latin typeface="Karla"/>
              </a:rPr>
              <a:t>Perencanaan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operasional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merupakan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jenis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perencanaan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yang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mencakup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langkah-langkah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yang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harus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dilakukan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secara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rinci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untuk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menjalankan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kegiatan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harian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mencapai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tujuan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jangka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pendek</a:t>
            </a:r>
            <a:endParaRPr lang="en-US" b="0" i="0" dirty="0">
              <a:solidFill>
                <a:srgbClr val="444444"/>
              </a:solidFill>
              <a:effectLst/>
              <a:latin typeface="Karla"/>
            </a:endParaRPr>
          </a:p>
        </p:txBody>
      </p:sp>
    </p:spTree>
    <p:extLst>
      <p:ext uri="{BB962C8B-B14F-4D97-AF65-F5344CB8AC3E}">
        <p14:creationId xmlns:p14="http://schemas.microsoft.com/office/powerpoint/2010/main" val="10614048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198429"/>
            <a:ext cx="6400800" cy="715971"/>
          </a:xfrm>
        </p:spPr>
        <p:txBody>
          <a:bodyPr/>
          <a:lstStyle/>
          <a:p>
            <a:pPr algn="l"/>
            <a:r>
              <a:rPr lang="en-US" dirty="0" err="1" smtClean="0">
                <a:solidFill>
                  <a:schemeClr val="tx1"/>
                </a:solidFill>
              </a:rPr>
              <a:t>Jenis-jenis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Perencanaan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19200"/>
            <a:ext cx="8839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b="1" dirty="0" smtClean="0">
                <a:solidFill>
                  <a:srgbClr val="232323"/>
                </a:solidFill>
                <a:latin typeface="Vesper Libre"/>
              </a:rPr>
              <a:t>4. </a:t>
            </a:r>
            <a:r>
              <a:rPr lang="en-US" b="1" dirty="0" err="1" smtClean="0">
                <a:solidFill>
                  <a:srgbClr val="232323"/>
                </a:solidFill>
                <a:latin typeface="Vesper Libre"/>
              </a:rPr>
              <a:t>Perencanaan</a:t>
            </a:r>
            <a:r>
              <a:rPr lang="en-US" b="1" dirty="0" smtClean="0">
                <a:solidFill>
                  <a:srgbClr val="232323"/>
                </a:solidFill>
                <a:latin typeface="Vesper Libre"/>
              </a:rPr>
              <a:t> </a:t>
            </a:r>
            <a:r>
              <a:rPr lang="en-US" b="1" dirty="0" err="1">
                <a:solidFill>
                  <a:srgbClr val="232323"/>
                </a:solidFill>
                <a:latin typeface="Vesper Libre"/>
              </a:rPr>
              <a:t>Proyek</a:t>
            </a:r>
            <a:endParaRPr lang="en-US" dirty="0">
              <a:solidFill>
                <a:srgbClr val="232323"/>
              </a:solidFill>
              <a:latin typeface="Vesper Libre"/>
            </a:endParaRPr>
          </a:p>
          <a:p>
            <a:pPr fontAlgn="base"/>
            <a:r>
              <a:rPr lang="en-US" dirty="0" err="1">
                <a:solidFill>
                  <a:srgbClr val="444444"/>
                </a:solidFill>
                <a:latin typeface="Karla"/>
              </a:rPr>
              <a:t>Perencanaan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proyek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merupakan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jenis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perencanaan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yang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digunakan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untuk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mencapai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tujuan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dalam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jangka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waktu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tertentu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,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biasanya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untuk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proyek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yang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terbatas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.</a:t>
            </a:r>
            <a:endParaRPr lang="en-US" b="0" i="0" dirty="0">
              <a:solidFill>
                <a:srgbClr val="444444"/>
              </a:solidFill>
              <a:effectLst/>
              <a:latin typeface="Karl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419621"/>
            <a:ext cx="8610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b="1" dirty="0" smtClean="0">
                <a:solidFill>
                  <a:srgbClr val="232323"/>
                </a:solidFill>
                <a:latin typeface="Vesper Libre"/>
              </a:rPr>
              <a:t>5. </a:t>
            </a:r>
            <a:r>
              <a:rPr lang="en-US" b="1" dirty="0" err="1" smtClean="0">
                <a:solidFill>
                  <a:srgbClr val="232323"/>
                </a:solidFill>
                <a:latin typeface="Vesper Libre"/>
              </a:rPr>
              <a:t>Perencanaan</a:t>
            </a:r>
            <a:r>
              <a:rPr lang="en-US" b="1" dirty="0" smtClean="0">
                <a:solidFill>
                  <a:srgbClr val="232323"/>
                </a:solidFill>
                <a:latin typeface="Vesper Libre"/>
              </a:rPr>
              <a:t> </a:t>
            </a:r>
            <a:r>
              <a:rPr lang="en-US" b="1" dirty="0" err="1">
                <a:solidFill>
                  <a:srgbClr val="232323"/>
                </a:solidFill>
                <a:latin typeface="Vesper Libre"/>
              </a:rPr>
              <a:t>Keuangan</a:t>
            </a:r>
            <a:endParaRPr lang="en-US" dirty="0">
              <a:solidFill>
                <a:srgbClr val="232323"/>
              </a:solidFill>
              <a:latin typeface="Vesper Libre"/>
            </a:endParaRPr>
          </a:p>
          <a:p>
            <a:pPr fontAlgn="base"/>
            <a:r>
              <a:rPr lang="en-US" dirty="0" err="1">
                <a:solidFill>
                  <a:srgbClr val="444444"/>
                </a:solidFill>
                <a:latin typeface="Karla"/>
              </a:rPr>
              <a:t>Perencanaan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keuangan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merupakan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jenis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perencanaan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yang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mencakup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pengelolaan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keuangan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,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termasuk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anggaran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,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pengeluaran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,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pengelolaan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aset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.</a:t>
            </a:r>
            <a:endParaRPr lang="en-US" b="0" i="0" dirty="0">
              <a:solidFill>
                <a:srgbClr val="444444"/>
              </a:solidFill>
              <a:effectLst/>
              <a:latin typeface="Karl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620042"/>
            <a:ext cx="8763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b="1" dirty="0" smtClean="0">
                <a:solidFill>
                  <a:srgbClr val="232323"/>
                </a:solidFill>
                <a:latin typeface="Vesper Libre"/>
              </a:rPr>
              <a:t>6. </a:t>
            </a:r>
            <a:r>
              <a:rPr lang="en-US" b="1" dirty="0" err="1" smtClean="0">
                <a:solidFill>
                  <a:srgbClr val="232323"/>
                </a:solidFill>
                <a:latin typeface="Vesper Libre"/>
              </a:rPr>
              <a:t>Perencanaan</a:t>
            </a:r>
            <a:r>
              <a:rPr lang="en-US" b="1" dirty="0" smtClean="0">
                <a:solidFill>
                  <a:srgbClr val="232323"/>
                </a:solidFill>
                <a:latin typeface="Vesper Libre"/>
              </a:rPr>
              <a:t> </a:t>
            </a:r>
            <a:r>
              <a:rPr lang="en-US" b="1" dirty="0" err="1">
                <a:solidFill>
                  <a:srgbClr val="232323"/>
                </a:solidFill>
                <a:latin typeface="Vesper Libre"/>
              </a:rPr>
              <a:t>Sumber</a:t>
            </a:r>
            <a:r>
              <a:rPr lang="en-US" b="1" dirty="0">
                <a:solidFill>
                  <a:srgbClr val="232323"/>
                </a:solidFill>
                <a:latin typeface="Vesper Libre"/>
              </a:rPr>
              <a:t> </a:t>
            </a:r>
            <a:r>
              <a:rPr lang="en-US" b="1" dirty="0" err="1">
                <a:solidFill>
                  <a:srgbClr val="232323"/>
                </a:solidFill>
                <a:latin typeface="Vesper Libre"/>
              </a:rPr>
              <a:t>Daya</a:t>
            </a:r>
            <a:r>
              <a:rPr lang="en-US" b="1" dirty="0">
                <a:solidFill>
                  <a:srgbClr val="232323"/>
                </a:solidFill>
                <a:latin typeface="Vesper Libre"/>
              </a:rPr>
              <a:t> </a:t>
            </a:r>
            <a:r>
              <a:rPr lang="en-US" b="1" dirty="0" err="1">
                <a:solidFill>
                  <a:srgbClr val="232323"/>
                </a:solidFill>
                <a:latin typeface="Vesper Libre"/>
              </a:rPr>
              <a:t>Manusia</a:t>
            </a:r>
            <a:endParaRPr lang="en-US" dirty="0">
              <a:solidFill>
                <a:srgbClr val="232323"/>
              </a:solidFill>
              <a:latin typeface="Vesper Libre"/>
            </a:endParaRPr>
          </a:p>
          <a:p>
            <a:pPr algn="just" fontAlgn="base"/>
            <a:r>
              <a:rPr lang="en-US" dirty="0" err="1">
                <a:solidFill>
                  <a:srgbClr val="444444"/>
                </a:solidFill>
                <a:latin typeface="Karla"/>
              </a:rPr>
              <a:t>Perencanaan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sumber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daya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manusia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merupakan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jenis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perencanaan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yang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mencakup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pengelolaan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sumber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daya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manusia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,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termasuk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rekrutmen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.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Perencanaan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sumber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daya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manusia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adalah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suatu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proses yang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dilakukan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oleh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sebuah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organisasi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untuk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memastikan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bahwa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mereka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memiliki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jumlah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karyawan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yang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tepat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dengan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kualifikasi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yang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sesuai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untuk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melakukan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pekerjaan-pekerjaan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yang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diperlukan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untuk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mencapai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tujuan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organisasi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. </a:t>
            </a:r>
            <a:endParaRPr lang="en-US" b="0" i="0" dirty="0">
              <a:solidFill>
                <a:srgbClr val="444444"/>
              </a:solidFill>
              <a:effectLst/>
              <a:latin typeface="Karla"/>
            </a:endParaRPr>
          </a:p>
        </p:txBody>
      </p:sp>
    </p:spTree>
    <p:extLst>
      <p:ext uri="{BB962C8B-B14F-4D97-AF65-F5344CB8AC3E}">
        <p14:creationId xmlns:p14="http://schemas.microsoft.com/office/powerpoint/2010/main" val="27240628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771764" y="183527"/>
            <a:ext cx="6400800" cy="526473"/>
          </a:xfrm>
        </p:spPr>
        <p:txBody>
          <a:bodyPr/>
          <a:lstStyle/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Karakteristik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Perencanaan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066800"/>
            <a:ext cx="3031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b="1" smtClean="0">
                <a:solidFill>
                  <a:srgbClr val="232323"/>
                </a:solidFill>
                <a:latin typeface="Vesper Libre"/>
              </a:rPr>
              <a:t>1. Struktur dan Sistematis</a:t>
            </a:r>
            <a:endParaRPr lang="en-US" b="0" i="0" dirty="0">
              <a:solidFill>
                <a:srgbClr val="232323"/>
              </a:solidFill>
              <a:effectLst/>
              <a:latin typeface="Vesper Libre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27709" y="1784866"/>
            <a:ext cx="1479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b="1" dirty="0">
                <a:solidFill>
                  <a:srgbClr val="232323"/>
                </a:solidFill>
                <a:latin typeface="Vesper Libre"/>
              </a:rPr>
              <a:t>2. </a:t>
            </a:r>
            <a:r>
              <a:rPr lang="en-US" b="1" dirty="0" err="1">
                <a:solidFill>
                  <a:srgbClr val="232323"/>
                </a:solidFill>
                <a:latin typeface="Vesper Libre"/>
              </a:rPr>
              <a:t>Persuasif</a:t>
            </a:r>
            <a:endParaRPr lang="en-US" b="0" i="0" dirty="0">
              <a:solidFill>
                <a:srgbClr val="232323"/>
              </a:solidFill>
              <a:effectLst/>
              <a:latin typeface="Vesper Libr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27709" y="2502932"/>
            <a:ext cx="41985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b="1" dirty="0">
                <a:solidFill>
                  <a:srgbClr val="232323"/>
                </a:solidFill>
                <a:latin typeface="Vesper Libre"/>
              </a:rPr>
              <a:t>3. </a:t>
            </a:r>
            <a:r>
              <a:rPr lang="en-US" b="1" dirty="0" err="1">
                <a:solidFill>
                  <a:srgbClr val="232323"/>
                </a:solidFill>
                <a:latin typeface="Vesper Libre"/>
              </a:rPr>
              <a:t>Memerhatikan</a:t>
            </a:r>
            <a:r>
              <a:rPr lang="en-US" b="1" dirty="0">
                <a:solidFill>
                  <a:srgbClr val="232323"/>
                </a:solidFill>
                <a:latin typeface="Vesper Libre"/>
              </a:rPr>
              <a:t> </a:t>
            </a:r>
            <a:r>
              <a:rPr lang="en-US" b="1" dirty="0" err="1">
                <a:solidFill>
                  <a:srgbClr val="232323"/>
                </a:solidFill>
                <a:latin typeface="Vesper Libre"/>
              </a:rPr>
              <a:t>Kondisi</a:t>
            </a:r>
            <a:r>
              <a:rPr lang="en-US" b="1" dirty="0">
                <a:solidFill>
                  <a:srgbClr val="232323"/>
                </a:solidFill>
                <a:latin typeface="Vesper Libre"/>
              </a:rPr>
              <a:t> </a:t>
            </a:r>
            <a:r>
              <a:rPr lang="en-US" b="1" dirty="0" err="1">
                <a:solidFill>
                  <a:srgbClr val="232323"/>
                </a:solidFill>
                <a:latin typeface="Vesper Libre"/>
              </a:rPr>
              <a:t>dan</a:t>
            </a:r>
            <a:r>
              <a:rPr lang="en-US" b="1" dirty="0">
                <a:solidFill>
                  <a:srgbClr val="232323"/>
                </a:solidFill>
                <a:latin typeface="Vesper Libre"/>
              </a:rPr>
              <a:t> </a:t>
            </a:r>
            <a:r>
              <a:rPr lang="en-US" b="1" dirty="0" err="1">
                <a:solidFill>
                  <a:srgbClr val="232323"/>
                </a:solidFill>
                <a:latin typeface="Vesper Libre"/>
              </a:rPr>
              <a:t>Situasi</a:t>
            </a:r>
            <a:endParaRPr lang="en-US" b="0" i="0" dirty="0">
              <a:solidFill>
                <a:srgbClr val="232323"/>
              </a:solidFill>
              <a:effectLst/>
              <a:latin typeface="Vesper Libre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27709" y="3370844"/>
            <a:ext cx="3365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b="1" dirty="0">
                <a:solidFill>
                  <a:srgbClr val="232323"/>
                </a:solidFill>
                <a:latin typeface="Vesper Libre"/>
              </a:rPr>
              <a:t>4. </a:t>
            </a:r>
            <a:r>
              <a:rPr lang="en-US" b="1" dirty="0" err="1">
                <a:solidFill>
                  <a:srgbClr val="232323"/>
                </a:solidFill>
                <a:latin typeface="Vesper Libre"/>
              </a:rPr>
              <a:t>Sebagai</a:t>
            </a:r>
            <a:r>
              <a:rPr lang="en-US" b="1" dirty="0">
                <a:solidFill>
                  <a:srgbClr val="232323"/>
                </a:solidFill>
                <a:latin typeface="Vesper Libre"/>
              </a:rPr>
              <a:t> Proses </a:t>
            </a:r>
            <a:r>
              <a:rPr lang="en-US" b="1" dirty="0" err="1">
                <a:solidFill>
                  <a:srgbClr val="232323"/>
                </a:solidFill>
                <a:latin typeface="Vesper Libre"/>
              </a:rPr>
              <a:t>Intelektual</a:t>
            </a:r>
            <a:endParaRPr lang="en-US" b="0" i="0" dirty="0">
              <a:solidFill>
                <a:srgbClr val="232323"/>
              </a:solidFill>
              <a:effectLst/>
              <a:latin typeface="Vesper Libre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27710" y="4195465"/>
            <a:ext cx="58951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nn-NO" b="1" dirty="0">
                <a:solidFill>
                  <a:srgbClr val="232323"/>
                </a:solidFill>
                <a:latin typeface="Vesper Libre"/>
              </a:rPr>
              <a:t>5. Fleskibel Terhadap Perkembangan Teknologi</a:t>
            </a:r>
            <a:endParaRPr lang="nn-NO" b="0" i="0" dirty="0">
              <a:solidFill>
                <a:srgbClr val="232323"/>
              </a:solidFill>
              <a:effectLst/>
              <a:latin typeface="Vesper Libre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27710" y="5091086"/>
            <a:ext cx="355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nl-NL" b="1" dirty="0">
                <a:solidFill>
                  <a:srgbClr val="232323"/>
                </a:solidFill>
                <a:latin typeface="Vesper Libre"/>
              </a:rPr>
              <a:t>6. Dapat Diukur dan Dievaluasi</a:t>
            </a:r>
            <a:endParaRPr lang="nl-NL" b="0" i="0" dirty="0">
              <a:solidFill>
                <a:srgbClr val="232323"/>
              </a:solidFill>
              <a:effectLst/>
              <a:latin typeface="Vesper Libre"/>
            </a:endParaRPr>
          </a:p>
        </p:txBody>
      </p:sp>
    </p:spTree>
    <p:extLst>
      <p:ext uri="{BB962C8B-B14F-4D97-AF65-F5344CB8AC3E}">
        <p14:creationId xmlns:p14="http://schemas.microsoft.com/office/powerpoint/2010/main" val="56407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371600"/>
            <a:ext cx="91440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sz="2400" b="1" dirty="0" err="1">
                <a:solidFill>
                  <a:srgbClr val="232323"/>
                </a:solidFill>
                <a:latin typeface="Vesper Libre"/>
              </a:rPr>
              <a:t>Tujuan</a:t>
            </a:r>
            <a:r>
              <a:rPr lang="en-US" sz="2400" b="1" dirty="0">
                <a:solidFill>
                  <a:srgbClr val="232323"/>
                </a:solidFill>
                <a:latin typeface="Vesper Libre"/>
              </a:rPr>
              <a:t> Dari </a:t>
            </a:r>
            <a:r>
              <a:rPr lang="en-US" sz="2400" b="1" dirty="0" err="1">
                <a:solidFill>
                  <a:srgbClr val="232323"/>
                </a:solidFill>
                <a:latin typeface="Vesper Libre"/>
              </a:rPr>
              <a:t>Sebuah</a:t>
            </a:r>
            <a:r>
              <a:rPr lang="en-US" sz="2400" b="1" dirty="0">
                <a:solidFill>
                  <a:srgbClr val="232323"/>
                </a:solidFill>
                <a:latin typeface="Vesper Libre"/>
              </a:rPr>
              <a:t> </a:t>
            </a:r>
            <a:r>
              <a:rPr lang="en-US" sz="2400" b="1" dirty="0" err="1" smtClean="0">
                <a:solidFill>
                  <a:srgbClr val="232323"/>
                </a:solidFill>
                <a:latin typeface="Vesper Libre"/>
              </a:rPr>
              <a:t>Perencanaan</a:t>
            </a:r>
            <a:r>
              <a:rPr lang="en-US" sz="2400" b="1" dirty="0" smtClean="0">
                <a:solidFill>
                  <a:srgbClr val="232323"/>
                </a:solidFill>
                <a:latin typeface="Vesper Libre"/>
              </a:rPr>
              <a:t>:</a:t>
            </a:r>
          </a:p>
          <a:p>
            <a:pPr algn="just" fontAlgn="base"/>
            <a:endParaRPr lang="en-US" dirty="0">
              <a:solidFill>
                <a:srgbClr val="232323"/>
              </a:solidFill>
              <a:latin typeface="Vesper Libre"/>
            </a:endParaRPr>
          </a:p>
          <a:p>
            <a:pPr algn="just" fontAlgn="base"/>
            <a:r>
              <a:rPr lang="en-US" dirty="0" err="1">
                <a:solidFill>
                  <a:srgbClr val="444444"/>
                </a:solidFill>
                <a:latin typeface="Karla"/>
              </a:rPr>
              <a:t>Tujuan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dari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sebuah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perencanaan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adalah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untuk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menentukan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apa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yang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akan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dilakukan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,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bagaimana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caranya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,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kapan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akan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dilakukan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,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siapa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yang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akan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melakukannya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.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Tujuan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dari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perencanaan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adalah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untuk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membantu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individu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atau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organisasi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mencapai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tujuan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yang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diinginkan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dengan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cara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yang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terorganisir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,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efektif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,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efisien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.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Perencanaan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juga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dapat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membantu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menghindari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masalah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atau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hambatan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yang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mungkin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terjadi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selama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pelaksanaan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Karla"/>
              </a:rPr>
              <a:t>kegiatan</a:t>
            </a:r>
            <a:r>
              <a:rPr lang="en-US" dirty="0">
                <a:solidFill>
                  <a:srgbClr val="444444"/>
                </a:solidFill>
                <a:latin typeface="Karla"/>
              </a:rPr>
              <a:t>.</a:t>
            </a:r>
            <a:endParaRPr lang="en-US" b="0" i="0" dirty="0">
              <a:solidFill>
                <a:srgbClr val="444444"/>
              </a:solidFill>
              <a:effectLst/>
              <a:latin typeface="Karla"/>
            </a:endParaRPr>
          </a:p>
        </p:txBody>
      </p:sp>
    </p:spTree>
    <p:extLst>
      <p:ext uri="{BB962C8B-B14F-4D97-AF65-F5344CB8AC3E}">
        <p14:creationId xmlns:p14="http://schemas.microsoft.com/office/powerpoint/2010/main" val="3046889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2743200"/>
            <a:ext cx="9144000" cy="1752600"/>
          </a:xfrm>
        </p:spPr>
        <p:txBody>
          <a:bodyPr>
            <a:noAutofit/>
          </a:bodyPr>
          <a:lstStyle/>
          <a:p>
            <a:pPr algn="just"/>
            <a:r>
              <a:rPr lang="en-US" sz="2400" b="1" u="sng" dirty="0" err="1">
                <a:solidFill>
                  <a:schemeClr val="tx1"/>
                </a:solidFill>
              </a:rPr>
              <a:t>Pengertian</a:t>
            </a:r>
            <a:r>
              <a:rPr lang="en-US" sz="2400" b="1" u="sng" dirty="0">
                <a:solidFill>
                  <a:schemeClr val="tx1"/>
                </a:solidFill>
              </a:rPr>
              <a:t> </a:t>
            </a:r>
            <a:r>
              <a:rPr lang="en-US" sz="2400" b="1" u="sng" dirty="0" err="1">
                <a:solidFill>
                  <a:schemeClr val="tx1"/>
                </a:solidFill>
              </a:rPr>
              <a:t>Perencanaan</a:t>
            </a:r>
            <a:r>
              <a:rPr lang="en-US" sz="2400" b="1" u="sng" dirty="0">
                <a:solidFill>
                  <a:schemeClr val="tx1"/>
                </a:solidFill>
              </a:rPr>
              <a:t> Event</a:t>
            </a:r>
            <a:r>
              <a:rPr lang="en-US" sz="2400" b="1" u="sng" dirty="0" smtClean="0">
                <a:solidFill>
                  <a:schemeClr val="tx1"/>
                </a:solidFill>
              </a:rPr>
              <a:t>:</a:t>
            </a:r>
            <a:endParaRPr lang="en-US" sz="2400" u="sng" dirty="0">
              <a:solidFill>
                <a:schemeClr val="tx1"/>
              </a:solidFill>
            </a:endParaRPr>
          </a:p>
          <a:p>
            <a:pPr algn="just"/>
            <a:r>
              <a:rPr lang="en-US" sz="2400" dirty="0" err="1">
                <a:solidFill>
                  <a:schemeClr val="tx1"/>
                </a:solidFill>
              </a:rPr>
              <a:t>Perencanaan</a:t>
            </a:r>
            <a:r>
              <a:rPr lang="en-US" sz="2400" dirty="0">
                <a:solidFill>
                  <a:schemeClr val="tx1"/>
                </a:solidFill>
              </a:rPr>
              <a:t> event </a:t>
            </a:r>
            <a:r>
              <a:rPr lang="en-US" sz="2400" dirty="0" err="1">
                <a:solidFill>
                  <a:schemeClr val="tx1"/>
                </a:solidFill>
              </a:rPr>
              <a:t>adalah</a:t>
            </a:r>
            <a:r>
              <a:rPr lang="en-US" sz="2400" dirty="0">
                <a:solidFill>
                  <a:schemeClr val="tx1"/>
                </a:solidFill>
              </a:rPr>
              <a:t> proses </a:t>
            </a:r>
            <a:r>
              <a:rPr lang="en-US" sz="2400" dirty="0" err="1">
                <a:solidFill>
                  <a:schemeClr val="tx1"/>
                </a:solidFill>
              </a:rPr>
              <a:t>sistematis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melibatkan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pengembangan</a:t>
            </a:r>
            <a:r>
              <a:rPr lang="en-US" sz="2400" dirty="0">
                <a:solidFill>
                  <a:schemeClr val="tx1"/>
                </a:solidFill>
              </a:rPr>
              <a:t> ide, </a:t>
            </a:r>
            <a:r>
              <a:rPr lang="en-US" sz="2400" dirty="0" err="1">
                <a:solidFill>
                  <a:schemeClr val="tx1"/>
                </a:solidFill>
              </a:rPr>
              <a:t>tujuan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rincian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logistik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sebuah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acara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Tujuan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perencanaan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adalah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untuk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memastikan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bahwa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semua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aspek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acara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dapat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berjalan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lancar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memenuhi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harapan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peserta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serta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penyelenggara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7229" r="10911" b="12069"/>
          <a:stretch/>
        </p:blipFill>
        <p:spPr>
          <a:xfrm>
            <a:off x="152400" y="0"/>
            <a:ext cx="2895600" cy="256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0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381000"/>
            <a:ext cx="9144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1D35"/>
                </a:solidFill>
                <a:latin typeface="Google Sans"/>
              </a:rPr>
              <a:t>Hal 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yang </a:t>
            </a:r>
            <a:r>
              <a:rPr lang="en-US" b="1" dirty="0" err="1">
                <a:solidFill>
                  <a:srgbClr val="001D35"/>
                </a:solidFill>
                <a:latin typeface="Google Sans"/>
              </a:rPr>
              <a:t>perlu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b="1" dirty="0" err="1">
                <a:solidFill>
                  <a:srgbClr val="001D35"/>
                </a:solidFill>
                <a:latin typeface="Google Sans"/>
              </a:rPr>
              <a:t>diperhatikan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b="1" dirty="0" err="1">
                <a:solidFill>
                  <a:srgbClr val="001D35"/>
                </a:solidFill>
                <a:latin typeface="Google Sans"/>
              </a:rPr>
              <a:t>dalam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b="1" dirty="0" err="1">
                <a:solidFill>
                  <a:srgbClr val="001D35"/>
                </a:solidFill>
                <a:latin typeface="Google Sans"/>
              </a:rPr>
              <a:t>perencanaan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 event, di </a:t>
            </a:r>
            <a:r>
              <a:rPr lang="en-US" b="1" dirty="0" err="1">
                <a:solidFill>
                  <a:srgbClr val="001D35"/>
                </a:solidFill>
                <a:latin typeface="Google Sans"/>
              </a:rPr>
              <a:t>antaranya</a:t>
            </a:r>
            <a:r>
              <a:rPr lang="en-US" b="1" dirty="0" smtClean="0">
                <a:solidFill>
                  <a:srgbClr val="001D35"/>
                </a:solidFill>
                <a:latin typeface="Google Sans"/>
              </a:rPr>
              <a:t>:</a:t>
            </a:r>
          </a:p>
          <a:p>
            <a:endParaRPr lang="en-US" dirty="0">
              <a:solidFill>
                <a:srgbClr val="001D35"/>
              </a:solidFill>
              <a:latin typeface="Google San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1D35"/>
                </a:solidFill>
                <a:latin typeface="Google Sans"/>
              </a:rPr>
              <a:t>Menentukan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tujuan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acara</a:t>
            </a:r>
            <a:endParaRPr lang="en-US" dirty="0">
              <a:solidFill>
                <a:srgbClr val="001D35"/>
              </a:solidFill>
              <a:latin typeface="Google San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1D35"/>
                </a:solidFill>
                <a:latin typeface="Google Sans"/>
              </a:rPr>
              <a:t>Membuat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anggaran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biaya</a:t>
            </a:r>
            <a:endParaRPr lang="en-US" dirty="0">
              <a:solidFill>
                <a:srgbClr val="001D35"/>
              </a:solidFill>
              <a:latin typeface="Google San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1D35"/>
                </a:solidFill>
                <a:latin typeface="Google Sans"/>
              </a:rPr>
              <a:t>Membuat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check list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1D35"/>
                </a:solidFill>
                <a:latin typeface="Google Sans"/>
              </a:rPr>
              <a:t>Membagi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timeline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kerja</a:t>
            </a:r>
            <a:endParaRPr lang="en-US" dirty="0">
              <a:solidFill>
                <a:srgbClr val="001D35"/>
              </a:solidFill>
              <a:latin typeface="Google San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1D35"/>
                </a:solidFill>
                <a:latin typeface="Google Sans"/>
              </a:rPr>
              <a:t>Membuat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rundown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acara</a:t>
            </a:r>
            <a:endParaRPr lang="en-US" dirty="0">
              <a:solidFill>
                <a:srgbClr val="001D35"/>
              </a:solidFill>
              <a:latin typeface="Google Sans"/>
            </a:endParaRPr>
          </a:p>
          <a:p>
            <a:pPr fontAlgn="ctr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1D35"/>
                </a:solidFill>
                <a:latin typeface="Google Sans"/>
              </a:rPr>
              <a:t>Berkoordinasi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dengan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vendor </a:t>
            </a:r>
            <a:endParaRPr lang="en-US" dirty="0" smtClean="0">
              <a:solidFill>
                <a:srgbClr val="001D35"/>
              </a:solidFill>
              <a:latin typeface="Google Sans"/>
            </a:endParaRPr>
          </a:p>
          <a:p>
            <a:pPr fontAlgn="ctr">
              <a:buFont typeface="Arial" panose="020B0604020202020204" pitchFamily="34" charset="0"/>
              <a:buChar char="•"/>
            </a:pPr>
            <a:endParaRPr lang="en-US" dirty="0">
              <a:solidFill>
                <a:srgbClr val="001D35"/>
              </a:solidFill>
              <a:latin typeface="Google Sans"/>
            </a:endParaRPr>
          </a:p>
          <a:p>
            <a:pPr fontAlgn="ctr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001D35"/>
              </a:solidFill>
              <a:latin typeface="Google Sans"/>
            </a:endParaRPr>
          </a:p>
          <a:p>
            <a:pPr fontAlgn="ctr"/>
            <a:endParaRPr lang="en-US" dirty="0">
              <a:solidFill>
                <a:srgbClr val="001D35"/>
              </a:solidFill>
              <a:latin typeface="Google Sans"/>
            </a:endParaRPr>
          </a:p>
          <a:p>
            <a:r>
              <a:rPr lang="en-US" dirty="0" err="1">
                <a:solidFill>
                  <a:srgbClr val="001D35"/>
                </a:solidFill>
                <a:latin typeface="Google Sans"/>
              </a:rPr>
              <a:t>Tujuan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event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bisa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beragam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,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seperti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meningkatkan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brand awareness,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mengumpulkan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dana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,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meluncurkan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produk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baru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,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atau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sekadar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mengadakan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pertemuan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sosial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. </a:t>
            </a:r>
            <a:endParaRPr lang="en-US" b="0" i="0" dirty="0">
              <a:solidFill>
                <a:srgbClr val="001D35"/>
              </a:solidFill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15984404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304800"/>
            <a:ext cx="89916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ff2"/>
              </a:rPr>
              <a:t>Adapun</a:t>
            </a:r>
            <a:r>
              <a:rPr lang="en-US" b="1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ff2"/>
              </a:rPr>
              <a:t>jenis</a:t>
            </a:r>
            <a:r>
              <a:rPr lang="en-US" b="1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ff2"/>
              </a:rPr>
              <a:t>jenis</a:t>
            </a:r>
            <a:r>
              <a:rPr lang="en-US" b="1" dirty="0">
                <a:solidFill>
                  <a:srgbClr val="000000"/>
                </a:solidFill>
                <a:latin typeface="ff2"/>
              </a:rPr>
              <a:t> event </a:t>
            </a:r>
            <a:r>
              <a:rPr lang="en-US" b="1" dirty="0" err="1">
                <a:solidFill>
                  <a:srgbClr val="000000"/>
                </a:solidFill>
                <a:latin typeface="ff2"/>
              </a:rPr>
              <a:t>adalah</a:t>
            </a:r>
            <a:r>
              <a:rPr lang="en-US" b="1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ff2"/>
              </a:rPr>
              <a:t>sebagai</a:t>
            </a:r>
            <a:r>
              <a:rPr lang="en-US" b="1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ff2"/>
              </a:rPr>
              <a:t>berikut</a:t>
            </a:r>
            <a:r>
              <a:rPr lang="en-US" b="1" dirty="0">
                <a:solidFill>
                  <a:srgbClr val="000000"/>
                </a:solidFill>
                <a:latin typeface="ff2"/>
              </a:rPr>
              <a:t> : </a:t>
            </a:r>
            <a:endParaRPr lang="en-US" b="1" dirty="0" smtClean="0">
              <a:solidFill>
                <a:srgbClr val="000000"/>
              </a:solidFill>
              <a:latin typeface="ff2"/>
            </a:endParaRPr>
          </a:p>
          <a:p>
            <a:endParaRPr lang="en-US" b="1" dirty="0">
              <a:solidFill>
                <a:srgbClr val="000000"/>
              </a:solidFill>
              <a:latin typeface="ff2"/>
            </a:endParaRPr>
          </a:p>
          <a:p>
            <a:r>
              <a:rPr lang="en-US" b="1" dirty="0">
                <a:solidFill>
                  <a:srgbClr val="000000"/>
                </a:solidFill>
                <a:latin typeface="ff2"/>
              </a:rPr>
              <a:t>1. </a:t>
            </a:r>
            <a:r>
              <a:rPr lang="en-US" b="1" dirty="0">
                <a:solidFill>
                  <a:srgbClr val="000000"/>
                </a:solidFill>
                <a:latin typeface="ff1"/>
              </a:rPr>
              <a:t>Leisure Event</a:t>
            </a:r>
            <a:r>
              <a:rPr lang="en-US" dirty="0">
                <a:solidFill>
                  <a:srgbClr val="000000"/>
                </a:solidFill>
                <a:latin typeface="ff2"/>
              </a:rPr>
              <a:t>, event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ini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merupakan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melibatkan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pengelolaan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fasilitas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seperti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lapangan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olahraga</a:t>
            </a:r>
            <a:r>
              <a:rPr lang="en-US" dirty="0">
                <a:solidFill>
                  <a:srgbClr val="202124"/>
                </a:solidFill>
                <a:latin typeface="ff2"/>
              </a:rPr>
              <a:t>, </a:t>
            </a:r>
            <a:r>
              <a:rPr lang="en-US" dirty="0" err="1" smtClean="0">
                <a:solidFill>
                  <a:srgbClr val="202124"/>
                </a:solidFill>
                <a:latin typeface="ff2"/>
              </a:rPr>
              <a:t>pusat</a:t>
            </a:r>
            <a:r>
              <a:rPr lang="en-US" dirty="0" smtClean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rekreasi</a:t>
            </a:r>
            <a:r>
              <a:rPr lang="en-US" dirty="0">
                <a:solidFill>
                  <a:srgbClr val="202124"/>
                </a:solidFill>
                <a:latin typeface="ff2"/>
              </a:rPr>
              <a:t>,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taman</a:t>
            </a:r>
            <a:r>
              <a:rPr lang="en-US" dirty="0">
                <a:solidFill>
                  <a:srgbClr val="202124"/>
                </a:solidFill>
                <a:latin typeface="ff2"/>
              </a:rPr>
              <a:t>,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dan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tempat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hiburan</a:t>
            </a:r>
            <a:r>
              <a:rPr lang="en-US" dirty="0">
                <a:solidFill>
                  <a:srgbClr val="202124"/>
                </a:solidFill>
                <a:latin typeface="ff2"/>
              </a:rPr>
              <a:t>.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Juga</a:t>
            </a:r>
            <a:r>
              <a:rPr lang="en-US" dirty="0">
                <a:solidFill>
                  <a:srgbClr val="202124"/>
                </a:solidFill>
                <a:latin typeface="ff2"/>
              </a:rPr>
              <a:t>,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dapat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melibatkan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pengelolaan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perayaan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atau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smtClean="0">
                <a:solidFill>
                  <a:srgbClr val="202124"/>
                </a:solidFill>
                <a:latin typeface="ff2"/>
              </a:rPr>
              <a:t>festival</a:t>
            </a:r>
            <a:r>
              <a:rPr lang="en-US" dirty="0">
                <a:solidFill>
                  <a:srgbClr val="202124"/>
                </a:solidFill>
                <a:latin typeface="ff2"/>
              </a:rPr>
              <a:t>,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kontes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olahraga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atau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konser</a:t>
            </a:r>
            <a:r>
              <a:rPr lang="en-US" dirty="0">
                <a:solidFill>
                  <a:srgbClr val="202124"/>
                </a:solidFill>
                <a:latin typeface="ff2"/>
              </a:rPr>
              <a:t>.</a:t>
            </a:r>
          </a:p>
          <a:p>
            <a:r>
              <a:rPr lang="en-US" dirty="0" err="1">
                <a:solidFill>
                  <a:srgbClr val="202124"/>
                </a:solidFill>
                <a:latin typeface="ff2"/>
              </a:rPr>
              <a:t>kegiatan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keolahragaan</a:t>
            </a:r>
            <a:r>
              <a:rPr lang="en-US" dirty="0">
                <a:solidFill>
                  <a:srgbClr val="202124"/>
                </a:solidFill>
                <a:latin typeface="ff2"/>
              </a:rPr>
              <a:t> yang di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dalamnya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memiliki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unsur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pertandingan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dan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mendatangkan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202124"/>
                </a:solidFill>
                <a:latin typeface="ff2"/>
              </a:rPr>
              <a:t>banyak</a:t>
            </a:r>
            <a:r>
              <a:rPr lang="en-US" dirty="0">
                <a:solidFill>
                  <a:srgbClr val="202124"/>
                </a:solidFill>
                <a:latin typeface="ff2"/>
              </a:rPr>
              <a:t> </a:t>
            </a:r>
            <a:r>
              <a:rPr lang="en-US" dirty="0" err="1" smtClean="0">
                <a:solidFill>
                  <a:srgbClr val="202124"/>
                </a:solidFill>
                <a:latin typeface="ff2"/>
              </a:rPr>
              <a:t>pengunjung</a:t>
            </a:r>
            <a:r>
              <a:rPr lang="en-US" dirty="0" smtClean="0">
                <a:solidFill>
                  <a:srgbClr val="202124"/>
                </a:solidFill>
                <a:latin typeface="ff2"/>
              </a:rPr>
              <a:t>.</a:t>
            </a:r>
          </a:p>
          <a:p>
            <a:endParaRPr lang="en-US" dirty="0">
              <a:solidFill>
                <a:srgbClr val="202124"/>
              </a:solidFill>
              <a:latin typeface="ff2"/>
            </a:endParaRPr>
          </a:p>
          <a:p>
            <a:pPr algn="just"/>
            <a:r>
              <a:rPr lang="en-US" b="1" dirty="0">
                <a:solidFill>
                  <a:srgbClr val="000000"/>
                </a:solidFill>
                <a:latin typeface="ff2"/>
              </a:rPr>
              <a:t>2. </a:t>
            </a:r>
            <a:r>
              <a:rPr lang="en-US" b="1" dirty="0">
                <a:solidFill>
                  <a:srgbClr val="000000"/>
                </a:solidFill>
                <a:latin typeface="ff1"/>
              </a:rPr>
              <a:t>Cultural Event</a:t>
            </a:r>
            <a:r>
              <a:rPr lang="en-US" dirty="0">
                <a:solidFill>
                  <a:srgbClr val="000000"/>
                </a:solidFill>
                <a:latin typeface="ff2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Merupakan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kegiatan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yang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identik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dengan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budaya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atau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memiliki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nilai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sosial</a:t>
            </a:r>
            <a:r>
              <a:rPr lang="en-US" dirty="0">
                <a:solidFill>
                  <a:srgbClr val="000000"/>
                </a:solidFill>
                <a:latin typeface="ff2"/>
              </a:rPr>
              <a:t> yang </a:t>
            </a:r>
            <a:r>
              <a:rPr lang="en-US" dirty="0" err="1" smtClean="0">
                <a:solidFill>
                  <a:srgbClr val="000000"/>
                </a:solidFill>
                <a:latin typeface="ff2"/>
              </a:rPr>
              <a:t>tinggi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dalam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tatanan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masyarakat</a:t>
            </a:r>
            <a:r>
              <a:rPr lang="en-US" dirty="0">
                <a:solidFill>
                  <a:srgbClr val="000000"/>
                </a:solidFill>
                <a:latin typeface="ff2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Dengan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perkembangan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dan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kemajuan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teknologi</a:t>
            </a:r>
            <a:r>
              <a:rPr lang="en-US" dirty="0">
                <a:solidFill>
                  <a:srgbClr val="000000"/>
                </a:solidFill>
                <a:latin typeface="ff2"/>
              </a:rPr>
              <a:t> yang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kian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pesat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ff2"/>
              </a:rPr>
              <a:t>mendorong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>
                <a:solidFill>
                  <a:srgbClr val="000000"/>
                </a:solidFill>
                <a:latin typeface="ff2"/>
              </a:rPr>
              <a:t>pula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penyelenggaraan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cultural event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terkemas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lebih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menarik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serta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mampu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ff2"/>
              </a:rPr>
              <a:t>menyesuaikan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dengan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situasi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serta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kondisi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pada</a:t>
            </a:r>
            <a:r>
              <a:rPr lang="en-US" dirty="0">
                <a:solidFill>
                  <a:srgbClr val="000000"/>
                </a:solidFill>
                <a:latin typeface="ff2"/>
              </a:rPr>
              <a:t> era modern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sehingga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menjadi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suatu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susunan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serta</a:t>
            </a:r>
            <a:r>
              <a:rPr lang="en-US" dirty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ff2"/>
              </a:rPr>
              <a:t>padu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ff2"/>
              </a:rPr>
              <a:t>padan</a:t>
            </a:r>
            <a:r>
              <a:rPr lang="en-US" dirty="0">
                <a:solidFill>
                  <a:srgbClr val="000000"/>
                </a:solidFill>
                <a:latin typeface="ff2"/>
              </a:rPr>
              <a:t> yang </a:t>
            </a:r>
            <a:r>
              <a:rPr lang="en-US" dirty="0" err="1" smtClean="0">
                <a:solidFill>
                  <a:srgbClr val="000000"/>
                </a:solidFill>
                <a:latin typeface="ff2"/>
              </a:rPr>
              <a:t>berkesan</a:t>
            </a:r>
            <a:r>
              <a:rPr lang="en-US" dirty="0" smtClean="0">
                <a:solidFill>
                  <a:srgbClr val="000000"/>
                </a:solidFill>
                <a:latin typeface="ff2"/>
              </a:rPr>
              <a:t>.</a:t>
            </a:r>
            <a:endParaRPr lang="en-US" b="0" i="0" dirty="0">
              <a:solidFill>
                <a:srgbClr val="000000"/>
              </a:solidFill>
              <a:effectLst/>
              <a:latin typeface="ff2"/>
            </a:endParaRPr>
          </a:p>
        </p:txBody>
      </p:sp>
    </p:spTree>
    <p:extLst>
      <p:ext uri="{BB962C8B-B14F-4D97-AF65-F5344CB8AC3E}">
        <p14:creationId xmlns:p14="http://schemas.microsoft.com/office/powerpoint/2010/main" val="6085870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5138</TotalTime>
  <Words>808</Words>
  <Application>Microsoft Office PowerPoint</Application>
  <PresentationFormat>On-screen Show (4:3)</PresentationFormat>
  <Paragraphs>79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Arial</vt:lpstr>
      <vt:lpstr>Calibri</vt:lpstr>
      <vt:lpstr>Cambria</vt:lpstr>
      <vt:lpstr>ff1</vt:lpstr>
      <vt:lpstr>ff2</vt:lpstr>
      <vt:lpstr>ff3</vt:lpstr>
      <vt:lpstr>Google Sans</vt:lpstr>
      <vt:lpstr>Karla</vt:lpstr>
      <vt:lpstr>Monotype Corsiva</vt:lpstr>
      <vt:lpstr>Times New Roman</vt:lpstr>
      <vt:lpstr>Vesper Libre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 C E R</cp:lastModifiedBy>
  <cp:revision>584</cp:revision>
  <cp:lastPrinted>2017-08-29T02:54:51Z</cp:lastPrinted>
  <dcterms:created xsi:type="dcterms:W3CDTF">2010-04-18T12:06:30Z</dcterms:created>
  <dcterms:modified xsi:type="dcterms:W3CDTF">2024-10-23T02:38:19Z</dcterms:modified>
</cp:coreProperties>
</file>