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7" r:id="rId2"/>
    <p:sldId id="278" r:id="rId3"/>
    <p:sldId id="279"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10058400" cy="77724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104" y="78"/>
      </p:cViewPr>
      <p:guideLst>
        <p:guide orient="horz" pos="2225"/>
        <p:guide pos="2795"/>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4352544"/>
            <a:ext cx="70408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1787652"/>
            <a:ext cx="4375404"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310896"/>
            <a:ext cx="905256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1787652"/>
            <a:ext cx="90525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7228332"/>
            <a:ext cx="3218688"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4/19/2021</a:t>
            </a:fld>
            <a:endParaRPr lang="en-US"/>
          </a:p>
        </p:txBody>
      </p:sp>
      <p:sp>
        <p:nvSpPr>
          <p:cNvPr id="6" name="Holder 6"/>
          <p:cNvSpPr>
            <a:spLocks noGrp="1"/>
          </p:cNvSpPr>
          <p:nvPr>
            <p:ph type="sldNum" sz="quarter" idx="7"/>
          </p:nvPr>
        </p:nvSpPr>
        <p:spPr>
          <a:xfrm>
            <a:off x="7242048" y="7228332"/>
            <a:ext cx="2313432"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8549640" cy="276999"/>
          </a:xfrm>
        </p:spPr>
        <p:txBody>
          <a:bodyPr/>
          <a:lstStyle/>
          <a:p>
            <a:pPr algn="ctr"/>
            <a:r>
              <a:rPr lang="en-US" dirty="0" smtClean="0"/>
              <a:t>MODUL II</a:t>
            </a:r>
            <a:endParaRPr lang="en-US" dirty="0"/>
          </a:p>
        </p:txBody>
      </p:sp>
      <p:sp>
        <p:nvSpPr>
          <p:cNvPr id="3" name="Subtitle 2"/>
          <p:cNvSpPr>
            <a:spLocks noGrp="1"/>
          </p:cNvSpPr>
          <p:nvPr>
            <p:ph type="subTitle" idx="4294967295"/>
          </p:nvPr>
        </p:nvSpPr>
        <p:spPr>
          <a:xfrm>
            <a:off x="1524000" y="2819400"/>
            <a:ext cx="7040880" cy="1986280"/>
          </a:xfrm>
          <a:prstGeom prst="rect">
            <a:avLst/>
          </a:prstGeom>
        </p:spPr>
        <p:txBody>
          <a:bodyPr lIns="101882" tIns="50941" rIns="101882" bIns="50941"/>
          <a:lstStyle/>
          <a:p>
            <a:pPr algn="ctr"/>
            <a:r>
              <a:rPr lang="en-US" sz="2400" dirty="0" err="1" smtClean="0"/>
              <a:t>Siklus</a:t>
            </a:r>
            <a:r>
              <a:rPr lang="en-US" sz="2400" dirty="0" smtClean="0"/>
              <a:t> </a:t>
            </a:r>
            <a:r>
              <a:rPr lang="en-US" sz="2400" dirty="0" err="1" smtClean="0"/>
              <a:t>Penjualan</a:t>
            </a:r>
            <a:r>
              <a:rPr lang="en-US" sz="2400" dirty="0" smtClean="0"/>
              <a:t> </a:t>
            </a:r>
            <a:r>
              <a:rPr lang="en-US" sz="2400" dirty="0" err="1" smtClean="0"/>
              <a:t>dan</a:t>
            </a:r>
            <a:r>
              <a:rPr lang="en-US" sz="2400" dirty="0" smtClean="0"/>
              <a:t> </a:t>
            </a:r>
            <a:r>
              <a:rPr lang="en-US" sz="2400" dirty="0" err="1" smtClean="0"/>
              <a:t>Penagihan</a:t>
            </a:r>
            <a:r>
              <a:rPr lang="en-US" sz="2400" dirty="0" smtClean="0"/>
              <a:t> </a:t>
            </a:r>
            <a:r>
              <a:rPr lang="en-US" sz="2400" dirty="0" err="1" smtClean="0"/>
              <a:t>Piutang</a:t>
            </a:r>
            <a:r>
              <a:rPr lang="en-US" sz="2400" dirty="0" smtClean="0"/>
              <a:t> Usaha</a:t>
            </a:r>
            <a:endParaRPr lang="en-US" sz="2400" dirty="0"/>
          </a:p>
        </p:txBody>
      </p:sp>
    </p:spTree>
    <p:extLst>
      <p:ext uri="{BB962C8B-B14F-4D97-AF65-F5344CB8AC3E}">
        <p14:creationId xmlns:p14="http://schemas.microsoft.com/office/powerpoint/2010/main" val="2720579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7200300" cy="2295551"/>
        </p:xfrm>
        <a:graphic>
          <a:graphicData uri="http://schemas.openxmlformats.org/drawingml/2006/table">
            <a:tbl>
              <a:tblPr firstRow="1" bandRow="1">
                <a:tableStyleId>{2D5ABB26-0587-4C30-8999-92F81FD0307C}</a:tableStyleId>
              </a:tblPr>
              <a:tblGrid>
                <a:gridCol w="3157220"/>
                <a:gridCol w="561265"/>
                <a:gridCol w="1773367"/>
                <a:gridCol w="1708448"/>
              </a:tblGrid>
              <a:tr h="279570">
                <a:tc rowSpan="2">
                  <a:txBody>
                    <a:bodyPr/>
                    <a:lstStyle/>
                    <a:p>
                      <a:pPr>
                        <a:lnSpc>
                          <a:spcPct val="100000"/>
                        </a:lnSpc>
                        <a:spcBef>
                          <a:spcPts val="5"/>
                        </a:spcBef>
                      </a:pPr>
                      <a:endParaRPr sz="1000">
                        <a:latin typeface="Times New Roman"/>
                        <a:cs typeface="Times New Roman"/>
                      </a:endParaRPr>
                    </a:p>
                    <a:p>
                      <a:pPr algn="ctr">
                        <a:lnSpc>
                          <a:spcPct val="100000"/>
                        </a:lnSpc>
                      </a:pPr>
                      <a:r>
                        <a:rPr sz="900" b="1" spc="-5" dirty="0">
                          <a:latin typeface="Times New Roman"/>
                          <a:cs typeface="Times New Roman"/>
                        </a:rPr>
                        <a:t>Keterangan</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4139">
                        <a:lnSpc>
                          <a:spcPts val="1270"/>
                        </a:lnSpc>
                        <a:spcBef>
                          <a:spcPts val="830"/>
                        </a:spcBef>
                      </a:pPr>
                      <a:r>
                        <a:rPr sz="900" b="1" dirty="0">
                          <a:latin typeface="Times New Roman"/>
                          <a:cs typeface="Times New Roman"/>
                        </a:rPr>
                        <a:t>WP</a:t>
                      </a:r>
                      <a:endParaRPr sz="900">
                        <a:latin typeface="Times New Roman"/>
                        <a:cs typeface="Times New Roman"/>
                      </a:endParaRPr>
                    </a:p>
                    <a:p>
                      <a:pPr marL="94615">
                        <a:lnSpc>
                          <a:spcPts val="1270"/>
                        </a:lnSpc>
                      </a:pPr>
                      <a:r>
                        <a:rPr sz="900" b="1" spc="-5" dirty="0">
                          <a:latin typeface="Times New Roman"/>
                          <a:cs typeface="Times New Roman"/>
                        </a:rPr>
                        <a:t>Ref.</a:t>
                      </a:r>
                      <a:endParaRPr sz="900">
                        <a:latin typeface="Times New Roman"/>
                        <a:cs typeface="Times New Roman"/>
                      </a:endParaRPr>
                    </a:p>
                  </a:txBody>
                  <a:tcPr marL="0" marR="0" marT="81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5"/>
                        </a:spcBef>
                      </a:pPr>
                      <a:endParaRPr sz="1000">
                        <a:latin typeface="Times New Roman"/>
                        <a:cs typeface="Times New Roman"/>
                      </a:endParaRPr>
                    </a:p>
                    <a:p>
                      <a:pPr marL="62230">
                        <a:lnSpc>
                          <a:spcPct val="100000"/>
                        </a:lnSpc>
                      </a:pPr>
                      <a:r>
                        <a:rPr sz="900" b="1" spc="-5" dirty="0">
                          <a:latin typeface="Times New Roman"/>
                          <a:cs typeface="Times New Roman"/>
                        </a:rPr>
                        <a:t>Per </a:t>
                      </a:r>
                      <a:r>
                        <a:rPr sz="900" b="1" dirty="0">
                          <a:latin typeface="Times New Roman"/>
                          <a:cs typeface="Times New Roman"/>
                        </a:rPr>
                        <a:t>Klien</a:t>
                      </a:r>
                      <a:r>
                        <a:rPr sz="900" b="1" spc="-45" dirty="0">
                          <a:latin typeface="Times New Roman"/>
                          <a:cs typeface="Times New Roman"/>
                        </a:rPr>
                        <a:t> </a:t>
                      </a:r>
                      <a:r>
                        <a:rPr sz="900" b="1" dirty="0">
                          <a:latin typeface="Times New Roman"/>
                          <a:cs typeface="Times New Roman"/>
                        </a:rPr>
                        <a:t>31/12/2018</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ct val="100000"/>
                        </a:lnSpc>
                        <a:spcBef>
                          <a:spcPts val="690"/>
                        </a:spcBef>
                      </a:pPr>
                      <a:r>
                        <a:rPr sz="900" b="1" spc="-5" dirty="0">
                          <a:latin typeface="Times New Roman"/>
                          <a:cs typeface="Times New Roman"/>
                        </a:rPr>
                        <a:t>P</a:t>
                      </a:r>
                      <a:r>
                        <a:rPr sz="900" b="1" dirty="0">
                          <a:latin typeface="Times New Roman"/>
                          <a:cs typeface="Times New Roman"/>
                        </a:rPr>
                        <a:t>A</a:t>
                      </a:r>
                      <a:endParaRPr sz="900">
                        <a:latin typeface="Times New Roman"/>
                        <a:cs typeface="Times New Roman"/>
                      </a:endParaRPr>
                    </a:p>
                  </a:txBody>
                  <a:tcPr marL="0" marR="0" marT="67714" marB="0">
                    <a:lnL w="12700">
                      <a:solidFill>
                        <a:srgbClr val="000000"/>
                      </a:solidFill>
                      <a:prstDash val="solid"/>
                    </a:lnL>
                    <a:lnT w="12700">
                      <a:solidFill>
                        <a:srgbClr val="000000"/>
                      </a:solidFill>
                      <a:prstDash val="solid"/>
                    </a:lnT>
                    <a:lnB w="12700">
                      <a:solidFill>
                        <a:srgbClr val="000000"/>
                      </a:solidFill>
                      <a:prstDash val="solid"/>
                    </a:lnB>
                  </a:tcPr>
                </a:tc>
              </a:tr>
              <a:tr h="147155">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054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5"/>
                        </a:spcBef>
                      </a:pPr>
                      <a:r>
                        <a:rPr sz="900" b="1" spc="-5" dirty="0">
                          <a:latin typeface="Times New Roman"/>
                          <a:cs typeface="Times New Roman"/>
                        </a:rPr>
                        <a:t>Dr</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Usaha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11,990,973,240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Afiliasi</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Lain </a:t>
                      </a:r>
                      <a:r>
                        <a:rPr sz="900" dirty="0">
                          <a:latin typeface="Times New Roman"/>
                          <a:cs typeface="Times New Roman"/>
                        </a:rPr>
                        <a:t>-</a:t>
                      </a:r>
                      <a:r>
                        <a:rPr sz="900" spc="5" dirty="0">
                          <a:latin typeface="Times New Roman"/>
                          <a:cs typeface="Times New Roman"/>
                        </a:rPr>
                        <a:t> </a:t>
                      </a:r>
                      <a:r>
                        <a:rPr sz="900" dirty="0">
                          <a:latin typeface="Times New Roman"/>
                          <a:cs typeface="Times New Roman"/>
                        </a:rPr>
                        <a:t>lain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85,000,000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12,075,973,240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2">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Diperiksa Oleh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250081">
                <a:tc gridSpan="2">
                  <a:txBody>
                    <a:bodyPr/>
                    <a:lstStyle/>
                    <a:p>
                      <a:pPr marL="12700">
                        <a:lnSpc>
                          <a:spcPct val="100000"/>
                        </a:lnSpc>
                        <a:spcBef>
                          <a:spcPts val="15"/>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spcBef>
                          <a:spcPts val="15"/>
                        </a:spcBef>
                      </a:pPr>
                      <a:endParaRPr sz="700">
                        <a:latin typeface="Times New Roman"/>
                        <a:cs typeface="Times New Roman"/>
                      </a:endParaRPr>
                    </a:p>
                    <a:p>
                      <a:pPr marL="12700">
                        <a:lnSpc>
                          <a:spcPct val="100000"/>
                        </a:lnSpc>
                      </a:pPr>
                      <a:r>
                        <a:rPr sz="900" spc="-5" dirty="0">
                          <a:latin typeface="Times New Roman"/>
                          <a:cs typeface="Times New Roman"/>
                        </a:rPr>
                        <a:t>Galang Dwi</a:t>
                      </a:r>
                      <a:r>
                        <a:rPr sz="900"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147165">
                <a:tc gridSpan="2">
                  <a:txBody>
                    <a:bodyPr/>
                    <a:lstStyle/>
                    <a:p>
                      <a:pPr marL="12700">
                        <a:lnSpc>
                          <a:spcPct val="100000"/>
                        </a:lnSpc>
                        <a:spcBef>
                          <a:spcPts val="60"/>
                        </a:spcBef>
                      </a:pPr>
                      <a:r>
                        <a:rPr sz="900" i="1" spc="-5" dirty="0">
                          <a:latin typeface="Times New Roman"/>
                          <a:cs typeface="Times New Roman"/>
                        </a:rPr>
                        <a:t>Piutang</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3587003" cy="2295551"/>
        </p:xfrm>
        <a:graphic>
          <a:graphicData uri="http://schemas.openxmlformats.org/drawingml/2006/table">
            <a:tbl>
              <a:tblPr firstRow="1" bandRow="1">
                <a:tableStyleId>{2D5ABB26-0587-4C30-8999-92F81FD0307C}</a:tableStyleId>
              </a:tblPr>
              <a:tblGrid>
                <a:gridCol w="1708449"/>
                <a:gridCol w="1878554"/>
              </a:tblGrid>
              <a:tr h="279570">
                <a:tc>
                  <a:txBody>
                    <a:bodyPr/>
                    <a:lstStyle/>
                    <a:p>
                      <a:pPr>
                        <a:lnSpc>
                          <a:spcPct val="100000"/>
                        </a:lnSpc>
                        <a:spcBef>
                          <a:spcPts val="690"/>
                        </a:spcBef>
                      </a:pPr>
                      <a:r>
                        <a:rPr sz="900" b="1" spc="-5" dirty="0">
                          <a:latin typeface="Times New Roman"/>
                          <a:cs typeface="Times New Roman"/>
                        </a:rPr>
                        <a:t>RE</a:t>
                      </a:r>
                      <a:endParaRPr sz="900">
                        <a:latin typeface="Times New Roman"/>
                        <a:cs typeface="Times New Roman"/>
                      </a:endParaRPr>
                    </a:p>
                  </a:txBody>
                  <a:tcPr marL="0" marR="0" marT="67714" marB="0">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5"/>
                        </a:spcBef>
                      </a:pPr>
                      <a:endParaRPr sz="1000">
                        <a:latin typeface="Times New Roman"/>
                        <a:cs typeface="Times New Roman"/>
                      </a:endParaRPr>
                    </a:p>
                    <a:p>
                      <a:pPr marL="95885">
                        <a:lnSpc>
                          <a:spcPct val="100000"/>
                        </a:lnSpc>
                      </a:pPr>
                      <a:r>
                        <a:rPr sz="900" b="1" spc="-5" dirty="0">
                          <a:latin typeface="Times New Roman"/>
                          <a:cs typeface="Times New Roman"/>
                        </a:rPr>
                        <a:t>Per Audit</a:t>
                      </a:r>
                      <a:r>
                        <a:rPr sz="900" b="1" spc="-25" dirty="0">
                          <a:latin typeface="Times New Roman"/>
                          <a:cs typeface="Times New Roman"/>
                        </a:rPr>
                        <a:t> </a:t>
                      </a:r>
                      <a:r>
                        <a:rPr sz="900" b="1" dirty="0">
                          <a:latin typeface="Times New Roman"/>
                          <a:cs typeface="Times New Roman"/>
                        </a:rPr>
                        <a:t>31/12/2018</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 algn="ctr">
                        <a:lnSpc>
                          <a:spcPct val="100000"/>
                        </a:lnSpc>
                        <a:spcBef>
                          <a:spcPts val="65"/>
                        </a:spcBef>
                      </a:pPr>
                      <a:r>
                        <a:rPr sz="900" b="1" spc="-5" dirty="0">
                          <a:latin typeface="Times New Roman"/>
                          <a:cs typeface="Times New Roman"/>
                        </a:rPr>
                        <a:t>Cr</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42545" algn="r">
                        <a:lnSpc>
                          <a:spcPct val="100000"/>
                        </a:lnSpc>
                        <a:spcBef>
                          <a:spcPts val="65"/>
                        </a:spcBef>
                      </a:pPr>
                      <a:r>
                        <a:rPr sz="900" dirty="0">
                          <a:latin typeface="Times New Roman"/>
                          <a:cs typeface="Times New Roman"/>
                        </a:rPr>
                        <a:t>77,250,000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5"/>
                        </a:spcBef>
                      </a:pPr>
                      <a:r>
                        <a:rPr sz="900" dirty="0">
                          <a:latin typeface="Times New Roman"/>
                          <a:cs typeface="Times New Roman"/>
                        </a:rPr>
                        <a:t>11,913,723,240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14935" algn="r">
                        <a:lnSpc>
                          <a:spcPct val="100000"/>
                        </a:lnSpc>
                        <a:spcBef>
                          <a:spcPts val="65"/>
                        </a:spcBef>
                      </a:pPr>
                      <a:r>
                        <a:rPr sz="900" dirty="0">
                          <a:latin typeface="Times New Roman"/>
                          <a:cs typeface="Times New Roman"/>
                        </a:rPr>
                        <a:t>-</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85,000,000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42545" algn="r">
                        <a:lnSpc>
                          <a:spcPct val="100000"/>
                        </a:lnSpc>
                        <a:spcBef>
                          <a:spcPts val="65"/>
                        </a:spcBef>
                      </a:pPr>
                      <a:r>
                        <a:rPr sz="900" dirty="0">
                          <a:latin typeface="Times New Roman"/>
                          <a:cs typeface="Times New Roman"/>
                        </a:rPr>
                        <a:t>77,250,000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5"/>
                        </a:spcBef>
                      </a:pPr>
                      <a:r>
                        <a:rPr sz="900" dirty="0">
                          <a:latin typeface="Times New Roman"/>
                          <a:cs typeface="Times New Roman"/>
                        </a:rPr>
                        <a:t>11,998,723,240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81">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1500" b="1" dirty="0">
                          <a:latin typeface="Times New Roman"/>
                          <a:cs typeface="Times New Roman"/>
                        </a:rPr>
                        <a:t>E</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0"/>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7565164" cy="4128263"/>
        </p:xfrm>
        <a:graphic>
          <a:graphicData uri="http://schemas.openxmlformats.org/drawingml/2006/table">
            <a:tbl>
              <a:tblPr firstRow="1" bandRow="1">
                <a:tableStyleId>{2D5ABB26-0587-4C30-8999-92F81FD0307C}</a:tableStyleId>
              </a:tblPr>
              <a:tblGrid>
                <a:gridCol w="3573855"/>
                <a:gridCol w="548116"/>
                <a:gridCol w="1773368"/>
                <a:gridCol w="1669825"/>
              </a:tblGrid>
              <a:tr h="147155">
                <a:tc rowSpan="2">
                  <a:txBody>
                    <a:bodyPr/>
                    <a:lstStyle/>
                    <a:p>
                      <a:pPr marL="855980">
                        <a:lnSpc>
                          <a:spcPct val="100000"/>
                        </a:lnSpc>
                        <a:spcBef>
                          <a:spcPts val="770"/>
                        </a:spcBef>
                      </a:pPr>
                      <a:r>
                        <a:rPr sz="900" b="1" spc="-5" dirty="0">
                          <a:latin typeface="Times New Roman"/>
                          <a:cs typeface="Times New Roman"/>
                        </a:rPr>
                        <a:t>Nama Pelanggan</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98425">
                        <a:lnSpc>
                          <a:spcPts val="1270"/>
                        </a:lnSpc>
                        <a:spcBef>
                          <a:spcPts val="165"/>
                        </a:spcBef>
                      </a:pPr>
                      <a:r>
                        <a:rPr sz="900" b="1" dirty="0">
                          <a:latin typeface="Times New Roman"/>
                          <a:cs typeface="Times New Roman"/>
                        </a:rPr>
                        <a:t>WP</a:t>
                      </a:r>
                      <a:endParaRPr sz="900">
                        <a:latin typeface="Times New Roman"/>
                        <a:cs typeface="Times New Roman"/>
                      </a:endParaRPr>
                    </a:p>
                    <a:p>
                      <a:pPr marL="88265">
                        <a:lnSpc>
                          <a:spcPts val="1270"/>
                        </a:lnSpc>
                      </a:pPr>
                      <a:r>
                        <a:rPr sz="900" b="1" spc="-5" dirty="0">
                          <a:latin typeface="Times New Roman"/>
                          <a:cs typeface="Times New Roman"/>
                        </a:rPr>
                        <a:t>Ref.</a:t>
                      </a:r>
                      <a:endParaRPr sz="900">
                        <a:latin typeface="Times New Roman"/>
                        <a:cs typeface="Times New Roman"/>
                      </a:endParaRPr>
                    </a:p>
                  </a:txBody>
                  <a:tcPr marL="0" marR="0" marT="1619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62865">
                        <a:lnSpc>
                          <a:spcPct val="100000"/>
                        </a:lnSpc>
                        <a:spcBef>
                          <a:spcPts val="770"/>
                        </a:spcBef>
                      </a:pPr>
                      <a:r>
                        <a:rPr sz="900" b="1" spc="-5" dirty="0">
                          <a:latin typeface="Times New Roman"/>
                          <a:cs typeface="Times New Roman"/>
                        </a:rPr>
                        <a:t>Per </a:t>
                      </a:r>
                      <a:r>
                        <a:rPr sz="900" b="1" dirty="0">
                          <a:latin typeface="Times New Roman"/>
                          <a:cs typeface="Times New Roman"/>
                        </a:rPr>
                        <a:t>Klien</a:t>
                      </a:r>
                      <a:r>
                        <a:rPr sz="900" b="1" spc="-45" dirty="0">
                          <a:latin typeface="Times New Roman"/>
                          <a:cs typeface="Times New Roman"/>
                        </a:rPr>
                        <a:t> </a:t>
                      </a:r>
                      <a:r>
                        <a:rPr sz="900" b="1" dirty="0">
                          <a:latin typeface="Times New Roman"/>
                          <a:cs typeface="Times New Roman"/>
                        </a:rPr>
                        <a:t>31/12/2018</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r">
                        <a:lnSpc>
                          <a:spcPct val="100000"/>
                        </a:lnSpc>
                        <a:spcBef>
                          <a:spcPts val="20"/>
                        </a:spcBef>
                      </a:pPr>
                      <a:r>
                        <a:rPr sz="900" b="1" spc="-5" dirty="0">
                          <a:latin typeface="Times New Roman"/>
                          <a:cs typeface="Times New Roman"/>
                        </a:rPr>
                        <a:t>P</a:t>
                      </a:r>
                      <a:r>
                        <a:rPr sz="900" b="1" dirty="0">
                          <a:latin typeface="Times New Roman"/>
                          <a:cs typeface="Times New Roman"/>
                        </a:rPr>
                        <a:t>A</a:t>
                      </a:r>
                      <a:endParaRPr sz="900">
                        <a:latin typeface="Times New Roman"/>
                        <a:cs typeface="Times New Roman"/>
                      </a:endParaRPr>
                    </a:p>
                  </a:txBody>
                  <a:tcPr marL="0" marR="0" marT="1963" marB="0">
                    <a:lnL w="12700">
                      <a:solidFill>
                        <a:srgbClr val="000000"/>
                      </a:solidFill>
                      <a:prstDash val="solid"/>
                    </a:lnL>
                    <a:lnT w="12700">
                      <a:solidFill>
                        <a:srgbClr val="000000"/>
                      </a:solidFill>
                      <a:prstDash val="solid"/>
                    </a:lnT>
                    <a:lnB w="12700">
                      <a:solidFill>
                        <a:srgbClr val="000000"/>
                      </a:solidFill>
                      <a:prstDash val="solid"/>
                    </a:lnB>
                  </a:tcPr>
                </a:tc>
              </a:tr>
              <a:tr h="147155">
                <a:tc vMerge="1">
                  <a:txBody>
                    <a:bodyPr/>
                    <a:lstStyle/>
                    <a:p>
                      <a:endParaRPr/>
                    </a:p>
                  </a:txBody>
                  <a:tcPr marL="0" marR="0" marT="977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2095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977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0"/>
                        </a:spcBef>
                      </a:pPr>
                      <a:r>
                        <a:rPr sz="900" b="1" spc="-5" dirty="0">
                          <a:latin typeface="Times New Roman"/>
                          <a:cs typeface="Times New Roman"/>
                        </a:rPr>
                        <a:t>Dr</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Krakatau</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5"/>
                        </a:spcBef>
                      </a:pPr>
                      <a:r>
                        <a:rPr sz="900" spc="-5" dirty="0">
                          <a:latin typeface="Times New Roman"/>
                          <a:cs typeface="Times New Roman"/>
                        </a:rPr>
                        <a:t>EE</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33,000,000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PT </a:t>
                      </a:r>
                      <a:r>
                        <a:rPr sz="900" dirty="0">
                          <a:latin typeface="Times New Roman"/>
                          <a:cs typeface="Times New Roman"/>
                        </a:rPr>
                        <a:t>Merdeka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103,960,000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Orientasi</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11,000,000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Lestari</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5"/>
                        </a:spcBef>
                      </a:pPr>
                      <a:r>
                        <a:rPr sz="900" spc="-5" dirty="0">
                          <a:latin typeface="Times New Roman"/>
                          <a:cs typeface="Times New Roman"/>
                        </a:rPr>
                        <a:t>EE</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59,000,000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PT Nuansa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116,125,000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Pelita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5"/>
                        </a:spcBef>
                      </a:pPr>
                      <a:r>
                        <a:rPr sz="900" dirty="0">
                          <a:latin typeface="Times New Roman"/>
                          <a:cs typeface="Times New Roman"/>
                        </a:rPr>
                        <a:t>10,357,027,600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Quenie</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132,000,000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PT Sejahtera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5"/>
                        </a:spcBef>
                      </a:pPr>
                      <a:r>
                        <a:rPr sz="900" spc="-5" dirty="0">
                          <a:latin typeface="Times New Roman"/>
                          <a:cs typeface="Times New Roman"/>
                        </a:rPr>
                        <a:t>EE</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107,871,500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55"/>
                        </a:spcBef>
                      </a:pPr>
                      <a:r>
                        <a:rPr sz="900" spc="-5" dirty="0">
                          <a:latin typeface="Times New Roman"/>
                          <a:cs typeface="Times New Roman"/>
                        </a:rPr>
                        <a:t>PT Usaha</a:t>
                      </a:r>
                      <a:r>
                        <a:rPr sz="900" spc="5" dirty="0">
                          <a:latin typeface="Times New Roman"/>
                          <a:cs typeface="Times New Roman"/>
                        </a:rPr>
                        <a:t> </a:t>
                      </a:r>
                      <a:r>
                        <a:rPr sz="900" spc="-5" dirty="0">
                          <a:latin typeface="Times New Roman"/>
                          <a:cs typeface="Times New Roman"/>
                        </a:rPr>
                        <a:t>Lancar</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55"/>
                        </a:spcBef>
                      </a:pPr>
                      <a:r>
                        <a:rPr sz="900" spc="-5" dirty="0">
                          <a:latin typeface="Times New Roman"/>
                          <a:cs typeface="Times New Roman"/>
                        </a:rPr>
                        <a:t>EE</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55"/>
                        </a:spcBef>
                      </a:pPr>
                      <a:r>
                        <a:rPr sz="900" dirty="0">
                          <a:latin typeface="Times New Roman"/>
                          <a:cs typeface="Times New Roman"/>
                        </a:rPr>
                        <a:t>390,989,140</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PT </a:t>
                      </a:r>
                      <a:r>
                        <a:rPr sz="900" dirty="0">
                          <a:latin typeface="Times New Roman"/>
                          <a:cs typeface="Times New Roman"/>
                        </a:rPr>
                        <a:t>Wahana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151,500,000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PT Rimba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0"/>
                        </a:spcBef>
                      </a:pPr>
                      <a:r>
                        <a:rPr sz="900" dirty="0">
                          <a:latin typeface="Times New Roman"/>
                          <a:cs typeface="Times New Roman"/>
                        </a:rPr>
                        <a:t>27,500,000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0"/>
                        </a:spcBef>
                      </a:pPr>
                      <a:r>
                        <a:rPr sz="900" spc="-5" dirty="0">
                          <a:latin typeface="Times New Roman"/>
                          <a:cs typeface="Times New Roman"/>
                        </a:rPr>
                        <a:t>PT Tempo</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0"/>
                        </a:spcBef>
                      </a:pPr>
                      <a:r>
                        <a:rPr sz="900" dirty="0">
                          <a:latin typeface="Times New Roman"/>
                          <a:cs typeface="Times New Roman"/>
                        </a:rPr>
                        <a:t>15,000,000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PT Zebra</a:t>
                      </a:r>
                      <a:r>
                        <a:rPr sz="900" dirty="0">
                          <a:latin typeface="Times New Roman"/>
                          <a:cs typeface="Times New Roman"/>
                        </a:rPr>
                        <a:t> </a:t>
                      </a:r>
                      <a:r>
                        <a:rPr sz="900" spc="-5" dirty="0">
                          <a:latin typeface="Times New Roman"/>
                          <a:cs typeface="Times New Roman"/>
                        </a:rPr>
                        <a:t>Pratama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0"/>
                        </a:spcBef>
                      </a:pPr>
                      <a:r>
                        <a:rPr sz="900" dirty="0">
                          <a:latin typeface="Times New Roman"/>
                          <a:cs typeface="Times New Roman"/>
                        </a:rPr>
                        <a:t>55,000,000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PT Zeira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159,000,000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Forbox </a:t>
                      </a:r>
                      <a:r>
                        <a:rPr sz="900" dirty="0">
                          <a:latin typeface="Times New Roman"/>
                          <a:cs typeface="Times New Roman"/>
                        </a:rPr>
                        <a:t>Inc</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0"/>
                        </a:spcBef>
                      </a:pPr>
                      <a:r>
                        <a:rPr sz="900" dirty="0">
                          <a:latin typeface="Times New Roman"/>
                          <a:cs typeface="Times New Roman"/>
                        </a:rPr>
                        <a:t>eqv </a:t>
                      </a:r>
                      <a:r>
                        <a:rPr sz="900" spc="-5" dirty="0">
                          <a:latin typeface="Times New Roman"/>
                          <a:cs typeface="Times New Roman"/>
                        </a:rPr>
                        <a:t>USD</a:t>
                      </a:r>
                      <a:r>
                        <a:rPr sz="900" spc="-10" dirty="0">
                          <a:latin typeface="Times New Roman"/>
                          <a:cs typeface="Times New Roman"/>
                        </a:rPr>
                        <a:t> </a:t>
                      </a:r>
                      <a:r>
                        <a:rPr sz="900" dirty="0">
                          <a:latin typeface="Times New Roman"/>
                          <a:cs typeface="Times New Roman"/>
                        </a:rPr>
                        <a:t>20.000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0"/>
                        </a:spcBef>
                      </a:pPr>
                      <a:r>
                        <a:rPr sz="900" dirty="0">
                          <a:latin typeface="Times New Roman"/>
                          <a:cs typeface="Times New Roman"/>
                        </a:rPr>
                        <a:t>90,000,000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Royal</a:t>
                      </a:r>
                      <a:r>
                        <a:rPr sz="900" dirty="0">
                          <a:latin typeface="Times New Roman"/>
                          <a:cs typeface="Times New Roman"/>
                        </a:rPr>
                        <a:t> Inc</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dirty="0">
                          <a:latin typeface="Times New Roman"/>
                          <a:cs typeface="Times New Roman"/>
                        </a:rPr>
                        <a:t>eqv </a:t>
                      </a:r>
                      <a:r>
                        <a:rPr sz="900" spc="-5" dirty="0">
                          <a:latin typeface="Times New Roman"/>
                          <a:cs typeface="Times New Roman"/>
                        </a:rPr>
                        <a:t>USD</a:t>
                      </a:r>
                      <a:r>
                        <a:rPr sz="900" spc="-10" dirty="0">
                          <a:latin typeface="Times New Roman"/>
                          <a:cs typeface="Times New Roman"/>
                        </a:rPr>
                        <a:t> </a:t>
                      </a:r>
                      <a:r>
                        <a:rPr sz="900" dirty="0">
                          <a:latin typeface="Times New Roman"/>
                          <a:cs typeface="Times New Roman"/>
                        </a:rPr>
                        <a:t>40.000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182,000,000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0"/>
                        </a:spcBef>
                      </a:pPr>
                      <a:r>
                        <a:rPr sz="900" dirty="0">
                          <a:latin typeface="Times New Roman"/>
                          <a:cs typeface="Times New Roman"/>
                        </a:rPr>
                        <a:t>11,990,973,240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5"/>
                        </a:spcBef>
                      </a:pPr>
                      <a:r>
                        <a:rPr sz="900" spc="-5" dirty="0">
                          <a:latin typeface="Times New Roman"/>
                          <a:cs typeface="Times New Roman"/>
                        </a:rPr>
                        <a:t>Klien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5"/>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Diperiksa Oleh </a:t>
                      </a:r>
                      <a:r>
                        <a:rPr sz="900" dirty="0">
                          <a:latin typeface="Times New Roman"/>
                          <a:cs typeface="Times New Roman"/>
                        </a:rPr>
                        <a:t>:</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r>
              <a:tr h="250090">
                <a:tc gridSpan="2">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spcBef>
                          <a:spcPts val="20"/>
                        </a:spcBef>
                      </a:pPr>
                      <a:endParaRPr sz="700">
                        <a:latin typeface="Times New Roman"/>
                        <a:cs typeface="Times New Roman"/>
                      </a:endParaRPr>
                    </a:p>
                    <a:p>
                      <a:pPr marL="12700">
                        <a:lnSpc>
                          <a:spcPct val="100000"/>
                        </a:lnSpc>
                      </a:pPr>
                      <a:r>
                        <a:rPr sz="900" spc="-5" dirty="0">
                          <a:latin typeface="Times New Roman"/>
                          <a:cs typeface="Times New Roman"/>
                        </a:rPr>
                        <a:t>Galang Dwi</a:t>
                      </a:r>
                      <a:r>
                        <a:rPr sz="900"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5"/>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5"/>
                        </a:spcBef>
                      </a:pPr>
                      <a:r>
                        <a:rPr sz="900" i="1" spc="-5" dirty="0">
                          <a:latin typeface="Times New Roman"/>
                          <a:cs typeface="Times New Roman"/>
                        </a:rPr>
                        <a:t>Piutang Usaha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5" y="525981"/>
          <a:ext cx="3952688" cy="4076180"/>
        </p:xfrm>
        <a:graphic>
          <a:graphicData uri="http://schemas.openxmlformats.org/drawingml/2006/table">
            <a:tbl>
              <a:tblPr firstRow="1" bandRow="1">
                <a:tableStyleId>{2D5ABB26-0587-4C30-8999-92F81FD0307C}</a:tableStyleId>
              </a:tblPr>
              <a:tblGrid>
                <a:gridCol w="1669826"/>
                <a:gridCol w="2282862"/>
              </a:tblGrid>
              <a:tr h="147155">
                <a:tc>
                  <a:txBody>
                    <a:bodyPr/>
                    <a:lstStyle/>
                    <a:p>
                      <a:pPr>
                        <a:lnSpc>
                          <a:spcPct val="100000"/>
                        </a:lnSpc>
                        <a:spcBef>
                          <a:spcPts val="20"/>
                        </a:spcBef>
                      </a:pPr>
                      <a:r>
                        <a:rPr sz="900" b="1" spc="-5" dirty="0">
                          <a:latin typeface="Times New Roman"/>
                          <a:cs typeface="Times New Roman"/>
                        </a:rPr>
                        <a:t>RE</a:t>
                      </a:r>
                      <a:endParaRPr sz="900">
                        <a:latin typeface="Times New Roman"/>
                        <a:cs typeface="Times New Roman"/>
                      </a:endParaRPr>
                    </a:p>
                  </a:txBody>
                  <a:tcPr marL="0" marR="0" marT="1963" marB="0">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5"/>
                        </a:spcBef>
                      </a:pPr>
                      <a:endParaRPr sz="1000">
                        <a:latin typeface="Times New Roman"/>
                        <a:cs typeface="Times New Roman"/>
                      </a:endParaRPr>
                    </a:p>
                    <a:p>
                      <a:pPr marL="251460">
                        <a:lnSpc>
                          <a:spcPct val="100000"/>
                        </a:lnSpc>
                        <a:spcBef>
                          <a:spcPts val="5"/>
                        </a:spcBef>
                      </a:pPr>
                      <a:r>
                        <a:rPr sz="900" b="1" spc="-5" dirty="0">
                          <a:latin typeface="Times New Roman"/>
                          <a:cs typeface="Times New Roman"/>
                        </a:rPr>
                        <a:t>Per Audit</a:t>
                      </a:r>
                      <a:r>
                        <a:rPr sz="900" b="1" spc="-10" dirty="0">
                          <a:latin typeface="Times New Roman"/>
                          <a:cs typeface="Times New Roman"/>
                        </a:rPr>
                        <a:t> </a:t>
                      </a:r>
                      <a:r>
                        <a:rPr sz="900" b="1" dirty="0">
                          <a:latin typeface="Times New Roman"/>
                          <a:cs typeface="Times New Roman"/>
                        </a:rPr>
                        <a:t>31/12/2018</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gn="ctr">
                        <a:lnSpc>
                          <a:spcPct val="100000"/>
                        </a:lnSpc>
                        <a:spcBef>
                          <a:spcPts val="60"/>
                        </a:spcBef>
                      </a:pPr>
                      <a:r>
                        <a:rPr sz="900" b="1" spc="-5" dirty="0">
                          <a:latin typeface="Times New Roman"/>
                          <a:cs typeface="Times New Roman"/>
                        </a:rPr>
                        <a:t>Cr</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41275" algn="r">
                        <a:lnSpc>
                          <a:spcPct val="100000"/>
                        </a:lnSpc>
                        <a:spcBef>
                          <a:spcPts val="65"/>
                        </a:spcBef>
                      </a:pPr>
                      <a:r>
                        <a:rPr sz="900" dirty="0">
                          <a:latin typeface="Times New Roman"/>
                          <a:cs typeface="Times New Roman"/>
                        </a:rPr>
                        <a:t>11,000,000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22,000,000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103,960,000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11,000,000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41275" algn="r">
                        <a:lnSpc>
                          <a:spcPct val="100000"/>
                        </a:lnSpc>
                        <a:spcBef>
                          <a:spcPts val="65"/>
                        </a:spcBef>
                      </a:pPr>
                      <a:r>
                        <a:rPr sz="900" dirty="0">
                          <a:latin typeface="Times New Roman"/>
                          <a:cs typeface="Times New Roman"/>
                        </a:rPr>
                        <a:t>22,250,000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36,750,000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116,125,000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5"/>
                        </a:spcBef>
                      </a:pPr>
                      <a:r>
                        <a:rPr sz="900" dirty="0">
                          <a:latin typeface="Times New Roman"/>
                          <a:cs typeface="Times New Roman"/>
                        </a:rPr>
                        <a:t>10,357,027,600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132,000,000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41275" algn="r">
                        <a:lnSpc>
                          <a:spcPct val="100000"/>
                        </a:lnSpc>
                        <a:spcBef>
                          <a:spcPts val="65"/>
                        </a:spcBef>
                      </a:pPr>
                      <a:r>
                        <a:rPr sz="900" dirty="0">
                          <a:latin typeface="Times New Roman"/>
                          <a:cs typeface="Times New Roman"/>
                        </a:rPr>
                        <a:t>22,000,000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85,871,500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R="41275" algn="r">
                        <a:lnSpc>
                          <a:spcPct val="100000"/>
                        </a:lnSpc>
                        <a:spcBef>
                          <a:spcPts val="55"/>
                        </a:spcBef>
                      </a:pPr>
                      <a:r>
                        <a:rPr sz="900" dirty="0">
                          <a:latin typeface="Times New Roman"/>
                          <a:cs typeface="Times New Roman"/>
                        </a:rPr>
                        <a:t>22,000,000</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55"/>
                        </a:spcBef>
                      </a:pPr>
                      <a:r>
                        <a:rPr sz="900" dirty="0">
                          <a:latin typeface="Times New Roman"/>
                          <a:cs typeface="Times New Roman"/>
                        </a:rPr>
                        <a:t>368,989,140</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151,000,000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27,500,000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15,000,000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55,000,000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159,000,000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90,000,000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0"/>
                        </a:spcBef>
                      </a:pPr>
                      <a:r>
                        <a:rPr sz="900" dirty="0">
                          <a:latin typeface="Times New Roman"/>
                          <a:cs typeface="Times New Roman"/>
                        </a:rPr>
                        <a:t>182,000,000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R="41275" algn="r">
                        <a:lnSpc>
                          <a:spcPct val="100000"/>
                        </a:lnSpc>
                        <a:spcBef>
                          <a:spcPts val="60"/>
                        </a:spcBef>
                      </a:pPr>
                      <a:r>
                        <a:rPr sz="900" dirty="0">
                          <a:latin typeface="Times New Roman"/>
                          <a:cs typeface="Times New Roman"/>
                        </a:rPr>
                        <a:t>77,250,000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910" algn="r">
                        <a:lnSpc>
                          <a:spcPct val="100000"/>
                        </a:lnSpc>
                        <a:spcBef>
                          <a:spcPts val="60"/>
                        </a:spcBef>
                      </a:pPr>
                      <a:r>
                        <a:rPr sz="900" dirty="0">
                          <a:latin typeface="Times New Roman"/>
                          <a:cs typeface="Times New Roman"/>
                        </a:rPr>
                        <a:t>11,913,223,240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dirty="0">
                          <a:latin typeface="Times New Roman"/>
                          <a:cs typeface="Times New Roman"/>
                        </a:rPr>
                        <a:t>Indeks</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20"/>
                        </a:spcBef>
                      </a:pPr>
                      <a:r>
                        <a:rPr sz="1500" b="1" spc="-5" dirty="0">
                          <a:latin typeface="Times New Roman"/>
                          <a:cs typeface="Times New Roman"/>
                        </a:rPr>
                        <a:t>E1</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dirty="0">
                          <a:latin typeface="Times New Roman"/>
                          <a:cs typeface="Times New Roman"/>
                        </a:rPr>
                        <a:t>31/12/2018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7980155" cy="4633384"/>
        </p:xfrm>
        <a:graphic>
          <a:graphicData uri="http://schemas.openxmlformats.org/drawingml/2006/table">
            <a:tbl>
              <a:tblPr firstRow="1" bandRow="1">
                <a:tableStyleId>{2D5ABB26-0587-4C30-8999-92F81FD0307C}</a:tableStyleId>
              </a:tblPr>
              <a:tblGrid>
                <a:gridCol w="364864"/>
                <a:gridCol w="1447949"/>
                <a:gridCol w="2791533"/>
                <a:gridCol w="1643529"/>
                <a:gridCol w="1732280"/>
              </a:tblGrid>
              <a:tr h="294311">
                <a:tc rowSpan="2">
                  <a:txBody>
                    <a:bodyPr/>
                    <a:lstStyle/>
                    <a:p>
                      <a:pPr>
                        <a:lnSpc>
                          <a:spcPct val="100000"/>
                        </a:lnSpc>
                      </a:pPr>
                      <a:endParaRPr sz="900">
                        <a:latin typeface="Times New Roman"/>
                        <a:cs typeface="Times New Roman"/>
                      </a:endParaRPr>
                    </a:p>
                    <a:p>
                      <a:pPr marL="38100">
                        <a:lnSpc>
                          <a:spcPct val="100000"/>
                        </a:lnSpc>
                        <a:spcBef>
                          <a:spcPts val="890"/>
                        </a:spcBef>
                      </a:pPr>
                      <a:r>
                        <a:rPr sz="900" b="1" spc="-5" dirty="0">
                          <a:latin typeface="Times New Roman"/>
                          <a:cs typeface="Times New Roman"/>
                        </a:rPr>
                        <a:t>No</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pPr>
                      <a:endParaRPr sz="900">
                        <a:latin typeface="Times New Roman"/>
                        <a:cs typeface="Times New Roman"/>
                      </a:endParaRPr>
                    </a:p>
                    <a:p>
                      <a:pPr marL="52069">
                        <a:lnSpc>
                          <a:spcPct val="100000"/>
                        </a:lnSpc>
                        <a:spcBef>
                          <a:spcPts val="890"/>
                        </a:spcBef>
                      </a:pPr>
                      <a:r>
                        <a:rPr sz="900" b="1" spc="-5" dirty="0">
                          <a:latin typeface="Times New Roman"/>
                          <a:cs typeface="Times New Roman"/>
                        </a:rPr>
                        <a:t>Nama</a:t>
                      </a:r>
                      <a:r>
                        <a:rPr sz="900" b="1" spc="-20" dirty="0">
                          <a:latin typeface="Times New Roman"/>
                          <a:cs typeface="Times New Roman"/>
                        </a:rPr>
                        <a:t> </a:t>
                      </a:r>
                      <a:r>
                        <a:rPr sz="900" b="1" spc="-5" dirty="0">
                          <a:latin typeface="Times New Roman"/>
                          <a:cs typeface="Times New Roman"/>
                        </a:rPr>
                        <a:t>Pelanggan</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pPr>
                      <a:endParaRPr sz="900">
                        <a:latin typeface="Times New Roman"/>
                        <a:cs typeface="Times New Roman"/>
                      </a:endParaRPr>
                    </a:p>
                    <a:p>
                      <a:pPr algn="ctr">
                        <a:lnSpc>
                          <a:spcPct val="100000"/>
                        </a:lnSpc>
                        <a:spcBef>
                          <a:spcPts val="890"/>
                        </a:spcBef>
                      </a:pPr>
                      <a:r>
                        <a:rPr sz="900" b="1" spc="-5" dirty="0">
                          <a:latin typeface="Times New Roman"/>
                          <a:cs typeface="Times New Roman"/>
                        </a:rPr>
                        <a:t>Alamat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pPr>
                      <a:endParaRPr sz="900">
                        <a:latin typeface="Times New Roman"/>
                        <a:cs typeface="Times New Roman"/>
                      </a:endParaRPr>
                    </a:p>
                    <a:p>
                      <a:pPr marL="109220">
                        <a:lnSpc>
                          <a:spcPct val="100000"/>
                        </a:lnSpc>
                        <a:spcBef>
                          <a:spcPts val="890"/>
                        </a:spcBef>
                      </a:pPr>
                      <a:r>
                        <a:rPr sz="900" b="1" spc="-5" dirty="0">
                          <a:latin typeface="Times New Roman"/>
                          <a:cs typeface="Times New Roman"/>
                        </a:rPr>
                        <a:t>Jumlah per</a:t>
                      </a:r>
                      <a:r>
                        <a:rPr sz="900" b="1" spc="-20" dirty="0">
                          <a:latin typeface="Times New Roman"/>
                          <a:cs typeface="Times New Roman"/>
                        </a:rPr>
                        <a:t> </a:t>
                      </a:r>
                      <a:r>
                        <a:rPr sz="900" b="1" dirty="0">
                          <a:latin typeface="Times New Roman"/>
                          <a:cs typeface="Times New Roman"/>
                        </a:rPr>
                        <a:t>Klien</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803275">
                        <a:lnSpc>
                          <a:spcPct val="100000"/>
                        </a:lnSpc>
                        <a:spcBef>
                          <a:spcPts val="770"/>
                        </a:spcBef>
                      </a:pPr>
                      <a:r>
                        <a:rPr sz="900" b="1" dirty="0">
                          <a:latin typeface="Times New Roman"/>
                          <a:cs typeface="Times New Roman"/>
                        </a:rPr>
                        <a:t>Hasil</a:t>
                      </a:r>
                      <a:r>
                        <a:rPr sz="900" b="1" spc="-75" dirty="0">
                          <a:latin typeface="Times New Roman"/>
                          <a:cs typeface="Times New Roman"/>
                        </a:rPr>
                        <a:t> </a:t>
                      </a:r>
                      <a:r>
                        <a:rPr sz="900" b="1" dirty="0">
                          <a:latin typeface="Times New Roman"/>
                          <a:cs typeface="Times New Roman"/>
                        </a:rPr>
                        <a:t>Ko</a:t>
                      </a:r>
                      <a:endParaRPr sz="900">
                        <a:latin typeface="Times New Roman"/>
                        <a:cs typeface="Times New Roman"/>
                      </a:endParaRPr>
                    </a:p>
                  </a:txBody>
                  <a:tcPr marL="0" marR="0" marT="75565" marB="0">
                    <a:lnL w="12700">
                      <a:solidFill>
                        <a:srgbClr val="000000"/>
                      </a:solidFill>
                      <a:prstDash val="solid"/>
                    </a:lnL>
                    <a:lnT w="12700">
                      <a:solidFill>
                        <a:srgbClr val="000000"/>
                      </a:solidFill>
                      <a:prstDash val="solid"/>
                    </a:lnT>
                    <a:lnB w="12700">
                      <a:solidFill>
                        <a:srgbClr val="000000"/>
                      </a:solidFill>
                      <a:prstDash val="solid"/>
                    </a:lnB>
                  </a:tcPr>
                </a:tc>
              </a:tr>
              <a:tr h="294320">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marR="12065" algn="ctr">
                        <a:lnSpc>
                          <a:spcPct val="100000"/>
                        </a:lnSpc>
                        <a:spcBef>
                          <a:spcPts val="770"/>
                        </a:spcBef>
                      </a:pPr>
                      <a:r>
                        <a:rPr sz="900" b="1" dirty="0">
                          <a:latin typeface="Times New Roman"/>
                          <a:cs typeface="Times New Roman"/>
                        </a:rPr>
                        <a:t>I</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5"/>
                        </a:spcBef>
                      </a:pPr>
                      <a:r>
                        <a:rPr sz="900" dirty="0">
                          <a:latin typeface="Times New Roman"/>
                          <a:cs typeface="Times New Roman"/>
                        </a:rPr>
                        <a:t>1</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Krakatau</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Selat Sunda </a:t>
                      </a:r>
                      <a:r>
                        <a:rPr sz="900" dirty="0">
                          <a:latin typeface="Times New Roman"/>
                          <a:cs typeface="Times New Roman"/>
                        </a:rPr>
                        <a:t>no 100,</a:t>
                      </a:r>
                      <a:r>
                        <a:rPr sz="900" spc="20" dirty="0">
                          <a:latin typeface="Times New Roman"/>
                          <a:cs typeface="Times New Roman"/>
                        </a:rPr>
                        <a:t> </a:t>
                      </a:r>
                      <a:r>
                        <a:rPr sz="900" spc="-5" dirty="0">
                          <a:latin typeface="Times New Roman"/>
                          <a:cs typeface="Times New Roman"/>
                        </a:rPr>
                        <a:t>Tangerang</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33,000,000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0"/>
                        </a:spcBef>
                      </a:pPr>
                      <a:r>
                        <a:rPr sz="900" dirty="0">
                          <a:latin typeface="Times New Roman"/>
                          <a:cs typeface="Times New Roman"/>
                        </a:rPr>
                        <a:t>2</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spc="-5" dirty="0">
                          <a:latin typeface="Times New Roman"/>
                          <a:cs typeface="Times New Roman"/>
                        </a:rPr>
                        <a:t>PT</a:t>
                      </a:r>
                      <a:r>
                        <a:rPr sz="900" spc="-10" dirty="0">
                          <a:latin typeface="Times New Roman"/>
                          <a:cs typeface="Times New Roman"/>
                        </a:rPr>
                        <a:t> </a:t>
                      </a:r>
                      <a:r>
                        <a:rPr sz="900" dirty="0">
                          <a:latin typeface="Times New Roman"/>
                          <a:cs typeface="Times New Roman"/>
                        </a:rPr>
                        <a:t>Merdeka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dirty="0">
                          <a:latin typeface="Times New Roman"/>
                          <a:cs typeface="Times New Roman"/>
                        </a:rPr>
                        <a:t>Jl. Merdeka no 5, </a:t>
                      </a:r>
                      <a:r>
                        <a:rPr sz="900" spc="-5" dirty="0">
                          <a:latin typeface="Times New Roman"/>
                          <a:cs typeface="Times New Roman"/>
                        </a:rPr>
                        <a:t>Cianjur</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103,960,000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105410">
                        <a:lnSpc>
                          <a:spcPct val="100000"/>
                        </a:lnSpc>
                        <a:spcBef>
                          <a:spcPts val="135"/>
                        </a:spcBef>
                      </a:pPr>
                      <a:r>
                        <a:rPr sz="900" dirty="0">
                          <a:latin typeface="Times New Roman"/>
                          <a:cs typeface="Times New Roman"/>
                        </a:rPr>
                        <a:t>3</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Orientasi</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Sudirman </a:t>
                      </a:r>
                      <a:r>
                        <a:rPr sz="900" dirty="0">
                          <a:latin typeface="Times New Roman"/>
                          <a:cs typeface="Times New Roman"/>
                        </a:rPr>
                        <a:t>no 16, Jakarta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11,000,000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5"/>
                        </a:spcBef>
                      </a:pPr>
                      <a:r>
                        <a:rPr sz="900" dirty="0">
                          <a:latin typeface="Times New Roman"/>
                          <a:cs typeface="Times New Roman"/>
                        </a:rPr>
                        <a:t>4</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Lestari</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Siswa Raya </a:t>
                      </a:r>
                      <a:r>
                        <a:rPr sz="900" dirty="0">
                          <a:latin typeface="Times New Roman"/>
                          <a:cs typeface="Times New Roman"/>
                        </a:rPr>
                        <a:t>no 47,</a:t>
                      </a:r>
                      <a:r>
                        <a:rPr sz="900" spc="5" dirty="0">
                          <a:latin typeface="Times New Roman"/>
                          <a:cs typeface="Times New Roman"/>
                        </a:rPr>
                        <a:t> </a:t>
                      </a:r>
                      <a:r>
                        <a:rPr sz="900" dirty="0">
                          <a:latin typeface="Times New Roman"/>
                          <a:cs typeface="Times New Roman"/>
                        </a:rPr>
                        <a:t>Jakarta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59,000,000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0"/>
                        </a:spcBef>
                      </a:pPr>
                      <a:r>
                        <a:rPr sz="900" dirty="0">
                          <a:latin typeface="Times New Roman"/>
                          <a:cs typeface="Times New Roman"/>
                        </a:rPr>
                        <a:t>5</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spc="-5" dirty="0">
                          <a:latin typeface="Times New Roman"/>
                          <a:cs typeface="Times New Roman"/>
                        </a:rPr>
                        <a:t>PT Nuansa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dirty="0">
                          <a:latin typeface="Times New Roman"/>
                          <a:cs typeface="Times New Roman"/>
                        </a:rPr>
                        <a:t>Jl. </a:t>
                      </a:r>
                      <a:r>
                        <a:rPr sz="900" spc="-5" dirty="0">
                          <a:latin typeface="Times New Roman"/>
                          <a:cs typeface="Times New Roman"/>
                        </a:rPr>
                        <a:t>Alam </a:t>
                      </a:r>
                      <a:r>
                        <a:rPr sz="900" dirty="0">
                          <a:latin typeface="Times New Roman"/>
                          <a:cs typeface="Times New Roman"/>
                        </a:rPr>
                        <a:t>no 8,</a:t>
                      </a:r>
                      <a:r>
                        <a:rPr sz="900" spc="10" dirty="0">
                          <a:latin typeface="Times New Roman"/>
                          <a:cs typeface="Times New Roman"/>
                        </a:rPr>
                        <a:t> </a:t>
                      </a:r>
                      <a:r>
                        <a:rPr sz="900" spc="-5" dirty="0">
                          <a:latin typeface="Times New Roman"/>
                          <a:cs typeface="Times New Roman"/>
                        </a:rPr>
                        <a:t>Sukabumi</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116,125,000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5"/>
                        </a:spcBef>
                      </a:pPr>
                      <a:r>
                        <a:rPr sz="900" dirty="0">
                          <a:latin typeface="Times New Roman"/>
                          <a:cs typeface="Times New Roman"/>
                        </a:rPr>
                        <a:t>6</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Pelita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Pintu Air </a:t>
                      </a:r>
                      <a:r>
                        <a:rPr sz="900" dirty="0">
                          <a:latin typeface="Times New Roman"/>
                          <a:cs typeface="Times New Roman"/>
                        </a:rPr>
                        <a:t>no 2,</a:t>
                      </a:r>
                      <a:r>
                        <a:rPr sz="900" spc="15" dirty="0">
                          <a:latin typeface="Times New Roman"/>
                          <a:cs typeface="Times New Roman"/>
                        </a:rPr>
                        <a:t> </a:t>
                      </a:r>
                      <a:r>
                        <a:rPr sz="900" spc="-5" dirty="0">
                          <a:latin typeface="Times New Roman"/>
                          <a:cs typeface="Times New Roman"/>
                        </a:rPr>
                        <a:t>Bogor</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0640" algn="r">
                        <a:lnSpc>
                          <a:spcPct val="100000"/>
                        </a:lnSpc>
                        <a:spcBef>
                          <a:spcPts val="135"/>
                        </a:spcBef>
                      </a:pPr>
                      <a:r>
                        <a:rPr sz="900" dirty="0">
                          <a:latin typeface="Times New Roman"/>
                          <a:cs typeface="Times New Roman"/>
                        </a:rPr>
                        <a:t>10,357,027,600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105410">
                        <a:lnSpc>
                          <a:spcPct val="100000"/>
                        </a:lnSpc>
                        <a:spcBef>
                          <a:spcPts val="135"/>
                        </a:spcBef>
                      </a:pPr>
                      <a:r>
                        <a:rPr sz="900" dirty="0">
                          <a:latin typeface="Times New Roman"/>
                          <a:cs typeface="Times New Roman"/>
                        </a:rPr>
                        <a:t>7</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Quenie</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Lontar Barat </a:t>
                      </a:r>
                      <a:r>
                        <a:rPr sz="900" dirty="0">
                          <a:latin typeface="Times New Roman"/>
                          <a:cs typeface="Times New Roman"/>
                        </a:rPr>
                        <a:t>no 95,</a:t>
                      </a:r>
                      <a:r>
                        <a:rPr sz="900" spc="20" dirty="0">
                          <a:latin typeface="Times New Roman"/>
                          <a:cs typeface="Times New Roman"/>
                        </a:rPr>
                        <a:t> </a:t>
                      </a:r>
                      <a:r>
                        <a:rPr sz="900" spc="-5" dirty="0">
                          <a:latin typeface="Times New Roman"/>
                          <a:cs typeface="Times New Roman"/>
                        </a:rPr>
                        <a:t>Serang</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5"/>
                        </a:spcBef>
                      </a:pPr>
                      <a:r>
                        <a:rPr sz="900" dirty="0">
                          <a:latin typeface="Times New Roman"/>
                          <a:cs typeface="Times New Roman"/>
                        </a:rPr>
                        <a:t>132,000,000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0"/>
                        </a:spcBef>
                      </a:pPr>
                      <a:r>
                        <a:rPr sz="900" dirty="0">
                          <a:latin typeface="Times New Roman"/>
                          <a:cs typeface="Times New Roman"/>
                        </a:rPr>
                        <a:t>8</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spc="-5" dirty="0">
                          <a:latin typeface="Times New Roman"/>
                          <a:cs typeface="Times New Roman"/>
                        </a:rPr>
                        <a:t>PT Sejahtera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dirty="0">
                          <a:latin typeface="Times New Roman"/>
                          <a:cs typeface="Times New Roman"/>
                        </a:rPr>
                        <a:t>Jl. </a:t>
                      </a:r>
                      <a:r>
                        <a:rPr sz="900" spc="-5" dirty="0">
                          <a:latin typeface="Times New Roman"/>
                          <a:cs typeface="Times New Roman"/>
                        </a:rPr>
                        <a:t>Kelapa </a:t>
                      </a:r>
                      <a:r>
                        <a:rPr sz="900" dirty="0">
                          <a:latin typeface="Times New Roman"/>
                          <a:cs typeface="Times New Roman"/>
                        </a:rPr>
                        <a:t>no 80,</a:t>
                      </a:r>
                      <a:r>
                        <a:rPr sz="900" spc="5" dirty="0">
                          <a:latin typeface="Times New Roman"/>
                          <a:cs typeface="Times New Roman"/>
                        </a:rPr>
                        <a:t> </a:t>
                      </a:r>
                      <a:r>
                        <a:rPr sz="900" dirty="0">
                          <a:latin typeface="Times New Roman"/>
                          <a:cs typeface="Times New Roman"/>
                        </a:rPr>
                        <a:t>Jakarta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107,871,500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105410">
                        <a:lnSpc>
                          <a:spcPct val="100000"/>
                        </a:lnSpc>
                        <a:spcBef>
                          <a:spcPts val="135"/>
                        </a:spcBef>
                      </a:pPr>
                      <a:r>
                        <a:rPr sz="900" dirty="0">
                          <a:latin typeface="Times New Roman"/>
                          <a:cs typeface="Times New Roman"/>
                        </a:rPr>
                        <a:t>9</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Usaha</a:t>
                      </a:r>
                      <a:r>
                        <a:rPr sz="900" spc="-10" dirty="0">
                          <a:latin typeface="Times New Roman"/>
                          <a:cs typeface="Times New Roman"/>
                        </a:rPr>
                        <a:t> </a:t>
                      </a:r>
                      <a:r>
                        <a:rPr sz="900" spc="-5" dirty="0">
                          <a:latin typeface="Times New Roman"/>
                          <a:cs typeface="Times New Roman"/>
                        </a:rPr>
                        <a:t>Lancar</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Asem Raya </a:t>
                      </a:r>
                      <a:r>
                        <a:rPr sz="900" dirty="0">
                          <a:latin typeface="Times New Roman"/>
                          <a:cs typeface="Times New Roman"/>
                        </a:rPr>
                        <a:t>no 62,</a:t>
                      </a:r>
                      <a:r>
                        <a:rPr sz="900" spc="15" dirty="0">
                          <a:latin typeface="Times New Roman"/>
                          <a:cs typeface="Times New Roman"/>
                        </a:rPr>
                        <a:t> </a:t>
                      </a:r>
                      <a:r>
                        <a:rPr sz="900" spc="-5" dirty="0">
                          <a:latin typeface="Times New Roman"/>
                          <a:cs typeface="Times New Roman"/>
                        </a:rPr>
                        <a:t>Bandung</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5"/>
                        </a:spcBef>
                      </a:pPr>
                      <a:r>
                        <a:rPr sz="900" dirty="0">
                          <a:latin typeface="Times New Roman"/>
                          <a:cs typeface="Times New Roman"/>
                        </a:rPr>
                        <a:t>390,989,140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71120">
                        <a:lnSpc>
                          <a:spcPct val="100000"/>
                        </a:lnSpc>
                        <a:spcBef>
                          <a:spcPts val="135"/>
                        </a:spcBef>
                      </a:pPr>
                      <a:r>
                        <a:rPr sz="900" dirty="0">
                          <a:latin typeface="Times New Roman"/>
                          <a:cs typeface="Times New Roman"/>
                        </a:rPr>
                        <a:t>10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a:t>
                      </a:r>
                      <a:r>
                        <a:rPr sz="900" spc="-10" dirty="0">
                          <a:latin typeface="Times New Roman"/>
                          <a:cs typeface="Times New Roman"/>
                        </a:rPr>
                        <a:t> </a:t>
                      </a:r>
                      <a:r>
                        <a:rPr sz="900" dirty="0">
                          <a:latin typeface="Times New Roman"/>
                          <a:cs typeface="Times New Roman"/>
                        </a:rPr>
                        <a:t>Wahana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Zamrud </a:t>
                      </a:r>
                      <a:r>
                        <a:rPr sz="900" dirty="0">
                          <a:latin typeface="Times New Roman"/>
                          <a:cs typeface="Times New Roman"/>
                        </a:rPr>
                        <a:t>no 9,</a:t>
                      </a:r>
                      <a:r>
                        <a:rPr sz="900" spc="5" dirty="0">
                          <a:latin typeface="Times New Roman"/>
                          <a:cs typeface="Times New Roman"/>
                        </a:rPr>
                        <a:t> </a:t>
                      </a:r>
                      <a:r>
                        <a:rPr sz="900" spc="-5" dirty="0">
                          <a:latin typeface="Times New Roman"/>
                          <a:cs typeface="Times New Roman"/>
                        </a:rPr>
                        <a:t>Sukabumi</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5"/>
                        </a:spcBef>
                      </a:pPr>
                      <a:r>
                        <a:rPr sz="900" dirty="0">
                          <a:latin typeface="Times New Roman"/>
                          <a:cs typeface="Times New Roman"/>
                        </a:rPr>
                        <a:t>151,500,000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71120">
                        <a:lnSpc>
                          <a:spcPct val="100000"/>
                        </a:lnSpc>
                        <a:spcBef>
                          <a:spcPts val="130"/>
                        </a:spcBef>
                      </a:pPr>
                      <a:r>
                        <a:rPr sz="900" dirty="0">
                          <a:latin typeface="Times New Roman"/>
                          <a:cs typeface="Times New Roman"/>
                        </a:rPr>
                        <a:t>11</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spc="-5" dirty="0">
                          <a:latin typeface="Times New Roman"/>
                          <a:cs typeface="Times New Roman"/>
                        </a:rPr>
                        <a:t>PT Rimba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dirty="0">
                          <a:latin typeface="Times New Roman"/>
                          <a:cs typeface="Times New Roman"/>
                        </a:rPr>
                        <a:t>Jl. </a:t>
                      </a:r>
                      <a:r>
                        <a:rPr sz="900" spc="-5" dirty="0">
                          <a:latin typeface="Times New Roman"/>
                          <a:cs typeface="Times New Roman"/>
                        </a:rPr>
                        <a:t>Saleh </a:t>
                      </a:r>
                      <a:r>
                        <a:rPr sz="900" dirty="0">
                          <a:latin typeface="Times New Roman"/>
                          <a:cs typeface="Times New Roman"/>
                        </a:rPr>
                        <a:t>no 57,</a:t>
                      </a:r>
                      <a:r>
                        <a:rPr sz="900" spc="5" dirty="0">
                          <a:latin typeface="Times New Roman"/>
                          <a:cs typeface="Times New Roman"/>
                        </a:rPr>
                        <a:t> </a:t>
                      </a:r>
                      <a:r>
                        <a:rPr sz="900" spc="-5" dirty="0">
                          <a:latin typeface="Times New Roman"/>
                          <a:cs typeface="Times New Roman"/>
                        </a:rPr>
                        <a:t>Bandung</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27,500,000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71120">
                        <a:lnSpc>
                          <a:spcPct val="100000"/>
                        </a:lnSpc>
                        <a:spcBef>
                          <a:spcPts val="135"/>
                        </a:spcBef>
                      </a:pPr>
                      <a:r>
                        <a:rPr sz="900" dirty="0">
                          <a:latin typeface="Times New Roman"/>
                          <a:cs typeface="Times New Roman"/>
                        </a:rPr>
                        <a:t>12</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Tempo</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Hijau </a:t>
                      </a:r>
                      <a:r>
                        <a:rPr sz="900" dirty="0">
                          <a:latin typeface="Times New Roman"/>
                          <a:cs typeface="Times New Roman"/>
                        </a:rPr>
                        <a:t>no 78,</a:t>
                      </a:r>
                      <a:r>
                        <a:rPr sz="900" spc="5" dirty="0">
                          <a:latin typeface="Times New Roman"/>
                          <a:cs typeface="Times New Roman"/>
                        </a:rPr>
                        <a:t> </a:t>
                      </a:r>
                      <a:r>
                        <a:rPr sz="900" spc="-5" dirty="0">
                          <a:latin typeface="Times New Roman"/>
                          <a:cs typeface="Times New Roman"/>
                        </a:rPr>
                        <a:t>Cirebon</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15,000,000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71120">
                        <a:lnSpc>
                          <a:spcPct val="100000"/>
                        </a:lnSpc>
                        <a:spcBef>
                          <a:spcPts val="135"/>
                        </a:spcBef>
                      </a:pPr>
                      <a:r>
                        <a:rPr sz="900" dirty="0">
                          <a:latin typeface="Times New Roman"/>
                          <a:cs typeface="Times New Roman"/>
                        </a:rPr>
                        <a:t>13</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PT Zebra</a:t>
                      </a:r>
                      <a:r>
                        <a:rPr sz="900" spc="-15" dirty="0">
                          <a:latin typeface="Times New Roman"/>
                          <a:cs typeface="Times New Roman"/>
                        </a:rPr>
                        <a:t> </a:t>
                      </a:r>
                      <a:r>
                        <a:rPr sz="900" spc="-5" dirty="0">
                          <a:latin typeface="Times New Roman"/>
                          <a:cs typeface="Times New Roman"/>
                        </a:rPr>
                        <a:t>Pratam</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dirty="0">
                          <a:latin typeface="Times New Roman"/>
                          <a:cs typeface="Times New Roman"/>
                        </a:rPr>
                        <a:t>Jl. </a:t>
                      </a:r>
                      <a:r>
                        <a:rPr sz="900" spc="-5" dirty="0">
                          <a:latin typeface="Times New Roman"/>
                          <a:cs typeface="Times New Roman"/>
                        </a:rPr>
                        <a:t>Surya </a:t>
                      </a:r>
                      <a:r>
                        <a:rPr sz="900" dirty="0">
                          <a:latin typeface="Times New Roman"/>
                          <a:cs typeface="Times New Roman"/>
                        </a:rPr>
                        <a:t>no 50,</a:t>
                      </a:r>
                      <a:r>
                        <a:rPr sz="900" spc="5" dirty="0">
                          <a:latin typeface="Times New Roman"/>
                          <a:cs typeface="Times New Roman"/>
                        </a:rPr>
                        <a:t> </a:t>
                      </a:r>
                      <a:r>
                        <a:rPr sz="900" dirty="0">
                          <a:latin typeface="Times New Roman"/>
                          <a:cs typeface="Times New Roman"/>
                        </a:rPr>
                        <a:t>Jakarta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55,000,000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71120">
                        <a:lnSpc>
                          <a:spcPct val="100000"/>
                        </a:lnSpc>
                        <a:spcBef>
                          <a:spcPts val="130"/>
                        </a:spcBef>
                      </a:pPr>
                      <a:r>
                        <a:rPr sz="900" dirty="0">
                          <a:latin typeface="Times New Roman"/>
                          <a:cs typeface="Times New Roman"/>
                        </a:rPr>
                        <a:t>14</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spc="-5" dirty="0">
                          <a:latin typeface="Times New Roman"/>
                          <a:cs typeface="Times New Roman"/>
                        </a:rPr>
                        <a:t>PT Zeira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0"/>
                        </a:spcBef>
                      </a:pPr>
                      <a:r>
                        <a:rPr sz="900" dirty="0">
                          <a:latin typeface="Times New Roman"/>
                          <a:cs typeface="Times New Roman"/>
                        </a:rPr>
                        <a:t>Jl. </a:t>
                      </a:r>
                      <a:r>
                        <a:rPr sz="900" spc="-5" dirty="0">
                          <a:latin typeface="Times New Roman"/>
                          <a:cs typeface="Times New Roman"/>
                        </a:rPr>
                        <a:t>Duren </a:t>
                      </a:r>
                      <a:r>
                        <a:rPr sz="900" dirty="0">
                          <a:latin typeface="Times New Roman"/>
                          <a:cs typeface="Times New Roman"/>
                        </a:rPr>
                        <a:t>no 102, Jakarta</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159,000,000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Setuju</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71120">
                        <a:lnSpc>
                          <a:spcPct val="100000"/>
                        </a:lnSpc>
                        <a:spcBef>
                          <a:spcPts val="135"/>
                        </a:spcBef>
                      </a:pPr>
                      <a:r>
                        <a:rPr sz="900" dirty="0">
                          <a:latin typeface="Times New Roman"/>
                          <a:cs typeface="Times New Roman"/>
                        </a:rPr>
                        <a:t>15</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Forbox </a:t>
                      </a:r>
                      <a:r>
                        <a:rPr sz="900" dirty="0">
                          <a:latin typeface="Times New Roman"/>
                          <a:cs typeface="Times New Roman"/>
                        </a:rPr>
                        <a:t>Inc</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Los Angeles, CA </a:t>
                      </a:r>
                      <a:r>
                        <a:rPr sz="900" dirty="0">
                          <a:latin typeface="Times New Roman"/>
                          <a:cs typeface="Times New Roman"/>
                        </a:rPr>
                        <a:t>90014,</a:t>
                      </a:r>
                      <a:r>
                        <a:rPr sz="900" spc="10" dirty="0">
                          <a:latin typeface="Times New Roman"/>
                          <a:cs typeface="Times New Roman"/>
                        </a:rPr>
                        <a:t> </a:t>
                      </a:r>
                      <a:r>
                        <a:rPr sz="900" spc="-5" dirty="0">
                          <a:latin typeface="Times New Roman"/>
                          <a:cs typeface="Times New Roman"/>
                        </a:rPr>
                        <a:t>USA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810" algn="r">
                        <a:lnSpc>
                          <a:spcPct val="100000"/>
                        </a:lnSpc>
                        <a:spcBef>
                          <a:spcPts val="135"/>
                        </a:spcBef>
                      </a:pPr>
                      <a:r>
                        <a:rPr sz="900" spc="-5" dirty="0">
                          <a:latin typeface="Times New Roman"/>
                          <a:cs typeface="Times New Roman"/>
                        </a:rPr>
                        <a:t>USD</a:t>
                      </a:r>
                      <a:r>
                        <a:rPr sz="900" spc="-100" dirty="0">
                          <a:latin typeface="Times New Roman"/>
                          <a:cs typeface="Times New Roman"/>
                        </a:rPr>
                        <a:t> </a:t>
                      </a:r>
                      <a:r>
                        <a:rPr sz="900" dirty="0">
                          <a:latin typeface="Times New Roman"/>
                          <a:cs typeface="Times New Roman"/>
                        </a:rPr>
                        <a:t>20.000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71120">
                        <a:lnSpc>
                          <a:spcPct val="100000"/>
                        </a:lnSpc>
                        <a:spcBef>
                          <a:spcPts val="135"/>
                        </a:spcBef>
                      </a:pPr>
                      <a:r>
                        <a:rPr sz="900" dirty="0">
                          <a:latin typeface="Times New Roman"/>
                          <a:cs typeface="Times New Roman"/>
                        </a:rPr>
                        <a:t>16</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Royal</a:t>
                      </a:r>
                      <a:r>
                        <a:rPr sz="900" dirty="0">
                          <a:latin typeface="Times New Roman"/>
                          <a:cs typeface="Times New Roman"/>
                        </a:rPr>
                        <a:t> Inc</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35"/>
                        </a:spcBef>
                      </a:pPr>
                      <a:r>
                        <a:rPr sz="900" spc="-5" dirty="0">
                          <a:latin typeface="Times New Roman"/>
                          <a:cs typeface="Times New Roman"/>
                        </a:rPr>
                        <a:t>San </a:t>
                      </a:r>
                      <a:r>
                        <a:rPr sz="900" dirty="0">
                          <a:latin typeface="Times New Roman"/>
                          <a:cs typeface="Times New Roman"/>
                        </a:rPr>
                        <a:t>Jose, </a:t>
                      </a:r>
                      <a:r>
                        <a:rPr sz="900" spc="-5" dirty="0">
                          <a:latin typeface="Times New Roman"/>
                          <a:cs typeface="Times New Roman"/>
                        </a:rPr>
                        <a:t>TX </a:t>
                      </a:r>
                      <a:r>
                        <a:rPr sz="900" dirty="0">
                          <a:latin typeface="Times New Roman"/>
                          <a:cs typeface="Times New Roman"/>
                        </a:rPr>
                        <a:t>78704, </a:t>
                      </a:r>
                      <a:r>
                        <a:rPr sz="900" spc="-5" dirty="0">
                          <a:latin typeface="Times New Roman"/>
                          <a:cs typeface="Times New Roman"/>
                        </a:rPr>
                        <a:t>USA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810" algn="r">
                        <a:lnSpc>
                          <a:spcPct val="100000"/>
                        </a:lnSpc>
                        <a:spcBef>
                          <a:spcPts val="135"/>
                        </a:spcBef>
                      </a:pPr>
                      <a:r>
                        <a:rPr sz="900" spc="-5" dirty="0">
                          <a:latin typeface="Times New Roman"/>
                          <a:cs typeface="Times New Roman"/>
                        </a:rPr>
                        <a:t>USD</a:t>
                      </a:r>
                      <a:r>
                        <a:rPr sz="900" spc="-100" dirty="0">
                          <a:latin typeface="Times New Roman"/>
                          <a:cs typeface="Times New Roman"/>
                        </a:rPr>
                        <a:t> </a:t>
                      </a:r>
                      <a:r>
                        <a:rPr sz="900" dirty="0">
                          <a:latin typeface="Times New Roman"/>
                          <a:cs typeface="Times New Roman"/>
                        </a:rPr>
                        <a:t>40.000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0800" marR="12065">
                        <a:lnSpc>
                          <a:spcPct val="100000"/>
                        </a:lnSpc>
                        <a:spcBef>
                          <a:spcPts val="15"/>
                        </a:spcBef>
                      </a:pP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2065">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2065">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2065">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5">
                  <a:txBody>
                    <a:bodyPr/>
                    <a:lstStyle/>
                    <a:p>
                      <a:pPr marR="12065">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294320">
                <a:tc gridSpan="5">
                  <a:txBody>
                    <a:bodyPr/>
                    <a:lstStyle/>
                    <a:p>
                      <a:pPr marL="12700" marR="12065">
                        <a:lnSpc>
                          <a:spcPct val="100000"/>
                        </a:lnSpc>
                        <a:spcBef>
                          <a:spcPts val="65"/>
                        </a:spcBef>
                        <a:tabLst>
                          <a:tab pos="6146800" algn="l"/>
                        </a:tabLst>
                      </a:pPr>
                      <a:r>
                        <a:rPr sz="900" i="1" u="sng" dirty="0">
                          <a:uFill>
                            <a:solidFill>
                              <a:srgbClr val="000000"/>
                            </a:solidFill>
                          </a:uFill>
                          <a:latin typeface="Times New Roman"/>
                          <a:cs typeface="Times New Roman"/>
                        </a:rPr>
                        <a:t>r = periksa bukti </a:t>
                      </a:r>
                      <a:r>
                        <a:rPr sz="900" i="1" u="sng" spc="-5" dirty="0">
                          <a:uFill>
                            <a:solidFill>
                              <a:srgbClr val="000000"/>
                            </a:solidFill>
                          </a:uFill>
                          <a:latin typeface="Times New Roman"/>
                          <a:cs typeface="Times New Roman"/>
                        </a:rPr>
                        <a:t>penerimaan</a:t>
                      </a:r>
                      <a:r>
                        <a:rPr sz="900" i="1" u="sng" spc="-45" dirty="0">
                          <a:uFill>
                            <a:solidFill>
                              <a:srgbClr val="000000"/>
                            </a:solidFill>
                          </a:uFill>
                          <a:latin typeface="Times New Roman"/>
                          <a:cs typeface="Times New Roman"/>
                        </a:rPr>
                        <a:t> </a:t>
                      </a:r>
                      <a:r>
                        <a:rPr sz="900" i="1" u="sng" dirty="0">
                          <a:uFill>
                            <a:solidFill>
                              <a:srgbClr val="000000"/>
                            </a:solidFill>
                          </a:uFill>
                          <a:latin typeface="Times New Roman"/>
                          <a:cs typeface="Times New Roman"/>
                        </a:rPr>
                        <a:t>kas/bank	</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147155">
                <a:tc gridSpan="4">
                  <a:txBody>
                    <a:bodyPr/>
                    <a:lstStyle/>
                    <a:p>
                      <a:pPr marL="12700">
                        <a:lnSpc>
                          <a:spcPct val="100000"/>
                        </a:lnSpc>
                        <a:spcBef>
                          <a:spcPts val="65"/>
                        </a:spcBef>
                      </a:pPr>
                      <a:r>
                        <a:rPr sz="900" spc="-5" dirty="0">
                          <a:latin typeface="Times New Roman"/>
                          <a:cs typeface="Times New Roman"/>
                        </a:rPr>
                        <a:t>Klien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0" marR="12065">
                        <a:lnSpc>
                          <a:spcPct val="100000"/>
                        </a:lnSpc>
                        <a:spcBef>
                          <a:spcPts val="65"/>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r>
              <a:tr h="250090">
                <a:tc gridSpan="4">
                  <a:txBody>
                    <a:bodyPr/>
                    <a:lstStyle/>
                    <a:p>
                      <a:pPr marL="12700">
                        <a:lnSpc>
                          <a:spcPct val="100000"/>
                        </a:lnSpc>
                        <a:spcBef>
                          <a:spcPts val="15"/>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R="12065">
                        <a:lnSpc>
                          <a:spcPct val="100000"/>
                        </a:lnSpc>
                        <a:spcBef>
                          <a:spcPts val="10"/>
                        </a:spcBef>
                      </a:pPr>
                      <a:endParaRPr sz="700">
                        <a:latin typeface="Times New Roman"/>
                        <a:cs typeface="Times New Roman"/>
                      </a:endParaRPr>
                    </a:p>
                    <a:p>
                      <a:pPr marL="12700" marR="12065">
                        <a:lnSpc>
                          <a:spcPct val="100000"/>
                        </a:lnSpc>
                      </a:pPr>
                      <a:r>
                        <a:rPr sz="900" spc="-5" dirty="0">
                          <a:latin typeface="Times New Roman"/>
                          <a:cs typeface="Times New Roman"/>
                        </a:rPr>
                        <a:t>Galang Dwi Saputro</a:t>
                      </a:r>
                      <a:endParaRPr sz="900">
                        <a:latin typeface="Times New Roman"/>
                        <a:cs typeface="Times New Roman"/>
                      </a:endParaRPr>
                    </a:p>
                  </a:txBody>
                  <a:tcPr marL="0" marR="0" marT="981" marB="0">
                    <a:lnL w="12700">
                      <a:solidFill>
                        <a:srgbClr val="000000"/>
                      </a:solidFill>
                      <a:prstDash val="solid"/>
                    </a:lnL>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0"/>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0" marR="12065">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0"/>
                        </a:spcBef>
                      </a:pPr>
                      <a:r>
                        <a:rPr sz="900" i="1" spc="-5" dirty="0">
                          <a:latin typeface="Times New Roman"/>
                          <a:cs typeface="Times New Roman"/>
                        </a:rPr>
                        <a:t>Daftar</a:t>
                      </a:r>
                      <a:r>
                        <a:rPr sz="900" i="1" dirty="0">
                          <a:latin typeface="Times New Roman"/>
                          <a:cs typeface="Times New Roman"/>
                        </a:rPr>
                        <a:t> </a:t>
                      </a:r>
                      <a:r>
                        <a:rPr sz="900" i="1" spc="-5" dirty="0">
                          <a:latin typeface="Times New Roman"/>
                          <a:cs typeface="Times New Roman"/>
                        </a:rPr>
                        <a:t>Konfirmasi</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R="12065">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6417980" cy="4633384"/>
        </p:xfrm>
        <a:graphic>
          <a:graphicData uri="http://schemas.openxmlformats.org/drawingml/2006/table">
            <a:tbl>
              <a:tblPr firstRow="1" bandRow="1">
                <a:tableStyleId>{2D5ABB26-0587-4C30-8999-92F81FD0307C}</a:tableStyleId>
              </a:tblPr>
              <a:tblGrid>
                <a:gridCol w="1708449"/>
                <a:gridCol w="1383030"/>
                <a:gridCol w="1330436"/>
                <a:gridCol w="1996065"/>
              </a:tblGrid>
              <a:tr h="294311">
                <a:tc>
                  <a:txBody>
                    <a:bodyPr/>
                    <a:lstStyle/>
                    <a:p>
                      <a:pPr marL="9525">
                        <a:lnSpc>
                          <a:spcPct val="100000"/>
                        </a:lnSpc>
                        <a:spcBef>
                          <a:spcPts val="770"/>
                        </a:spcBef>
                      </a:pPr>
                      <a:r>
                        <a:rPr sz="900" b="1" spc="-5" dirty="0">
                          <a:latin typeface="Times New Roman"/>
                          <a:cs typeface="Times New Roman"/>
                        </a:rPr>
                        <a:t>nfirmasi</a:t>
                      </a:r>
                      <a:endParaRPr sz="900">
                        <a:latin typeface="Times New Roman"/>
                        <a:cs typeface="Times New Roman"/>
                      </a:endParaRPr>
                    </a:p>
                  </a:txBody>
                  <a:tcPr marL="0" marR="0" marT="75565"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algn="ctr">
                        <a:lnSpc>
                          <a:spcPct val="100000"/>
                        </a:lnSpc>
                        <a:spcBef>
                          <a:spcPts val="770"/>
                        </a:spcBef>
                      </a:pPr>
                      <a:r>
                        <a:rPr sz="900" b="1" spc="-5" dirty="0">
                          <a:latin typeface="Times New Roman"/>
                          <a:cs typeface="Times New Roman"/>
                        </a:rPr>
                        <a:t>Perbedaan</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rowSpan="2">
                  <a:txBody>
                    <a:bodyPr/>
                    <a:lstStyle/>
                    <a:p>
                      <a:pPr marL="59690" marR="52705" indent="-1270" algn="ctr">
                        <a:lnSpc>
                          <a:spcPct val="92400"/>
                        </a:lnSpc>
                        <a:spcBef>
                          <a:spcPts val="540"/>
                        </a:spcBef>
                      </a:pPr>
                      <a:r>
                        <a:rPr sz="900" b="1" spc="-5" dirty="0">
                          <a:latin typeface="Times New Roman"/>
                          <a:cs typeface="Times New Roman"/>
                        </a:rPr>
                        <a:t>Penerimaan </a:t>
                      </a:r>
                      <a:r>
                        <a:rPr sz="900" b="1" dirty="0">
                          <a:latin typeface="Times New Roman"/>
                          <a:cs typeface="Times New Roman"/>
                        </a:rPr>
                        <a:t>setelah  </a:t>
                      </a:r>
                      <a:r>
                        <a:rPr sz="900" b="1" spc="-5" dirty="0">
                          <a:latin typeface="Times New Roman"/>
                          <a:cs typeface="Times New Roman"/>
                        </a:rPr>
                        <a:t>Tanggal Laporan Posisi  </a:t>
                      </a:r>
                      <a:r>
                        <a:rPr sz="900" b="1" dirty="0">
                          <a:latin typeface="Times New Roman"/>
                          <a:cs typeface="Times New Roman"/>
                        </a:rPr>
                        <a:t>Keuangan </a:t>
                      </a:r>
                      <a:r>
                        <a:rPr sz="900" b="1" spc="-5" dirty="0">
                          <a:latin typeface="Times New Roman"/>
                          <a:cs typeface="Times New Roman"/>
                        </a:rPr>
                        <a:t>s.d.</a:t>
                      </a:r>
                      <a:r>
                        <a:rPr sz="900" b="1" spc="-20" dirty="0">
                          <a:latin typeface="Times New Roman"/>
                          <a:cs typeface="Times New Roman"/>
                        </a:rPr>
                        <a:t> </a:t>
                      </a:r>
                      <a:r>
                        <a:rPr sz="900" b="1" dirty="0">
                          <a:latin typeface="Times New Roman"/>
                          <a:cs typeface="Times New Roman"/>
                        </a:rPr>
                        <a:t>28</a:t>
                      </a:r>
                      <a:endParaRPr sz="900">
                        <a:latin typeface="Times New Roman"/>
                        <a:cs typeface="Times New Roman"/>
                      </a:endParaRPr>
                    </a:p>
                    <a:p>
                      <a:pPr algn="ctr">
                        <a:lnSpc>
                          <a:spcPts val="1220"/>
                        </a:lnSpc>
                      </a:pPr>
                      <a:r>
                        <a:rPr sz="900" b="1" spc="-5" dirty="0">
                          <a:latin typeface="Times New Roman"/>
                          <a:cs typeface="Times New Roman"/>
                        </a:rPr>
                        <a:t>Februari </a:t>
                      </a:r>
                      <a:r>
                        <a:rPr sz="900" b="1" dirty="0">
                          <a:latin typeface="Times New Roman"/>
                          <a:cs typeface="Times New Roman"/>
                        </a:rPr>
                        <a:t>2019</a:t>
                      </a:r>
                      <a:endParaRPr sz="900">
                        <a:latin typeface="Times New Roman"/>
                        <a:cs typeface="Times New Roman"/>
                      </a:endParaRPr>
                    </a:p>
                  </a:txBody>
                  <a:tcPr marL="0" marR="0" marT="529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94320">
                <a:tc>
                  <a:txBody>
                    <a:bodyPr/>
                    <a:lstStyle/>
                    <a:p>
                      <a:pPr marL="635" algn="ctr">
                        <a:lnSpc>
                          <a:spcPct val="100000"/>
                        </a:lnSpc>
                        <a:spcBef>
                          <a:spcPts val="770"/>
                        </a:spcBef>
                      </a:pPr>
                      <a:r>
                        <a:rPr sz="900" b="1" dirty="0">
                          <a:latin typeface="Times New Roman"/>
                          <a:cs typeface="Times New Roman"/>
                        </a:rPr>
                        <a:t>II</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dirty="0">
                          <a:latin typeface="Times New Roman"/>
                          <a:cs typeface="Times New Roman"/>
                        </a:rPr>
                        <a:t>I</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dirty="0">
                          <a:latin typeface="Times New Roman"/>
                          <a:cs typeface="Times New Roman"/>
                        </a:rPr>
                        <a:t>II</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85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50800">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0640" algn="r">
                        <a:lnSpc>
                          <a:spcPct val="100000"/>
                        </a:lnSpc>
                        <a:spcBef>
                          <a:spcPts val="135"/>
                        </a:spcBef>
                      </a:pPr>
                      <a:r>
                        <a:rPr sz="900" dirty="0">
                          <a:latin typeface="Times New Roman"/>
                          <a:cs typeface="Times New Roman"/>
                        </a:rPr>
                        <a:t>11,000,000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22,000,000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103,960,000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50800">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50800">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0640" algn="r">
                        <a:lnSpc>
                          <a:spcPct val="100000"/>
                        </a:lnSpc>
                        <a:spcBef>
                          <a:spcPts val="135"/>
                        </a:spcBef>
                      </a:pPr>
                      <a:r>
                        <a:rPr sz="900" dirty="0">
                          <a:latin typeface="Times New Roman"/>
                          <a:cs typeface="Times New Roman"/>
                        </a:rPr>
                        <a:t>22,250,000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36,750,000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50800">
                        <a:lnSpc>
                          <a:spcPct val="100000"/>
                        </a:lnSpc>
                        <a:spcBef>
                          <a:spcPts val="10"/>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116,125,000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50800">
                        <a:lnSpc>
                          <a:spcPct val="100000"/>
                        </a:lnSpc>
                        <a:spcBef>
                          <a:spcPts val="15"/>
                        </a:spcBef>
                      </a:pPr>
                      <a:r>
                        <a:rPr sz="900" spc="-5" dirty="0">
                          <a:latin typeface="Times New Roman"/>
                          <a:cs typeface="Times New Roman"/>
                        </a:rPr>
                        <a:t>Setuju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50800">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132,000,000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0640" algn="r">
                        <a:lnSpc>
                          <a:spcPct val="100000"/>
                        </a:lnSpc>
                        <a:spcBef>
                          <a:spcPts val="130"/>
                        </a:spcBef>
                      </a:pPr>
                      <a:r>
                        <a:rPr sz="900" dirty="0">
                          <a:latin typeface="Times New Roman"/>
                          <a:cs typeface="Times New Roman"/>
                        </a:rPr>
                        <a:t>22,000,000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85,751,000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50800">
                        <a:lnSpc>
                          <a:spcPct val="100000"/>
                        </a:lnSpc>
                        <a:spcBef>
                          <a:spcPts val="15"/>
                        </a:spcBef>
                      </a:pPr>
                      <a:r>
                        <a:rPr sz="900" spc="-5" dirty="0">
                          <a:latin typeface="Times New Roman"/>
                          <a:cs typeface="Times New Roman"/>
                        </a:rPr>
                        <a:t>Tidak</a:t>
                      </a:r>
                      <a:r>
                        <a:rPr sz="900" spc="-15" dirty="0">
                          <a:latin typeface="Times New Roman"/>
                          <a:cs typeface="Times New Roman"/>
                        </a:rPr>
                        <a:t> </a:t>
                      </a:r>
                      <a:r>
                        <a:rPr sz="900" spc="-5" dirty="0">
                          <a:latin typeface="Times New Roman"/>
                          <a:cs typeface="Times New Roman"/>
                        </a:rPr>
                        <a:t>Menjawab</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0640" algn="r">
                        <a:lnSpc>
                          <a:spcPct val="100000"/>
                        </a:lnSpc>
                        <a:spcBef>
                          <a:spcPts val="135"/>
                        </a:spcBef>
                      </a:pPr>
                      <a:r>
                        <a:rPr sz="900" dirty="0">
                          <a:latin typeface="Times New Roman"/>
                          <a:cs typeface="Times New Roman"/>
                        </a:rPr>
                        <a:t>22,000,000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368,989,140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27,500,000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147165">
                <a:tc gridSpan="4">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147155">
                <a:tc gridSpan="4">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ct val="100000"/>
                        </a:lnSpc>
                        <a:spcBef>
                          <a:spcPts val="65"/>
                        </a:spcBef>
                      </a:pPr>
                      <a:r>
                        <a:rPr sz="900" spc="-5" dirty="0">
                          <a:latin typeface="Times New Roman"/>
                          <a:cs typeface="Times New Roman"/>
                        </a:rPr>
                        <a:t>Diperiksa Oleh</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5"/>
                        </a:spcBef>
                      </a:pPr>
                      <a:r>
                        <a:rPr sz="900" dirty="0">
                          <a:latin typeface="Times New Roman"/>
                          <a:cs typeface="Times New Roman"/>
                        </a:rPr>
                        <a:t>Indeks</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15"/>
                        </a:spcBef>
                      </a:pPr>
                      <a:r>
                        <a:rPr sz="1500" b="1" spc="-5" dirty="0">
                          <a:latin typeface="Times New Roman"/>
                          <a:cs typeface="Times New Roman"/>
                        </a:rPr>
                        <a:t>EE</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1114613"/>
          <a:ext cx="7474768" cy="3095995"/>
        </p:xfrm>
        <a:graphic>
          <a:graphicData uri="http://schemas.openxmlformats.org/drawingml/2006/table">
            <a:tbl>
              <a:tblPr firstRow="1" bandRow="1">
                <a:tableStyleId>{2D5ABB26-0587-4C30-8999-92F81FD0307C}</a:tableStyleId>
              </a:tblPr>
              <a:tblGrid>
                <a:gridCol w="910515"/>
                <a:gridCol w="851348"/>
                <a:gridCol w="1356732"/>
                <a:gridCol w="1304139"/>
                <a:gridCol w="1682152"/>
                <a:gridCol w="1369882"/>
              </a:tblGrid>
              <a:tr h="301543">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184150" marR="178435" indent="116205">
                        <a:lnSpc>
                          <a:spcPts val="1230"/>
                        </a:lnSpc>
                        <a:spcBef>
                          <a:spcPts val="310"/>
                        </a:spcBef>
                      </a:pPr>
                      <a:r>
                        <a:rPr sz="900" dirty="0">
                          <a:latin typeface="Times New Roman"/>
                          <a:cs typeface="Times New Roman"/>
                        </a:rPr>
                        <a:t>Jumlah  </a:t>
                      </a:r>
                      <a:r>
                        <a:rPr sz="900" spc="-5" dirty="0">
                          <a:latin typeface="Times New Roman"/>
                          <a:cs typeface="Times New Roman"/>
                        </a:rPr>
                        <a:t>K</a:t>
                      </a:r>
                      <a:r>
                        <a:rPr sz="900" dirty="0">
                          <a:latin typeface="Times New Roman"/>
                          <a:cs typeface="Times New Roman"/>
                        </a:rPr>
                        <a:t>onfirmasi</a:t>
                      </a:r>
                      <a:endParaRPr sz="900">
                        <a:latin typeface="Times New Roman"/>
                        <a:cs typeface="Times New Roman"/>
                      </a:endParaRPr>
                    </a:p>
                  </a:txBody>
                  <a:tcPr marL="0" marR="0" marT="3042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1625">
                        <a:lnSpc>
                          <a:spcPct val="100000"/>
                        </a:lnSpc>
                        <a:spcBef>
                          <a:spcPts val="805"/>
                        </a:spcBef>
                      </a:pPr>
                      <a:r>
                        <a:rPr sz="900" dirty="0">
                          <a:latin typeface="Times New Roman"/>
                          <a:cs typeface="Times New Roman"/>
                        </a:rPr>
                        <a:t>Jumlah</a:t>
                      </a:r>
                      <a:r>
                        <a:rPr sz="900" spc="-10" dirty="0">
                          <a:latin typeface="Times New Roman"/>
                          <a:cs typeface="Times New Roman"/>
                        </a:rPr>
                        <a:t> </a:t>
                      </a:r>
                      <a:r>
                        <a:rPr sz="900" spc="-5" dirty="0">
                          <a:latin typeface="Times New Roman"/>
                          <a:cs typeface="Times New Roman"/>
                        </a:rPr>
                        <a:t>(Rp)</a:t>
                      </a:r>
                      <a:endParaRPr sz="900">
                        <a:latin typeface="Times New Roman"/>
                        <a:cs typeface="Times New Roman"/>
                      </a:endParaRPr>
                    </a:p>
                  </a:txBody>
                  <a:tcPr marL="0" marR="0" marT="79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5250" marR="88900" indent="13970">
                        <a:lnSpc>
                          <a:spcPts val="1220"/>
                        </a:lnSpc>
                        <a:spcBef>
                          <a:spcPts val="535"/>
                        </a:spcBef>
                      </a:pPr>
                      <a:r>
                        <a:rPr sz="900" spc="-5" dirty="0">
                          <a:latin typeface="Times New Roman"/>
                          <a:cs typeface="Times New Roman"/>
                        </a:rPr>
                        <a:t>Persentase </a:t>
                      </a:r>
                      <a:r>
                        <a:rPr sz="900" dirty="0">
                          <a:latin typeface="Times New Roman"/>
                          <a:cs typeface="Times New Roman"/>
                        </a:rPr>
                        <a:t>(%)  </a:t>
                      </a:r>
                      <a:r>
                        <a:rPr sz="900" spc="-5" dirty="0">
                          <a:latin typeface="Times New Roman"/>
                          <a:cs typeface="Times New Roman"/>
                        </a:rPr>
                        <a:t>Tahun</a:t>
                      </a:r>
                      <a:r>
                        <a:rPr sz="900" spc="-45" dirty="0">
                          <a:latin typeface="Times New Roman"/>
                          <a:cs typeface="Times New Roman"/>
                        </a:rPr>
                        <a:t> </a:t>
                      </a:r>
                      <a:r>
                        <a:rPr sz="900" spc="-5" dirty="0">
                          <a:latin typeface="Times New Roman"/>
                          <a:cs typeface="Times New Roman"/>
                        </a:rPr>
                        <a:t>Berjalan</a:t>
                      </a:r>
                      <a:endParaRPr sz="900">
                        <a:latin typeface="Times New Roman"/>
                        <a:cs typeface="Times New Roman"/>
                      </a:endParaRPr>
                    </a:p>
                  </a:txBody>
                  <a:tcPr marL="0" marR="0" marT="5250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3">
                  <a:txBody>
                    <a:bodyPr/>
                    <a:lstStyle/>
                    <a:p>
                      <a:pPr marL="12700">
                        <a:lnSpc>
                          <a:spcPct val="100000"/>
                        </a:lnSpc>
                        <a:spcBef>
                          <a:spcPts val="60"/>
                        </a:spcBef>
                      </a:pPr>
                      <a:r>
                        <a:rPr sz="900" spc="-5" dirty="0">
                          <a:latin typeface="Times New Roman"/>
                          <a:cs typeface="Times New Roman"/>
                        </a:rPr>
                        <a:t>Saldo </a:t>
                      </a:r>
                      <a:r>
                        <a:rPr sz="900" dirty="0">
                          <a:latin typeface="Times New Roman"/>
                          <a:cs typeface="Times New Roman"/>
                        </a:rPr>
                        <a:t>menurut konfirmasi</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gn="ctr">
                        <a:lnSpc>
                          <a:spcPct val="100000"/>
                        </a:lnSpc>
                        <a:spcBef>
                          <a:spcPts val="60"/>
                        </a:spcBef>
                      </a:pPr>
                      <a:r>
                        <a:rPr sz="900" dirty="0">
                          <a:latin typeface="Times New Roman"/>
                          <a:cs typeface="Times New Roman"/>
                        </a:rPr>
                        <a:t>2</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0" algn="r">
                        <a:lnSpc>
                          <a:spcPts val="1380"/>
                        </a:lnSpc>
                      </a:pPr>
                      <a:r>
                        <a:rPr sz="900" dirty="0">
                          <a:latin typeface="Times New Roman"/>
                          <a:cs typeface="Times New Roman"/>
                        </a:rPr>
                        <a:t>272,000,000</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ts val="1380"/>
                        </a:lnSpc>
                      </a:pPr>
                      <a:r>
                        <a:rPr sz="900" dirty="0">
                          <a:latin typeface="Times New Roman"/>
                          <a:cs typeface="Times New Roman"/>
                        </a:rPr>
                        <a:t>2.28%</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Selisih</a:t>
                      </a:r>
                      <a:r>
                        <a:rPr sz="900" spc="-65" dirty="0">
                          <a:latin typeface="Times New Roman"/>
                          <a:cs typeface="Times New Roman"/>
                        </a:rPr>
                        <a:t> </a:t>
                      </a:r>
                      <a:r>
                        <a:rPr sz="900" dirty="0">
                          <a:latin typeface="Times New Roman"/>
                          <a:cs typeface="Times New Roman"/>
                        </a:rPr>
                        <a:t>yang</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5095">
                        <a:lnSpc>
                          <a:spcPct val="100000"/>
                        </a:lnSpc>
                        <a:spcBef>
                          <a:spcPts val="60"/>
                        </a:spcBef>
                      </a:pPr>
                      <a:r>
                        <a:rPr sz="900" dirty="0">
                          <a:latin typeface="Times New Roman"/>
                          <a:cs typeface="Times New Roman"/>
                        </a:rPr>
                        <a:t>dilaporka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910">
                        <a:lnSpc>
                          <a:spcPct val="100000"/>
                        </a:lnSpc>
                        <a:spcBef>
                          <a:spcPts val="60"/>
                        </a:spcBef>
                      </a:pPr>
                      <a:r>
                        <a:rPr sz="900" dirty="0">
                          <a:latin typeface="Times New Roman"/>
                          <a:cs typeface="Times New Roman"/>
                        </a:rPr>
                        <a:t>n</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gridSpan="3">
                  <a:txBody>
                    <a:bodyPr/>
                    <a:lstStyle/>
                    <a:p>
                      <a:pPr marL="665480">
                        <a:lnSpc>
                          <a:spcPct val="100000"/>
                        </a:lnSpc>
                        <a:spcBef>
                          <a:spcPts val="130"/>
                        </a:spcBef>
                      </a:pPr>
                      <a:r>
                        <a:rPr sz="900" spc="-5" dirty="0">
                          <a:latin typeface="Times New Roman"/>
                          <a:cs typeface="Times New Roman"/>
                        </a:rPr>
                        <a:t>Hasil</a:t>
                      </a:r>
                      <a:r>
                        <a:rPr sz="900" dirty="0">
                          <a:latin typeface="Times New Roman"/>
                          <a:cs typeface="Times New Roman"/>
                        </a:rPr>
                        <a:t> konfirmasi</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gn="ctr">
                        <a:lnSpc>
                          <a:spcPct val="100000"/>
                        </a:lnSpc>
                        <a:spcBef>
                          <a:spcPts val="130"/>
                        </a:spcBef>
                      </a:pPr>
                      <a:r>
                        <a:rPr sz="900" dirty="0">
                          <a:latin typeface="Times New Roman"/>
                          <a:cs typeface="Times New Roman"/>
                        </a:rPr>
                        <a:t>7</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0" algn="r">
                        <a:lnSpc>
                          <a:spcPct val="100000"/>
                        </a:lnSpc>
                        <a:spcBef>
                          <a:spcPts val="10"/>
                        </a:spcBef>
                      </a:pPr>
                      <a:r>
                        <a:rPr sz="900" dirty="0">
                          <a:latin typeface="Times New Roman"/>
                          <a:cs typeface="Times New Roman"/>
                        </a:rPr>
                        <a:t>619,831,500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ct val="100000"/>
                        </a:lnSpc>
                        <a:spcBef>
                          <a:spcPts val="10"/>
                        </a:spcBef>
                      </a:pPr>
                      <a:r>
                        <a:rPr sz="900" dirty="0">
                          <a:latin typeface="Times New Roman"/>
                          <a:cs typeface="Times New Roman"/>
                        </a:rPr>
                        <a:t>5.20%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gridSpan="3">
                  <a:txBody>
                    <a:bodyPr/>
                    <a:lstStyle/>
                    <a:p>
                      <a:pPr marL="12700">
                        <a:lnSpc>
                          <a:spcPct val="100000"/>
                        </a:lnSpc>
                        <a:spcBef>
                          <a:spcPts val="135"/>
                        </a:spcBef>
                      </a:pPr>
                      <a:r>
                        <a:rPr sz="900" spc="-5" dirty="0">
                          <a:latin typeface="Times New Roman"/>
                          <a:cs typeface="Times New Roman"/>
                        </a:rPr>
                        <a:t>Selisih </a:t>
                      </a:r>
                      <a:r>
                        <a:rPr sz="900" dirty="0">
                          <a:latin typeface="Times New Roman"/>
                          <a:cs typeface="Times New Roman"/>
                        </a:rPr>
                        <a:t>dengan pembukuan</a:t>
                      </a:r>
                      <a:r>
                        <a:rPr sz="900" spc="-10" dirty="0">
                          <a:latin typeface="Times New Roman"/>
                          <a:cs typeface="Times New Roman"/>
                        </a:rPr>
                        <a:t> </a:t>
                      </a:r>
                      <a:r>
                        <a:rPr sz="900" dirty="0">
                          <a:latin typeface="Times New Roman"/>
                          <a:cs typeface="Times New Roman"/>
                        </a:rPr>
                        <a:t>klien</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ct val="100000"/>
                        </a:lnSpc>
                        <a:spcBef>
                          <a:spcPts val="15"/>
                        </a:spcBef>
                      </a:pPr>
                      <a:r>
                        <a:rPr sz="900" dirty="0">
                          <a:latin typeface="Times New Roman"/>
                          <a:cs typeface="Times New Roman"/>
                        </a:rPr>
                        <a:t>(77,250,000)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ct val="100000"/>
                        </a:lnSpc>
                        <a:spcBef>
                          <a:spcPts val="15"/>
                        </a:spcBef>
                      </a:pPr>
                      <a:r>
                        <a:rPr sz="900" dirty="0">
                          <a:latin typeface="Times New Roman"/>
                          <a:cs typeface="Times New Roman"/>
                        </a:rPr>
                        <a:t>-0.65%</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gridSpan="3">
                  <a:txBody>
                    <a:bodyPr/>
                    <a:lstStyle/>
                    <a:p>
                      <a:pPr marL="12700">
                        <a:lnSpc>
                          <a:spcPct val="100000"/>
                        </a:lnSpc>
                        <a:spcBef>
                          <a:spcPts val="135"/>
                        </a:spcBef>
                      </a:pPr>
                      <a:r>
                        <a:rPr sz="900" spc="-5" dirty="0">
                          <a:latin typeface="Times New Roman"/>
                          <a:cs typeface="Times New Roman"/>
                        </a:rPr>
                        <a:t>Kembali </a:t>
                      </a:r>
                      <a:r>
                        <a:rPr sz="900" dirty="0">
                          <a:latin typeface="Times New Roman"/>
                          <a:cs typeface="Times New Roman"/>
                        </a:rPr>
                        <a:t>melalui</a:t>
                      </a:r>
                      <a:r>
                        <a:rPr sz="900" spc="10" dirty="0">
                          <a:latin typeface="Times New Roman"/>
                          <a:cs typeface="Times New Roman"/>
                        </a:rPr>
                        <a:t> </a:t>
                      </a:r>
                      <a:r>
                        <a:rPr sz="900" dirty="0">
                          <a:latin typeface="Times New Roman"/>
                          <a:cs typeface="Times New Roman"/>
                        </a:rPr>
                        <a:t>pos</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gridSpan="3">
                  <a:txBody>
                    <a:bodyPr/>
                    <a:lstStyle/>
                    <a:p>
                      <a:pPr marL="12700">
                        <a:lnSpc>
                          <a:spcPct val="100000"/>
                        </a:lnSpc>
                        <a:spcBef>
                          <a:spcPts val="130"/>
                        </a:spcBef>
                      </a:pPr>
                      <a:r>
                        <a:rPr sz="900" spc="-5" dirty="0">
                          <a:latin typeface="Times New Roman"/>
                          <a:cs typeface="Times New Roman"/>
                        </a:rPr>
                        <a:t>Tidak </a:t>
                      </a:r>
                      <a:r>
                        <a:rPr sz="900" dirty="0">
                          <a:latin typeface="Times New Roman"/>
                          <a:cs typeface="Times New Roman"/>
                        </a:rPr>
                        <a:t>kembali</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gn="ctr">
                        <a:lnSpc>
                          <a:spcPct val="100000"/>
                        </a:lnSpc>
                        <a:spcBef>
                          <a:spcPts val="130"/>
                        </a:spcBef>
                      </a:pPr>
                      <a:r>
                        <a:rPr sz="900" dirty="0">
                          <a:latin typeface="Times New Roman"/>
                          <a:cs typeface="Times New Roman"/>
                        </a:rPr>
                        <a:t>7</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0" algn="r">
                        <a:lnSpc>
                          <a:spcPct val="100000"/>
                        </a:lnSpc>
                        <a:spcBef>
                          <a:spcPts val="10"/>
                        </a:spcBef>
                      </a:pPr>
                      <a:r>
                        <a:rPr sz="900" dirty="0">
                          <a:latin typeface="Times New Roman"/>
                          <a:cs typeface="Times New Roman"/>
                        </a:rPr>
                        <a:t>11,099,141,740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ct val="100000"/>
                        </a:lnSpc>
                        <a:spcBef>
                          <a:spcPts val="10"/>
                        </a:spcBef>
                      </a:pPr>
                      <a:r>
                        <a:rPr sz="900" dirty="0">
                          <a:latin typeface="Times New Roman"/>
                          <a:cs typeface="Times New Roman"/>
                        </a:rPr>
                        <a:t>93.16%</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gridSpan="3">
                  <a:txBody>
                    <a:bodyPr/>
                    <a:lstStyle/>
                    <a:p>
                      <a:pPr marL="12700">
                        <a:lnSpc>
                          <a:spcPct val="100000"/>
                        </a:lnSpc>
                        <a:spcBef>
                          <a:spcPts val="135"/>
                        </a:spcBef>
                      </a:pPr>
                      <a:r>
                        <a:rPr sz="900" spc="-5" dirty="0">
                          <a:latin typeface="Times New Roman"/>
                          <a:cs typeface="Times New Roman"/>
                        </a:rPr>
                        <a:t>Total </a:t>
                      </a:r>
                      <a:r>
                        <a:rPr sz="900" dirty="0">
                          <a:latin typeface="Times New Roman"/>
                          <a:cs typeface="Times New Roman"/>
                        </a:rPr>
                        <a:t>yang</a:t>
                      </a:r>
                      <a:r>
                        <a:rPr sz="900" spc="5" dirty="0">
                          <a:latin typeface="Times New Roman"/>
                          <a:cs typeface="Times New Roman"/>
                        </a:rPr>
                        <a:t> </a:t>
                      </a:r>
                      <a:r>
                        <a:rPr sz="900" dirty="0">
                          <a:latin typeface="Times New Roman"/>
                          <a:cs typeface="Times New Roman"/>
                        </a:rPr>
                        <a:t>dikirim</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635" algn="ctr">
                        <a:lnSpc>
                          <a:spcPct val="100000"/>
                        </a:lnSpc>
                        <a:spcBef>
                          <a:spcPts val="135"/>
                        </a:spcBef>
                      </a:pPr>
                      <a:r>
                        <a:rPr sz="900" dirty="0">
                          <a:latin typeface="Times New Roman"/>
                          <a:cs typeface="Times New Roman"/>
                        </a:rPr>
                        <a:t>16</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0" algn="r">
                        <a:lnSpc>
                          <a:spcPct val="100000"/>
                        </a:lnSpc>
                        <a:spcBef>
                          <a:spcPts val="15"/>
                        </a:spcBef>
                      </a:pPr>
                      <a:r>
                        <a:rPr sz="900" dirty="0">
                          <a:latin typeface="Times New Roman"/>
                          <a:cs typeface="Times New Roman"/>
                        </a:rPr>
                        <a:t>11,913,723,240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080" algn="r">
                        <a:lnSpc>
                          <a:spcPct val="100000"/>
                        </a:lnSpc>
                        <a:spcBef>
                          <a:spcPts val="15"/>
                        </a:spcBef>
                      </a:pPr>
                      <a:r>
                        <a:rPr sz="900" dirty="0">
                          <a:latin typeface="Times New Roman"/>
                          <a:cs typeface="Times New Roman"/>
                        </a:rPr>
                        <a:t>100.00%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gridSpan="3">
                  <a:txBody>
                    <a:bodyPr/>
                    <a:lstStyle/>
                    <a:p>
                      <a:pPr marL="12700">
                        <a:lnSpc>
                          <a:spcPct val="100000"/>
                        </a:lnSpc>
                        <a:spcBef>
                          <a:spcPts val="135"/>
                        </a:spcBef>
                      </a:pPr>
                      <a:r>
                        <a:rPr sz="900" spc="-5" dirty="0">
                          <a:latin typeface="Times New Roman"/>
                          <a:cs typeface="Times New Roman"/>
                        </a:rPr>
                        <a:t>Total </a:t>
                      </a:r>
                      <a:r>
                        <a:rPr sz="900" dirty="0">
                          <a:latin typeface="Times New Roman"/>
                          <a:cs typeface="Times New Roman"/>
                        </a:rPr>
                        <a:t>piutang</a:t>
                      </a:r>
                      <a:r>
                        <a:rPr sz="900" spc="5" dirty="0">
                          <a:latin typeface="Times New Roman"/>
                          <a:cs typeface="Times New Roman"/>
                        </a:rPr>
                        <a:t> </a:t>
                      </a:r>
                      <a:r>
                        <a:rPr sz="900" dirty="0">
                          <a:latin typeface="Times New Roman"/>
                          <a:cs typeface="Times New Roman"/>
                        </a:rPr>
                        <a:t>usaha</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635" algn="ctr">
                        <a:lnSpc>
                          <a:spcPct val="100000"/>
                        </a:lnSpc>
                        <a:spcBef>
                          <a:spcPts val="135"/>
                        </a:spcBef>
                      </a:pPr>
                      <a:r>
                        <a:rPr sz="900" dirty="0">
                          <a:latin typeface="Times New Roman"/>
                          <a:cs typeface="Times New Roman"/>
                        </a:rPr>
                        <a:t>16</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0" algn="r">
                        <a:lnSpc>
                          <a:spcPct val="100000"/>
                        </a:lnSpc>
                        <a:spcBef>
                          <a:spcPts val="15"/>
                        </a:spcBef>
                      </a:pPr>
                      <a:r>
                        <a:rPr sz="900" dirty="0">
                          <a:latin typeface="Times New Roman"/>
                          <a:cs typeface="Times New Roman"/>
                        </a:rPr>
                        <a:t>11,913,723,240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540">
                <a:tc gridSpan="3">
                  <a:txBody>
                    <a:bodyPr/>
                    <a:lstStyle/>
                    <a:p>
                      <a:pPr marL="12700" marR="262255">
                        <a:lnSpc>
                          <a:spcPts val="1220"/>
                        </a:lnSpc>
                        <a:spcBef>
                          <a:spcPts val="505"/>
                        </a:spcBef>
                      </a:pPr>
                      <a:r>
                        <a:rPr sz="900" spc="-5" dirty="0">
                          <a:latin typeface="Times New Roman"/>
                          <a:cs typeface="Times New Roman"/>
                        </a:rPr>
                        <a:t>Persentase </a:t>
                      </a:r>
                      <a:r>
                        <a:rPr sz="900" dirty="0">
                          <a:latin typeface="Times New Roman"/>
                          <a:cs typeface="Times New Roman"/>
                        </a:rPr>
                        <a:t>konfirmasi yang dikirim  terhadap total piutang</a:t>
                      </a:r>
                      <a:r>
                        <a:rPr sz="900" spc="-20" dirty="0">
                          <a:latin typeface="Times New Roman"/>
                          <a:cs typeface="Times New Roman"/>
                        </a:rPr>
                        <a:t> </a:t>
                      </a:r>
                      <a:r>
                        <a:rPr sz="900" dirty="0">
                          <a:latin typeface="Times New Roman"/>
                          <a:cs typeface="Times New Roman"/>
                        </a:rPr>
                        <a:t>usaha</a:t>
                      </a:r>
                      <a:endParaRPr sz="900">
                        <a:latin typeface="Times New Roman"/>
                        <a:cs typeface="Times New Roman"/>
                      </a:endParaRPr>
                    </a:p>
                  </a:txBody>
                  <a:tcPr marL="0" marR="0" marT="4955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1200">
                        <a:latin typeface="Times New Roman"/>
                        <a:cs typeface="Times New Roman"/>
                      </a:endParaRPr>
                    </a:p>
                    <a:p>
                      <a:pPr marR="44450" algn="r">
                        <a:lnSpc>
                          <a:spcPct val="100000"/>
                        </a:lnSpc>
                      </a:pPr>
                      <a:r>
                        <a:rPr sz="900" dirty="0">
                          <a:latin typeface="Times New Roman"/>
                          <a:cs typeface="Times New Roman"/>
                        </a:rPr>
                        <a:t>11,913,223,240</a:t>
                      </a:r>
                      <a:endParaRPr sz="900">
                        <a:latin typeface="Times New Roman"/>
                        <a:cs typeface="Times New Roman"/>
                      </a:endParaRPr>
                    </a:p>
                  </a:txBody>
                  <a:tcPr marL="0" marR="0" marT="490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spcBef>
                          <a:spcPts val="50"/>
                        </a:spcBef>
                      </a:pPr>
                      <a:endParaRPr sz="1200">
                        <a:latin typeface="Times New Roman"/>
                        <a:cs typeface="Times New Roman"/>
                      </a:endParaRPr>
                    </a:p>
                    <a:p>
                      <a:pPr marR="5080" algn="r">
                        <a:lnSpc>
                          <a:spcPct val="100000"/>
                        </a:lnSpc>
                      </a:pPr>
                      <a:r>
                        <a:rPr sz="900" dirty="0">
                          <a:latin typeface="Times New Roman"/>
                          <a:cs typeface="Times New Roman"/>
                        </a:rPr>
                        <a:t>100.00%</a:t>
                      </a:r>
                      <a:endParaRPr sz="900">
                        <a:latin typeface="Times New Roman"/>
                        <a:cs typeface="Times New Roman"/>
                      </a:endParaRPr>
                    </a:p>
                  </a:txBody>
                  <a:tcPr marL="0" marR="0" marT="490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8509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937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R="8509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937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8509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39370">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5"/>
                        </a:spcBef>
                      </a:pPr>
                      <a:r>
                        <a:rPr sz="900" spc="-5" dirty="0">
                          <a:latin typeface="Times New Roman"/>
                          <a:cs typeface="Times New Roman"/>
                        </a:rPr>
                        <a:t>Klien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3335">
                        <a:lnSpc>
                          <a:spcPct val="100000"/>
                        </a:lnSpc>
                        <a:spcBef>
                          <a:spcPts val="65"/>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Diperiksa Oleh</a:t>
                      </a:r>
                      <a:r>
                        <a:rPr sz="900" spc="-1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gridSpan="4">
                  <a:txBody>
                    <a:bodyPr/>
                    <a:lstStyle/>
                    <a:p>
                      <a:pPr marL="12700">
                        <a:lnSpc>
                          <a:spcPct val="100000"/>
                        </a:lnSpc>
                        <a:spcBef>
                          <a:spcPts val="25"/>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spcBef>
                          <a:spcPts val="20"/>
                        </a:spcBef>
                      </a:pPr>
                      <a:endParaRPr sz="700">
                        <a:latin typeface="Times New Roman"/>
                        <a:cs typeface="Times New Roman"/>
                      </a:endParaRPr>
                    </a:p>
                    <a:p>
                      <a:pPr marL="13335">
                        <a:lnSpc>
                          <a:spcPct val="100000"/>
                        </a:lnSpc>
                        <a:spcBef>
                          <a:spcPts val="5"/>
                        </a:spcBef>
                      </a:pPr>
                      <a:r>
                        <a:rPr sz="900" spc="-5" dirty="0">
                          <a:latin typeface="Times New Roman"/>
                          <a:cs typeface="Times New Roman"/>
                        </a:rPr>
                        <a:t>Galang Dwi Saputro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55"/>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3335">
                        <a:lnSpc>
                          <a:spcPct val="100000"/>
                        </a:lnSpc>
                        <a:spcBef>
                          <a:spcPts val="5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5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55"/>
                        </a:spcBef>
                      </a:pPr>
                      <a:r>
                        <a:rPr sz="900" spc="-5" dirty="0">
                          <a:latin typeface="Times New Roman"/>
                          <a:cs typeface="Times New Roman"/>
                        </a:rPr>
                        <a:t>Ringkasan Hasil </a:t>
                      </a:r>
                      <a:r>
                        <a:rPr sz="900" dirty="0">
                          <a:latin typeface="Times New Roman"/>
                          <a:cs typeface="Times New Roman"/>
                        </a:rPr>
                        <a:t>dari </a:t>
                      </a:r>
                      <a:r>
                        <a:rPr sz="900" spc="-5" dirty="0">
                          <a:latin typeface="Times New Roman"/>
                          <a:cs typeface="Times New Roman"/>
                        </a:rPr>
                        <a:t>Konfirmasi Positif Piutang</a:t>
                      </a:r>
                      <a:r>
                        <a:rPr sz="900" spc="85" dirty="0">
                          <a:latin typeface="Times New Roman"/>
                          <a:cs typeface="Times New Roman"/>
                        </a:rPr>
                        <a:t> </a:t>
                      </a:r>
                      <a:r>
                        <a:rPr sz="900" spc="-5" dirty="0">
                          <a:latin typeface="Times New Roman"/>
                          <a:cs typeface="Times New Roman"/>
                        </a:rPr>
                        <a:t>Usaha</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 name="object 3"/>
          <p:cNvSpPr txBox="1"/>
          <p:nvPr/>
        </p:nvSpPr>
        <p:spPr>
          <a:xfrm>
            <a:off x="828207" y="525972"/>
            <a:ext cx="2328880" cy="182101"/>
          </a:xfrm>
          <a:prstGeom prst="rect">
            <a:avLst/>
          </a:prstGeom>
        </p:spPr>
        <p:txBody>
          <a:bodyPr vert="horz" wrap="square" lIns="0" tIns="12700" rIns="0" bIns="0" rtlCol="0">
            <a:spAutoFit/>
          </a:bodyPr>
          <a:lstStyle/>
          <a:p>
            <a:pPr marL="12700">
              <a:lnSpc>
                <a:spcPct val="100000"/>
              </a:lnSpc>
              <a:spcBef>
                <a:spcPts val="100"/>
              </a:spcBef>
            </a:pPr>
            <a:r>
              <a:rPr sz="1100" spc="-5" dirty="0">
                <a:latin typeface="Times New Roman"/>
                <a:cs typeface="Times New Roman"/>
              </a:rPr>
              <a:t>Tanggal </a:t>
            </a:r>
            <a:r>
              <a:rPr sz="1100" dirty="0">
                <a:latin typeface="Times New Roman"/>
                <a:cs typeface="Times New Roman"/>
              </a:rPr>
              <a:t>pengiriman</a:t>
            </a:r>
            <a:r>
              <a:rPr sz="1100" spc="-50" dirty="0">
                <a:latin typeface="Times New Roman"/>
                <a:cs typeface="Times New Roman"/>
              </a:rPr>
              <a:t> </a:t>
            </a:r>
            <a:r>
              <a:rPr sz="1100" dirty="0">
                <a:latin typeface="Times New Roman"/>
                <a:cs typeface="Times New Roman"/>
              </a:rPr>
              <a:t>konfirmasi</a:t>
            </a:r>
            <a:endParaRPr sz="1100">
              <a:latin typeface="Times New Roman"/>
              <a:cs typeface="Times New Roman"/>
            </a:endParaRPr>
          </a:p>
        </p:txBody>
      </p:sp>
      <p:sp>
        <p:nvSpPr>
          <p:cNvPr id="4" name="object 4"/>
          <p:cNvSpPr txBox="1"/>
          <p:nvPr/>
        </p:nvSpPr>
        <p:spPr>
          <a:xfrm>
            <a:off x="5073789" y="508333"/>
            <a:ext cx="1804595" cy="602729"/>
          </a:xfrm>
          <a:prstGeom prst="rect">
            <a:avLst/>
          </a:prstGeom>
        </p:spPr>
        <p:txBody>
          <a:bodyPr vert="horz" wrap="square" lIns="0" tIns="35560" rIns="0" bIns="0" rtlCol="0">
            <a:spAutoFit/>
          </a:bodyPr>
          <a:lstStyle/>
          <a:p>
            <a:pPr marL="12700">
              <a:lnSpc>
                <a:spcPct val="100000"/>
              </a:lnSpc>
              <a:spcBef>
                <a:spcPts val="280"/>
              </a:spcBef>
            </a:pPr>
            <a:r>
              <a:rPr sz="1100" dirty="0">
                <a:latin typeface="Times New Roman"/>
                <a:cs typeface="Times New Roman"/>
              </a:rPr>
              <a:t>:</a:t>
            </a:r>
            <a:endParaRPr sz="1100">
              <a:latin typeface="Times New Roman"/>
              <a:cs typeface="Times New Roman"/>
            </a:endParaRPr>
          </a:p>
          <a:p>
            <a:pPr marL="12700" marR="5080">
              <a:lnSpc>
                <a:spcPts val="1500"/>
              </a:lnSpc>
              <a:spcBef>
                <a:spcPts val="80"/>
              </a:spcBef>
            </a:pPr>
            <a:r>
              <a:rPr sz="1100" spc="-5" dirty="0">
                <a:latin typeface="Times New Roman"/>
                <a:cs typeface="Times New Roman"/>
              </a:rPr>
              <a:t>(X) Pengiriman Pertama  </a:t>
            </a:r>
            <a:r>
              <a:rPr sz="1100" dirty="0">
                <a:latin typeface="Times New Roman"/>
                <a:cs typeface="Times New Roman"/>
              </a:rPr>
              <a:t>( ) </a:t>
            </a:r>
            <a:r>
              <a:rPr sz="1100" spc="-5" dirty="0">
                <a:latin typeface="Times New Roman"/>
                <a:cs typeface="Times New Roman"/>
              </a:rPr>
              <a:t>Pengiriman Kedua</a:t>
            </a:r>
            <a:endParaRPr sz="1100">
              <a:latin typeface="Times New Roman"/>
              <a:cs typeface="Times New Roman"/>
            </a:endParaRPr>
          </a:p>
        </p:txBody>
      </p:sp>
      <p:graphicFrame>
        <p:nvGraphicFramePr>
          <p:cNvPr id="5" name="Table 4"/>
          <p:cNvGraphicFramePr>
            <a:graphicFrameLocks noGrp="1"/>
          </p:cNvGraphicFramePr>
          <p:nvPr>
            <p:extLst>
              <p:ext uri="{D42A27DB-BD31-4B8C-83A1-F6EECF244321}">
                <p14:modId xmlns:p14="http://schemas.microsoft.com/office/powerpoint/2010/main" val="2430548206"/>
              </p:ext>
            </p:extLst>
          </p:nvPr>
        </p:nvGraphicFramePr>
        <p:xfrm>
          <a:off x="828207" y="1111062"/>
          <a:ext cx="1447128" cy="1895213"/>
        </p:xfrm>
        <a:graphic>
          <a:graphicData uri="http://schemas.openxmlformats.org/drawingml/2006/table">
            <a:tbl>
              <a:tblPr firstRow="1" bandRow="1">
                <a:tableStyleId>{2D5ABB26-0587-4C30-8999-92F81FD0307C}</a:tableStyleId>
              </a:tblPr>
              <a:tblGrid>
                <a:gridCol w="1447128"/>
              </a:tblGrid>
              <a:tr h="301543">
                <a:tc>
                  <a:txBody>
                    <a:bodyPr/>
                    <a:lstStyle/>
                    <a:p>
                      <a:pPr marL="234950" marR="134620" indent="-95885">
                        <a:lnSpc>
                          <a:spcPts val="1220"/>
                        </a:lnSpc>
                        <a:spcBef>
                          <a:spcPts val="535"/>
                        </a:spcBef>
                      </a:pPr>
                      <a:r>
                        <a:rPr sz="900" spc="-5" dirty="0">
                          <a:latin typeface="Times New Roman"/>
                          <a:cs typeface="Times New Roman"/>
                        </a:rPr>
                        <a:t>Persentase</a:t>
                      </a:r>
                      <a:r>
                        <a:rPr sz="900" spc="-50" dirty="0">
                          <a:latin typeface="Times New Roman"/>
                          <a:cs typeface="Times New Roman"/>
                        </a:rPr>
                        <a:t> </a:t>
                      </a:r>
                      <a:r>
                        <a:rPr sz="900" dirty="0">
                          <a:latin typeface="Times New Roman"/>
                          <a:cs typeface="Times New Roman"/>
                        </a:rPr>
                        <a:t>(%)  </a:t>
                      </a:r>
                      <a:r>
                        <a:rPr sz="900" spc="-5" dirty="0">
                          <a:latin typeface="Times New Roman"/>
                          <a:cs typeface="Times New Roman"/>
                        </a:rPr>
                        <a:t>Tahun</a:t>
                      </a:r>
                      <a:r>
                        <a:rPr sz="900" spc="-15" dirty="0">
                          <a:latin typeface="Times New Roman"/>
                          <a:cs typeface="Times New Roman"/>
                        </a:rPr>
                        <a:t> </a:t>
                      </a:r>
                      <a:r>
                        <a:rPr sz="900" spc="-5" dirty="0">
                          <a:latin typeface="Times New Roman"/>
                          <a:cs typeface="Times New Roman"/>
                        </a:rPr>
                        <a:t>Lalu</a:t>
                      </a:r>
                      <a:endParaRPr sz="900">
                        <a:latin typeface="Times New Roman"/>
                        <a:cs typeface="Times New Roman"/>
                      </a:endParaRPr>
                    </a:p>
                  </a:txBody>
                  <a:tcPr marL="0" marR="0" marT="5250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0">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540">
                <a:tc>
                  <a:txBody>
                    <a:bodyPr/>
                    <a:lstStyle/>
                    <a:p>
                      <a:pPr>
                        <a:lnSpc>
                          <a:spcPct val="100000"/>
                        </a:lnSpc>
                      </a:pPr>
                      <a:endParaRPr sz="9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1114613"/>
          <a:ext cx="1447128" cy="3049541"/>
        </p:xfrm>
        <a:graphic>
          <a:graphicData uri="http://schemas.openxmlformats.org/drawingml/2006/table">
            <a:tbl>
              <a:tblPr firstRow="1" bandRow="1">
                <a:tableStyleId>{2D5ABB26-0587-4C30-8999-92F81FD0307C}</a:tableStyleId>
              </a:tblPr>
              <a:tblGrid>
                <a:gridCol w="1447128"/>
              </a:tblGrid>
              <a:tr h="301543">
                <a:tc>
                  <a:txBody>
                    <a:bodyPr/>
                    <a:lstStyle/>
                    <a:p>
                      <a:pPr marL="234950" marR="134620" indent="-95885">
                        <a:lnSpc>
                          <a:spcPts val="1220"/>
                        </a:lnSpc>
                        <a:spcBef>
                          <a:spcPts val="535"/>
                        </a:spcBef>
                      </a:pPr>
                      <a:r>
                        <a:rPr sz="900" spc="-5" dirty="0">
                          <a:latin typeface="Times New Roman"/>
                          <a:cs typeface="Times New Roman"/>
                        </a:rPr>
                        <a:t>Persentase</a:t>
                      </a:r>
                      <a:r>
                        <a:rPr sz="900" spc="-50" dirty="0">
                          <a:latin typeface="Times New Roman"/>
                          <a:cs typeface="Times New Roman"/>
                        </a:rPr>
                        <a:t> </a:t>
                      </a:r>
                      <a:r>
                        <a:rPr sz="900" dirty="0">
                          <a:latin typeface="Times New Roman"/>
                          <a:cs typeface="Times New Roman"/>
                        </a:rPr>
                        <a:t>(%)  </a:t>
                      </a:r>
                      <a:r>
                        <a:rPr sz="900" spc="-5" dirty="0">
                          <a:latin typeface="Times New Roman"/>
                          <a:cs typeface="Times New Roman"/>
                        </a:rPr>
                        <a:t>Tahun</a:t>
                      </a:r>
                      <a:r>
                        <a:rPr sz="900" spc="-15" dirty="0">
                          <a:latin typeface="Times New Roman"/>
                          <a:cs typeface="Times New Roman"/>
                        </a:rPr>
                        <a:t> </a:t>
                      </a:r>
                      <a:r>
                        <a:rPr sz="900" spc="-5" dirty="0">
                          <a:latin typeface="Times New Roman"/>
                          <a:cs typeface="Times New Roman"/>
                        </a:rPr>
                        <a:t>Lalu</a:t>
                      </a:r>
                      <a:endParaRPr sz="900">
                        <a:latin typeface="Times New Roman"/>
                        <a:cs typeface="Times New Roman"/>
                      </a:endParaRPr>
                    </a:p>
                  </a:txBody>
                  <a:tcPr marL="0" marR="0" marT="5250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540">
                <a:tc>
                  <a:txBody>
                    <a:bodyPr/>
                    <a:lstStyle/>
                    <a:p>
                      <a:pPr>
                        <a:lnSpc>
                          <a:spcPct val="100000"/>
                        </a:lnSpc>
                      </a:pPr>
                      <a:endParaRPr sz="9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dirty="0">
                          <a:latin typeface="Times New Roman"/>
                          <a:cs typeface="Times New Roman"/>
                        </a:rPr>
                        <a:t>Indeks</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a:txBody>
                    <a:bodyPr/>
                    <a:lstStyle/>
                    <a:p>
                      <a:pPr marL="12700">
                        <a:lnSpc>
                          <a:spcPct val="100000"/>
                        </a:lnSpc>
                        <a:spcBef>
                          <a:spcPts val="25"/>
                        </a:spcBef>
                      </a:pPr>
                      <a:r>
                        <a:rPr sz="1500" b="1" spc="-5" dirty="0">
                          <a:latin typeface="Times New Roman"/>
                          <a:cs typeface="Times New Roman"/>
                        </a:rPr>
                        <a:t>EE1</a:t>
                      </a:r>
                      <a:endParaRPr sz="15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55"/>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55"/>
                        </a:spcBef>
                      </a:pPr>
                      <a:r>
                        <a:rPr sz="900" dirty="0">
                          <a:latin typeface="Times New Roman"/>
                          <a:cs typeface="Times New Roman"/>
                        </a:rPr>
                        <a:t>31/12/2018</a:t>
                      </a: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 name="object 3"/>
          <p:cNvSpPr txBox="1"/>
          <p:nvPr/>
        </p:nvSpPr>
        <p:spPr>
          <a:xfrm>
            <a:off x="828207" y="655203"/>
            <a:ext cx="1287704" cy="400110"/>
          </a:xfrm>
          <a:prstGeom prst="rect">
            <a:avLst/>
          </a:prstGeom>
        </p:spPr>
        <p:txBody>
          <a:bodyPr vert="horz" wrap="square" lIns="0" tIns="35560" rIns="0" bIns="0" rtlCol="0">
            <a:spAutoFit/>
          </a:bodyPr>
          <a:lstStyle/>
          <a:p>
            <a:pPr marL="12700">
              <a:lnSpc>
                <a:spcPct val="100000"/>
              </a:lnSpc>
              <a:spcBef>
                <a:spcPts val="280"/>
              </a:spcBef>
            </a:pPr>
            <a:r>
              <a:rPr sz="1100" dirty="0">
                <a:latin typeface="Times New Roman"/>
                <a:cs typeface="Times New Roman"/>
              </a:rPr>
              <a:t>: 14 Januari</a:t>
            </a:r>
            <a:r>
              <a:rPr sz="1100" spc="-80" dirty="0">
                <a:latin typeface="Times New Roman"/>
                <a:cs typeface="Times New Roman"/>
              </a:rPr>
              <a:t> </a:t>
            </a:r>
            <a:r>
              <a:rPr sz="1100" dirty="0">
                <a:latin typeface="Times New Roman"/>
                <a:cs typeface="Times New Roman"/>
              </a:rPr>
              <a:t>2019</a:t>
            </a:r>
            <a:endParaRPr sz="1100">
              <a:latin typeface="Times New Roman"/>
              <a:cs typeface="Times New Roman"/>
            </a:endParaRPr>
          </a:p>
          <a:p>
            <a:pPr marL="12700">
              <a:lnSpc>
                <a:spcPct val="100000"/>
              </a:lnSpc>
              <a:spcBef>
                <a:spcPts val="185"/>
              </a:spcBef>
            </a:pPr>
            <a:r>
              <a:rPr sz="1100" dirty="0">
                <a:latin typeface="Times New Roman"/>
                <a:cs typeface="Times New Roman"/>
              </a:rPr>
              <a:t>:</a:t>
            </a:r>
            <a:endParaRPr sz="1100">
              <a:latin typeface="Times New Roman"/>
              <a:cs typeface="Times New Roman"/>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1114613"/>
          <a:ext cx="7474768" cy="3022452"/>
        </p:xfrm>
        <a:graphic>
          <a:graphicData uri="http://schemas.openxmlformats.org/drawingml/2006/table">
            <a:tbl>
              <a:tblPr firstRow="1" bandRow="1">
                <a:tableStyleId>{2D5ABB26-0587-4C30-8999-92F81FD0307C}</a:tableStyleId>
              </a:tblPr>
              <a:tblGrid>
                <a:gridCol w="910515"/>
                <a:gridCol w="851348"/>
                <a:gridCol w="1356732"/>
                <a:gridCol w="1304139"/>
                <a:gridCol w="1682152"/>
                <a:gridCol w="1369882"/>
              </a:tblGrid>
              <a:tr h="301543">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184150" marR="178435" indent="116205">
                        <a:lnSpc>
                          <a:spcPts val="1230"/>
                        </a:lnSpc>
                        <a:spcBef>
                          <a:spcPts val="310"/>
                        </a:spcBef>
                      </a:pPr>
                      <a:r>
                        <a:rPr sz="900" dirty="0">
                          <a:latin typeface="Times New Roman"/>
                          <a:cs typeface="Times New Roman"/>
                        </a:rPr>
                        <a:t>Jumlah  </a:t>
                      </a:r>
                      <a:r>
                        <a:rPr sz="900" spc="-5" dirty="0">
                          <a:latin typeface="Times New Roman"/>
                          <a:cs typeface="Times New Roman"/>
                        </a:rPr>
                        <a:t>K</a:t>
                      </a:r>
                      <a:r>
                        <a:rPr sz="900" dirty="0">
                          <a:latin typeface="Times New Roman"/>
                          <a:cs typeface="Times New Roman"/>
                        </a:rPr>
                        <a:t>onfirmasi</a:t>
                      </a:r>
                      <a:endParaRPr sz="900">
                        <a:latin typeface="Times New Roman"/>
                        <a:cs typeface="Times New Roman"/>
                      </a:endParaRPr>
                    </a:p>
                  </a:txBody>
                  <a:tcPr marL="0" marR="0" marT="3042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1625">
                        <a:lnSpc>
                          <a:spcPct val="100000"/>
                        </a:lnSpc>
                        <a:spcBef>
                          <a:spcPts val="805"/>
                        </a:spcBef>
                      </a:pPr>
                      <a:r>
                        <a:rPr sz="900" dirty="0">
                          <a:latin typeface="Times New Roman"/>
                          <a:cs typeface="Times New Roman"/>
                        </a:rPr>
                        <a:t>Jumlah</a:t>
                      </a:r>
                      <a:r>
                        <a:rPr sz="900" spc="-10" dirty="0">
                          <a:latin typeface="Times New Roman"/>
                          <a:cs typeface="Times New Roman"/>
                        </a:rPr>
                        <a:t> </a:t>
                      </a:r>
                      <a:r>
                        <a:rPr sz="900" spc="-5" dirty="0">
                          <a:latin typeface="Times New Roman"/>
                          <a:cs typeface="Times New Roman"/>
                        </a:rPr>
                        <a:t>(Rp)</a:t>
                      </a:r>
                      <a:endParaRPr sz="900">
                        <a:latin typeface="Times New Roman"/>
                        <a:cs typeface="Times New Roman"/>
                      </a:endParaRPr>
                    </a:p>
                  </a:txBody>
                  <a:tcPr marL="0" marR="0" marT="79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95250" marR="88900" indent="13970">
                        <a:lnSpc>
                          <a:spcPts val="1220"/>
                        </a:lnSpc>
                        <a:spcBef>
                          <a:spcPts val="535"/>
                        </a:spcBef>
                      </a:pPr>
                      <a:r>
                        <a:rPr sz="900" spc="-5" dirty="0">
                          <a:latin typeface="Times New Roman"/>
                          <a:cs typeface="Times New Roman"/>
                        </a:rPr>
                        <a:t>Persentase </a:t>
                      </a:r>
                      <a:r>
                        <a:rPr sz="900" dirty="0">
                          <a:latin typeface="Times New Roman"/>
                          <a:cs typeface="Times New Roman"/>
                        </a:rPr>
                        <a:t>(%)  </a:t>
                      </a:r>
                      <a:r>
                        <a:rPr sz="900" spc="-5" dirty="0">
                          <a:latin typeface="Times New Roman"/>
                          <a:cs typeface="Times New Roman"/>
                        </a:rPr>
                        <a:t>Tahun</a:t>
                      </a:r>
                      <a:r>
                        <a:rPr sz="900" spc="-45" dirty="0">
                          <a:latin typeface="Times New Roman"/>
                          <a:cs typeface="Times New Roman"/>
                        </a:rPr>
                        <a:t> </a:t>
                      </a:r>
                      <a:r>
                        <a:rPr sz="900" spc="-5" dirty="0">
                          <a:latin typeface="Times New Roman"/>
                          <a:cs typeface="Times New Roman"/>
                        </a:rPr>
                        <a:t>Berjalan</a:t>
                      </a:r>
                      <a:endParaRPr sz="900">
                        <a:latin typeface="Times New Roman"/>
                        <a:cs typeface="Times New Roman"/>
                      </a:endParaRPr>
                    </a:p>
                  </a:txBody>
                  <a:tcPr marL="0" marR="0" marT="5250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3">
                  <a:txBody>
                    <a:bodyPr/>
                    <a:lstStyle/>
                    <a:p>
                      <a:pPr marL="12700">
                        <a:lnSpc>
                          <a:spcPct val="100000"/>
                        </a:lnSpc>
                        <a:spcBef>
                          <a:spcPts val="60"/>
                        </a:spcBef>
                      </a:pPr>
                      <a:r>
                        <a:rPr sz="900" spc="-5" dirty="0">
                          <a:latin typeface="Times New Roman"/>
                          <a:cs typeface="Times New Roman"/>
                        </a:rPr>
                        <a:t>Saldo </a:t>
                      </a:r>
                      <a:r>
                        <a:rPr sz="900" dirty="0">
                          <a:latin typeface="Times New Roman"/>
                          <a:cs typeface="Times New Roman"/>
                        </a:rPr>
                        <a:t>menurut konfirmasi</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R="461009" algn="r">
                        <a:lnSpc>
                          <a:spcPct val="100000"/>
                        </a:lnSpc>
                        <a:spcBef>
                          <a:spcPts val="60"/>
                        </a:spcBef>
                      </a:pPr>
                      <a:r>
                        <a:rPr sz="900" dirty="0">
                          <a:latin typeface="Times New Roman"/>
                          <a:cs typeface="Times New Roman"/>
                        </a:rPr>
                        <a:t>1</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0"/>
                        </a:spcBef>
                      </a:pPr>
                      <a:r>
                        <a:rPr sz="900" dirty="0">
                          <a:latin typeface="Times New Roman"/>
                          <a:cs typeface="Times New Roman"/>
                        </a:rPr>
                        <a:t>10,357,027,600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715" algn="r">
                        <a:lnSpc>
                          <a:spcPct val="100000"/>
                        </a:lnSpc>
                        <a:spcBef>
                          <a:spcPts val="60"/>
                        </a:spcBef>
                      </a:pPr>
                      <a:r>
                        <a:rPr sz="900" dirty="0">
                          <a:latin typeface="Times New Roman"/>
                          <a:cs typeface="Times New Roman"/>
                        </a:rPr>
                        <a:t>93.31%</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Selisih</a:t>
                      </a:r>
                      <a:r>
                        <a:rPr sz="900" spc="-65" dirty="0">
                          <a:latin typeface="Times New Roman"/>
                          <a:cs typeface="Times New Roman"/>
                        </a:rPr>
                        <a:t> </a:t>
                      </a:r>
                      <a:r>
                        <a:rPr sz="900" dirty="0">
                          <a:latin typeface="Times New Roman"/>
                          <a:cs typeface="Times New Roman"/>
                        </a:rPr>
                        <a:t>yang</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5095">
                        <a:lnSpc>
                          <a:spcPct val="100000"/>
                        </a:lnSpc>
                        <a:spcBef>
                          <a:spcPts val="60"/>
                        </a:spcBef>
                      </a:pPr>
                      <a:r>
                        <a:rPr sz="900" dirty="0">
                          <a:latin typeface="Times New Roman"/>
                          <a:cs typeface="Times New Roman"/>
                        </a:rPr>
                        <a:t>dilaporka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1910">
                        <a:lnSpc>
                          <a:spcPct val="100000"/>
                        </a:lnSpc>
                        <a:spcBef>
                          <a:spcPts val="60"/>
                        </a:spcBef>
                      </a:pPr>
                      <a:r>
                        <a:rPr sz="900" dirty="0">
                          <a:latin typeface="Times New Roman"/>
                          <a:cs typeface="Times New Roman"/>
                        </a:rPr>
                        <a:t>n</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marL="665480">
                        <a:lnSpc>
                          <a:spcPct val="100000"/>
                        </a:lnSpc>
                        <a:spcBef>
                          <a:spcPts val="60"/>
                        </a:spcBef>
                      </a:pPr>
                      <a:r>
                        <a:rPr sz="900" spc="-5" dirty="0">
                          <a:latin typeface="Times New Roman"/>
                          <a:cs typeface="Times New Roman"/>
                        </a:rPr>
                        <a:t>Hasil</a:t>
                      </a:r>
                      <a:r>
                        <a:rPr sz="900" dirty="0">
                          <a:latin typeface="Times New Roman"/>
                          <a:cs typeface="Times New Roman"/>
                        </a:rPr>
                        <a:t> konfirmasi</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R="461009" algn="r">
                        <a:lnSpc>
                          <a:spcPct val="100000"/>
                        </a:lnSpc>
                        <a:spcBef>
                          <a:spcPts val="60"/>
                        </a:spcBef>
                      </a:pPr>
                      <a:r>
                        <a:rPr sz="900" dirty="0">
                          <a:latin typeface="Times New Roman"/>
                          <a:cs typeface="Times New Roman"/>
                        </a:rPr>
                        <a:t>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14300" algn="r">
                        <a:lnSpc>
                          <a:spcPct val="100000"/>
                        </a:lnSpc>
                        <a:spcBef>
                          <a:spcPts val="60"/>
                        </a:spcBef>
                      </a:pP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marL="12700">
                        <a:lnSpc>
                          <a:spcPct val="100000"/>
                        </a:lnSpc>
                        <a:spcBef>
                          <a:spcPts val="60"/>
                        </a:spcBef>
                      </a:pPr>
                      <a:r>
                        <a:rPr sz="900" spc="-5" dirty="0">
                          <a:latin typeface="Times New Roman"/>
                          <a:cs typeface="Times New Roman"/>
                        </a:rPr>
                        <a:t>Selisih </a:t>
                      </a:r>
                      <a:r>
                        <a:rPr sz="900" dirty="0">
                          <a:latin typeface="Times New Roman"/>
                          <a:cs typeface="Times New Roman"/>
                        </a:rPr>
                        <a:t>dengan pembukuan</a:t>
                      </a:r>
                      <a:r>
                        <a:rPr sz="900" spc="-10" dirty="0">
                          <a:latin typeface="Times New Roman"/>
                          <a:cs typeface="Times New Roman"/>
                        </a:rPr>
                        <a:t> </a:t>
                      </a:r>
                      <a:r>
                        <a:rPr sz="900"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R="461009" algn="r">
                        <a:lnSpc>
                          <a:spcPct val="100000"/>
                        </a:lnSpc>
                        <a:spcBef>
                          <a:spcPts val="60"/>
                        </a:spcBef>
                      </a:pPr>
                      <a:r>
                        <a:rPr sz="900" dirty="0">
                          <a:latin typeface="Times New Roman"/>
                          <a:cs typeface="Times New Roman"/>
                        </a:rPr>
                        <a:t>0</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114300" algn="r">
                        <a:lnSpc>
                          <a:spcPct val="100000"/>
                        </a:lnSpc>
                        <a:spcBef>
                          <a:spcPts val="60"/>
                        </a:spcBef>
                      </a:pP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3">
                  <a:txBody>
                    <a:bodyPr/>
                    <a:lstStyle/>
                    <a:p>
                      <a:pPr marL="12700">
                        <a:lnSpc>
                          <a:spcPct val="100000"/>
                        </a:lnSpc>
                        <a:spcBef>
                          <a:spcPts val="65"/>
                        </a:spcBef>
                      </a:pPr>
                      <a:r>
                        <a:rPr sz="900" spc="-5" dirty="0">
                          <a:latin typeface="Times New Roman"/>
                          <a:cs typeface="Times New Roman"/>
                        </a:rPr>
                        <a:t>Kembali </a:t>
                      </a:r>
                      <a:r>
                        <a:rPr sz="900" dirty="0">
                          <a:latin typeface="Times New Roman"/>
                          <a:cs typeface="Times New Roman"/>
                        </a:rPr>
                        <a:t>melalui</a:t>
                      </a:r>
                      <a:r>
                        <a:rPr sz="900" spc="10" dirty="0">
                          <a:latin typeface="Times New Roman"/>
                          <a:cs typeface="Times New Roman"/>
                        </a:rPr>
                        <a:t> </a:t>
                      </a:r>
                      <a:r>
                        <a:rPr sz="900" dirty="0">
                          <a:latin typeface="Times New Roman"/>
                          <a:cs typeface="Times New Roman"/>
                        </a:rPr>
                        <a:t>pos</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marL="12700">
                        <a:lnSpc>
                          <a:spcPct val="100000"/>
                        </a:lnSpc>
                        <a:spcBef>
                          <a:spcPts val="65"/>
                        </a:spcBef>
                      </a:pPr>
                      <a:r>
                        <a:rPr sz="900" spc="-5" dirty="0">
                          <a:latin typeface="Times New Roman"/>
                          <a:cs typeface="Times New Roman"/>
                        </a:rPr>
                        <a:t>Tidak </a:t>
                      </a:r>
                      <a:r>
                        <a:rPr sz="900" dirty="0">
                          <a:latin typeface="Times New Roman"/>
                          <a:cs typeface="Times New Roman"/>
                        </a:rPr>
                        <a:t>kembali</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R="461009" algn="r">
                        <a:lnSpc>
                          <a:spcPct val="100000"/>
                        </a:lnSpc>
                        <a:spcBef>
                          <a:spcPts val="65"/>
                        </a:spcBef>
                      </a:pPr>
                      <a:r>
                        <a:rPr sz="900" dirty="0">
                          <a:latin typeface="Times New Roman"/>
                          <a:cs typeface="Times New Roman"/>
                        </a:rPr>
                        <a:t>6</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742,114,140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715" algn="r">
                        <a:lnSpc>
                          <a:spcPct val="100000"/>
                        </a:lnSpc>
                        <a:spcBef>
                          <a:spcPts val="65"/>
                        </a:spcBef>
                      </a:pPr>
                      <a:r>
                        <a:rPr sz="900" dirty="0">
                          <a:latin typeface="Times New Roman"/>
                          <a:cs typeface="Times New Roman"/>
                        </a:rPr>
                        <a:t>6.69%</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marL="12700">
                        <a:lnSpc>
                          <a:spcPct val="100000"/>
                        </a:lnSpc>
                        <a:spcBef>
                          <a:spcPts val="65"/>
                        </a:spcBef>
                      </a:pPr>
                      <a:r>
                        <a:rPr sz="900" spc="-5" dirty="0">
                          <a:latin typeface="Times New Roman"/>
                          <a:cs typeface="Times New Roman"/>
                        </a:rPr>
                        <a:t>Total </a:t>
                      </a:r>
                      <a:r>
                        <a:rPr sz="900" dirty="0">
                          <a:latin typeface="Times New Roman"/>
                          <a:cs typeface="Times New Roman"/>
                        </a:rPr>
                        <a:t>yang</a:t>
                      </a:r>
                      <a:r>
                        <a:rPr sz="900" spc="5" dirty="0">
                          <a:latin typeface="Times New Roman"/>
                          <a:cs typeface="Times New Roman"/>
                        </a:rPr>
                        <a:t> </a:t>
                      </a:r>
                      <a:r>
                        <a:rPr sz="900" dirty="0">
                          <a:latin typeface="Times New Roman"/>
                          <a:cs typeface="Times New Roman"/>
                        </a:rPr>
                        <a:t>dikirim</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R="461009" algn="r">
                        <a:lnSpc>
                          <a:spcPct val="100000"/>
                        </a:lnSpc>
                        <a:spcBef>
                          <a:spcPts val="65"/>
                        </a:spcBef>
                      </a:pPr>
                      <a:r>
                        <a:rPr sz="900" dirty="0">
                          <a:latin typeface="Times New Roman"/>
                          <a:cs typeface="Times New Roman"/>
                        </a:rPr>
                        <a:t>7</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11,099,141,740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715" algn="r">
                        <a:lnSpc>
                          <a:spcPct val="100000"/>
                        </a:lnSpc>
                        <a:spcBef>
                          <a:spcPts val="65"/>
                        </a:spcBef>
                      </a:pPr>
                      <a:r>
                        <a:rPr sz="900" dirty="0">
                          <a:latin typeface="Times New Roman"/>
                          <a:cs typeface="Times New Roman"/>
                        </a:rPr>
                        <a:t>100.00%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3">
                  <a:txBody>
                    <a:bodyPr/>
                    <a:lstStyle/>
                    <a:p>
                      <a:pPr marL="12700">
                        <a:lnSpc>
                          <a:spcPct val="100000"/>
                        </a:lnSpc>
                        <a:spcBef>
                          <a:spcPts val="65"/>
                        </a:spcBef>
                      </a:pPr>
                      <a:r>
                        <a:rPr sz="900" spc="-5" dirty="0">
                          <a:latin typeface="Times New Roman"/>
                          <a:cs typeface="Times New Roman"/>
                        </a:rPr>
                        <a:t>Total </a:t>
                      </a:r>
                      <a:r>
                        <a:rPr sz="900" dirty="0">
                          <a:latin typeface="Times New Roman"/>
                          <a:cs typeface="Times New Roman"/>
                        </a:rPr>
                        <a:t>piutang</a:t>
                      </a:r>
                      <a:r>
                        <a:rPr sz="900" spc="5" dirty="0">
                          <a:latin typeface="Times New Roman"/>
                          <a:cs typeface="Times New Roman"/>
                        </a:rPr>
                        <a:t> </a:t>
                      </a:r>
                      <a:r>
                        <a:rPr sz="900" dirty="0">
                          <a:latin typeface="Times New Roman"/>
                          <a:cs typeface="Times New Roman"/>
                        </a:rPr>
                        <a:t>usaha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11,946,223,240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5715" algn="r">
                        <a:lnSpc>
                          <a:spcPct val="100000"/>
                        </a:lnSpc>
                        <a:spcBef>
                          <a:spcPts val="65"/>
                        </a:spcBef>
                      </a:pPr>
                      <a:r>
                        <a:rPr sz="900" dirty="0">
                          <a:latin typeface="Times New Roman"/>
                          <a:cs typeface="Times New Roman"/>
                        </a:rPr>
                        <a:t>100.00%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540">
                <a:tc gridSpan="3">
                  <a:txBody>
                    <a:bodyPr/>
                    <a:lstStyle/>
                    <a:p>
                      <a:pPr marL="12700" marR="262255">
                        <a:lnSpc>
                          <a:spcPts val="1220"/>
                        </a:lnSpc>
                        <a:spcBef>
                          <a:spcPts val="509"/>
                        </a:spcBef>
                      </a:pPr>
                      <a:r>
                        <a:rPr sz="900" spc="-5" dirty="0">
                          <a:latin typeface="Times New Roman"/>
                          <a:cs typeface="Times New Roman"/>
                        </a:rPr>
                        <a:t>Persentase </a:t>
                      </a:r>
                      <a:r>
                        <a:rPr sz="900" dirty="0">
                          <a:latin typeface="Times New Roman"/>
                          <a:cs typeface="Times New Roman"/>
                        </a:rPr>
                        <a:t>konfirmasi yang dikirim  terhadap total piutang</a:t>
                      </a:r>
                      <a:r>
                        <a:rPr sz="900" spc="-20" dirty="0">
                          <a:latin typeface="Times New Roman"/>
                          <a:cs typeface="Times New Roman"/>
                        </a:rPr>
                        <a:t> </a:t>
                      </a:r>
                      <a:r>
                        <a:rPr sz="900" dirty="0">
                          <a:latin typeface="Times New Roman"/>
                          <a:cs typeface="Times New Roman"/>
                        </a:rPr>
                        <a:t>usaha</a:t>
                      </a:r>
                      <a:endParaRPr sz="900">
                        <a:latin typeface="Times New Roman"/>
                        <a:cs typeface="Times New Roman"/>
                      </a:endParaRPr>
                    </a:p>
                  </a:txBody>
                  <a:tcPr marL="0" marR="0" marT="5004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55"/>
                        </a:spcBef>
                      </a:pPr>
                      <a:r>
                        <a:rPr sz="900" spc="-5" dirty="0">
                          <a:latin typeface="Times New Roman"/>
                          <a:cs typeface="Times New Roman"/>
                        </a:rPr>
                        <a:t>Klien</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3335">
                        <a:lnSpc>
                          <a:spcPct val="100000"/>
                        </a:lnSpc>
                        <a:spcBef>
                          <a:spcPts val="55"/>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55"/>
                        </a:spcBef>
                      </a:pPr>
                      <a:r>
                        <a:rPr sz="900" spc="-5" dirty="0">
                          <a:latin typeface="Times New Roman"/>
                          <a:cs typeface="Times New Roman"/>
                        </a:rPr>
                        <a:t>Diperiksa Oleh</a:t>
                      </a:r>
                      <a:r>
                        <a:rPr sz="900" spc="-1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gridSpan="4">
                  <a:txBody>
                    <a:bodyPr/>
                    <a:lstStyle/>
                    <a:p>
                      <a:pPr marL="12700">
                        <a:lnSpc>
                          <a:spcPct val="100000"/>
                        </a:lnSpc>
                        <a:spcBef>
                          <a:spcPts val="15"/>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spcBef>
                          <a:spcPts val="15"/>
                        </a:spcBef>
                      </a:pPr>
                      <a:endParaRPr sz="700">
                        <a:latin typeface="Times New Roman"/>
                        <a:cs typeface="Times New Roman"/>
                      </a:endParaRPr>
                    </a:p>
                    <a:p>
                      <a:pPr marL="13335">
                        <a:lnSpc>
                          <a:spcPct val="100000"/>
                        </a:lnSpc>
                      </a:pPr>
                      <a:r>
                        <a:rPr sz="900" spc="-5" dirty="0">
                          <a:latin typeface="Times New Roman"/>
                          <a:cs typeface="Times New Roman"/>
                        </a:rPr>
                        <a:t>Galang Dwi Saputro</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0"/>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3335">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0"/>
                        </a:spcBef>
                      </a:pPr>
                      <a:r>
                        <a:rPr sz="900" spc="-5" dirty="0">
                          <a:latin typeface="Times New Roman"/>
                          <a:cs typeface="Times New Roman"/>
                        </a:rPr>
                        <a:t>Ringkasan Hasil </a:t>
                      </a:r>
                      <a:r>
                        <a:rPr sz="900" dirty="0">
                          <a:latin typeface="Times New Roman"/>
                          <a:cs typeface="Times New Roman"/>
                        </a:rPr>
                        <a:t>dari </a:t>
                      </a:r>
                      <a:r>
                        <a:rPr sz="900" spc="-5" dirty="0">
                          <a:latin typeface="Times New Roman"/>
                          <a:cs typeface="Times New Roman"/>
                        </a:rPr>
                        <a:t>Konfirmasi Positif Piutang</a:t>
                      </a:r>
                      <a:r>
                        <a:rPr sz="900" spc="85" dirty="0">
                          <a:latin typeface="Times New Roman"/>
                          <a:cs typeface="Times New Roman"/>
                        </a:rPr>
                        <a:t> </a:t>
                      </a:r>
                      <a:r>
                        <a:rPr sz="900" spc="-5" dirty="0">
                          <a:latin typeface="Times New Roman"/>
                          <a:cs typeface="Times New Roman"/>
                        </a:rPr>
                        <a:t>Usaha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 name="object 3"/>
          <p:cNvSpPr txBox="1"/>
          <p:nvPr/>
        </p:nvSpPr>
        <p:spPr>
          <a:xfrm>
            <a:off x="828207" y="525972"/>
            <a:ext cx="2328880" cy="182101"/>
          </a:xfrm>
          <a:prstGeom prst="rect">
            <a:avLst/>
          </a:prstGeom>
        </p:spPr>
        <p:txBody>
          <a:bodyPr vert="horz" wrap="square" lIns="0" tIns="12700" rIns="0" bIns="0" rtlCol="0">
            <a:spAutoFit/>
          </a:bodyPr>
          <a:lstStyle/>
          <a:p>
            <a:pPr marL="12700">
              <a:lnSpc>
                <a:spcPct val="100000"/>
              </a:lnSpc>
              <a:spcBef>
                <a:spcPts val="100"/>
              </a:spcBef>
            </a:pPr>
            <a:r>
              <a:rPr sz="1100" spc="-5" dirty="0">
                <a:latin typeface="Times New Roman"/>
                <a:cs typeface="Times New Roman"/>
              </a:rPr>
              <a:t>Tanggal </a:t>
            </a:r>
            <a:r>
              <a:rPr sz="1100" dirty="0">
                <a:latin typeface="Times New Roman"/>
                <a:cs typeface="Times New Roman"/>
              </a:rPr>
              <a:t>pengiriman</a:t>
            </a:r>
            <a:r>
              <a:rPr sz="1100" spc="-50" dirty="0">
                <a:latin typeface="Times New Roman"/>
                <a:cs typeface="Times New Roman"/>
              </a:rPr>
              <a:t> </a:t>
            </a:r>
            <a:r>
              <a:rPr sz="1100" dirty="0">
                <a:latin typeface="Times New Roman"/>
                <a:cs typeface="Times New Roman"/>
              </a:rPr>
              <a:t>konfirmasi</a:t>
            </a:r>
            <a:endParaRPr sz="1100">
              <a:latin typeface="Times New Roman"/>
              <a:cs typeface="Times New Roman"/>
            </a:endParaRPr>
          </a:p>
        </p:txBody>
      </p:sp>
      <p:sp>
        <p:nvSpPr>
          <p:cNvPr id="4" name="object 4"/>
          <p:cNvSpPr txBox="1"/>
          <p:nvPr/>
        </p:nvSpPr>
        <p:spPr>
          <a:xfrm>
            <a:off x="5073789" y="508333"/>
            <a:ext cx="1804595" cy="602729"/>
          </a:xfrm>
          <a:prstGeom prst="rect">
            <a:avLst/>
          </a:prstGeom>
        </p:spPr>
        <p:txBody>
          <a:bodyPr vert="horz" wrap="square" lIns="0" tIns="35560" rIns="0" bIns="0" rtlCol="0">
            <a:spAutoFit/>
          </a:bodyPr>
          <a:lstStyle/>
          <a:p>
            <a:pPr marL="12700">
              <a:lnSpc>
                <a:spcPct val="100000"/>
              </a:lnSpc>
              <a:spcBef>
                <a:spcPts val="280"/>
              </a:spcBef>
            </a:pPr>
            <a:r>
              <a:rPr sz="1100" dirty="0">
                <a:latin typeface="Times New Roman"/>
                <a:cs typeface="Times New Roman"/>
              </a:rPr>
              <a:t>:</a:t>
            </a:r>
            <a:endParaRPr sz="1100">
              <a:latin typeface="Times New Roman"/>
              <a:cs typeface="Times New Roman"/>
            </a:endParaRPr>
          </a:p>
          <a:p>
            <a:pPr marL="12700" marR="5080">
              <a:lnSpc>
                <a:spcPts val="1500"/>
              </a:lnSpc>
              <a:spcBef>
                <a:spcPts val="80"/>
              </a:spcBef>
            </a:pPr>
            <a:r>
              <a:rPr sz="1100" spc="-5" dirty="0">
                <a:latin typeface="Times New Roman"/>
                <a:cs typeface="Times New Roman"/>
              </a:rPr>
              <a:t>(X) Pengiriman Pertama  </a:t>
            </a:r>
            <a:r>
              <a:rPr sz="1100" dirty="0">
                <a:latin typeface="Times New Roman"/>
                <a:cs typeface="Times New Roman"/>
              </a:rPr>
              <a:t>( ) </a:t>
            </a:r>
            <a:r>
              <a:rPr sz="1100" spc="-5" dirty="0">
                <a:latin typeface="Times New Roman"/>
                <a:cs typeface="Times New Roman"/>
              </a:rPr>
              <a:t>Pengiriman Kedua</a:t>
            </a:r>
            <a:endParaRPr sz="1100">
              <a:latin typeface="Times New Roman"/>
              <a:cs typeface="Times New Roman"/>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1114613"/>
          <a:ext cx="1447128" cy="3006143"/>
        </p:xfrm>
        <a:graphic>
          <a:graphicData uri="http://schemas.openxmlformats.org/drawingml/2006/table">
            <a:tbl>
              <a:tblPr firstRow="1" bandRow="1">
                <a:tableStyleId>{2D5ABB26-0587-4C30-8999-92F81FD0307C}</a:tableStyleId>
              </a:tblPr>
              <a:tblGrid>
                <a:gridCol w="1447128"/>
              </a:tblGrid>
              <a:tr h="301543">
                <a:tc>
                  <a:txBody>
                    <a:bodyPr/>
                    <a:lstStyle/>
                    <a:p>
                      <a:pPr marL="234950" marR="134620" indent="-95885">
                        <a:lnSpc>
                          <a:spcPts val="1220"/>
                        </a:lnSpc>
                        <a:spcBef>
                          <a:spcPts val="535"/>
                        </a:spcBef>
                      </a:pPr>
                      <a:r>
                        <a:rPr sz="900" spc="-5" dirty="0">
                          <a:latin typeface="Times New Roman"/>
                          <a:cs typeface="Times New Roman"/>
                        </a:rPr>
                        <a:t>Persentase</a:t>
                      </a:r>
                      <a:r>
                        <a:rPr sz="900" spc="-50" dirty="0">
                          <a:latin typeface="Times New Roman"/>
                          <a:cs typeface="Times New Roman"/>
                        </a:rPr>
                        <a:t> </a:t>
                      </a:r>
                      <a:r>
                        <a:rPr sz="900" dirty="0">
                          <a:latin typeface="Times New Roman"/>
                          <a:cs typeface="Times New Roman"/>
                        </a:rPr>
                        <a:t>(%)  </a:t>
                      </a:r>
                      <a:r>
                        <a:rPr sz="900" spc="-5" dirty="0">
                          <a:latin typeface="Times New Roman"/>
                          <a:cs typeface="Times New Roman"/>
                        </a:rPr>
                        <a:t>Tahun</a:t>
                      </a:r>
                      <a:r>
                        <a:rPr sz="900" spc="-15" dirty="0">
                          <a:latin typeface="Times New Roman"/>
                          <a:cs typeface="Times New Roman"/>
                        </a:rPr>
                        <a:t> </a:t>
                      </a:r>
                      <a:r>
                        <a:rPr sz="900" spc="-5" dirty="0">
                          <a:latin typeface="Times New Roman"/>
                          <a:cs typeface="Times New Roman"/>
                        </a:rPr>
                        <a:t>Lalu</a:t>
                      </a:r>
                      <a:endParaRPr sz="900">
                        <a:latin typeface="Times New Roman"/>
                        <a:cs typeface="Times New Roman"/>
                      </a:endParaRPr>
                    </a:p>
                  </a:txBody>
                  <a:tcPr marL="0" marR="0" marT="5250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540">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55"/>
                        </a:spcBef>
                      </a:pPr>
                      <a:r>
                        <a:rPr sz="900" dirty="0">
                          <a:latin typeface="Times New Roman"/>
                          <a:cs typeface="Times New Roman"/>
                        </a:rPr>
                        <a:t>Indeks</a:t>
                      </a:r>
                      <a:endParaRPr sz="900">
                        <a:latin typeface="Times New Roman"/>
                        <a:cs typeface="Times New Roman"/>
                      </a:endParaRPr>
                    </a:p>
                  </a:txBody>
                  <a:tcPr marL="0" marR="0" marT="539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a:txBody>
                    <a:bodyPr/>
                    <a:lstStyle/>
                    <a:p>
                      <a:pPr marL="12700">
                        <a:lnSpc>
                          <a:spcPct val="100000"/>
                        </a:lnSpc>
                        <a:spcBef>
                          <a:spcPts val="15"/>
                        </a:spcBef>
                      </a:pPr>
                      <a:r>
                        <a:rPr sz="1500" b="1" spc="-5" dirty="0">
                          <a:latin typeface="Times New Roman"/>
                          <a:cs typeface="Times New Roman"/>
                        </a:rPr>
                        <a:t>EE2</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 name="object 3"/>
          <p:cNvSpPr txBox="1"/>
          <p:nvPr/>
        </p:nvSpPr>
        <p:spPr>
          <a:xfrm>
            <a:off x="828207" y="655203"/>
            <a:ext cx="1287704" cy="400110"/>
          </a:xfrm>
          <a:prstGeom prst="rect">
            <a:avLst/>
          </a:prstGeom>
        </p:spPr>
        <p:txBody>
          <a:bodyPr vert="horz" wrap="square" lIns="0" tIns="35560" rIns="0" bIns="0" rtlCol="0">
            <a:spAutoFit/>
          </a:bodyPr>
          <a:lstStyle/>
          <a:p>
            <a:pPr marL="12700">
              <a:lnSpc>
                <a:spcPct val="100000"/>
              </a:lnSpc>
              <a:spcBef>
                <a:spcPts val="280"/>
              </a:spcBef>
            </a:pPr>
            <a:r>
              <a:rPr sz="1100" dirty="0">
                <a:latin typeface="Times New Roman"/>
                <a:cs typeface="Times New Roman"/>
              </a:rPr>
              <a:t>:</a:t>
            </a:r>
            <a:endParaRPr sz="1100">
              <a:latin typeface="Times New Roman"/>
              <a:cs typeface="Times New Roman"/>
            </a:endParaRPr>
          </a:p>
          <a:p>
            <a:pPr marL="12700">
              <a:lnSpc>
                <a:spcPct val="100000"/>
              </a:lnSpc>
              <a:spcBef>
                <a:spcPts val="185"/>
              </a:spcBef>
            </a:pPr>
            <a:r>
              <a:rPr sz="1100" dirty="0">
                <a:latin typeface="Times New Roman"/>
                <a:cs typeface="Times New Roman"/>
              </a:rPr>
              <a:t>: 1 </a:t>
            </a:r>
            <a:r>
              <a:rPr sz="1100" spc="-5" dirty="0">
                <a:latin typeface="Times New Roman"/>
                <a:cs typeface="Times New Roman"/>
              </a:rPr>
              <a:t>Februari</a:t>
            </a:r>
            <a:r>
              <a:rPr sz="1100" spc="-50" dirty="0">
                <a:latin typeface="Times New Roman"/>
                <a:cs typeface="Times New Roman"/>
              </a:rPr>
              <a:t> </a:t>
            </a:r>
            <a:r>
              <a:rPr sz="1100" dirty="0">
                <a:latin typeface="Times New Roman"/>
                <a:cs typeface="Times New Roman"/>
              </a:rPr>
              <a:t>2019</a:t>
            </a:r>
            <a:endParaRPr sz="1100">
              <a:latin typeface="Times New Roman"/>
              <a:cs typeface="Times New Roman"/>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PROSEDUR AUDIT</a:t>
            </a:r>
            <a:endParaRPr lang="en-US" dirty="0"/>
          </a:p>
        </p:txBody>
      </p:sp>
      <p:sp>
        <p:nvSpPr>
          <p:cNvPr id="3" name="Content Placeholder 2"/>
          <p:cNvSpPr>
            <a:spLocks noGrp="1"/>
          </p:cNvSpPr>
          <p:nvPr>
            <p:ph idx="1"/>
          </p:nvPr>
        </p:nvSpPr>
        <p:spPr>
          <a:xfrm>
            <a:off x="381000" y="2286000"/>
            <a:ext cx="9052560" cy="3962400"/>
          </a:xfrm>
        </p:spPr>
        <p:txBody>
          <a:bodyPr>
            <a:normAutofit/>
          </a:bodyPr>
          <a:lstStyle/>
          <a:p>
            <a:r>
              <a:rPr lang="en-US" dirty="0" smtClean="0"/>
              <a:t>PIUTANG </a:t>
            </a:r>
            <a:r>
              <a:rPr lang="en-US" dirty="0"/>
              <a:t>USAHA </a:t>
            </a:r>
            <a:endParaRPr lang="en-US" dirty="0" smtClean="0"/>
          </a:p>
          <a:p>
            <a:r>
              <a:rPr lang="en-US" dirty="0" smtClean="0"/>
              <a:t>1. </a:t>
            </a:r>
            <a:r>
              <a:rPr lang="en-US" dirty="0" err="1" smtClean="0"/>
              <a:t>Minta</a:t>
            </a:r>
            <a:r>
              <a:rPr lang="en-US" dirty="0" smtClean="0"/>
              <a:t> </a:t>
            </a:r>
            <a:r>
              <a:rPr lang="en-US" dirty="0" err="1"/>
              <a:t>daftar</a:t>
            </a:r>
            <a:r>
              <a:rPr lang="en-US" dirty="0"/>
              <a:t> </a:t>
            </a:r>
            <a:r>
              <a:rPr lang="en-US" dirty="0" err="1"/>
              <a:t>piutang</a:t>
            </a:r>
            <a:r>
              <a:rPr lang="en-US" dirty="0"/>
              <a:t> </a:t>
            </a:r>
            <a:r>
              <a:rPr lang="en-US" dirty="0" err="1"/>
              <a:t>usaha</a:t>
            </a:r>
            <a:r>
              <a:rPr lang="en-US" dirty="0"/>
              <a:t> </a:t>
            </a:r>
            <a:r>
              <a:rPr lang="en-US" dirty="0" err="1"/>
              <a:t>terdiri</a:t>
            </a:r>
            <a:r>
              <a:rPr lang="en-US" dirty="0"/>
              <a:t> </a:t>
            </a:r>
            <a:r>
              <a:rPr lang="en-US" dirty="0" err="1"/>
              <a:t>atas</a:t>
            </a:r>
            <a:r>
              <a:rPr lang="en-US" dirty="0"/>
              <a:t> </a:t>
            </a:r>
            <a:r>
              <a:rPr lang="en-US" dirty="0" err="1"/>
              <a:t>nama</a:t>
            </a:r>
            <a:r>
              <a:rPr lang="en-US" dirty="0"/>
              <a:t>, </a:t>
            </a:r>
            <a:r>
              <a:rPr lang="en-US" dirty="0" err="1"/>
              <a:t>alamat</a:t>
            </a:r>
            <a:r>
              <a:rPr lang="en-US" dirty="0"/>
              <a:t> </a:t>
            </a:r>
            <a:r>
              <a:rPr lang="en-US" dirty="0" err="1"/>
              <a:t>pelanggan</a:t>
            </a:r>
            <a:r>
              <a:rPr lang="en-US" dirty="0"/>
              <a:t>, </a:t>
            </a:r>
            <a:r>
              <a:rPr lang="en-US" dirty="0" err="1"/>
              <a:t>nomor</a:t>
            </a:r>
            <a:r>
              <a:rPr lang="en-US" dirty="0"/>
              <a:t> </a:t>
            </a:r>
            <a:r>
              <a:rPr lang="en-US" dirty="0" err="1"/>
              <a:t>faktur</a:t>
            </a:r>
            <a:r>
              <a:rPr lang="en-US" dirty="0"/>
              <a:t>, </a:t>
            </a:r>
            <a:r>
              <a:rPr lang="en-US" dirty="0" err="1"/>
              <a:t>tanggal</a:t>
            </a:r>
            <a:r>
              <a:rPr lang="en-US" dirty="0"/>
              <a:t> </a:t>
            </a:r>
            <a:r>
              <a:rPr lang="en-US" dirty="0" err="1"/>
              <a:t>faktur</a:t>
            </a:r>
            <a:r>
              <a:rPr lang="en-US" dirty="0"/>
              <a:t> </a:t>
            </a:r>
            <a:r>
              <a:rPr lang="en-US" dirty="0" err="1"/>
              <a:t>dan</a:t>
            </a:r>
            <a:r>
              <a:rPr lang="en-US" dirty="0"/>
              <a:t> </a:t>
            </a:r>
            <a:r>
              <a:rPr lang="en-US" dirty="0" err="1"/>
              <a:t>jumlahnya</a:t>
            </a:r>
            <a:r>
              <a:rPr lang="en-US" dirty="0"/>
              <a:t>, </a:t>
            </a:r>
            <a:r>
              <a:rPr lang="en-US" dirty="0" err="1"/>
              <a:t>serta</a:t>
            </a:r>
            <a:r>
              <a:rPr lang="en-US" dirty="0"/>
              <a:t> </a:t>
            </a:r>
            <a:r>
              <a:rPr lang="en-US" dirty="0" err="1"/>
              <a:t>cocokkan</a:t>
            </a:r>
            <a:r>
              <a:rPr lang="en-US" dirty="0"/>
              <a:t> </a:t>
            </a:r>
            <a:r>
              <a:rPr lang="en-US" dirty="0" err="1"/>
              <a:t>dengan</a:t>
            </a:r>
            <a:r>
              <a:rPr lang="en-US" dirty="0"/>
              <a:t> </a:t>
            </a:r>
            <a:r>
              <a:rPr lang="en-US" dirty="0" err="1"/>
              <a:t>saldo</a:t>
            </a:r>
            <a:r>
              <a:rPr lang="en-US" dirty="0"/>
              <a:t> di </a:t>
            </a:r>
            <a:r>
              <a:rPr lang="en-US" dirty="0" err="1"/>
              <a:t>buku</a:t>
            </a:r>
            <a:r>
              <a:rPr lang="en-US" dirty="0"/>
              <a:t> </a:t>
            </a:r>
            <a:r>
              <a:rPr lang="en-US" dirty="0" err="1"/>
              <a:t>besar</a:t>
            </a:r>
            <a:r>
              <a:rPr lang="en-US" dirty="0"/>
              <a:t> </a:t>
            </a:r>
            <a:endParaRPr lang="en-US" dirty="0" smtClean="0"/>
          </a:p>
          <a:p>
            <a:r>
              <a:rPr lang="en-US" dirty="0" err="1" smtClean="0"/>
              <a:t>Pelajari</a:t>
            </a:r>
            <a:r>
              <a:rPr lang="en-US" dirty="0" smtClean="0"/>
              <a:t> </a:t>
            </a:r>
            <a:r>
              <a:rPr lang="en-US" dirty="0" err="1"/>
              <a:t>kebijakan</a:t>
            </a:r>
            <a:r>
              <a:rPr lang="en-US" dirty="0"/>
              <a:t> </a:t>
            </a:r>
            <a:r>
              <a:rPr lang="en-US" dirty="0" err="1"/>
              <a:t>akuntansi</a:t>
            </a:r>
            <a:r>
              <a:rPr lang="en-US" dirty="0"/>
              <a:t> </a:t>
            </a:r>
            <a:r>
              <a:rPr lang="en-US" dirty="0" err="1"/>
              <a:t>perusahaan</a:t>
            </a:r>
            <a:r>
              <a:rPr lang="en-US" dirty="0"/>
              <a:t> </a:t>
            </a:r>
            <a:r>
              <a:rPr lang="en-US" dirty="0" err="1"/>
              <a:t>mengenai</a:t>
            </a:r>
            <a:r>
              <a:rPr lang="en-US" dirty="0"/>
              <a:t> </a:t>
            </a:r>
            <a:r>
              <a:rPr lang="en-US" dirty="0" err="1"/>
              <a:t>pengakuan</a:t>
            </a:r>
            <a:r>
              <a:rPr lang="en-US" dirty="0"/>
              <a:t> </a:t>
            </a:r>
            <a:r>
              <a:rPr lang="en-US" dirty="0" err="1"/>
              <a:t>pendapatan</a:t>
            </a:r>
            <a:r>
              <a:rPr lang="en-US" dirty="0"/>
              <a:t> </a:t>
            </a:r>
            <a:r>
              <a:rPr lang="en-US" dirty="0" err="1"/>
              <a:t>dan</a:t>
            </a:r>
            <a:r>
              <a:rPr lang="en-US" dirty="0"/>
              <a:t> </a:t>
            </a:r>
            <a:r>
              <a:rPr lang="en-US" dirty="0" err="1"/>
              <a:t>cocokkan</a:t>
            </a:r>
            <a:r>
              <a:rPr lang="en-US" dirty="0"/>
              <a:t> </a:t>
            </a:r>
            <a:r>
              <a:rPr lang="en-US" dirty="0" err="1"/>
              <a:t>apakah</a:t>
            </a:r>
            <a:r>
              <a:rPr lang="en-US" dirty="0"/>
              <a:t> </a:t>
            </a:r>
            <a:r>
              <a:rPr lang="en-US" dirty="0" err="1"/>
              <a:t>sesuai</a:t>
            </a:r>
            <a:r>
              <a:rPr lang="en-US" dirty="0"/>
              <a:t> </a:t>
            </a:r>
            <a:r>
              <a:rPr lang="en-US" dirty="0" err="1"/>
              <a:t>dengan</a:t>
            </a:r>
            <a:r>
              <a:rPr lang="en-US" dirty="0"/>
              <a:t> </a:t>
            </a:r>
            <a:r>
              <a:rPr lang="en-US" dirty="0" err="1"/>
              <a:t>prinsip</a:t>
            </a:r>
            <a:r>
              <a:rPr lang="en-US" dirty="0"/>
              <a:t> </a:t>
            </a:r>
            <a:r>
              <a:rPr lang="en-US" dirty="0" err="1"/>
              <a:t>akuntansi</a:t>
            </a:r>
            <a:r>
              <a:rPr lang="en-US" dirty="0"/>
              <a:t> yang </a:t>
            </a:r>
            <a:r>
              <a:rPr lang="en-US" dirty="0" err="1"/>
              <a:t>berlaku</a:t>
            </a:r>
            <a:r>
              <a:rPr lang="en-US" dirty="0"/>
              <a:t> </a:t>
            </a:r>
            <a:r>
              <a:rPr lang="en-US" dirty="0" err="1"/>
              <a:t>umum</a:t>
            </a:r>
            <a:r>
              <a:rPr lang="en-US" dirty="0"/>
              <a:t> </a:t>
            </a:r>
            <a:r>
              <a:rPr lang="en-US" dirty="0" err="1"/>
              <a:t>serta</a:t>
            </a:r>
            <a:r>
              <a:rPr lang="en-US" dirty="0"/>
              <a:t> </a:t>
            </a:r>
            <a:r>
              <a:rPr lang="en-US" dirty="0" err="1"/>
              <a:t>pelajari</a:t>
            </a:r>
            <a:r>
              <a:rPr lang="en-US" dirty="0"/>
              <a:t> </a:t>
            </a:r>
            <a:r>
              <a:rPr lang="en-US" dirty="0" err="1"/>
              <a:t>juga</a:t>
            </a:r>
            <a:r>
              <a:rPr lang="en-US" dirty="0"/>
              <a:t> </a:t>
            </a:r>
            <a:r>
              <a:rPr lang="en-US" dirty="0" err="1"/>
              <a:t>kebijakan</a:t>
            </a:r>
            <a:r>
              <a:rPr lang="en-US" dirty="0"/>
              <a:t> </a:t>
            </a:r>
            <a:r>
              <a:rPr lang="en-US" dirty="0" err="1"/>
              <a:t>pemberian</a:t>
            </a:r>
            <a:r>
              <a:rPr lang="en-US" dirty="0"/>
              <a:t> </a:t>
            </a:r>
            <a:r>
              <a:rPr lang="en-US" dirty="0" err="1"/>
              <a:t>kredit</a:t>
            </a:r>
            <a:r>
              <a:rPr lang="en-US" dirty="0"/>
              <a:t> </a:t>
            </a:r>
            <a:r>
              <a:rPr lang="en-US" dirty="0" err="1"/>
              <a:t>dan</a:t>
            </a:r>
            <a:r>
              <a:rPr lang="en-US" dirty="0"/>
              <a:t> </a:t>
            </a:r>
            <a:r>
              <a:rPr lang="en-US" dirty="0" err="1"/>
              <a:t>jangka</a:t>
            </a:r>
            <a:r>
              <a:rPr lang="en-US" dirty="0"/>
              <a:t> </a:t>
            </a:r>
            <a:r>
              <a:rPr lang="en-US" dirty="0" err="1"/>
              <a:t>waktu</a:t>
            </a:r>
            <a:r>
              <a:rPr lang="en-US" dirty="0"/>
              <a:t> </a:t>
            </a:r>
            <a:r>
              <a:rPr lang="en-US" dirty="0" err="1"/>
              <a:t>pembayarannya</a:t>
            </a:r>
            <a:r>
              <a:rPr lang="en-US" dirty="0"/>
              <a:t> </a:t>
            </a:r>
            <a:endParaRPr lang="en-US" dirty="0" smtClean="0"/>
          </a:p>
          <a:p>
            <a:r>
              <a:rPr lang="en-US" dirty="0" err="1" smtClean="0"/>
              <a:t>Lakukan</a:t>
            </a:r>
            <a:r>
              <a:rPr lang="en-US" dirty="0" smtClean="0"/>
              <a:t> </a:t>
            </a:r>
            <a:r>
              <a:rPr lang="en-US" dirty="0" err="1"/>
              <a:t>analisis</a:t>
            </a:r>
            <a:r>
              <a:rPr lang="en-US" dirty="0"/>
              <a:t> </a:t>
            </a:r>
            <a:r>
              <a:rPr lang="en-US" dirty="0" err="1"/>
              <a:t>rasio</a:t>
            </a:r>
            <a:r>
              <a:rPr lang="en-US" dirty="0"/>
              <a:t> </a:t>
            </a:r>
            <a:r>
              <a:rPr lang="en-US" dirty="0" err="1"/>
              <a:t>mengenai</a:t>
            </a:r>
            <a:r>
              <a:rPr lang="en-US" dirty="0"/>
              <a:t> </a:t>
            </a:r>
            <a:r>
              <a:rPr lang="en-US" dirty="0" err="1"/>
              <a:t>perputaran</a:t>
            </a:r>
            <a:r>
              <a:rPr lang="en-US" dirty="0"/>
              <a:t> </a:t>
            </a:r>
            <a:r>
              <a:rPr lang="en-US" dirty="0" err="1"/>
              <a:t>piutang</a:t>
            </a:r>
            <a:r>
              <a:rPr lang="en-US" dirty="0"/>
              <a:t> (receivable turnover) </a:t>
            </a:r>
            <a:r>
              <a:rPr lang="en-US" dirty="0" err="1"/>
              <a:t>dan</a:t>
            </a:r>
            <a:r>
              <a:rPr lang="en-US" dirty="0"/>
              <a:t> </a:t>
            </a:r>
            <a:r>
              <a:rPr lang="en-US" dirty="0" err="1"/>
              <a:t>prosedur</a:t>
            </a:r>
            <a:r>
              <a:rPr lang="en-US" dirty="0"/>
              <a:t> </a:t>
            </a:r>
            <a:r>
              <a:rPr lang="en-US" dirty="0" err="1"/>
              <a:t>analitis</a:t>
            </a:r>
            <a:r>
              <a:rPr lang="en-US" dirty="0"/>
              <a:t> </a:t>
            </a:r>
            <a:r>
              <a:rPr lang="en-US" dirty="0" err="1"/>
              <a:t>mengenai</a:t>
            </a:r>
            <a:r>
              <a:rPr lang="en-US" dirty="0"/>
              <a:t> </a:t>
            </a:r>
            <a:r>
              <a:rPr lang="en-US" dirty="0" err="1"/>
              <a:t>fluktuasi</a:t>
            </a:r>
            <a:r>
              <a:rPr lang="en-US" dirty="0"/>
              <a:t> </a:t>
            </a:r>
            <a:r>
              <a:rPr lang="en-US" dirty="0" err="1"/>
              <a:t>piutang</a:t>
            </a:r>
            <a:r>
              <a:rPr lang="en-US" dirty="0"/>
              <a:t> </a:t>
            </a:r>
            <a:r>
              <a:rPr lang="en-US" dirty="0" err="1"/>
              <a:t>dengan</a:t>
            </a:r>
            <a:r>
              <a:rPr lang="en-US" dirty="0"/>
              <a:t> </a:t>
            </a:r>
            <a:r>
              <a:rPr lang="en-US" dirty="0" err="1"/>
              <a:t>perbandingan</a:t>
            </a:r>
            <a:r>
              <a:rPr lang="en-US" dirty="0"/>
              <a:t> </a:t>
            </a:r>
            <a:r>
              <a:rPr lang="en-US" dirty="0" err="1"/>
              <a:t>tahun</a:t>
            </a:r>
            <a:r>
              <a:rPr lang="en-US" dirty="0"/>
              <a:t> </a:t>
            </a:r>
            <a:r>
              <a:rPr lang="en-US" dirty="0" err="1"/>
              <a:t>sebelumnya</a:t>
            </a:r>
            <a:r>
              <a:rPr lang="en-US" dirty="0"/>
              <a:t> </a:t>
            </a:r>
            <a:r>
              <a:rPr lang="en-US" dirty="0" err="1"/>
              <a:t>lakukan</a:t>
            </a:r>
            <a:r>
              <a:rPr lang="en-US" dirty="0"/>
              <a:t> </a:t>
            </a:r>
            <a:r>
              <a:rPr lang="en-US" dirty="0" err="1"/>
              <a:t>konfirmasi</a:t>
            </a:r>
            <a:r>
              <a:rPr lang="en-US" dirty="0"/>
              <a:t> </a:t>
            </a:r>
            <a:r>
              <a:rPr lang="en-US" dirty="0" err="1"/>
              <a:t>dengan</a:t>
            </a:r>
            <a:r>
              <a:rPr lang="en-US" dirty="0"/>
              <a:t> </a:t>
            </a:r>
            <a:r>
              <a:rPr lang="en-US" dirty="0" err="1"/>
              <a:t>memilih</a:t>
            </a:r>
            <a:r>
              <a:rPr lang="en-US" dirty="0"/>
              <a:t> </a:t>
            </a:r>
            <a:r>
              <a:rPr lang="en-US" dirty="0" err="1"/>
              <a:t>sampel</a:t>
            </a:r>
            <a:r>
              <a:rPr lang="en-US" dirty="0"/>
              <a:t> yang </a:t>
            </a:r>
            <a:r>
              <a:rPr lang="en-US" dirty="0" err="1"/>
              <a:t>representatif</a:t>
            </a:r>
            <a:r>
              <a:rPr lang="en-US" dirty="0"/>
              <a:t>. </a:t>
            </a:r>
            <a:endParaRPr lang="en-US" dirty="0" smtClean="0"/>
          </a:p>
          <a:p>
            <a:r>
              <a:rPr lang="en-US" dirty="0" err="1" smtClean="0"/>
              <a:t>pemilihan</a:t>
            </a:r>
            <a:r>
              <a:rPr lang="en-US" dirty="0" smtClean="0"/>
              <a:t> </a:t>
            </a:r>
            <a:r>
              <a:rPr lang="en-US" dirty="0" err="1"/>
              <a:t>tanggal</a:t>
            </a:r>
            <a:r>
              <a:rPr lang="en-US" dirty="0"/>
              <a:t> </a:t>
            </a:r>
            <a:r>
              <a:rPr lang="en-US" dirty="0" err="1"/>
              <a:t>konfirmasi</a:t>
            </a:r>
            <a:r>
              <a:rPr lang="en-US" dirty="0"/>
              <a:t> </a:t>
            </a:r>
            <a:r>
              <a:rPr lang="en-US" dirty="0" err="1"/>
              <a:t>dapat</a:t>
            </a:r>
            <a:r>
              <a:rPr lang="en-US" dirty="0"/>
              <a:t> </a:t>
            </a:r>
            <a:r>
              <a:rPr lang="en-US" dirty="0" err="1"/>
              <a:t>dilakukan</a:t>
            </a:r>
            <a:r>
              <a:rPr lang="en-US" dirty="0"/>
              <a:t> </a:t>
            </a:r>
            <a:r>
              <a:rPr lang="en-US" dirty="0" err="1"/>
              <a:t>juga</a:t>
            </a:r>
            <a:r>
              <a:rPr lang="en-US" dirty="0"/>
              <a:t> </a:t>
            </a:r>
            <a:r>
              <a:rPr lang="en-US" dirty="0" err="1"/>
              <a:t>atas</a:t>
            </a:r>
            <a:r>
              <a:rPr lang="en-US" dirty="0"/>
              <a:t> </a:t>
            </a:r>
            <a:r>
              <a:rPr lang="en-US" dirty="0" err="1"/>
              <a:t>saldo</a:t>
            </a:r>
            <a:r>
              <a:rPr lang="en-US" dirty="0"/>
              <a:t> </a:t>
            </a:r>
            <a:r>
              <a:rPr lang="en-US" dirty="0" err="1"/>
              <a:t>sebelum</a:t>
            </a:r>
            <a:r>
              <a:rPr lang="en-US" dirty="0"/>
              <a:t> </a:t>
            </a:r>
            <a:r>
              <a:rPr lang="en-US" dirty="0" err="1"/>
              <a:t>tanggal</a:t>
            </a:r>
            <a:r>
              <a:rPr lang="en-US" dirty="0"/>
              <a:t> </a:t>
            </a:r>
            <a:r>
              <a:rPr lang="en-US" dirty="0" err="1"/>
              <a:t>neraca</a:t>
            </a:r>
            <a:r>
              <a:rPr lang="en-US" dirty="0"/>
              <a:t> </a:t>
            </a:r>
            <a:r>
              <a:rPr lang="en-US" dirty="0" err="1"/>
              <a:t>dan</a:t>
            </a:r>
            <a:r>
              <a:rPr lang="en-US" dirty="0"/>
              <a:t> </a:t>
            </a:r>
            <a:r>
              <a:rPr lang="en-US" dirty="0" err="1"/>
              <a:t>untuk</a:t>
            </a:r>
            <a:r>
              <a:rPr lang="en-US" dirty="0"/>
              <a:t> </a:t>
            </a:r>
            <a:r>
              <a:rPr lang="en-US" dirty="0" err="1"/>
              <a:t>mendapat</a:t>
            </a:r>
            <a:r>
              <a:rPr lang="en-US" dirty="0"/>
              <a:t> </a:t>
            </a:r>
            <a:r>
              <a:rPr lang="en-US" dirty="0" err="1"/>
              <a:t>keyakinan</a:t>
            </a:r>
            <a:r>
              <a:rPr lang="en-US" dirty="0"/>
              <a:t> </a:t>
            </a:r>
            <a:r>
              <a:rPr lang="en-US" dirty="0" err="1"/>
              <a:t>atas</a:t>
            </a:r>
            <a:r>
              <a:rPr lang="en-US" dirty="0"/>
              <a:t> </a:t>
            </a:r>
            <a:r>
              <a:rPr lang="en-US" dirty="0" err="1"/>
              <a:t>kebenaran</a:t>
            </a:r>
            <a:r>
              <a:rPr lang="en-US" dirty="0"/>
              <a:t> </a:t>
            </a:r>
            <a:r>
              <a:rPr lang="en-US" dirty="0" err="1"/>
              <a:t>saldo</a:t>
            </a:r>
            <a:r>
              <a:rPr lang="en-US" dirty="0"/>
              <a:t> </a:t>
            </a:r>
            <a:r>
              <a:rPr lang="en-US" dirty="0" err="1"/>
              <a:t>piutang</a:t>
            </a:r>
            <a:r>
              <a:rPr lang="en-US" dirty="0"/>
              <a:t> per </a:t>
            </a:r>
            <a:r>
              <a:rPr lang="en-US" dirty="0" err="1"/>
              <a:t>tanggal</a:t>
            </a:r>
            <a:r>
              <a:rPr lang="en-US" dirty="0"/>
              <a:t> </a:t>
            </a:r>
            <a:r>
              <a:rPr lang="en-US" dirty="0" err="1"/>
              <a:t>neraca</a:t>
            </a:r>
            <a:r>
              <a:rPr lang="en-US" dirty="0"/>
              <a:t>. </a:t>
            </a:r>
            <a:endParaRPr lang="en-US" dirty="0" smtClean="0"/>
          </a:p>
          <a:p>
            <a:r>
              <a:rPr lang="en-US" dirty="0" err="1" smtClean="0"/>
              <a:t>Lakukan</a:t>
            </a:r>
            <a:r>
              <a:rPr lang="en-US" dirty="0" smtClean="0"/>
              <a:t> </a:t>
            </a:r>
            <a:r>
              <a:rPr lang="en-US" dirty="0" err="1"/>
              <a:t>prosedur</a:t>
            </a:r>
            <a:r>
              <a:rPr lang="en-US" dirty="0"/>
              <a:t> </a:t>
            </a:r>
            <a:r>
              <a:rPr lang="en-US" dirty="0" err="1"/>
              <a:t>tambahan</a:t>
            </a:r>
            <a:r>
              <a:rPr lang="en-US" dirty="0"/>
              <a:t> ( </a:t>
            </a:r>
            <a:r>
              <a:rPr lang="en-US" dirty="0" err="1"/>
              <a:t>misalnya</a:t>
            </a:r>
            <a:r>
              <a:rPr lang="en-US" dirty="0"/>
              <a:t> </a:t>
            </a:r>
            <a:r>
              <a:rPr lang="en-US" dirty="0" err="1"/>
              <a:t>dengan</a:t>
            </a:r>
            <a:r>
              <a:rPr lang="en-US" dirty="0"/>
              <a:t> </a:t>
            </a:r>
            <a:r>
              <a:rPr lang="en-US" dirty="0" err="1"/>
              <a:t>melakukan</a:t>
            </a:r>
            <a:r>
              <a:rPr lang="en-US" dirty="0"/>
              <a:t> </a:t>
            </a:r>
            <a:r>
              <a:rPr lang="en-US" dirty="0" err="1"/>
              <a:t>penelitian</a:t>
            </a:r>
            <a:r>
              <a:rPr lang="en-US" dirty="0"/>
              <a:t> </a:t>
            </a:r>
            <a:r>
              <a:rPr lang="en-US" dirty="0" err="1"/>
              <a:t>pada</a:t>
            </a:r>
            <a:r>
              <a:rPr lang="en-US" dirty="0"/>
              <a:t> </a:t>
            </a:r>
            <a:r>
              <a:rPr lang="en-US" dirty="0" err="1"/>
              <a:t>buku</a:t>
            </a:r>
            <a:r>
              <a:rPr lang="en-US" dirty="0"/>
              <a:t> </a:t>
            </a:r>
            <a:r>
              <a:rPr lang="en-US" dirty="0" err="1"/>
              <a:t>besar</a:t>
            </a:r>
            <a:r>
              <a:rPr lang="en-US" dirty="0"/>
              <a:t> </a:t>
            </a:r>
            <a:r>
              <a:rPr lang="en-US" dirty="0" err="1"/>
              <a:t>atas</a:t>
            </a:r>
            <a:r>
              <a:rPr lang="en-US" dirty="0"/>
              <a:t> </a:t>
            </a:r>
            <a:r>
              <a:rPr lang="en-US" dirty="0" err="1"/>
              <a:t>transaksi</a:t>
            </a:r>
            <a:r>
              <a:rPr lang="en-US" dirty="0"/>
              <a:t> yang </a:t>
            </a:r>
            <a:r>
              <a:rPr lang="en-US" dirty="0" err="1"/>
              <a:t>terjadi</a:t>
            </a:r>
            <a:r>
              <a:rPr lang="en-US" dirty="0"/>
              <a:t> </a:t>
            </a:r>
            <a:r>
              <a:rPr lang="en-US" dirty="0" err="1"/>
              <a:t>antara</a:t>
            </a:r>
            <a:r>
              <a:rPr lang="en-US" dirty="0"/>
              <a:t> </a:t>
            </a:r>
            <a:r>
              <a:rPr lang="en-US" dirty="0" err="1"/>
              <a:t>tanggal</a:t>
            </a:r>
            <a:r>
              <a:rPr lang="en-US" dirty="0"/>
              <a:t> yang </a:t>
            </a:r>
            <a:r>
              <a:rPr lang="en-US" dirty="0" err="1"/>
              <a:t>saldonya</a:t>
            </a:r>
            <a:r>
              <a:rPr lang="en-US" dirty="0"/>
              <a:t> </a:t>
            </a:r>
            <a:r>
              <a:rPr lang="en-US" dirty="0" err="1"/>
              <a:t>dikofirmasi</a:t>
            </a:r>
            <a:r>
              <a:rPr lang="en-US" dirty="0"/>
              <a:t> </a:t>
            </a:r>
            <a:r>
              <a:rPr lang="en-US" dirty="0" err="1"/>
              <a:t>dengan</a:t>
            </a:r>
            <a:r>
              <a:rPr lang="en-US" dirty="0"/>
              <a:t> </a:t>
            </a:r>
            <a:r>
              <a:rPr lang="en-US" dirty="0" err="1"/>
              <a:t>tanggal</a:t>
            </a:r>
            <a:r>
              <a:rPr lang="en-US" dirty="0"/>
              <a:t> </a:t>
            </a:r>
            <a:r>
              <a:rPr lang="en-US" dirty="0" err="1"/>
              <a:t>neraca</a:t>
            </a:r>
            <a:r>
              <a:rPr lang="en-US" dirty="0"/>
              <a:t>).</a:t>
            </a:r>
          </a:p>
        </p:txBody>
      </p:sp>
    </p:spTree>
    <p:extLst>
      <p:ext uri="{BB962C8B-B14F-4D97-AF65-F5344CB8AC3E}">
        <p14:creationId xmlns:p14="http://schemas.microsoft.com/office/powerpoint/2010/main" val="96358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8133001" cy="2295551"/>
        </p:xfrm>
        <a:graphic>
          <a:graphicData uri="http://schemas.openxmlformats.org/drawingml/2006/table">
            <a:tbl>
              <a:tblPr firstRow="1" bandRow="1">
                <a:tableStyleId>{2D5ABB26-0587-4C30-8999-92F81FD0307C}</a:tableStyleId>
              </a:tblPr>
              <a:tblGrid>
                <a:gridCol w="3157220"/>
                <a:gridCol w="561265"/>
                <a:gridCol w="1773367"/>
                <a:gridCol w="792180"/>
                <a:gridCol w="792180"/>
                <a:gridCol w="1056789"/>
              </a:tblGrid>
              <a:tr h="279570">
                <a:tc rowSpan="2">
                  <a:txBody>
                    <a:bodyPr/>
                    <a:lstStyle/>
                    <a:p>
                      <a:pPr>
                        <a:lnSpc>
                          <a:spcPct val="100000"/>
                        </a:lnSpc>
                        <a:spcBef>
                          <a:spcPts val="5"/>
                        </a:spcBef>
                      </a:pPr>
                      <a:endParaRPr sz="1000">
                        <a:latin typeface="Times New Roman"/>
                        <a:cs typeface="Times New Roman"/>
                      </a:endParaRPr>
                    </a:p>
                    <a:p>
                      <a:pPr algn="ctr">
                        <a:lnSpc>
                          <a:spcPct val="100000"/>
                        </a:lnSpc>
                      </a:pPr>
                      <a:r>
                        <a:rPr sz="900" b="1" spc="-5" dirty="0">
                          <a:latin typeface="Times New Roman"/>
                          <a:cs typeface="Times New Roman"/>
                        </a:rPr>
                        <a:t>Keterangan</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104139">
                        <a:lnSpc>
                          <a:spcPts val="1270"/>
                        </a:lnSpc>
                        <a:spcBef>
                          <a:spcPts val="830"/>
                        </a:spcBef>
                      </a:pPr>
                      <a:r>
                        <a:rPr sz="900" b="1" dirty="0">
                          <a:latin typeface="Times New Roman"/>
                          <a:cs typeface="Times New Roman"/>
                        </a:rPr>
                        <a:t>WP</a:t>
                      </a:r>
                      <a:endParaRPr sz="900">
                        <a:latin typeface="Times New Roman"/>
                        <a:cs typeface="Times New Roman"/>
                      </a:endParaRPr>
                    </a:p>
                    <a:p>
                      <a:pPr marL="94615">
                        <a:lnSpc>
                          <a:spcPts val="1270"/>
                        </a:lnSpc>
                      </a:pPr>
                      <a:r>
                        <a:rPr sz="900" b="1" spc="-5" dirty="0">
                          <a:latin typeface="Times New Roman"/>
                          <a:cs typeface="Times New Roman"/>
                        </a:rPr>
                        <a:t>Ref.</a:t>
                      </a:r>
                      <a:endParaRPr sz="900">
                        <a:latin typeface="Times New Roman"/>
                        <a:cs typeface="Times New Roman"/>
                      </a:endParaRPr>
                    </a:p>
                  </a:txBody>
                  <a:tcPr marL="0" marR="0" marT="81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5"/>
                        </a:spcBef>
                      </a:pPr>
                      <a:endParaRPr sz="1000">
                        <a:latin typeface="Times New Roman"/>
                        <a:cs typeface="Times New Roman"/>
                      </a:endParaRPr>
                    </a:p>
                    <a:p>
                      <a:pPr marL="62230">
                        <a:lnSpc>
                          <a:spcPct val="100000"/>
                        </a:lnSpc>
                      </a:pPr>
                      <a:r>
                        <a:rPr sz="900" b="1" spc="-5" dirty="0">
                          <a:latin typeface="Times New Roman"/>
                          <a:cs typeface="Times New Roman"/>
                        </a:rPr>
                        <a:t>Per </a:t>
                      </a:r>
                      <a:r>
                        <a:rPr sz="900" b="1" dirty="0">
                          <a:latin typeface="Times New Roman"/>
                          <a:cs typeface="Times New Roman"/>
                        </a:rPr>
                        <a:t>Klien</a:t>
                      </a:r>
                      <a:r>
                        <a:rPr sz="900" b="1" spc="-45" dirty="0">
                          <a:latin typeface="Times New Roman"/>
                          <a:cs typeface="Times New Roman"/>
                        </a:rPr>
                        <a:t> </a:t>
                      </a:r>
                      <a:r>
                        <a:rPr sz="900" b="1" dirty="0">
                          <a:latin typeface="Times New Roman"/>
                          <a:cs typeface="Times New Roman"/>
                        </a:rPr>
                        <a:t>31/12/2018</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70" algn="ctr">
                        <a:lnSpc>
                          <a:spcPct val="100000"/>
                        </a:lnSpc>
                        <a:spcBef>
                          <a:spcPts val="690"/>
                        </a:spcBef>
                      </a:pPr>
                      <a:r>
                        <a:rPr sz="900" b="1" spc="-5" dirty="0">
                          <a:latin typeface="Times New Roman"/>
                          <a:cs typeface="Times New Roman"/>
                        </a:rPr>
                        <a:t>PARE</a:t>
                      </a:r>
                      <a:endParaRPr sz="900">
                        <a:latin typeface="Times New Roman"/>
                        <a:cs typeface="Times New Roman"/>
                      </a:endParaRPr>
                    </a:p>
                  </a:txBody>
                  <a:tcPr marL="0" marR="0" marT="677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rowSpan="2">
                  <a:txBody>
                    <a:bodyPr/>
                    <a:lstStyle/>
                    <a:p>
                      <a:pPr marL="89535" marR="81280" indent="25400">
                        <a:lnSpc>
                          <a:spcPts val="1220"/>
                        </a:lnSpc>
                        <a:spcBef>
                          <a:spcPts val="955"/>
                        </a:spcBef>
                      </a:pPr>
                      <a:r>
                        <a:rPr sz="900" b="1" spc="-5" dirty="0">
                          <a:latin typeface="Times New Roman"/>
                          <a:cs typeface="Times New Roman"/>
                        </a:rPr>
                        <a:t>Per Audit  </a:t>
                      </a:r>
                      <a:r>
                        <a:rPr sz="900" b="1" dirty="0">
                          <a:latin typeface="Times New Roman"/>
                          <a:cs typeface="Times New Roman"/>
                        </a:rPr>
                        <a:t>31/12/2018</a:t>
                      </a:r>
                      <a:endParaRPr sz="900">
                        <a:latin typeface="Times New Roman"/>
                        <a:cs typeface="Times New Roman"/>
                      </a:endParaRPr>
                    </a:p>
                  </a:txBody>
                  <a:tcPr marL="0" marR="0" marT="9372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0541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6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65"/>
                        </a:spcBef>
                      </a:pPr>
                      <a:r>
                        <a:rPr sz="900" b="1" spc="-5" dirty="0">
                          <a:latin typeface="Times New Roman"/>
                          <a:cs typeface="Times New Roman"/>
                        </a:rPr>
                        <a:t>Dr</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5"/>
                        </a:spcBef>
                      </a:pPr>
                      <a:r>
                        <a:rPr sz="900" b="1" spc="-5" dirty="0">
                          <a:latin typeface="Times New Roman"/>
                          <a:cs typeface="Times New Roman"/>
                        </a:rPr>
                        <a:t>Cr</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12128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spc="-5" dirty="0">
                          <a:latin typeface="Times New Roman"/>
                          <a:cs typeface="Times New Roman"/>
                        </a:rPr>
                        <a:t>Penjualan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42,712,087,000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Retur</a:t>
                      </a:r>
                      <a:r>
                        <a:rPr sz="900" dirty="0">
                          <a:latin typeface="Times New Roman"/>
                          <a:cs typeface="Times New Roman"/>
                        </a:rPr>
                        <a:t> </a:t>
                      </a:r>
                      <a:r>
                        <a:rPr sz="900" spc="-5" dirty="0">
                          <a:latin typeface="Times New Roman"/>
                          <a:cs typeface="Times New Roman"/>
                        </a:rPr>
                        <a:t>Penjualan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445" algn="r">
                        <a:lnSpc>
                          <a:spcPct val="100000"/>
                        </a:lnSpc>
                        <a:spcBef>
                          <a:spcPts val="65"/>
                        </a:spcBef>
                      </a:pPr>
                      <a:r>
                        <a:rPr sz="900" dirty="0">
                          <a:latin typeface="Times New Roman"/>
                          <a:cs typeface="Times New Roman"/>
                        </a:rPr>
                        <a:t>-125253000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42,586,834,000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2">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700">
                        <a:lnSpc>
                          <a:spcPct val="100000"/>
                        </a:lnSpc>
                        <a:spcBef>
                          <a:spcPts val="60"/>
                        </a:spcBef>
                      </a:pPr>
                      <a:r>
                        <a:rPr sz="900" spc="-5" dirty="0">
                          <a:latin typeface="Times New Roman"/>
                          <a:cs typeface="Times New Roman"/>
                        </a:rPr>
                        <a:t>Diperiksa Oleh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81">
                <a:tc gridSpan="2">
                  <a:txBody>
                    <a:bodyPr/>
                    <a:lstStyle/>
                    <a:p>
                      <a:pPr marL="12700">
                        <a:lnSpc>
                          <a:spcPct val="100000"/>
                        </a:lnSpc>
                        <a:spcBef>
                          <a:spcPts val="15"/>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spcBef>
                          <a:spcPts val="15"/>
                        </a:spcBef>
                      </a:pPr>
                      <a:endParaRPr sz="700">
                        <a:latin typeface="Times New Roman"/>
                        <a:cs typeface="Times New Roman"/>
                      </a:endParaRPr>
                    </a:p>
                    <a:p>
                      <a:pPr marL="12700">
                        <a:lnSpc>
                          <a:spcPct val="100000"/>
                        </a:lnSpc>
                      </a:pPr>
                      <a:r>
                        <a:rPr sz="900" spc="-5" dirty="0">
                          <a:latin typeface="Times New Roman"/>
                          <a:cs typeface="Times New Roman"/>
                        </a:rPr>
                        <a:t>Galang Dwi</a:t>
                      </a:r>
                      <a:r>
                        <a:rPr sz="900"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1500" b="1" spc="-5" dirty="0">
                          <a:latin typeface="Times New Roman"/>
                          <a:cs typeface="Times New Roman"/>
                        </a:rPr>
                        <a:t>PL1</a:t>
                      </a:r>
                      <a:endParaRPr sz="15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Periode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2">
                  <a:txBody>
                    <a:bodyPr/>
                    <a:lstStyle/>
                    <a:p>
                      <a:pPr marL="12700">
                        <a:lnSpc>
                          <a:spcPct val="100000"/>
                        </a:lnSpc>
                        <a:spcBef>
                          <a:spcPts val="60"/>
                        </a:spcBef>
                      </a:pPr>
                      <a:r>
                        <a:rPr sz="900" i="1" spc="-5" dirty="0">
                          <a:latin typeface="Times New Roman"/>
                          <a:cs typeface="Times New Roman"/>
                        </a:rPr>
                        <a:t>Penjualan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7779645" cy="3459540"/>
        </p:xfrm>
        <a:graphic>
          <a:graphicData uri="http://schemas.openxmlformats.org/drawingml/2006/table">
            <a:tbl>
              <a:tblPr firstRow="1" bandRow="1">
                <a:tableStyleId>{2D5ABB26-0587-4C30-8999-92F81FD0307C}</a:tableStyleId>
              </a:tblPr>
              <a:tblGrid>
                <a:gridCol w="1330437"/>
                <a:gridCol w="792181"/>
                <a:gridCol w="1408505"/>
                <a:gridCol w="792180"/>
                <a:gridCol w="1734745"/>
                <a:gridCol w="1721597"/>
              </a:tblGrid>
              <a:tr h="147155">
                <a:tc gridSpan="2">
                  <a:txBody>
                    <a:bodyPr/>
                    <a:lstStyle/>
                    <a:p>
                      <a:pPr marL="332740">
                        <a:lnSpc>
                          <a:spcPct val="100000"/>
                        </a:lnSpc>
                        <a:spcBef>
                          <a:spcPts val="20"/>
                        </a:spcBef>
                      </a:pPr>
                      <a:r>
                        <a:rPr sz="900" b="1" spc="-5" dirty="0">
                          <a:latin typeface="Times New Roman"/>
                          <a:cs typeface="Times New Roman"/>
                        </a:rPr>
                        <a:t>Surat </a:t>
                      </a:r>
                      <a:r>
                        <a:rPr sz="900" b="1" dirty="0">
                          <a:latin typeface="Times New Roman"/>
                          <a:cs typeface="Times New Roman"/>
                        </a:rPr>
                        <a:t>Jalan</a:t>
                      </a:r>
                      <a:r>
                        <a:rPr sz="900" b="1" spc="-5" dirty="0">
                          <a:latin typeface="Times New Roman"/>
                          <a:cs typeface="Times New Roman"/>
                        </a:rPr>
                        <a:t> (SJ)</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gridSpan="2">
                  <a:txBody>
                    <a:bodyPr/>
                    <a:lstStyle/>
                    <a:p>
                      <a:pPr marL="319405">
                        <a:lnSpc>
                          <a:spcPct val="100000"/>
                        </a:lnSpc>
                        <a:spcBef>
                          <a:spcPts val="20"/>
                        </a:spcBef>
                      </a:pPr>
                      <a:r>
                        <a:rPr sz="900" b="1" spc="-5" dirty="0">
                          <a:latin typeface="Times New Roman"/>
                          <a:cs typeface="Times New Roman"/>
                        </a:rPr>
                        <a:t>Faktur</a:t>
                      </a:r>
                      <a:r>
                        <a:rPr sz="900" b="1" spc="-10" dirty="0">
                          <a:latin typeface="Times New Roman"/>
                          <a:cs typeface="Times New Roman"/>
                        </a:rPr>
                        <a:t> </a:t>
                      </a:r>
                      <a:r>
                        <a:rPr sz="900" b="1" spc="-5" dirty="0">
                          <a:latin typeface="Times New Roman"/>
                          <a:cs typeface="Times New Roman"/>
                        </a:rPr>
                        <a:t>Penjualan</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rowSpan="2">
                  <a:txBody>
                    <a:bodyPr/>
                    <a:lstStyle/>
                    <a:p>
                      <a:pPr marL="162560">
                        <a:lnSpc>
                          <a:spcPct val="100000"/>
                        </a:lnSpc>
                        <a:spcBef>
                          <a:spcPts val="770"/>
                        </a:spcBef>
                      </a:pPr>
                      <a:r>
                        <a:rPr sz="900" b="1" spc="-5" dirty="0">
                          <a:latin typeface="Times New Roman"/>
                          <a:cs typeface="Times New Roman"/>
                        </a:rPr>
                        <a:t>Nama</a:t>
                      </a:r>
                      <a:r>
                        <a:rPr sz="900" b="1" spc="-10" dirty="0">
                          <a:latin typeface="Times New Roman"/>
                          <a:cs typeface="Times New Roman"/>
                        </a:rPr>
                        <a:t> </a:t>
                      </a:r>
                      <a:r>
                        <a:rPr sz="900" b="1" spc="-5" dirty="0">
                          <a:latin typeface="Times New Roman"/>
                          <a:cs typeface="Times New Roman"/>
                        </a:rPr>
                        <a:t>Pelanggan</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marL="285750">
                        <a:lnSpc>
                          <a:spcPct val="100000"/>
                        </a:lnSpc>
                        <a:spcBef>
                          <a:spcPts val="770"/>
                        </a:spcBef>
                      </a:pPr>
                      <a:r>
                        <a:rPr sz="900" b="1" spc="-5" dirty="0">
                          <a:latin typeface="Times New Roman"/>
                          <a:cs typeface="Times New Roman"/>
                        </a:rPr>
                        <a:t>Jumlah</a:t>
                      </a:r>
                      <a:r>
                        <a:rPr sz="900" b="1" spc="-10" dirty="0">
                          <a:latin typeface="Times New Roman"/>
                          <a:cs typeface="Times New Roman"/>
                        </a:rPr>
                        <a:t> </a:t>
                      </a:r>
                      <a:r>
                        <a:rPr sz="900" b="1" spc="-5" dirty="0">
                          <a:latin typeface="Times New Roman"/>
                          <a:cs typeface="Times New Roman"/>
                        </a:rPr>
                        <a:t>(Rp)</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27305" algn="ctr">
                        <a:lnSpc>
                          <a:spcPct val="100000"/>
                        </a:lnSpc>
                        <a:spcBef>
                          <a:spcPts val="20"/>
                        </a:spcBef>
                      </a:pPr>
                      <a:r>
                        <a:rPr sz="900" b="1" spc="-5" dirty="0">
                          <a:latin typeface="Times New Roman"/>
                          <a:cs typeface="Times New Roman"/>
                        </a:rPr>
                        <a:t>Tanggal</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0"/>
                        </a:spcBef>
                      </a:pPr>
                      <a:r>
                        <a:rPr sz="900" b="1" spc="-5" dirty="0">
                          <a:latin typeface="Times New Roman"/>
                          <a:cs typeface="Times New Roman"/>
                        </a:rPr>
                        <a:t>No.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ctr">
                        <a:lnSpc>
                          <a:spcPct val="100000"/>
                        </a:lnSpc>
                        <a:spcBef>
                          <a:spcPts val="20"/>
                        </a:spcBef>
                      </a:pPr>
                      <a:r>
                        <a:rPr sz="900" b="1" spc="-5" dirty="0">
                          <a:latin typeface="Times New Roman"/>
                          <a:cs typeface="Times New Roman"/>
                        </a:rPr>
                        <a:t>Tanggal</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0"/>
                        </a:spcBef>
                      </a:pPr>
                      <a:r>
                        <a:rPr sz="900" b="1" spc="-5" dirty="0">
                          <a:latin typeface="Times New Roman"/>
                          <a:cs typeface="Times New Roman"/>
                        </a:rPr>
                        <a:t>No.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977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977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gn="ctr">
                        <a:lnSpc>
                          <a:spcPct val="100000"/>
                        </a:lnSpc>
                        <a:spcBef>
                          <a:spcPts val="65"/>
                        </a:spcBef>
                      </a:pPr>
                      <a:r>
                        <a:rPr sz="900" dirty="0">
                          <a:latin typeface="Times New Roman"/>
                          <a:cs typeface="Times New Roman"/>
                        </a:rPr>
                        <a:t>12/26/2018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385"/>
                        </a:lnSpc>
                      </a:pPr>
                      <a:r>
                        <a:rPr sz="900" dirty="0">
                          <a:latin typeface="Times New Roman"/>
                          <a:cs typeface="Times New Roman"/>
                        </a:rPr>
                        <a:t>229</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ts val="1385"/>
                        </a:lnSpc>
                      </a:pPr>
                      <a:r>
                        <a:rPr sz="900" spc="-5" dirty="0">
                          <a:latin typeface="Times New Roman"/>
                          <a:cs typeface="Times New Roman"/>
                        </a:rPr>
                        <a:t>12/26/2018</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385"/>
                        </a:lnSpc>
                      </a:pPr>
                      <a:r>
                        <a:rPr sz="900" dirty="0">
                          <a:latin typeface="Times New Roman"/>
                          <a:cs typeface="Times New Roman"/>
                        </a:rPr>
                        <a:t>229</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ts val="1385"/>
                        </a:lnSpc>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Zeira</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65"/>
                        </a:spcBef>
                      </a:pPr>
                      <a:r>
                        <a:rPr sz="900" dirty="0">
                          <a:latin typeface="Times New Roman"/>
                          <a:cs typeface="Times New Roman"/>
                        </a:rPr>
                        <a:t>158,600,000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gn="ctr">
                        <a:lnSpc>
                          <a:spcPct val="100000"/>
                        </a:lnSpc>
                        <a:spcBef>
                          <a:spcPts val="65"/>
                        </a:spcBef>
                      </a:pPr>
                      <a:r>
                        <a:rPr sz="900" dirty="0">
                          <a:latin typeface="Times New Roman"/>
                          <a:cs typeface="Times New Roman"/>
                        </a:rPr>
                        <a:t>12/28/2018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385"/>
                        </a:lnSpc>
                      </a:pPr>
                      <a:r>
                        <a:rPr sz="900" dirty="0">
                          <a:latin typeface="Times New Roman"/>
                          <a:cs typeface="Times New Roman"/>
                        </a:rPr>
                        <a:t>230</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ts val="1385"/>
                        </a:lnSpc>
                      </a:pPr>
                      <a:r>
                        <a:rPr sz="900" spc="-5" dirty="0">
                          <a:latin typeface="Times New Roman"/>
                          <a:cs typeface="Times New Roman"/>
                        </a:rPr>
                        <a:t>12/28/2018</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ts val="1385"/>
                        </a:lnSpc>
                      </a:pPr>
                      <a:r>
                        <a:rPr sz="900" dirty="0">
                          <a:latin typeface="Times New Roman"/>
                          <a:cs typeface="Times New Roman"/>
                        </a:rPr>
                        <a:t>230</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ts val="1385"/>
                        </a:lnSpc>
                      </a:pPr>
                      <a:r>
                        <a:rPr sz="900" dirty="0">
                          <a:latin typeface="Times New Roman"/>
                          <a:cs typeface="Times New Roman"/>
                        </a:rPr>
                        <a:t>Forbox</a:t>
                      </a:r>
                      <a:r>
                        <a:rPr sz="900" spc="-15" dirty="0">
                          <a:latin typeface="Times New Roman"/>
                          <a:cs typeface="Times New Roman"/>
                        </a:rPr>
                        <a:t> </a:t>
                      </a:r>
                      <a:r>
                        <a:rPr sz="900" dirty="0">
                          <a:latin typeface="Times New Roman"/>
                          <a:cs typeface="Times New Roman"/>
                        </a:rPr>
                        <a:t>Inc</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65"/>
                        </a:spcBef>
                      </a:pPr>
                      <a:r>
                        <a:rPr sz="900" dirty="0">
                          <a:latin typeface="Times New Roman"/>
                          <a:cs typeface="Times New Roman"/>
                        </a:rPr>
                        <a:t>90,000,000</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5"/>
                        </a:spcBef>
                      </a:pPr>
                      <a:r>
                        <a:rPr sz="900" dirty="0">
                          <a:latin typeface="Times New Roman"/>
                          <a:cs typeface="Times New Roman"/>
                        </a:rPr>
                        <a:t>12/28/2018</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231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15"/>
                        </a:spcBef>
                      </a:pPr>
                      <a:r>
                        <a:rPr sz="900" spc="-5" dirty="0">
                          <a:latin typeface="Times New Roman"/>
                          <a:cs typeface="Times New Roman"/>
                        </a:rPr>
                        <a:t>12/28/2018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231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Krakatau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11,000,000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0"/>
                        </a:spcBef>
                      </a:pPr>
                      <a:r>
                        <a:rPr sz="900" dirty="0">
                          <a:latin typeface="Times New Roman"/>
                          <a:cs typeface="Times New Roman"/>
                        </a:rPr>
                        <a:t>12/28/2018</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232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10"/>
                        </a:spcBef>
                      </a:pPr>
                      <a:r>
                        <a:rPr sz="900" spc="-5" dirty="0">
                          <a:latin typeface="Times New Roman"/>
                          <a:cs typeface="Times New Roman"/>
                        </a:rPr>
                        <a:t>12/28/2018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232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0"/>
                        </a:spcBef>
                      </a:pPr>
                      <a:r>
                        <a:rPr sz="900" spc="-5" dirty="0">
                          <a:latin typeface="Times New Roman"/>
                          <a:cs typeface="Times New Roman"/>
                        </a:rPr>
                        <a:t>Royal</a:t>
                      </a:r>
                      <a:r>
                        <a:rPr sz="900" spc="-10" dirty="0">
                          <a:latin typeface="Times New Roman"/>
                          <a:cs typeface="Times New Roman"/>
                        </a:rPr>
                        <a:t> </a:t>
                      </a:r>
                      <a:r>
                        <a:rPr sz="900" dirty="0">
                          <a:latin typeface="Times New Roman"/>
                          <a:cs typeface="Times New Roman"/>
                        </a:rPr>
                        <a:t>Inc</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182,000,000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gn="ctr">
                        <a:lnSpc>
                          <a:spcPct val="100000"/>
                        </a:lnSpc>
                        <a:spcBef>
                          <a:spcPts val="135"/>
                        </a:spcBef>
                      </a:pPr>
                      <a:r>
                        <a:rPr sz="900" dirty="0">
                          <a:latin typeface="Times New Roman"/>
                          <a:cs typeface="Times New Roman"/>
                        </a:rPr>
                        <a:t>12/28/2018</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233</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spcBef>
                          <a:spcPts val="15"/>
                        </a:spcBef>
                      </a:pPr>
                      <a:r>
                        <a:rPr sz="900" spc="-5" dirty="0">
                          <a:latin typeface="Times New Roman"/>
                          <a:cs typeface="Times New Roman"/>
                        </a:rPr>
                        <a:t>12/28/2018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233</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Sejahtera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22,000,000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5"/>
                        </a:spcBef>
                      </a:pPr>
                      <a:r>
                        <a:rPr sz="900" dirty="0">
                          <a:latin typeface="Times New Roman"/>
                          <a:cs typeface="Times New Roman"/>
                        </a:rPr>
                        <a:t>1/4/2019</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1/4/2018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Pelita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5"/>
                        </a:spcBef>
                      </a:pPr>
                      <a:r>
                        <a:rPr sz="900" dirty="0">
                          <a:latin typeface="Times New Roman"/>
                          <a:cs typeface="Times New Roman"/>
                        </a:rPr>
                        <a:t>100,000,000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0"/>
                        </a:spcBef>
                      </a:pPr>
                      <a:r>
                        <a:rPr sz="900" dirty="0">
                          <a:latin typeface="Times New Roman"/>
                          <a:cs typeface="Times New Roman"/>
                        </a:rPr>
                        <a:t>1/5/2019</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002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1/5/2019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002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0"/>
                        </a:spcBef>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Nuansa</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1275" algn="r">
                        <a:lnSpc>
                          <a:spcPct val="100000"/>
                        </a:lnSpc>
                        <a:spcBef>
                          <a:spcPts val="130"/>
                        </a:spcBef>
                      </a:pPr>
                      <a:r>
                        <a:rPr sz="900" dirty="0">
                          <a:latin typeface="Times New Roman"/>
                          <a:cs typeface="Times New Roman"/>
                        </a:rPr>
                        <a:t>200,000,000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5"/>
                        </a:spcBef>
                      </a:pPr>
                      <a:r>
                        <a:rPr sz="900" dirty="0">
                          <a:latin typeface="Times New Roman"/>
                          <a:cs typeface="Times New Roman"/>
                        </a:rPr>
                        <a:t>1/7/2019</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003</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1/7/2019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003</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Zebra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50,000,000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gn="ctr">
                        <a:lnSpc>
                          <a:spcPct val="100000"/>
                        </a:lnSpc>
                        <a:spcBef>
                          <a:spcPts val="135"/>
                        </a:spcBef>
                      </a:pPr>
                      <a:r>
                        <a:rPr sz="900" dirty="0">
                          <a:latin typeface="Times New Roman"/>
                          <a:cs typeface="Times New Roman"/>
                        </a:rPr>
                        <a:t>1/8/2019</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004</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004</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Sejahtera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5"/>
                        </a:spcBef>
                      </a:pPr>
                      <a:r>
                        <a:rPr sz="900" dirty="0">
                          <a:latin typeface="Times New Roman"/>
                          <a:cs typeface="Times New Roman"/>
                        </a:rPr>
                        <a:t>75,000,000</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gn="ctr">
                        <a:lnSpc>
                          <a:spcPct val="100000"/>
                        </a:lnSpc>
                        <a:spcBef>
                          <a:spcPts val="130"/>
                        </a:spcBef>
                      </a:pPr>
                      <a:r>
                        <a:rPr sz="900" dirty="0">
                          <a:latin typeface="Times New Roman"/>
                          <a:cs typeface="Times New Roman"/>
                        </a:rPr>
                        <a:t>1/8/2019</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005</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1/8/2019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005</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10"/>
                        </a:spcBef>
                      </a:pPr>
                      <a:r>
                        <a:rPr sz="900" dirty="0">
                          <a:latin typeface="Times New Roman"/>
                          <a:cs typeface="Times New Roman"/>
                        </a:rPr>
                        <a:t>PT</a:t>
                      </a:r>
                      <a:r>
                        <a:rPr sz="900" spc="-10" dirty="0">
                          <a:latin typeface="Times New Roman"/>
                          <a:cs typeface="Times New Roman"/>
                        </a:rPr>
                        <a:t> </a:t>
                      </a:r>
                      <a:r>
                        <a:rPr sz="900" spc="-5" dirty="0">
                          <a:latin typeface="Times New Roman"/>
                          <a:cs typeface="Times New Roman"/>
                        </a:rPr>
                        <a:t>Rimba</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2545" algn="r">
                        <a:lnSpc>
                          <a:spcPct val="100000"/>
                        </a:lnSpc>
                        <a:spcBef>
                          <a:spcPts val="130"/>
                        </a:spcBef>
                      </a:pPr>
                      <a:r>
                        <a:rPr sz="900" dirty="0">
                          <a:latin typeface="Times New Roman"/>
                          <a:cs typeface="Times New Roman"/>
                        </a:rPr>
                        <a:t>35,000,000</a:t>
                      </a:r>
                      <a:endParaRPr sz="900">
                        <a:latin typeface="Times New Roman"/>
                        <a:cs typeface="Times New Roman"/>
                      </a:endParaRPr>
                    </a:p>
                  </a:txBody>
                  <a:tcPr marL="0" marR="0" marT="1275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0"/>
                        </a:spcBef>
                      </a:pPr>
                      <a:r>
                        <a:rPr sz="900" spc="-5" dirty="0">
                          <a:latin typeface="Times New Roman"/>
                          <a:cs typeface="Times New Roman"/>
                        </a:rPr>
                        <a:t>Diperiksa Oleh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81">
                <a:tc gridSpan="4">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spcBef>
                          <a:spcPts val="15"/>
                        </a:spcBef>
                      </a:pPr>
                      <a:endParaRPr sz="700">
                        <a:latin typeface="Times New Roman"/>
                        <a:cs typeface="Times New Roman"/>
                      </a:endParaRPr>
                    </a:p>
                    <a:p>
                      <a:pPr marL="12700">
                        <a:lnSpc>
                          <a:spcPct val="100000"/>
                        </a:lnSpc>
                      </a:pPr>
                      <a:r>
                        <a:rPr sz="900" spc="-5" dirty="0">
                          <a:latin typeface="Times New Roman"/>
                          <a:cs typeface="Times New Roman"/>
                        </a:rPr>
                        <a:t>Galang Dwi Saputro</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gridSpan="4">
                  <a:txBody>
                    <a:bodyPr/>
                    <a:lstStyle/>
                    <a:p>
                      <a:pPr marL="12700">
                        <a:lnSpc>
                          <a:spcPct val="100000"/>
                        </a:lnSpc>
                        <a:spcBef>
                          <a:spcPts val="65"/>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4">
                  <a:txBody>
                    <a:bodyPr/>
                    <a:lstStyle/>
                    <a:p>
                      <a:pPr marL="12700">
                        <a:lnSpc>
                          <a:spcPct val="100000"/>
                        </a:lnSpc>
                        <a:spcBef>
                          <a:spcPts val="65"/>
                        </a:spcBef>
                      </a:pPr>
                      <a:r>
                        <a:rPr sz="900" i="1" spc="-5" dirty="0">
                          <a:latin typeface="Times New Roman"/>
                          <a:cs typeface="Times New Roman"/>
                        </a:rPr>
                        <a:t>Uji Pisah Batas</a:t>
                      </a:r>
                      <a:r>
                        <a:rPr sz="900" i="1" spc="15" dirty="0">
                          <a:latin typeface="Times New Roman"/>
                          <a:cs typeface="Times New Roman"/>
                        </a:rPr>
                        <a:t> </a:t>
                      </a:r>
                      <a:r>
                        <a:rPr sz="900" i="1" spc="-5" dirty="0">
                          <a:latin typeface="Times New Roman"/>
                          <a:cs typeface="Times New Roman"/>
                        </a:rPr>
                        <a:t>Penjualan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1317289" cy="3497999"/>
        </p:xfrm>
        <a:graphic>
          <a:graphicData uri="http://schemas.openxmlformats.org/drawingml/2006/table">
            <a:tbl>
              <a:tblPr firstRow="1" bandRow="1">
                <a:tableStyleId>{2D5ABB26-0587-4C30-8999-92F81FD0307C}</a:tableStyleId>
              </a:tblPr>
              <a:tblGrid>
                <a:gridCol w="1317289"/>
              </a:tblGrid>
              <a:tr h="294311">
                <a:tc>
                  <a:txBody>
                    <a:bodyPr/>
                    <a:lstStyle/>
                    <a:p>
                      <a:pPr marL="173990" marR="168275" indent="90170">
                        <a:lnSpc>
                          <a:spcPts val="1220"/>
                        </a:lnSpc>
                        <a:spcBef>
                          <a:spcPts val="285"/>
                        </a:spcBef>
                      </a:pPr>
                      <a:r>
                        <a:rPr sz="900" b="1" spc="-5" dirty="0">
                          <a:latin typeface="Times New Roman"/>
                          <a:cs typeface="Times New Roman"/>
                        </a:rPr>
                        <a:t>Tanggal  P</a:t>
                      </a:r>
                      <a:r>
                        <a:rPr sz="900" b="1" dirty="0">
                          <a:latin typeface="Times New Roman"/>
                          <a:cs typeface="Times New Roman"/>
                        </a:rPr>
                        <a:t>e</a:t>
                      </a:r>
                      <a:r>
                        <a:rPr sz="900" b="1" spc="-5" dirty="0">
                          <a:latin typeface="Times New Roman"/>
                          <a:cs typeface="Times New Roman"/>
                        </a:rPr>
                        <a:t>n</a:t>
                      </a:r>
                      <a:r>
                        <a:rPr sz="900" b="1" dirty="0">
                          <a:latin typeface="Times New Roman"/>
                          <a:cs typeface="Times New Roman"/>
                        </a:rPr>
                        <a:t>ca</a:t>
                      </a:r>
                      <a:r>
                        <a:rPr sz="900" b="1" spc="10" dirty="0">
                          <a:latin typeface="Times New Roman"/>
                          <a:cs typeface="Times New Roman"/>
                        </a:rPr>
                        <a:t>t</a:t>
                      </a:r>
                      <a:r>
                        <a:rPr sz="900" b="1" dirty="0">
                          <a:latin typeface="Times New Roman"/>
                          <a:cs typeface="Times New Roman"/>
                        </a:rPr>
                        <a:t>a</a:t>
                      </a:r>
                      <a:r>
                        <a:rPr sz="900" b="1" spc="-10" dirty="0">
                          <a:latin typeface="Times New Roman"/>
                          <a:cs typeface="Times New Roman"/>
                        </a:rPr>
                        <a:t>t</a:t>
                      </a:r>
                      <a:r>
                        <a:rPr sz="900" b="1" dirty="0">
                          <a:latin typeface="Times New Roman"/>
                          <a:cs typeface="Times New Roman"/>
                        </a:rPr>
                        <a:t>an</a:t>
                      </a:r>
                      <a:endParaRPr sz="900">
                        <a:latin typeface="Times New Roman"/>
                        <a:cs typeface="Times New Roman"/>
                      </a:endParaRPr>
                    </a:p>
                  </a:txBody>
                  <a:tcPr marL="0" marR="0" marT="279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R="153670" algn="r">
                        <a:lnSpc>
                          <a:spcPts val="1385"/>
                        </a:lnSpc>
                      </a:pPr>
                      <a:r>
                        <a:rPr sz="900" dirty="0">
                          <a:latin typeface="Times New Roman"/>
                          <a:cs typeface="Times New Roman"/>
                        </a:rPr>
                        <a:t>12</a:t>
                      </a:r>
                      <a:r>
                        <a:rPr sz="900" spc="-5" dirty="0">
                          <a:latin typeface="Times New Roman"/>
                          <a:cs typeface="Times New Roman"/>
                        </a:rPr>
                        <a:t>/</a:t>
                      </a:r>
                      <a:r>
                        <a:rPr sz="900" dirty="0">
                          <a:latin typeface="Times New Roman"/>
                          <a:cs typeface="Times New Roman"/>
                        </a:rPr>
                        <a:t>26</a:t>
                      </a:r>
                      <a:r>
                        <a:rPr sz="900" spc="-5" dirty="0">
                          <a:latin typeface="Times New Roman"/>
                          <a:cs typeface="Times New Roman"/>
                        </a:rPr>
                        <a:t>/</a:t>
                      </a:r>
                      <a:r>
                        <a:rPr sz="900" dirty="0">
                          <a:latin typeface="Times New Roman"/>
                          <a:cs typeface="Times New Roman"/>
                        </a:rPr>
                        <a:t>2018</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R="153670" algn="r">
                        <a:lnSpc>
                          <a:spcPts val="1385"/>
                        </a:lnSpc>
                      </a:pPr>
                      <a:r>
                        <a:rPr sz="900" dirty="0">
                          <a:latin typeface="Times New Roman"/>
                          <a:cs typeface="Times New Roman"/>
                        </a:rPr>
                        <a:t>12</a:t>
                      </a:r>
                      <a:r>
                        <a:rPr sz="900" spc="-5" dirty="0">
                          <a:latin typeface="Times New Roman"/>
                          <a:cs typeface="Times New Roman"/>
                        </a:rPr>
                        <a:t>/</a:t>
                      </a:r>
                      <a:r>
                        <a:rPr sz="900" dirty="0">
                          <a:latin typeface="Times New Roman"/>
                          <a:cs typeface="Times New Roman"/>
                        </a:rPr>
                        <a:t>28</a:t>
                      </a:r>
                      <a:r>
                        <a:rPr sz="900" spc="-5" dirty="0">
                          <a:latin typeface="Times New Roman"/>
                          <a:cs typeface="Times New Roman"/>
                        </a:rPr>
                        <a:t>/</a:t>
                      </a:r>
                      <a:r>
                        <a:rPr sz="900" dirty="0">
                          <a:latin typeface="Times New Roman"/>
                          <a:cs typeface="Times New Roman"/>
                        </a:rPr>
                        <a:t>2018</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R="153670" algn="r">
                        <a:lnSpc>
                          <a:spcPct val="100000"/>
                        </a:lnSpc>
                        <a:spcBef>
                          <a:spcPts val="15"/>
                        </a:spcBef>
                      </a:pPr>
                      <a:r>
                        <a:rPr sz="900" dirty="0">
                          <a:latin typeface="Times New Roman"/>
                          <a:cs typeface="Times New Roman"/>
                        </a:rPr>
                        <a:t>12</a:t>
                      </a:r>
                      <a:r>
                        <a:rPr sz="900" spc="-5" dirty="0">
                          <a:latin typeface="Times New Roman"/>
                          <a:cs typeface="Times New Roman"/>
                        </a:rPr>
                        <a:t>/</a:t>
                      </a:r>
                      <a:r>
                        <a:rPr sz="900" dirty="0">
                          <a:latin typeface="Times New Roman"/>
                          <a:cs typeface="Times New Roman"/>
                        </a:rPr>
                        <a:t>28</a:t>
                      </a:r>
                      <a:r>
                        <a:rPr sz="900" spc="-5" dirty="0">
                          <a:latin typeface="Times New Roman"/>
                          <a:cs typeface="Times New Roman"/>
                        </a:rPr>
                        <a:t>/</a:t>
                      </a:r>
                      <a:r>
                        <a:rPr sz="900" dirty="0">
                          <a:latin typeface="Times New Roman"/>
                          <a:cs typeface="Times New Roman"/>
                        </a:rPr>
                        <a:t>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R="153670" algn="r">
                        <a:lnSpc>
                          <a:spcPct val="100000"/>
                        </a:lnSpc>
                        <a:spcBef>
                          <a:spcPts val="10"/>
                        </a:spcBef>
                      </a:pPr>
                      <a:r>
                        <a:rPr sz="900" dirty="0">
                          <a:latin typeface="Times New Roman"/>
                          <a:cs typeface="Times New Roman"/>
                        </a:rPr>
                        <a:t>12</a:t>
                      </a:r>
                      <a:r>
                        <a:rPr sz="900" spc="-5" dirty="0">
                          <a:latin typeface="Times New Roman"/>
                          <a:cs typeface="Times New Roman"/>
                        </a:rPr>
                        <a:t>/</a:t>
                      </a:r>
                      <a:r>
                        <a:rPr sz="900" dirty="0">
                          <a:latin typeface="Times New Roman"/>
                          <a:cs typeface="Times New Roman"/>
                        </a:rPr>
                        <a:t>28</a:t>
                      </a:r>
                      <a:r>
                        <a:rPr sz="900" spc="-5" dirty="0">
                          <a:latin typeface="Times New Roman"/>
                          <a:cs typeface="Times New Roman"/>
                        </a:rPr>
                        <a:t>/</a:t>
                      </a:r>
                      <a:r>
                        <a:rPr sz="900" dirty="0">
                          <a:latin typeface="Times New Roman"/>
                          <a:cs typeface="Times New Roman"/>
                        </a:rPr>
                        <a:t>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R="153670" algn="r">
                        <a:lnSpc>
                          <a:spcPct val="100000"/>
                        </a:lnSpc>
                        <a:spcBef>
                          <a:spcPts val="15"/>
                        </a:spcBef>
                      </a:pPr>
                      <a:r>
                        <a:rPr sz="900" dirty="0">
                          <a:latin typeface="Times New Roman"/>
                          <a:cs typeface="Times New Roman"/>
                        </a:rPr>
                        <a:t>12</a:t>
                      </a:r>
                      <a:r>
                        <a:rPr sz="900" spc="-5" dirty="0">
                          <a:latin typeface="Times New Roman"/>
                          <a:cs typeface="Times New Roman"/>
                        </a:rPr>
                        <a:t>/</a:t>
                      </a:r>
                      <a:r>
                        <a:rPr sz="900" dirty="0">
                          <a:latin typeface="Times New Roman"/>
                          <a:cs typeface="Times New Roman"/>
                        </a:rPr>
                        <a:t>28</a:t>
                      </a:r>
                      <a:r>
                        <a:rPr sz="900" spc="-5" dirty="0">
                          <a:latin typeface="Times New Roman"/>
                          <a:cs typeface="Times New Roman"/>
                        </a:rPr>
                        <a:t>/</a:t>
                      </a:r>
                      <a:r>
                        <a:rPr sz="900" dirty="0">
                          <a:latin typeface="Times New Roman"/>
                          <a:cs typeface="Times New Roman"/>
                        </a:rPr>
                        <a:t>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237490">
                        <a:lnSpc>
                          <a:spcPct val="100000"/>
                        </a:lnSpc>
                        <a:spcBef>
                          <a:spcPts val="15"/>
                        </a:spcBef>
                      </a:pPr>
                      <a:r>
                        <a:rPr sz="900" spc="-5" dirty="0">
                          <a:latin typeface="Times New Roman"/>
                          <a:cs typeface="Times New Roman"/>
                        </a:rPr>
                        <a:t>1/4/2019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237490">
                        <a:lnSpc>
                          <a:spcPct val="100000"/>
                        </a:lnSpc>
                        <a:spcBef>
                          <a:spcPts val="10"/>
                        </a:spcBef>
                      </a:pPr>
                      <a:r>
                        <a:rPr sz="900" spc="-5" dirty="0">
                          <a:latin typeface="Times New Roman"/>
                          <a:cs typeface="Times New Roman"/>
                        </a:rPr>
                        <a:t>1/5/2019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237490">
                        <a:lnSpc>
                          <a:spcPct val="100000"/>
                        </a:lnSpc>
                        <a:spcBef>
                          <a:spcPts val="15"/>
                        </a:spcBef>
                      </a:pPr>
                      <a:r>
                        <a:rPr sz="900" spc="-5" dirty="0">
                          <a:latin typeface="Times New Roman"/>
                          <a:cs typeface="Times New Roman"/>
                        </a:rPr>
                        <a:t>1/7/2019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237490">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237490">
                        <a:lnSpc>
                          <a:spcPct val="100000"/>
                        </a:lnSpc>
                        <a:spcBef>
                          <a:spcPts val="10"/>
                        </a:spcBef>
                      </a:pPr>
                      <a:r>
                        <a:rPr sz="900" spc="-5" dirty="0">
                          <a:latin typeface="Times New Roman"/>
                          <a:cs typeface="Times New Roman"/>
                        </a:rPr>
                        <a:t>1/8/2019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81">
                <a:tc>
                  <a:txBody>
                    <a:bodyPr/>
                    <a:lstStyle/>
                    <a:p>
                      <a:pPr marL="12700">
                        <a:lnSpc>
                          <a:spcPct val="100000"/>
                        </a:lnSpc>
                        <a:spcBef>
                          <a:spcPts val="20"/>
                        </a:spcBef>
                      </a:pPr>
                      <a:r>
                        <a:rPr sz="1500" b="1" spc="-5" dirty="0">
                          <a:latin typeface="Times New Roman"/>
                          <a:cs typeface="Times New Roman"/>
                        </a:rPr>
                        <a:t>PL1.1</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65"/>
                        </a:spcBef>
                      </a:pPr>
                      <a:r>
                        <a:rPr sz="900" dirty="0">
                          <a:latin typeface="Times New Roman"/>
                          <a:cs typeface="Times New Roman"/>
                        </a:rPr>
                        <a:t>31/12/2018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5" y="525981"/>
          <a:ext cx="7936599" cy="3412727"/>
        </p:xfrm>
        <a:graphic>
          <a:graphicData uri="http://schemas.openxmlformats.org/drawingml/2006/table">
            <a:tbl>
              <a:tblPr firstRow="1" bandRow="1">
                <a:tableStyleId>{2D5ABB26-0587-4C30-8999-92F81FD0307C}</a:tableStyleId>
              </a:tblPr>
              <a:tblGrid>
                <a:gridCol w="417456"/>
                <a:gridCol w="1278665"/>
                <a:gridCol w="792180"/>
                <a:gridCol w="1278666"/>
                <a:gridCol w="792180"/>
                <a:gridCol w="1512869"/>
                <a:gridCol w="1864583"/>
              </a:tblGrid>
              <a:tr h="147155">
                <a:tc rowSpan="2">
                  <a:txBody>
                    <a:bodyPr/>
                    <a:lstStyle/>
                    <a:p>
                      <a:pPr>
                        <a:lnSpc>
                          <a:spcPct val="100000"/>
                        </a:lnSpc>
                        <a:spcBef>
                          <a:spcPts val="25"/>
                        </a:spcBef>
                      </a:pPr>
                      <a:endParaRPr sz="1000">
                        <a:latin typeface="Times New Roman"/>
                        <a:cs typeface="Times New Roman"/>
                      </a:endParaRPr>
                    </a:p>
                    <a:p>
                      <a:pPr marL="58419">
                        <a:lnSpc>
                          <a:spcPct val="100000"/>
                        </a:lnSpc>
                      </a:pPr>
                      <a:r>
                        <a:rPr sz="900" b="1" spc="-5" dirty="0">
                          <a:latin typeface="Times New Roman"/>
                          <a:cs typeface="Times New Roman"/>
                        </a:rPr>
                        <a:t>No.</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452120">
                        <a:lnSpc>
                          <a:spcPct val="100000"/>
                        </a:lnSpc>
                        <a:spcBef>
                          <a:spcPts val="20"/>
                        </a:spcBef>
                      </a:pPr>
                      <a:r>
                        <a:rPr sz="900" b="1" spc="-5" dirty="0">
                          <a:latin typeface="Times New Roman"/>
                          <a:cs typeface="Times New Roman"/>
                        </a:rPr>
                        <a:t>Surat </a:t>
                      </a:r>
                      <a:r>
                        <a:rPr sz="900" b="1" dirty="0">
                          <a:latin typeface="Times New Roman"/>
                          <a:cs typeface="Times New Roman"/>
                        </a:rPr>
                        <a:t>Jalan</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gridSpan="2">
                  <a:txBody>
                    <a:bodyPr/>
                    <a:lstStyle/>
                    <a:p>
                      <a:pPr marL="269875">
                        <a:lnSpc>
                          <a:spcPct val="100000"/>
                        </a:lnSpc>
                        <a:spcBef>
                          <a:spcPts val="20"/>
                        </a:spcBef>
                      </a:pPr>
                      <a:r>
                        <a:rPr sz="900" b="1" spc="-5" dirty="0">
                          <a:latin typeface="Times New Roman"/>
                          <a:cs typeface="Times New Roman"/>
                        </a:rPr>
                        <a:t>Faktur</a:t>
                      </a:r>
                      <a:r>
                        <a:rPr sz="900" b="1" spc="-10" dirty="0">
                          <a:latin typeface="Times New Roman"/>
                          <a:cs typeface="Times New Roman"/>
                        </a:rPr>
                        <a:t> </a:t>
                      </a:r>
                      <a:r>
                        <a:rPr sz="900" b="1" spc="-5" dirty="0">
                          <a:latin typeface="Times New Roman"/>
                          <a:cs typeface="Times New Roman"/>
                        </a:rPr>
                        <a:t>Penjualan</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rowSpan="2">
                  <a:txBody>
                    <a:bodyPr/>
                    <a:lstStyle/>
                    <a:p>
                      <a:pPr>
                        <a:lnSpc>
                          <a:spcPct val="100000"/>
                        </a:lnSpc>
                        <a:spcBef>
                          <a:spcPts val="25"/>
                        </a:spcBef>
                      </a:pPr>
                      <a:endParaRPr sz="1000">
                        <a:latin typeface="Times New Roman"/>
                        <a:cs typeface="Times New Roman"/>
                      </a:endParaRPr>
                    </a:p>
                    <a:p>
                      <a:pPr marL="76835">
                        <a:lnSpc>
                          <a:spcPct val="100000"/>
                        </a:lnSpc>
                      </a:pPr>
                      <a:r>
                        <a:rPr sz="900" b="1" spc="-5" dirty="0">
                          <a:latin typeface="Times New Roman"/>
                          <a:cs typeface="Times New Roman"/>
                        </a:rPr>
                        <a:t>Nama</a:t>
                      </a:r>
                      <a:r>
                        <a:rPr sz="900" b="1" spc="-15" dirty="0">
                          <a:latin typeface="Times New Roman"/>
                          <a:cs typeface="Times New Roman"/>
                        </a:rPr>
                        <a:t> </a:t>
                      </a:r>
                      <a:r>
                        <a:rPr sz="900" b="1" spc="-5" dirty="0">
                          <a:latin typeface="Times New Roman"/>
                          <a:cs typeface="Times New Roman"/>
                        </a:rPr>
                        <a:t>Pelanggan</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25"/>
                        </a:spcBef>
                      </a:pPr>
                      <a:endParaRPr sz="1000">
                        <a:latin typeface="Times New Roman"/>
                        <a:cs typeface="Times New Roman"/>
                      </a:endParaRPr>
                    </a:p>
                    <a:p>
                      <a:pPr marL="340360">
                        <a:lnSpc>
                          <a:spcPct val="100000"/>
                        </a:lnSpc>
                      </a:pPr>
                      <a:r>
                        <a:rPr sz="900" b="1" spc="-5" dirty="0">
                          <a:latin typeface="Times New Roman"/>
                          <a:cs typeface="Times New Roman"/>
                        </a:rPr>
                        <a:t>Jumlah</a:t>
                      </a:r>
                      <a:r>
                        <a:rPr sz="900" b="1" spc="-10" dirty="0">
                          <a:latin typeface="Times New Roman"/>
                          <a:cs typeface="Times New Roman"/>
                        </a:rPr>
                        <a:t> </a:t>
                      </a:r>
                      <a:r>
                        <a:rPr sz="900" b="1" spc="-5" dirty="0">
                          <a:latin typeface="Times New Roman"/>
                          <a:cs typeface="Times New Roman"/>
                        </a:rPr>
                        <a:t>(Rp)</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94311">
                <a:tc vMerge="1">
                  <a:txBody>
                    <a:bodyPr/>
                    <a:lstStyle/>
                    <a:p>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spc="-5" dirty="0">
                          <a:latin typeface="Times New Roman"/>
                          <a:cs typeface="Times New Roman"/>
                        </a:rPr>
                        <a:t>Tanggal</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spc="-5" dirty="0">
                          <a:latin typeface="Times New Roman"/>
                          <a:cs typeface="Times New Roman"/>
                        </a:rPr>
                        <a:t>Nomor</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spc="-5" dirty="0">
                          <a:latin typeface="Times New Roman"/>
                          <a:cs typeface="Times New Roman"/>
                        </a:rPr>
                        <a:t>Tanggal</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b="1" spc="-5" dirty="0">
                          <a:latin typeface="Times New Roman"/>
                          <a:cs typeface="Times New Roman"/>
                        </a:rPr>
                        <a:t>Nomor</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12/26/2018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
                        </a:spcBef>
                      </a:pPr>
                      <a:r>
                        <a:rPr sz="900" dirty="0">
                          <a:latin typeface="Times New Roman"/>
                          <a:cs typeface="Times New Roman"/>
                        </a:rPr>
                        <a:t>229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12/26/2018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229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0"/>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Zeira</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0"/>
                        </a:spcBef>
                      </a:pPr>
                      <a:r>
                        <a:rPr sz="900" dirty="0">
                          <a:latin typeface="Times New Roman"/>
                          <a:cs typeface="Times New Roman"/>
                        </a:rPr>
                        <a:t>158,600,000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0"/>
                        </a:spcBef>
                      </a:pPr>
                      <a:r>
                        <a:rPr sz="900" spc="-5" dirty="0">
                          <a:latin typeface="Times New Roman"/>
                          <a:cs typeface="Times New Roman"/>
                        </a:rPr>
                        <a:t>12/28/2018</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20"/>
                        </a:spcBef>
                      </a:pPr>
                      <a:r>
                        <a:rPr sz="900" dirty="0">
                          <a:latin typeface="Times New Roman"/>
                          <a:cs typeface="Times New Roman"/>
                        </a:rPr>
                        <a:t>230</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0"/>
                        </a:spcBef>
                      </a:pPr>
                      <a:r>
                        <a:rPr sz="900" spc="-5" dirty="0">
                          <a:latin typeface="Times New Roman"/>
                          <a:cs typeface="Times New Roman"/>
                        </a:rPr>
                        <a:t>12/28/2018</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20"/>
                        </a:spcBef>
                      </a:pPr>
                      <a:r>
                        <a:rPr sz="900" dirty="0">
                          <a:latin typeface="Times New Roman"/>
                          <a:cs typeface="Times New Roman"/>
                        </a:rPr>
                        <a:t>230</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20"/>
                        </a:spcBef>
                      </a:pPr>
                      <a:r>
                        <a:rPr sz="900" dirty="0">
                          <a:latin typeface="Times New Roman"/>
                          <a:cs typeface="Times New Roman"/>
                        </a:rPr>
                        <a:t>Forbox</a:t>
                      </a:r>
                      <a:r>
                        <a:rPr sz="900" spc="-15" dirty="0">
                          <a:latin typeface="Times New Roman"/>
                          <a:cs typeface="Times New Roman"/>
                        </a:rPr>
                        <a:t> </a:t>
                      </a:r>
                      <a:r>
                        <a:rPr sz="900" dirty="0">
                          <a:latin typeface="Times New Roman"/>
                          <a:cs typeface="Times New Roman"/>
                        </a:rPr>
                        <a:t>Inc</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20"/>
                        </a:spcBef>
                      </a:pPr>
                      <a:r>
                        <a:rPr sz="900" dirty="0">
                          <a:latin typeface="Times New Roman"/>
                          <a:cs typeface="Times New Roman"/>
                        </a:rPr>
                        <a:t>90,000,000</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12/28/2018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dirty="0">
                          <a:latin typeface="Times New Roman"/>
                          <a:cs typeface="Times New Roman"/>
                        </a:rPr>
                        <a:t>231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12/28/2018</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231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Krakatau</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5"/>
                        </a:spcBef>
                      </a:pPr>
                      <a:r>
                        <a:rPr sz="900" dirty="0">
                          <a:latin typeface="Times New Roman"/>
                          <a:cs typeface="Times New Roman"/>
                        </a:rPr>
                        <a:t>11,000,000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12/28/2018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
                        </a:spcBef>
                      </a:pPr>
                      <a:r>
                        <a:rPr sz="900" dirty="0">
                          <a:latin typeface="Times New Roman"/>
                          <a:cs typeface="Times New Roman"/>
                        </a:rPr>
                        <a:t>232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12/28/2018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232</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0"/>
                        </a:spcBef>
                      </a:pPr>
                      <a:r>
                        <a:rPr sz="900" spc="-5" dirty="0">
                          <a:latin typeface="Times New Roman"/>
                          <a:cs typeface="Times New Roman"/>
                        </a:rPr>
                        <a:t>Royal</a:t>
                      </a:r>
                      <a:r>
                        <a:rPr sz="900" spc="-15" dirty="0">
                          <a:latin typeface="Times New Roman"/>
                          <a:cs typeface="Times New Roman"/>
                        </a:rPr>
                        <a:t> </a:t>
                      </a:r>
                      <a:r>
                        <a:rPr sz="900" dirty="0">
                          <a:latin typeface="Times New Roman"/>
                          <a:cs typeface="Times New Roman"/>
                        </a:rPr>
                        <a:t>Inc</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0"/>
                        </a:spcBef>
                      </a:pPr>
                      <a:r>
                        <a:rPr sz="900" dirty="0">
                          <a:latin typeface="Times New Roman"/>
                          <a:cs typeface="Times New Roman"/>
                        </a:rPr>
                        <a:t>182,000,000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12/28/2018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
                        </a:spcBef>
                      </a:pPr>
                      <a:r>
                        <a:rPr sz="900" dirty="0">
                          <a:latin typeface="Times New Roman"/>
                          <a:cs typeface="Times New Roman"/>
                        </a:rPr>
                        <a:t>233</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12/28/2018</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233</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0"/>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Sejahtera</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0"/>
                        </a:spcBef>
                      </a:pPr>
                      <a:r>
                        <a:rPr sz="900" dirty="0">
                          <a:latin typeface="Times New Roman"/>
                          <a:cs typeface="Times New Roman"/>
                        </a:rPr>
                        <a:t>22,000,000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spc="-5" dirty="0">
                          <a:latin typeface="Times New Roman"/>
                          <a:cs typeface="Times New Roman"/>
                        </a:rPr>
                        <a:t>1/4/2019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dirty="0">
                          <a:latin typeface="Times New Roman"/>
                          <a:cs typeface="Times New Roman"/>
                        </a:rPr>
                        <a:t>001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1/4/2019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001</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Pelita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5"/>
                        </a:spcBef>
                      </a:pPr>
                      <a:r>
                        <a:rPr sz="900" dirty="0">
                          <a:latin typeface="Times New Roman"/>
                          <a:cs typeface="Times New Roman"/>
                        </a:rPr>
                        <a:t>100,000,000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spc="-5" dirty="0">
                          <a:latin typeface="Times New Roman"/>
                          <a:cs typeface="Times New Roman"/>
                        </a:rPr>
                        <a:t>1/5/2019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dirty="0">
                          <a:latin typeface="Times New Roman"/>
                          <a:cs typeface="Times New Roman"/>
                        </a:rPr>
                        <a:t>002</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1/5/2019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002</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Nuansa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5"/>
                        </a:spcBef>
                      </a:pPr>
                      <a:r>
                        <a:rPr sz="900" dirty="0">
                          <a:latin typeface="Times New Roman"/>
                          <a:cs typeface="Times New Roman"/>
                        </a:rPr>
                        <a:t>200,000,000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
                        </a:spcBef>
                      </a:pPr>
                      <a:r>
                        <a:rPr sz="900" spc="-5" dirty="0">
                          <a:latin typeface="Times New Roman"/>
                          <a:cs typeface="Times New Roman"/>
                        </a:rPr>
                        <a:t>1/7/2019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
                        </a:spcBef>
                      </a:pPr>
                      <a:r>
                        <a:rPr sz="900" dirty="0">
                          <a:latin typeface="Times New Roman"/>
                          <a:cs typeface="Times New Roman"/>
                        </a:rPr>
                        <a:t>003</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spc="-5" dirty="0">
                          <a:latin typeface="Times New Roman"/>
                          <a:cs typeface="Times New Roman"/>
                        </a:rPr>
                        <a:t>1/7/2019</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
                        </a:spcBef>
                      </a:pPr>
                      <a:r>
                        <a:rPr sz="900" dirty="0">
                          <a:latin typeface="Times New Roman"/>
                          <a:cs typeface="Times New Roman"/>
                        </a:rPr>
                        <a:t>003</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0"/>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Zebra</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0"/>
                        </a:spcBef>
                      </a:pPr>
                      <a:r>
                        <a:rPr sz="900" dirty="0">
                          <a:latin typeface="Times New Roman"/>
                          <a:cs typeface="Times New Roman"/>
                        </a:rPr>
                        <a:t>50,000,000</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dirty="0">
                          <a:latin typeface="Times New Roman"/>
                          <a:cs typeface="Times New Roman"/>
                        </a:rPr>
                        <a:t>004</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004</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Sejahtera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5"/>
                        </a:spcBef>
                      </a:pPr>
                      <a:r>
                        <a:rPr sz="900" dirty="0">
                          <a:latin typeface="Times New Roman"/>
                          <a:cs typeface="Times New Roman"/>
                        </a:rPr>
                        <a:t>75,000,000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5"/>
                        </a:spcBef>
                      </a:pPr>
                      <a:r>
                        <a:rPr sz="900" dirty="0">
                          <a:latin typeface="Times New Roman"/>
                          <a:cs typeface="Times New Roman"/>
                        </a:rPr>
                        <a:t>005</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spc="-5" dirty="0">
                          <a:latin typeface="Times New Roman"/>
                          <a:cs typeface="Times New Roman"/>
                        </a:rPr>
                        <a:t>1/8/2019</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5"/>
                        </a:spcBef>
                      </a:pPr>
                      <a:r>
                        <a:rPr sz="900" dirty="0">
                          <a:latin typeface="Times New Roman"/>
                          <a:cs typeface="Times New Roman"/>
                        </a:rPr>
                        <a:t>005</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65">
                        <a:lnSpc>
                          <a:spcPct val="100000"/>
                        </a:lnSpc>
                        <a:spcBef>
                          <a:spcPts val="15"/>
                        </a:spcBef>
                      </a:pPr>
                      <a:r>
                        <a:rPr sz="900" dirty="0">
                          <a:latin typeface="Times New Roman"/>
                          <a:cs typeface="Times New Roman"/>
                        </a:rPr>
                        <a:t>PT</a:t>
                      </a:r>
                      <a:r>
                        <a:rPr sz="900" spc="-15" dirty="0">
                          <a:latin typeface="Times New Roman"/>
                          <a:cs typeface="Times New Roman"/>
                        </a:rPr>
                        <a:t> </a:t>
                      </a:r>
                      <a:r>
                        <a:rPr sz="900" spc="-5" dirty="0">
                          <a:latin typeface="Times New Roman"/>
                          <a:cs typeface="Times New Roman"/>
                        </a:rPr>
                        <a:t>Rimba</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43815" algn="r">
                        <a:lnSpc>
                          <a:spcPct val="100000"/>
                        </a:lnSpc>
                        <a:spcBef>
                          <a:spcPts val="15"/>
                        </a:spcBef>
                      </a:pPr>
                      <a:r>
                        <a:rPr sz="900" dirty="0">
                          <a:latin typeface="Times New Roman"/>
                          <a:cs typeface="Times New Roman"/>
                        </a:rPr>
                        <a:t>35,000,000</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5">
                  <a:txBody>
                    <a:bodyPr/>
                    <a:lstStyle/>
                    <a:p>
                      <a:pPr marL="12700">
                        <a:lnSpc>
                          <a:spcPct val="100000"/>
                        </a:lnSpc>
                        <a:spcBef>
                          <a:spcPts val="65"/>
                        </a:spcBef>
                      </a:pPr>
                      <a:r>
                        <a:rPr sz="900" spc="-5" dirty="0">
                          <a:latin typeface="Times New Roman"/>
                          <a:cs typeface="Times New Roman"/>
                        </a:rPr>
                        <a:t>Klien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12065">
                        <a:lnSpc>
                          <a:spcPct val="100000"/>
                        </a:lnSpc>
                        <a:spcBef>
                          <a:spcPts val="65"/>
                        </a:spcBef>
                      </a:pPr>
                      <a:r>
                        <a:rPr sz="900" spc="-5" dirty="0">
                          <a:latin typeface="Times New Roman"/>
                          <a:cs typeface="Times New Roman"/>
                        </a:rPr>
                        <a:t>Dibuat Oleh</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250081">
                <a:tc gridSpan="5">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spcBef>
                          <a:spcPts val="20"/>
                        </a:spcBef>
                      </a:pPr>
                      <a:endParaRPr sz="700">
                        <a:latin typeface="Times New Roman"/>
                        <a:cs typeface="Times New Roman"/>
                      </a:endParaRPr>
                    </a:p>
                    <a:p>
                      <a:pPr marL="12065">
                        <a:lnSpc>
                          <a:spcPct val="100000"/>
                        </a:lnSpc>
                      </a:pPr>
                      <a:r>
                        <a:rPr sz="900" spc="-5" dirty="0">
                          <a:latin typeface="Times New Roman"/>
                          <a:cs typeface="Times New Roman"/>
                        </a:rPr>
                        <a:t>Galang Dwi</a:t>
                      </a:r>
                      <a:r>
                        <a:rPr sz="900" spc="5"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147165">
                <a:tc gridSpan="5">
                  <a:txBody>
                    <a:bodyPr/>
                    <a:lstStyle/>
                    <a:p>
                      <a:pPr marL="12700">
                        <a:lnSpc>
                          <a:spcPct val="100000"/>
                        </a:lnSpc>
                        <a:spcBef>
                          <a:spcPts val="65"/>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12065">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gridSpan="5">
                  <a:txBody>
                    <a:bodyPr/>
                    <a:lstStyle/>
                    <a:p>
                      <a:pPr marL="12700">
                        <a:lnSpc>
                          <a:spcPct val="100000"/>
                        </a:lnSpc>
                        <a:spcBef>
                          <a:spcPts val="65"/>
                        </a:spcBef>
                      </a:pPr>
                      <a:r>
                        <a:rPr sz="900" i="1" spc="-5" dirty="0">
                          <a:latin typeface="Times New Roman"/>
                          <a:cs typeface="Times New Roman"/>
                        </a:rPr>
                        <a:t>Uji Transaksi Penjualan </a:t>
                      </a:r>
                      <a:r>
                        <a:rPr sz="900" i="1" dirty="0">
                          <a:latin typeface="Times New Roman"/>
                          <a:cs typeface="Times New Roman"/>
                        </a:rPr>
                        <a:t>dan</a:t>
                      </a:r>
                      <a:r>
                        <a:rPr sz="900" i="1" spc="25" dirty="0">
                          <a:latin typeface="Times New Roman"/>
                          <a:cs typeface="Times New Roman"/>
                        </a:rPr>
                        <a:t> </a:t>
                      </a:r>
                      <a:r>
                        <a:rPr sz="900" i="1" spc="-5" dirty="0">
                          <a:latin typeface="Times New Roman"/>
                          <a:cs typeface="Times New Roman"/>
                        </a:rPr>
                        <a:t>Piutang</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5082612" cy="3451185"/>
        </p:xfrm>
        <a:graphic>
          <a:graphicData uri="http://schemas.openxmlformats.org/drawingml/2006/table">
            <a:tbl>
              <a:tblPr firstRow="1" bandRow="1">
                <a:tableStyleId>{2D5ABB26-0587-4C30-8999-92F81FD0307C}</a:tableStyleId>
              </a:tblPr>
              <a:tblGrid>
                <a:gridCol w="1121709"/>
                <a:gridCol w="792181"/>
                <a:gridCol w="792181"/>
                <a:gridCol w="792181"/>
                <a:gridCol w="792180"/>
                <a:gridCol w="792180"/>
              </a:tblGrid>
              <a:tr h="147155">
                <a:tc rowSpan="2">
                  <a:txBody>
                    <a:bodyPr/>
                    <a:lstStyle/>
                    <a:p>
                      <a:pPr marL="92710" marR="85090" indent="172085">
                        <a:lnSpc>
                          <a:spcPts val="1220"/>
                        </a:lnSpc>
                        <a:spcBef>
                          <a:spcPts val="1035"/>
                        </a:spcBef>
                      </a:pPr>
                      <a:r>
                        <a:rPr sz="900" b="1" spc="-5" dirty="0">
                          <a:latin typeface="Times New Roman"/>
                          <a:cs typeface="Times New Roman"/>
                        </a:rPr>
                        <a:t>Bukti  </a:t>
                      </a:r>
                      <a:r>
                        <a:rPr sz="900" b="1" spc="-15" dirty="0">
                          <a:latin typeface="Times New Roman"/>
                          <a:cs typeface="Times New Roman"/>
                        </a:rPr>
                        <a:t>P</a:t>
                      </a:r>
                      <a:r>
                        <a:rPr sz="900" b="1" spc="10" dirty="0">
                          <a:latin typeface="Times New Roman"/>
                          <a:cs typeface="Times New Roman"/>
                        </a:rPr>
                        <a:t>e</a:t>
                      </a:r>
                      <a:r>
                        <a:rPr sz="900" b="1" spc="-15" dirty="0">
                          <a:latin typeface="Times New Roman"/>
                          <a:cs typeface="Times New Roman"/>
                        </a:rPr>
                        <a:t>n</a:t>
                      </a:r>
                      <a:r>
                        <a:rPr sz="900" b="1" spc="5" dirty="0">
                          <a:latin typeface="Times New Roman"/>
                          <a:cs typeface="Times New Roman"/>
                        </a:rPr>
                        <a:t>d</a:t>
                      </a:r>
                      <a:r>
                        <a:rPr sz="900" b="1" spc="-5" dirty="0">
                          <a:latin typeface="Times New Roman"/>
                          <a:cs typeface="Times New Roman"/>
                        </a:rPr>
                        <a:t>uku</a:t>
                      </a:r>
                      <a:r>
                        <a:rPr sz="900" b="1" spc="-15" dirty="0">
                          <a:latin typeface="Times New Roman"/>
                          <a:cs typeface="Times New Roman"/>
                        </a:rPr>
                        <a:t>n</a:t>
                      </a:r>
                      <a:r>
                        <a:rPr sz="900" b="1" dirty="0">
                          <a:latin typeface="Times New Roman"/>
                          <a:cs typeface="Times New Roman"/>
                        </a:rPr>
                        <a:t>g</a:t>
                      </a:r>
                      <a:endParaRPr sz="900">
                        <a:latin typeface="Times New Roman"/>
                        <a:cs typeface="Times New Roman"/>
                      </a:endParaRPr>
                    </a:p>
                  </a:txBody>
                  <a:tcPr marL="0" marR="0" marT="10157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25"/>
                        </a:spcBef>
                      </a:pPr>
                      <a:endParaRPr sz="1000">
                        <a:latin typeface="Times New Roman"/>
                        <a:cs typeface="Times New Roman"/>
                      </a:endParaRPr>
                    </a:p>
                    <a:p>
                      <a:pPr marL="33020">
                        <a:lnSpc>
                          <a:spcPct val="100000"/>
                        </a:lnSpc>
                      </a:pPr>
                      <a:r>
                        <a:rPr sz="900" b="1" dirty="0">
                          <a:latin typeface="Times New Roman"/>
                          <a:cs typeface="Times New Roman"/>
                        </a:rPr>
                        <a:t>Otorisasi</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rowSpan="2">
                  <a:txBody>
                    <a:bodyPr/>
                    <a:lstStyle/>
                    <a:p>
                      <a:pPr>
                        <a:lnSpc>
                          <a:spcPct val="100000"/>
                        </a:lnSpc>
                        <a:spcBef>
                          <a:spcPts val="25"/>
                        </a:spcBef>
                      </a:pPr>
                      <a:endParaRPr sz="1000">
                        <a:latin typeface="Times New Roman"/>
                        <a:cs typeface="Times New Roman"/>
                      </a:endParaRPr>
                    </a:p>
                    <a:p>
                      <a:pPr marL="76200">
                        <a:lnSpc>
                          <a:spcPct val="100000"/>
                        </a:lnSpc>
                      </a:pPr>
                      <a:r>
                        <a:rPr sz="900" b="1" spc="-5" dirty="0">
                          <a:latin typeface="Times New Roman"/>
                          <a:cs typeface="Times New Roman"/>
                        </a:rPr>
                        <a:t>Footing</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252729">
                        <a:lnSpc>
                          <a:spcPct val="100000"/>
                        </a:lnSpc>
                        <a:spcBef>
                          <a:spcPts val="20"/>
                        </a:spcBef>
                      </a:pPr>
                      <a:r>
                        <a:rPr sz="900" b="1" spc="-5" dirty="0">
                          <a:latin typeface="Times New Roman"/>
                          <a:cs typeface="Times New Roman"/>
                        </a:rPr>
                        <a:t>Periksa Pencatatan ke</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294311">
                <a:tc vMerge="1">
                  <a:txBody>
                    <a:bodyPr/>
                    <a:lstStyle/>
                    <a:p>
                      <a:endParaRPr/>
                    </a:p>
                  </a:txBody>
                  <a:tcPr marL="0" marR="0" marT="1314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vMerge="1">
                  <a:txBody>
                    <a:bodyPr/>
                    <a:lstStyle/>
                    <a:p>
                      <a:endParaRPr/>
                    </a:p>
                  </a:txBody>
                  <a:tcPr marL="0" marR="0" marT="317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52400" marR="135255" indent="-9525">
                        <a:lnSpc>
                          <a:spcPts val="1220"/>
                        </a:lnSpc>
                        <a:spcBef>
                          <a:spcPts val="285"/>
                        </a:spcBef>
                      </a:pPr>
                      <a:r>
                        <a:rPr sz="900" b="1" spc="-5" dirty="0">
                          <a:latin typeface="Times New Roman"/>
                          <a:cs typeface="Times New Roman"/>
                        </a:rPr>
                        <a:t>Buk</a:t>
                      </a:r>
                      <a:r>
                        <a:rPr sz="900" b="1" dirty="0">
                          <a:latin typeface="Times New Roman"/>
                          <a:cs typeface="Times New Roman"/>
                        </a:rPr>
                        <a:t>u  </a:t>
                      </a:r>
                      <a:r>
                        <a:rPr sz="900" b="1" spc="-5" dirty="0">
                          <a:latin typeface="Times New Roman"/>
                          <a:cs typeface="Times New Roman"/>
                        </a:rPr>
                        <a:t>P</a:t>
                      </a:r>
                      <a:r>
                        <a:rPr sz="900" b="1" dirty="0">
                          <a:latin typeface="Times New Roman"/>
                          <a:cs typeface="Times New Roman"/>
                        </a:rPr>
                        <a:t>e</a:t>
                      </a:r>
                      <a:r>
                        <a:rPr sz="900" b="1" spc="-5" dirty="0">
                          <a:latin typeface="Times New Roman"/>
                          <a:cs typeface="Times New Roman"/>
                        </a:rPr>
                        <a:t>n</a:t>
                      </a:r>
                      <a:r>
                        <a:rPr sz="900" b="1" dirty="0">
                          <a:latin typeface="Times New Roman"/>
                          <a:cs typeface="Times New Roman"/>
                        </a:rPr>
                        <a:t>j.</a:t>
                      </a:r>
                      <a:endParaRPr sz="900">
                        <a:latin typeface="Times New Roman"/>
                        <a:cs typeface="Times New Roman"/>
                      </a:endParaRPr>
                    </a:p>
                  </a:txBody>
                  <a:tcPr marL="0" marR="0" marT="279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72390" marR="65405" indent="50165">
                        <a:lnSpc>
                          <a:spcPts val="1220"/>
                        </a:lnSpc>
                        <a:spcBef>
                          <a:spcPts val="285"/>
                        </a:spcBef>
                      </a:pPr>
                      <a:r>
                        <a:rPr sz="900" b="1" dirty="0">
                          <a:latin typeface="Times New Roman"/>
                          <a:cs typeface="Times New Roman"/>
                        </a:rPr>
                        <a:t>Kartu  </a:t>
                      </a:r>
                      <a:r>
                        <a:rPr sz="900" b="1" spc="-5" dirty="0">
                          <a:latin typeface="Times New Roman"/>
                          <a:cs typeface="Times New Roman"/>
                        </a:rPr>
                        <a:t>P</a:t>
                      </a:r>
                      <a:r>
                        <a:rPr sz="900" b="1" dirty="0">
                          <a:latin typeface="Times New Roman"/>
                          <a:cs typeface="Times New Roman"/>
                        </a:rPr>
                        <a:t>i</a:t>
                      </a:r>
                      <a:r>
                        <a:rPr sz="900" b="1" spc="-5" dirty="0">
                          <a:latin typeface="Times New Roman"/>
                          <a:cs typeface="Times New Roman"/>
                        </a:rPr>
                        <a:t>u</a:t>
                      </a:r>
                      <a:r>
                        <a:rPr sz="900" b="1" dirty="0">
                          <a:latin typeface="Times New Roman"/>
                          <a:cs typeface="Times New Roman"/>
                        </a:rPr>
                        <a:t>ta</a:t>
                      </a:r>
                      <a:r>
                        <a:rPr sz="900" b="1" spc="-5" dirty="0">
                          <a:latin typeface="Times New Roman"/>
                          <a:cs typeface="Times New Roman"/>
                        </a:rPr>
                        <a:t>n</a:t>
                      </a:r>
                      <a:r>
                        <a:rPr sz="900" b="1" dirty="0">
                          <a:latin typeface="Times New Roman"/>
                          <a:cs typeface="Times New Roman"/>
                        </a:rPr>
                        <a:t>g</a:t>
                      </a:r>
                      <a:endParaRPr sz="900">
                        <a:latin typeface="Times New Roman"/>
                        <a:cs typeface="Times New Roman"/>
                      </a:endParaRPr>
                    </a:p>
                  </a:txBody>
                  <a:tcPr marL="0" marR="0" marT="279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4620" marR="128270" indent="8890">
                        <a:lnSpc>
                          <a:spcPts val="1220"/>
                        </a:lnSpc>
                        <a:spcBef>
                          <a:spcPts val="285"/>
                        </a:spcBef>
                      </a:pPr>
                      <a:r>
                        <a:rPr sz="900" b="1" spc="-5" dirty="0">
                          <a:latin typeface="Times New Roman"/>
                          <a:cs typeface="Times New Roman"/>
                        </a:rPr>
                        <a:t>Buk</a:t>
                      </a:r>
                      <a:r>
                        <a:rPr sz="900" b="1" dirty="0">
                          <a:latin typeface="Times New Roman"/>
                          <a:cs typeface="Times New Roman"/>
                        </a:rPr>
                        <a:t>u  </a:t>
                      </a:r>
                      <a:r>
                        <a:rPr sz="900" b="1" spc="-5" dirty="0">
                          <a:latin typeface="Times New Roman"/>
                          <a:cs typeface="Times New Roman"/>
                        </a:rPr>
                        <a:t>B</a:t>
                      </a:r>
                      <a:r>
                        <a:rPr sz="900" b="1" dirty="0">
                          <a:latin typeface="Times New Roman"/>
                          <a:cs typeface="Times New Roman"/>
                        </a:rPr>
                        <a:t>esar</a:t>
                      </a:r>
                      <a:endParaRPr sz="900">
                        <a:latin typeface="Times New Roman"/>
                        <a:cs typeface="Times New Roman"/>
                      </a:endParaRPr>
                    </a:p>
                  </a:txBody>
                  <a:tcPr marL="0" marR="0" marT="279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39878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39878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98">
                <a:tc>
                  <a:txBody>
                    <a:bodyPr/>
                    <a:lstStyle/>
                    <a:p>
                      <a:pPr marL="39878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0"/>
                        </a:spcBef>
                      </a:pPr>
                      <a:r>
                        <a:rPr sz="900" dirty="0">
                          <a:latin typeface="Calibri"/>
                          <a:cs typeface="Calibri"/>
                        </a:rPr>
                        <a:t>√</a:t>
                      </a:r>
                      <a:endParaRPr sz="900">
                        <a:latin typeface="Calibri"/>
                        <a:cs typeface="Calibri"/>
                      </a:endParaRPr>
                    </a:p>
                  </a:txBody>
                  <a:tcPr marL="0" marR="0" marT="883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00"/>
                        </a:spcBef>
                      </a:pPr>
                      <a:r>
                        <a:rPr sz="900" dirty="0">
                          <a:latin typeface="Calibri"/>
                          <a:cs typeface="Calibri"/>
                        </a:rPr>
                        <a:t>√</a:t>
                      </a:r>
                      <a:endParaRPr sz="900">
                        <a:latin typeface="Calibri"/>
                        <a:cs typeface="Calibri"/>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54388">
                <a:tc>
                  <a:txBody>
                    <a:bodyPr/>
                    <a:lstStyle/>
                    <a:p>
                      <a:pPr marL="39878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9875">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70510">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95"/>
                        </a:spcBef>
                      </a:pPr>
                      <a:r>
                        <a:rPr sz="900" dirty="0">
                          <a:latin typeface="Calibri"/>
                          <a:cs typeface="Calibri"/>
                        </a:rPr>
                        <a:t>√</a:t>
                      </a:r>
                      <a:endParaRPr sz="900">
                        <a:latin typeface="Calibri"/>
                        <a:cs typeface="Calibri"/>
                      </a:endParaRPr>
                    </a:p>
                  </a:txBody>
                  <a:tcPr marL="0" marR="0" marT="932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3">
                  <a:txBody>
                    <a:bodyPr/>
                    <a:lstStyle/>
                    <a:p>
                      <a:pPr marL="12700">
                        <a:lnSpc>
                          <a:spcPct val="100000"/>
                        </a:lnSpc>
                        <a:spcBef>
                          <a:spcPts val="65"/>
                        </a:spcBef>
                      </a:pPr>
                      <a:r>
                        <a:rPr sz="900" spc="-5" dirty="0">
                          <a:latin typeface="Times New Roman"/>
                          <a:cs typeface="Times New Roman"/>
                        </a:rPr>
                        <a:t>Diperiksa Oleh</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12700">
                        <a:lnSpc>
                          <a:spcPct val="100000"/>
                        </a:lnSpc>
                        <a:spcBef>
                          <a:spcPts val="65"/>
                        </a:spcBef>
                      </a:pPr>
                      <a:r>
                        <a:rPr sz="900" dirty="0">
                          <a:latin typeface="Times New Roman"/>
                          <a:cs typeface="Times New Roman"/>
                        </a:rPr>
                        <a:t>Indeks</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250081">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12700">
                        <a:lnSpc>
                          <a:spcPct val="100000"/>
                        </a:lnSpc>
                        <a:spcBef>
                          <a:spcPts val="20"/>
                        </a:spcBef>
                      </a:pPr>
                      <a:r>
                        <a:rPr sz="1500" b="1" spc="-5" dirty="0">
                          <a:latin typeface="Times New Roman"/>
                          <a:cs typeface="Times New Roman"/>
                        </a:rPr>
                        <a:t>TOC</a:t>
                      </a:r>
                      <a:r>
                        <a:rPr sz="1500" b="1" spc="-10" dirty="0">
                          <a:latin typeface="Times New Roman"/>
                          <a:cs typeface="Times New Roman"/>
                        </a:rPr>
                        <a:t> </a:t>
                      </a:r>
                      <a:r>
                        <a:rPr sz="1500" b="1" dirty="0">
                          <a:latin typeface="Times New Roman"/>
                          <a:cs typeface="Times New Roman"/>
                        </a:rPr>
                        <a:t>1</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65">
                <a:tc gridSpan="3">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12700">
                        <a:lnSpc>
                          <a:spcPct val="100000"/>
                        </a:lnSpc>
                        <a:spcBef>
                          <a:spcPts val="65"/>
                        </a:spcBef>
                      </a:pPr>
                      <a:r>
                        <a:rPr sz="900" spc="-5" dirty="0">
                          <a:latin typeface="Times New Roman"/>
                          <a:cs typeface="Times New Roman"/>
                        </a:rPr>
                        <a:t>Periode</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55">
                <a:tc gridSpan="3">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12700">
                        <a:lnSpc>
                          <a:spcPct val="100000"/>
                        </a:lnSpc>
                        <a:spcBef>
                          <a:spcPts val="65"/>
                        </a:spcBef>
                      </a:pPr>
                      <a:r>
                        <a:rPr sz="900" dirty="0">
                          <a:latin typeface="Times New Roman"/>
                          <a:cs typeface="Times New Roman"/>
                        </a:rPr>
                        <a:t>31/12/2018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PROSEDUR AUDIT</a:t>
            </a:r>
            <a:endParaRPr lang="en-US" dirty="0"/>
          </a:p>
        </p:txBody>
      </p:sp>
      <p:sp>
        <p:nvSpPr>
          <p:cNvPr id="3" name="Content Placeholder 2"/>
          <p:cNvSpPr>
            <a:spLocks noGrp="1"/>
          </p:cNvSpPr>
          <p:nvPr>
            <p:ph idx="1"/>
          </p:nvPr>
        </p:nvSpPr>
        <p:spPr>
          <a:xfrm>
            <a:off x="502920" y="1787652"/>
            <a:ext cx="9052560" cy="4384548"/>
          </a:xfrm>
        </p:spPr>
        <p:txBody>
          <a:bodyPr>
            <a:normAutofit lnSpcReduction="10000"/>
          </a:bodyPr>
          <a:lstStyle/>
          <a:p>
            <a:r>
              <a:rPr lang="en-US" dirty="0" err="1"/>
              <a:t>Tindak</a:t>
            </a:r>
            <a:r>
              <a:rPr lang="en-US" dirty="0"/>
              <a:t> </a:t>
            </a:r>
            <a:r>
              <a:rPr lang="en-US" dirty="0" err="1"/>
              <a:t>lanjuti</a:t>
            </a:r>
            <a:r>
              <a:rPr lang="en-US" dirty="0"/>
              <a:t> </a:t>
            </a:r>
            <a:r>
              <a:rPr lang="en-US" dirty="0" err="1"/>
              <a:t>setiap</a:t>
            </a:r>
            <a:r>
              <a:rPr lang="en-US" dirty="0"/>
              <a:t> </a:t>
            </a:r>
            <a:r>
              <a:rPr lang="en-US" dirty="0" err="1"/>
              <a:t>jawaban</a:t>
            </a:r>
            <a:r>
              <a:rPr lang="en-US" dirty="0"/>
              <a:t> </a:t>
            </a:r>
            <a:r>
              <a:rPr lang="en-US" dirty="0" err="1"/>
              <a:t>konfirmasi</a:t>
            </a:r>
            <a:r>
              <a:rPr lang="en-US" dirty="0"/>
              <a:t> </a:t>
            </a:r>
            <a:r>
              <a:rPr lang="en-US" dirty="0" err="1"/>
              <a:t>dan</a:t>
            </a:r>
            <a:r>
              <a:rPr lang="en-US" dirty="0"/>
              <a:t> </a:t>
            </a:r>
            <a:r>
              <a:rPr lang="en-US" dirty="0" err="1"/>
              <a:t>apabila</a:t>
            </a:r>
            <a:r>
              <a:rPr lang="en-US" dirty="0"/>
              <a:t> </a:t>
            </a:r>
            <a:r>
              <a:rPr lang="en-US" dirty="0" err="1"/>
              <a:t>terdapat</a:t>
            </a:r>
            <a:r>
              <a:rPr lang="en-US" dirty="0"/>
              <a:t> </a:t>
            </a:r>
            <a:r>
              <a:rPr lang="en-US" dirty="0" err="1"/>
              <a:t>selisih</a:t>
            </a:r>
            <a:r>
              <a:rPr lang="en-US" dirty="0"/>
              <a:t> </a:t>
            </a:r>
            <a:r>
              <a:rPr lang="en-US" dirty="0" err="1"/>
              <a:t>diminta</a:t>
            </a:r>
            <a:r>
              <a:rPr lang="en-US" dirty="0"/>
              <a:t> </a:t>
            </a:r>
            <a:r>
              <a:rPr lang="en-US" dirty="0" err="1"/>
              <a:t>atau</a:t>
            </a:r>
            <a:r>
              <a:rPr lang="en-US" dirty="0"/>
              <a:t> </a:t>
            </a:r>
            <a:r>
              <a:rPr lang="en-US" dirty="0" err="1"/>
              <a:t>teliti</a:t>
            </a:r>
            <a:r>
              <a:rPr lang="en-US" dirty="0"/>
              <a:t> </a:t>
            </a:r>
            <a:r>
              <a:rPr lang="en-US" dirty="0" err="1"/>
              <a:t>keterangan</a:t>
            </a:r>
            <a:r>
              <a:rPr lang="en-US" dirty="0"/>
              <a:t> </a:t>
            </a:r>
            <a:r>
              <a:rPr lang="en-US" dirty="0" err="1"/>
              <a:t>dari</a:t>
            </a:r>
            <a:r>
              <a:rPr lang="en-US" dirty="0"/>
              <a:t> </a:t>
            </a:r>
            <a:r>
              <a:rPr lang="en-US" dirty="0" err="1"/>
              <a:t>klien</a:t>
            </a:r>
            <a:r>
              <a:rPr lang="en-US" dirty="0"/>
              <a:t>. </a:t>
            </a:r>
            <a:endParaRPr lang="en-US" dirty="0" smtClean="0"/>
          </a:p>
          <a:p>
            <a:r>
              <a:rPr lang="en-US" dirty="0" err="1" smtClean="0"/>
              <a:t>Bila</a:t>
            </a:r>
            <a:r>
              <a:rPr lang="en-US" dirty="0" smtClean="0"/>
              <a:t> </a:t>
            </a:r>
            <a:r>
              <a:rPr lang="en-US" dirty="0" err="1"/>
              <a:t>konfirmasi</a:t>
            </a:r>
            <a:r>
              <a:rPr lang="en-US" dirty="0"/>
              <a:t> yang </a:t>
            </a:r>
            <a:r>
              <a:rPr lang="en-US" dirty="0" err="1"/>
              <a:t>dikirim</a:t>
            </a:r>
            <a:r>
              <a:rPr lang="en-US" dirty="0"/>
              <a:t> </a:t>
            </a:r>
            <a:r>
              <a:rPr lang="en-US" dirty="0" err="1"/>
              <a:t>tidak</a:t>
            </a:r>
            <a:r>
              <a:rPr lang="en-US" dirty="0"/>
              <a:t> </a:t>
            </a:r>
            <a:r>
              <a:rPr lang="en-US" dirty="0" err="1"/>
              <a:t>diterima</a:t>
            </a:r>
            <a:r>
              <a:rPr lang="en-US" dirty="0"/>
              <a:t> </a:t>
            </a:r>
            <a:r>
              <a:rPr lang="en-US" dirty="0" err="1"/>
              <a:t>jawaban</a:t>
            </a:r>
            <a:r>
              <a:rPr lang="en-US" dirty="0"/>
              <a:t> </a:t>
            </a:r>
            <a:r>
              <a:rPr lang="en-US" dirty="0" err="1"/>
              <a:t>atau</a:t>
            </a:r>
            <a:r>
              <a:rPr lang="en-US" dirty="0"/>
              <a:t> </a:t>
            </a:r>
            <a:r>
              <a:rPr lang="en-US" dirty="0" err="1"/>
              <a:t>tidak</a:t>
            </a:r>
            <a:r>
              <a:rPr lang="en-US" dirty="0"/>
              <a:t> </a:t>
            </a:r>
            <a:r>
              <a:rPr lang="en-US" dirty="0" err="1"/>
              <a:t>dapat</a:t>
            </a:r>
            <a:r>
              <a:rPr lang="en-US" dirty="0"/>
              <a:t> </a:t>
            </a:r>
            <a:r>
              <a:rPr lang="en-US" dirty="0" err="1"/>
              <a:t>dilakukan</a:t>
            </a:r>
            <a:r>
              <a:rPr lang="en-US" dirty="0"/>
              <a:t> </a:t>
            </a:r>
            <a:r>
              <a:rPr lang="en-US" dirty="0" err="1"/>
              <a:t>konfirmasi</a:t>
            </a:r>
            <a:r>
              <a:rPr lang="en-US" dirty="0"/>
              <a:t>, </a:t>
            </a:r>
            <a:r>
              <a:rPr lang="en-US" dirty="0" err="1"/>
              <a:t>lakukan</a:t>
            </a:r>
            <a:r>
              <a:rPr lang="en-US" dirty="0"/>
              <a:t> </a:t>
            </a:r>
            <a:r>
              <a:rPr lang="en-US" dirty="0" err="1"/>
              <a:t>alternatif</a:t>
            </a:r>
            <a:r>
              <a:rPr lang="en-US" dirty="0"/>
              <a:t> </a:t>
            </a:r>
            <a:r>
              <a:rPr lang="en-US" dirty="0" err="1"/>
              <a:t>prosedur</a:t>
            </a:r>
            <a:r>
              <a:rPr lang="en-US" dirty="0"/>
              <a:t> </a:t>
            </a:r>
            <a:r>
              <a:rPr lang="en-US" dirty="0" err="1"/>
              <a:t>lainnya</a:t>
            </a:r>
            <a:r>
              <a:rPr lang="en-US" dirty="0"/>
              <a:t> (</a:t>
            </a:r>
            <a:r>
              <a:rPr lang="en-US" dirty="0" err="1"/>
              <a:t>misalnya</a:t>
            </a:r>
            <a:r>
              <a:rPr lang="en-US" dirty="0"/>
              <a:t> </a:t>
            </a:r>
            <a:r>
              <a:rPr lang="en-US" dirty="0" err="1"/>
              <a:t>dengan</a:t>
            </a:r>
            <a:r>
              <a:rPr lang="en-US" dirty="0"/>
              <a:t> </a:t>
            </a:r>
            <a:r>
              <a:rPr lang="en-US" dirty="0" err="1"/>
              <a:t>memeriksa</a:t>
            </a:r>
            <a:r>
              <a:rPr lang="en-US" dirty="0"/>
              <a:t> </a:t>
            </a:r>
            <a:r>
              <a:rPr lang="en-US" dirty="0" err="1"/>
              <a:t>bukti</a:t>
            </a:r>
            <a:r>
              <a:rPr lang="en-US" dirty="0"/>
              <a:t> </a:t>
            </a:r>
            <a:r>
              <a:rPr lang="en-US" dirty="0" err="1"/>
              <a:t>dasar</a:t>
            </a:r>
            <a:r>
              <a:rPr lang="en-US" dirty="0"/>
              <a:t> </a:t>
            </a:r>
            <a:r>
              <a:rPr lang="en-US" dirty="0" err="1"/>
              <a:t>pencatatan</a:t>
            </a:r>
            <a:r>
              <a:rPr lang="en-US" dirty="0"/>
              <a:t> </a:t>
            </a:r>
            <a:r>
              <a:rPr lang="en-US" dirty="0" err="1"/>
              <a:t>dan</a:t>
            </a:r>
            <a:r>
              <a:rPr lang="en-US" dirty="0"/>
              <a:t> </a:t>
            </a:r>
            <a:r>
              <a:rPr lang="en-US" dirty="0" err="1"/>
              <a:t>uji</a:t>
            </a:r>
            <a:r>
              <a:rPr lang="en-US" dirty="0"/>
              <a:t> </a:t>
            </a:r>
            <a:r>
              <a:rPr lang="en-US" dirty="0" err="1"/>
              <a:t>penerimaan</a:t>
            </a:r>
            <a:r>
              <a:rPr lang="en-US" dirty="0"/>
              <a:t> </a:t>
            </a:r>
            <a:r>
              <a:rPr lang="en-US" dirty="0" err="1"/>
              <a:t>pembayaran</a:t>
            </a:r>
            <a:r>
              <a:rPr lang="en-US" dirty="0"/>
              <a:t> </a:t>
            </a:r>
            <a:r>
              <a:rPr lang="en-US" dirty="0" err="1"/>
              <a:t>piutangnya</a:t>
            </a:r>
            <a:r>
              <a:rPr lang="en-US" dirty="0" smtClean="0"/>
              <a:t>)</a:t>
            </a:r>
          </a:p>
          <a:p>
            <a:r>
              <a:rPr lang="en-US" dirty="0" err="1" smtClean="0"/>
              <a:t>Lakukan</a:t>
            </a:r>
            <a:r>
              <a:rPr lang="en-US" dirty="0" smtClean="0"/>
              <a:t> </a:t>
            </a:r>
            <a:r>
              <a:rPr lang="en-US" dirty="0"/>
              <a:t>subsequent receipt test </a:t>
            </a:r>
            <a:r>
              <a:rPr lang="en-US" dirty="0" err="1"/>
              <a:t>terhadap</a:t>
            </a:r>
            <a:r>
              <a:rPr lang="en-US" dirty="0"/>
              <a:t> </a:t>
            </a:r>
            <a:r>
              <a:rPr lang="en-US" dirty="0" err="1"/>
              <a:t>pembayaran</a:t>
            </a:r>
            <a:r>
              <a:rPr lang="en-US" dirty="0"/>
              <a:t> </a:t>
            </a:r>
            <a:r>
              <a:rPr lang="en-US" dirty="0" err="1"/>
              <a:t>piutang</a:t>
            </a:r>
            <a:r>
              <a:rPr lang="en-US" dirty="0"/>
              <a:t> </a:t>
            </a:r>
            <a:r>
              <a:rPr lang="en-US" dirty="0" err="1"/>
              <a:t>setelah</a:t>
            </a:r>
            <a:r>
              <a:rPr lang="en-US" dirty="0"/>
              <a:t> </a:t>
            </a:r>
            <a:r>
              <a:rPr lang="en-US" dirty="0" err="1"/>
              <a:t>tanggal</a:t>
            </a:r>
            <a:r>
              <a:rPr lang="en-US" dirty="0"/>
              <a:t> </a:t>
            </a:r>
            <a:r>
              <a:rPr lang="en-US" dirty="0" err="1"/>
              <a:t>neraca</a:t>
            </a:r>
            <a:r>
              <a:rPr lang="en-US" dirty="0"/>
              <a:t>. </a:t>
            </a:r>
            <a:r>
              <a:rPr lang="en-US" dirty="0" err="1"/>
              <a:t>Perhatikan</a:t>
            </a:r>
            <a:r>
              <a:rPr lang="en-US" dirty="0"/>
              <a:t> </a:t>
            </a:r>
            <a:r>
              <a:rPr lang="en-US" dirty="0" err="1"/>
              <a:t>retur</a:t>
            </a:r>
            <a:r>
              <a:rPr lang="en-US" dirty="0"/>
              <a:t> </a:t>
            </a:r>
            <a:r>
              <a:rPr lang="en-US" dirty="0" err="1"/>
              <a:t>penjualan</a:t>
            </a:r>
            <a:r>
              <a:rPr lang="en-US" dirty="0"/>
              <a:t> yang </a:t>
            </a:r>
            <a:r>
              <a:rPr lang="en-US" dirty="0" err="1"/>
              <a:t>besar</a:t>
            </a:r>
            <a:r>
              <a:rPr lang="en-US" dirty="0"/>
              <a:t> </a:t>
            </a:r>
            <a:r>
              <a:rPr lang="en-US" dirty="0" err="1"/>
              <a:t>sesudah</a:t>
            </a:r>
            <a:r>
              <a:rPr lang="en-US" dirty="0"/>
              <a:t> </a:t>
            </a:r>
            <a:r>
              <a:rPr lang="en-US" dirty="0" err="1"/>
              <a:t>tanggal</a:t>
            </a:r>
            <a:r>
              <a:rPr lang="en-US" dirty="0"/>
              <a:t> </a:t>
            </a:r>
            <a:r>
              <a:rPr lang="en-US" dirty="0" err="1"/>
              <a:t>neraca</a:t>
            </a:r>
            <a:r>
              <a:rPr lang="en-US" dirty="0"/>
              <a:t> </a:t>
            </a:r>
            <a:r>
              <a:rPr lang="en-US" dirty="0" err="1"/>
              <a:t>Uji</a:t>
            </a:r>
            <a:r>
              <a:rPr lang="en-US" dirty="0"/>
              <a:t> </a:t>
            </a:r>
            <a:r>
              <a:rPr lang="en-US" dirty="0" err="1"/>
              <a:t>pisah</a:t>
            </a:r>
            <a:r>
              <a:rPr lang="en-US" dirty="0"/>
              <a:t> </a:t>
            </a:r>
            <a:r>
              <a:rPr lang="en-US" dirty="0" err="1"/>
              <a:t>batas</a:t>
            </a:r>
            <a:r>
              <a:rPr lang="en-US" dirty="0"/>
              <a:t> </a:t>
            </a:r>
            <a:r>
              <a:rPr lang="en-US" dirty="0" err="1"/>
              <a:t>penjualan</a:t>
            </a:r>
            <a:r>
              <a:rPr lang="en-US" dirty="0"/>
              <a:t> (sales cut-off) </a:t>
            </a:r>
            <a:r>
              <a:rPr lang="en-US" dirty="0" err="1"/>
              <a:t>dengan</a:t>
            </a:r>
            <a:r>
              <a:rPr lang="en-US" dirty="0"/>
              <a:t> </a:t>
            </a:r>
            <a:r>
              <a:rPr lang="en-US" dirty="0" err="1"/>
              <a:t>memeriksa</a:t>
            </a:r>
            <a:r>
              <a:rPr lang="en-US" dirty="0"/>
              <a:t> </a:t>
            </a:r>
            <a:r>
              <a:rPr lang="en-US" dirty="0" err="1"/>
              <a:t>faktur</a:t>
            </a:r>
            <a:r>
              <a:rPr lang="en-US" dirty="0"/>
              <a:t> </a:t>
            </a:r>
            <a:r>
              <a:rPr lang="en-US" dirty="0" err="1"/>
              <a:t>penjualan</a:t>
            </a:r>
            <a:r>
              <a:rPr lang="en-US" dirty="0"/>
              <a:t> </a:t>
            </a:r>
            <a:r>
              <a:rPr lang="en-US" dirty="0" err="1"/>
              <a:t>beberapa</a:t>
            </a:r>
            <a:r>
              <a:rPr lang="en-US" dirty="0"/>
              <a:t> </a:t>
            </a:r>
            <a:r>
              <a:rPr lang="en-US" dirty="0" err="1"/>
              <a:t>hari</a:t>
            </a:r>
            <a:r>
              <a:rPr lang="en-US" dirty="0"/>
              <a:t> </a:t>
            </a:r>
            <a:r>
              <a:rPr lang="en-US" dirty="0" err="1"/>
              <a:t>sesudah</a:t>
            </a:r>
            <a:r>
              <a:rPr lang="en-US" dirty="0"/>
              <a:t> </a:t>
            </a:r>
            <a:r>
              <a:rPr lang="en-US" dirty="0" err="1"/>
              <a:t>dan</a:t>
            </a:r>
            <a:r>
              <a:rPr lang="en-US" dirty="0"/>
              <a:t> </a:t>
            </a:r>
            <a:r>
              <a:rPr lang="en-US" dirty="0" err="1"/>
              <a:t>sebelum</a:t>
            </a:r>
            <a:r>
              <a:rPr lang="en-US" dirty="0"/>
              <a:t> </a:t>
            </a:r>
            <a:r>
              <a:rPr lang="en-US" dirty="0" err="1"/>
              <a:t>tanggal</a:t>
            </a:r>
            <a:r>
              <a:rPr lang="en-US" dirty="0"/>
              <a:t> </a:t>
            </a:r>
            <a:r>
              <a:rPr lang="en-US" dirty="0" err="1"/>
              <a:t>neraca</a:t>
            </a:r>
            <a:r>
              <a:rPr lang="en-US" dirty="0"/>
              <a:t> </a:t>
            </a:r>
            <a:endParaRPr lang="en-US" dirty="0" smtClean="0"/>
          </a:p>
          <a:p>
            <a:r>
              <a:rPr lang="en-US" dirty="0" err="1" smtClean="0"/>
              <a:t>Teliti</a:t>
            </a:r>
            <a:r>
              <a:rPr lang="en-US" dirty="0" smtClean="0"/>
              <a:t> </a:t>
            </a:r>
            <a:r>
              <a:rPr lang="en-US" dirty="0" err="1"/>
              <a:t>perjanjian-perjanjian</a:t>
            </a:r>
            <a:r>
              <a:rPr lang="en-US" dirty="0"/>
              <a:t> yang </a:t>
            </a:r>
            <a:r>
              <a:rPr lang="en-US" dirty="0" err="1"/>
              <a:t>berkaitan</a:t>
            </a:r>
            <a:r>
              <a:rPr lang="en-US" dirty="0"/>
              <a:t> </a:t>
            </a:r>
            <a:r>
              <a:rPr lang="en-US" dirty="0" err="1"/>
              <a:t>dengan</a:t>
            </a:r>
            <a:r>
              <a:rPr lang="en-US" dirty="0"/>
              <a:t> </a:t>
            </a:r>
            <a:r>
              <a:rPr lang="en-US" dirty="0" err="1"/>
              <a:t>penjaminan</a:t>
            </a:r>
            <a:r>
              <a:rPr lang="en-US" dirty="0"/>
              <a:t> </a:t>
            </a:r>
            <a:r>
              <a:rPr lang="en-US" dirty="0" err="1"/>
              <a:t>piutang</a:t>
            </a:r>
            <a:r>
              <a:rPr lang="en-US" dirty="0"/>
              <a:t> </a:t>
            </a:r>
            <a:r>
              <a:rPr lang="en-US" dirty="0" err="1"/>
              <a:t>usaha</a:t>
            </a:r>
            <a:r>
              <a:rPr lang="en-US" dirty="0"/>
              <a:t>, </a:t>
            </a:r>
            <a:r>
              <a:rPr lang="en-US" dirty="0" err="1"/>
              <a:t>misalnya</a:t>
            </a:r>
            <a:r>
              <a:rPr lang="en-US" dirty="0"/>
              <a:t> </a:t>
            </a:r>
            <a:r>
              <a:rPr lang="en-US" dirty="0" err="1"/>
              <a:t>kredit</a:t>
            </a:r>
            <a:r>
              <a:rPr lang="en-US" dirty="0"/>
              <a:t> bank </a:t>
            </a:r>
            <a:r>
              <a:rPr lang="en-US" dirty="0" err="1"/>
              <a:t>dan</a:t>
            </a:r>
            <a:r>
              <a:rPr lang="en-US" dirty="0"/>
              <a:t> </a:t>
            </a:r>
            <a:r>
              <a:rPr lang="en-US" dirty="0" err="1"/>
              <a:t>anjak</a:t>
            </a:r>
            <a:r>
              <a:rPr lang="en-US" dirty="0"/>
              <a:t> </a:t>
            </a:r>
            <a:r>
              <a:rPr lang="en-US" dirty="0" err="1"/>
              <a:t>piutang</a:t>
            </a:r>
            <a:r>
              <a:rPr lang="en-US" dirty="0"/>
              <a:t>, </a:t>
            </a:r>
            <a:r>
              <a:rPr lang="en-US" dirty="0" err="1"/>
              <a:t>serta</a:t>
            </a:r>
            <a:r>
              <a:rPr lang="en-US" dirty="0"/>
              <a:t> </a:t>
            </a:r>
            <a:r>
              <a:rPr lang="en-US" dirty="0" err="1"/>
              <a:t>sajikan</a:t>
            </a:r>
            <a:r>
              <a:rPr lang="en-US" dirty="0"/>
              <a:t> </a:t>
            </a:r>
            <a:r>
              <a:rPr lang="en-US" dirty="0" err="1"/>
              <a:t>informasi</a:t>
            </a:r>
            <a:r>
              <a:rPr lang="en-US" dirty="0"/>
              <a:t> yang </a:t>
            </a:r>
            <a:r>
              <a:rPr lang="en-US" dirty="0" err="1"/>
              <a:t>memadai</a:t>
            </a:r>
            <a:r>
              <a:rPr lang="en-US" dirty="0"/>
              <a:t> </a:t>
            </a:r>
            <a:r>
              <a:rPr lang="en-US" dirty="0" err="1"/>
              <a:t>mengenai</a:t>
            </a:r>
            <a:r>
              <a:rPr lang="en-US" dirty="0"/>
              <a:t> </a:t>
            </a:r>
            <a:r>
              <a:rPr lang="en-US" dirty="0" err="1"/>
              <a:t>hal</a:t>
            </a:r>
            <a:r>
              <a:rPr lang="en-US" dirty="0"/>
              <a:t> </a:t>
            </a:r>
            <a:r>
              <a:rPr lang="en-US" dirty="0" err="1"/>
              <a:t>tersebut</a:t>
            </a:r>
            <a:r>
              <a:rPr lang="en-US" dirty="0"/>
              <a:t> </a:t>
            </a:r>
            <a:r>
              <a:rPr lang="en-US" dirty="0" err="1"/>
              <a:t>pada</a:t>
            </a:r>
            <a:r>
              <a:rPr lang="en-US" dirty="0"/>
              <a:t> </a:t>
            </a:r>
            <a:r>
              <a:rPr lang="en-US" dirty="0" err="1"/>
              <a:t>laporan</a:t>
            </a:r>
            <a:r>
              <a:rPr lang="en-US" dirty="0"/>
              <a:t> </a:t>
            </a:r>
            <a:r>
              <a:rPr lang="en-US" dirty="0" err="1"/>
              <a:t>keuangan</a:t>
            </a:r>
            <a:r>
              <a:rPr lang="en-US" dirty="0"/>
              <a:t> </a:t>
            </a:r>
            <a:r>
              <a:rPr lang="en-US" dirty="0" err="1"/>
              <a:t>Verifikasi</a:t>
            </a:r>
            <a:r>
              <a:rPr lang="en-US" dirty="0"/>
              <a:t> </a:t>
            </a:r>
            <a:r>
              <a:rPr lang="en-US" dirty="0" err="1"/>
              <a:t>apakah</a:t>
            </a:r>
            <a:r>
              <a:rPr lang="en-US" dirty="0"/>
              <a:t> </a:t>
            </a:r>
            <a:r>
              <a:rPr lang="en-US" dirty="0" err="1"/>
              <a:t>pencadangan</a:t>
            </a:r>
            <a:r>
              <a:rPr lang="en-US" dirty="0"/>
              <a:t> </a:t>
            </a:r>
            <a:r>
              <a:rPr lang="en-US" dirty="0" err="1"/>
              <a:t>piutang</a:t>
            </a:r>
            <a:r>
              <a:rPr lang="en-US" dirty="0"/>
              <a:t> </a:t>
            </a:r>
            <a:r>
              <a:rPr lang="en-US" dirty="0" err="1"/>
              <a:t>tak</a:t>
            </a:r>
            <a:r>
              <a:rPr lang="en-US" dirty="0"/>
              <a:t> </a:t>
            </a:r>
            <a:r>
              <a:rPr lang="en-US" dirty="0" err="1"/>
              <a:t>tertagih</a:t>
            </a:r>
            <a:r>
              <a:rPr lang="en-US" dirty="0"/>
              <a:t> </a:t>
            </a:r>
            <a:r>
              <a:rPr lang="en-US" dirty="0" err="1"/>
              <a:t>sudah</a:t>
            </a:r>
            <a:r>
              <a:rPr lang="en-US" dirty="0"/>
              <a:t> </a:t>
            </a:r>
            <a:r>
              <a:rPr lang="en-US" dirty="0" err="1"/>
              <a:t>cukup</a:t>
            </a:r>
            <a:r>
              <a:rPr lang="en-US" dirty="0"/>
              <a:t> </a:t>
            </a:r>
            <a:r>
              <a:rPr lang="en-US" dirty="0" err="1"/>
              <a:t>memadai</a:t>
            </a:r>
            <a:r>
              <a:rPr lang="en-US" dirty="0"/>
              <a:t> </a:t>
            </a:r>
            <a:r>
              <a:rPr lang="en-US" dirty="0" err="1"/>
              <a:t>dan</a:t>
            </a:r>
            <a:r>
              <a:rPr lang="en-US" dirty="0"/>
              <a:t> </a:t>
            </a:r>
            <a:r>
              <a:rPr lang="en-US" dirty="0" err="1"/>
              <a:t>sesuai</a:t>
            </a:r>
            <a:r>
              <a:rPr lang="en-US" dirty="0"/>
              <a:t> </a:t>
            </a:r>
            <a:r>
              <a:rPr lang="en-US" dirty="0" err="1"/>
              <a:t>dengan</a:t>
            </a:r>
            <a:r>
              <a:rPr lang="en-US" dirty="0"/>
              <a:t> </a:t>
            </a:r>
            <a:r>
              <a:rPr lang="en-US" dirty="0" err="1"/>
              <a:t>kebijakan</a:t>
            </a:r>
            <a:r>
              <a:rPr lang="en-US" dirty="0"/>
              <a:t> </a:t>
            </a:r>
            <a:r>
              <a:rPr lang="en-US" dirty="0" err="1"/>
              <a:t>perusahaan</a:t>
            </a:r>
            <a:r>
              <a:rPr lang="en-US" dirty="0"/>
              <a:t>. </a:t>
            </a:r>
            <a:endParaRPr lang="en-US" dirty="0" smtClean="0"/>
          </a:p>
          <a:p>
            <a:r>
              <a:rPr lang="en-US" dirty="0" err="1" smtClean="0"/>
              <a:t>Waspadalah</a:t>
            </a:r>
            <a:r>
              <a:rPr lang="en-US" dirty="0" smtClean="0"/>
              <a:t> </a:t>
            </a:r>
            <a:r>
              <a:rPr lang="en-US" dirty="0" err="1"/>
              <a:t>terhadap</a:t>
            </a:r>
            <a:r>
              <a:rPr lang="en-US" dirty="0"/>
              <a:t> </a:t>
            </a:r>
            <a:r>
              <a:rPr lang="en-US" dirty="0" err="1"/>
              <a:t>saldo-saldo</a:t>
            </a:r>
            <a:r>
              <a:rPr lang="en-US" dirty="0"/>
              <a:t> lama yang </a:t>
            </a:r>
            <a:r>
              <a:rPr lang="en-US" dirty="0" err="1"/>
              <a:t>masih</a:t>
            </a:r>
            <a:r>
              <a:rPr lang="en-US" dirty="0"/>
              <a:t> </a:t>
            </a:r>
            <a:r>
              <a:rPr lang="en-US" dirty="0" err="1"/>
              <a:t>terutang</a:t>
            </a:r>
            <a:r>
              <a:rPr lang="en-US" dirty="0"/>
              <a:t> (outstanding) </a:t>
            </a:r>
            <a:r>
              <a:rPr lang="en-US" dirty="0" err="1"/>
              <a:t>Bila</a:t>
            </a:r>
            <a:r>
              <a:rPr lang="en-US" dirty="0"/>
              <a:t> </a:t>
            </a:r>
            <a:r>
              <a:rPr lang="en-US" dirty="0" err="1"/>
              <a:t>dalam</a:t>
            </a:r>
            <a:r>
              <a:rPr lang="en-US" dirty="0"/>
              <a:t> </a:t>
            </a:r>
            <a:r>
              <a:rPr lang="en-US" dirty="0" err="1"/>
              <a:t>pemeriksaan</a:t>
            </a:r>
            <a:r>
              <a:rPr lang="en-US" dirty="0"/>
              <a:t> </a:t>
            </a:r>
            <a:r>
              <a:rPr lang="en-US" dirty="0" err="1"/>
              <a:t>ditemukan</a:t>
            </a:r>
            <a:r>
              <a:rPr lang="en-US" dirty="0"/>
              <a:t> </a:t>
            </a:r>
            <a:r>
              <a:rPr lang="en-US" dirty="0" err="1"/>
              <a:t>ada</a:t>
            </a:r>
            <a:r>
              <a:rPr lang="en-US" dirty="0"/>
              <a:t> </a:t>
            </a:r>
            <a:r>
              <a:rPr lang="en-US" dirty="0" err="1"/>
              <a:t>hal-hal</a:t>
            </a:r>
            <a:r>
              <a:rPr lang="en-US" dirty="0"/>
              <a:t> yang </a:t>
            </a:r>
            <a:r>
              <a:rPr lang="en-US" dirty="0" err="1"/>
              <a:t>perlu</a:t>
            </a:r>
            <a:r>
              <a:rPr lang="en-US" dirty="0"/>
              <a:t> </a:t>
            </a:r>
            <a:r>
              <a:rPr lang="en-US" dirty="0" err="1"/>
              <a:t>perhatian</a:t>
            </a:r>
            <a:r>
              <a:rPr lang="en-US" dirty="0"/>
              <a:t> </a:t>
            </a:r>
            <a:r>
              <a:rPr lang="en-US" dirty="0" err="1"/>
              <a:t>dari</a:t>
            </a:r>
            <a:r>
              <a:rPr lang="en-US" dirty="0"/>
              <a:t> </a:t>
            </a:r>
            <a:r>
              <a:rPr lang="en-US" dirty="0" err="1"/>
              <a:t>para</a:t>
            </a:r>
            <a:r>
              <a:rPr lang="en-US" dirty="0"/>
              <a:t> partner, </a:t>
            </a:r>
            <a:r>
              <a:rPr lang="en-US" dirty="0" err="1"/>
              <a:t>ungkapkanlah</a:t>
            </a:r>
            <a:r>
              <a:rPr lang="en-US" dirty="0"/>
              <a:t> </a:t>
            </a:r>
            <a:r>
              <a:rPr lang="en-US" dirty="0" err="1"/>
              <a:t>hal-hal</a:t>
            </a:r>
            <a:r>
              <a:rPr lang="en-US" dirty="0"/>
              <a:t> </a:t>
            </a:r>
            <a:r>
              <a:rPr lang="en-US" dirty="0" err="1"/>
              <a:t>tersebut</a:t>
            </a:r>
            <a:r>
              <a:rPr lang="en-US" dirty="0"/>
              <a:t> </a:t>
            </a:r>
            <a:r>
              <a:rPr lang="en-US" dirty="0" err="1"/>
              <a:t>dalam</a:t>
            </a:r>
            <a:r>
              <a:rPr lang="en-US" dirty="0"/>
              <a:t> "HAL-HAL YANG PERLU PERHATIAN PARA PARTNER [MAP's] </a:t>
            </a:r>
            <a:endParaRPr lang="en-US" dirty="0" smtClean="0"/>
          </a:p>
          <a:p>
            <a:r>
              <a:rPr lang="en-US" dirty="0" err="1" smtClean="0"/>
              <a:t>Buatlah</a:t>
            </a:r>
            <a:r>
              <a:rPr lang="en-US" dirty="0" smtClean="0"/>
              <a:t> </a:t>
            </a:r>
            <a:r>
              <a:rPr lang="en-US" dirty="0" err="1"/>
              <a:t>daftar</a:t>
            </a:r>
            <a:r>
              <a:rPr lang="en-US" dirty="0"/>
              <a:t> </a:t>
            </a:r>
            <a:r>
              <a:rPr lang="en-US" dirty="0" err="1"/>
              <a:t>koreksi</a:t>
            </a:r>
            <a:r>
              <a:rPr lang="en-US" dirty="0"/>
              <a:t> </a:t>
            </a:r>
            <a:r>
              <a:rPr lang="en-US" dirty="0" err="1"/>
              <a:t>dan</a:t>
            </a:r>
            <a:r>
              <a:rPr lang="en-US" dirty="0"/>
              <a:t> </a:t>
            </a:r>
            <a:r>
              <a:rPr lang="en-US" dirty="0" err="1"/>
              <a:t>kesimpulan</a:t>
            </a:r>
            <a:r>
              <a:rPr lang="en-US" dirty="0"/>
              <a:t> </a:t>
            </a:r>
            <a:r>
              <a:rPr lang="en-US" dirty="0" err="1"/>
              <a:t>hasil</a:t>
            </a:r>
            <a:r>
              <a:rPr lang="en-US" dirty="0"/>
              <a:t> </a:t>
            </a:r>
            <a:r>
              <a:rPr lang="en-US" dirty="0" err="1"/>
              <a:t>pemeriksaan</a:t>
            </a:r>
            <a:r>
              <a:rPr lang="en-US" dirty="0"/>
              <a:t> </a:t>
            </a:r>
            <a:r>
              <a:rPr lang="en-US" dirty="0" err="1"/>
              <a:t>serta</a:t>
            </a:r>
            <a:r>
              <a:rPr lang="en-US" dirty="0"/>
              <a:t> saran </a:t>
            </a:r>
            <a:r>
              <a:rPr lang="en-US" dirty="0" err="1"/>
              <a:t>untuk</a:t>
            </a:r>
            <a:r>
              <a:rPr lang="en-US" dirty="0"/>
              <a:t> </a:t>
            </a:r>
            <a:r>
              <a:rPr lang="en-US" dirty="0" err="1"/>
              <a:t>pihak</a:t>
            </a:r>
            <a:r>
              <a:rPr lang="en-US" dirty="0"/>
              <a:t> </a:t>
            </a:r>
            <a:r>
              <a:rPr lang="en-US" dirty="0" err="1"/>
              <a:t>manajemen</a:t>
            </a:r>
            <a:r>
              <a:rPr lang="en-US" dirty="0"/>
              <a:t> </a:t>
            </a:r>
            <a:r>
              <a:rPr lang="en-US" dirty="0" err="1"/>
              <a:t>klien</a:t>
            </a:r>
            <a:endParaRPr lang="en-US" dirty="0"/>
          </a:p>
        </p:txBody>
      </p:sp>
    </p:spTree>
    <p:extLst>
      <p:ext uri="{BB962C8B-B14F-4D97-AF65-F5344CB8AC3E}">
        <p14:creationId xmlns:p14="http://schemas.microsoft.com/office/powerpoint/2010/main" val="17131946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7745131" cy="4952451"/>
        </p:xfrm>
        <a:graphic>
          <a:graphicData uri="http://schemas.openxmlformats.org/drawingml/2006/table">
            <a:tbl>
              <a:tblPr firstRow="1" bandRow="1">
                <a:tableStyleId>{2D5ABB26-0587-4C30-8999-92F81FD0307C}</a:tableStyleId>
              </a:tblPr>
              <a:tblGrid>
                <a:gridCol w="326241"/>
                <a:gridCol w="5426111"/>
                <a:gridCol w="1992779"/>
              </a:tblGrid>
              <a:tr h="294311">
                <a:tc>
                  <a:txBody>
                    <a:bodyPr/>
                    <a:lstStyle/>
                    <a:p>
                      <a:pPr marR="33020" algn="r">
                        <a:lnSpc>
                          <a:spcPct val="100000"/>
                        </a:lnSpc>
                        <a:spcBef>
                          <a:spcPts val="770"/>
                        </a:spcBef>
                      </a:pPr>
                      <a:r>
                        <a:rPr sz="900" b="1" spc="-5" dirty="0">
                          <a:latin typeface="Times New Roman"/>
                          <a:cs typeface="Times New Roman"/>
                        </a:rPr>
                        <a:t>N</a:t>
                      </a:r>
                      <a:r>
                        <a:rPr sz="900" b="1" dirty="0">
                          <a:latin typeface="Times New Roman"/>
                          <a:cs typeface="Times New Roman"/>
                        </a:rPr>
                        <a:t>o</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2931795" marR="21590">
                        <a:lnSpc>
                          <a:spcPct val="100000"/>
                        </a:lnSpc>
                        <a:spcBef>
                          <a:spcPts val="770"/>
                        </a:spcBef>
                      </a:pPr>
                      <a:r>
                        <a:rPr sz="900" b="1" spc="-5" dirty="0">
                          <a:latin typeface="Times New Roman"/>
                          <a:cs typeface="Times New Roman"/>
                        </a:rPr>
                        <a:t>Prosedur Audit</a:t>
                      </a:r>
                      <a:endParaRPr sz="900">
                        <a:latin typeface="Times New Roman"/>
                        <a:cs typeface="Times New Roman"/>
                      </a:endParaRPr>
                    </a:p>
                  </a:txBody>
                  <a:tcPr marL="0" marR="0" marT="75565"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21590">
                        <a:lnSpc>
                          <a:spcPct val="100000"/>
                        </a:lnSpc>
                        <a:spcBef>
                          <a:spcPts val="65"/>
                        </a:spcBef>
                      </a:pPr>
                      <a:r>
                        <a:rPr sz="900" b="1" spc="-5" dirty="0">
                          <a:latin typeface="Times New Roman"/>
                          <a:cs typeface="Times New Roman"/>
                        </a:rPr>
                        <a:t>PIUTANG</a:t>
                      </a:r>
                      <a:r>
                        <a:rPr sz="900" b="1" dirty="0">
                          <a:latin typeface="Times New Roman"/>
                          <a:cs typeface="Times New Roman"/>
                        </a:rPr>
                        <a:t> </a:t>
                      </a:r>
                      <a:r>
                        <a:rPr sz="900" b="1" spc="-5" dirty="0">
                          <a:latin typeface="Times New Roman"/>
                          <a:cs typeface="Times New Roman"/>
                        </a:rPr>
                        <a:t>USAHA</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09061">
                <a:tc>
                  <a:txBody>
                    <a:bodyPr/>
                    <a:lstStyle/>
                    <a:p>
                      <a:pPr marR="83820" algn="r">
                        <a:lnSpc>
                          <a:spcPct val="100000"/>
                        </a:lnSpc>
                        <a:spcBef>
                          <a:spcPts val="845"/>
                        </a:spcBef>
                      </a:pPr>
                      <a:r>
                        <a:rPr sz="900" dirty="0">
                          <a:latin typeface="Times New Roman"/>
                          <a:cs typeface="Times New Roman"/>
                        </a:rPr>
                        <a:t>1</a:t>
                      </a:r>
                      <a:endParaRPr sz="900">
                        <a:latin typeface="Times New Roman"/>
                        <a:cs typeface="Times New Roman"/>
                      </a:endParaRPr>
                    </a:p>
                  </a:txBody>
                  <a:tcPr marL="0" marR="0" marT="829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ts val="1220"/>
                        </a:lnSpc>
                        <a:spcBef>
                          <a:spcPts val="615"/>
                        </a:spcBef>
                      </a:pPr>
                      <a:r>
                        <a:rPr sz="900" dirty="0">
                          <a:latin typeface="Times New Roman"/>
                          <a:cs typeface="Times New Roman"/>
                        </a:rPr>
                        <a:t>Minta daftar piutang usaha terdiri atas nama, alamat pelanggan, nomor faktur, tanggal faktur, dan jum  cocokkan dengan saldo di buku besar.</a:t>
                      </a:r>
                      <a:endParaRPr sz="900">
                        <a:latin typeface="Times New Roman"/>
                        <a:cs typeface="Times New Roman"/>
                      </a:endParaRPr>
                    </a:p>
                  </a:txBody>
                  <a:tcPr marL="0" marR="0" marT="60354"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23811">
                <a:tc>
                  <a:txBody>
                    <a:bodyPr/>
                    <a:lstStyle/>
                    <a:p>
                      <a:pPr marR="83820" algn="r">
                        <a:lnSpc>
                          <a:spcPct val="100000"/>
                        </a:lnSpc>
                        <a:spcBef>
                          <a:spcPts val="925"/>
                        </a:spcBef>
                      </a:pPr>
                      <a:r>
                        <a:rPr sz="900" dirty="0">
                          <a:latin typeface="Times New Roman"/>
                          <a:cs typeface="Times New Roman"/>
                        </a:rPr>
                        <a:t>2</a:t>
                      </a:r>
                      <a:endParaRPr sz="900">
                        <a:latin typeface="Times New Roman"/>
                        <a:cs typeface="Times New Roman"/>
                      </a:endParaRPr>
                    </a:p>
                  </a:txBody>
                  <a:tcPr marL="0" marR="0" marT="9077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ts val="1220"/>
                        </a:lnSpc>
                        <a:spcBef>
                          <a:spcPts val="110"/>
                        </a:spcBef>
                      </a:pPr>
                      <a:r>
                        <a:rPr sz="900" spc="-5" dirty="0">
                          <a:latin typeface="Times New Roman"/>
                          <a:cs typeface="Times New Roman"/>
                        </a:rPr>
                        <a:t>Pelajari </a:t>
                      </a:r>
                      <a:r>
                        <a:rPr sz="900" dirty="0">
                          <a:latin typeface="Times New Roman"/>
                          <a:cs typeface="Times New Roman"/>
                        </a:rPr>
                        <a:t>kebijakan akuntansi perusahaan mengenai pengakuan pendapatan dan cocokkan apakah sesua  akuntansi yang berlaku umum serta pelajari juga kebiijakan kredit dalam jangka </a:t>
                      </a:r>
                      <a:r>
                        <a:rPr sz="900" spc="-5" dirty="0">
                          <a:latin typeface="Times New Roman"/>
                          <a:cs typeface="Times New Roman"/>
                        </a:rPr>
                        <a:t>waktu</a:t>
                      </a:r>
                      <a:r>
                        <a:rPr sz="900" spc="-35" dirty="0">
                          <a:latin typeface="Times New Roman"/>
                          <a:cs typeface="Times New Roman"/>
                        </a:rPr>
                        <a:t> </a:t>
                      </a:r>
                      <a:r>
                        <a:rPr sz="900" dirty="0">
                          <a:latin typeface="Times New Roman"/>
                          <a:cs typeface="Times New Roman"/>
                        </a:rPr>
                        <a:t>pembayarann</a:t>
                      </a:r>
                      <a:endParaRPr sz="900">
                        <a:latin typeface="Times New Roman"/>
                        <a:cs typeface="Times New Roman"/>
                      </a:endParaRPr>
                    </a:p>
                  </a:txBody>
                  <a:tcPr marL="0" marR="0" marT="10795"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09061">
                <a:tc>
                  <a:txBody>
                    <a:bodyPr/>
                    <a:lstStyle/>
                    <a:p>
                      <a:pPr marR="83820" algn="r">
                        <a:lnSpc>
                          <a:spcPct val="100000"/>
                        </a:lnSpc>
                        <a:spcBef>
                          <a:spcPts val="845"/>
                        </a:spcBef>
                      </a:pPr>
                      <a:r>
                        <a:rPr sz="900" dirty="0">
                          <a:latin typeface="Times New Roman"/>
                          <a:cs typeface="Times New Roman"/>
                        </a:rPr>
                        <a:t>3</a:t>
                      </a:r>
                      <a:endParaRPr sz="900">
                        <a:latin typeface="Times New Roman"/>
                        <a:cs typeface="Times New Roman"/>
                      </a:endParaRPr>
                    </a:p>
                  </a:txBody>
                  <a:tcPr marL="0" marR="0" marT="829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3175">
                        <a:lnSpc>
                          <a:spcPts val="1220"/>
                        </a:lnSpc>
                        <a:spcBef>
                          <a:spcPts val="110"/>
                        </a:spcBef>
                      </a:pPr>
                      <a:r>
                        <a:rPr sz="900" spc="-5" dirty="0">
                          <a:latin typeface="Times New Roman"/>
                          <a:cs typeface="Times New Roman"/>
                        </a:rPr>
                        <a:t>Lakukan </a:t>
                      </a:r>
                      <a:r>
                        <a:rPr sz="900" dirty="0">
                          <a:latin typeface="Times New Roman"/>
                          <a:cs typeface="Times New Roman"/>
                        </a:rPr>
                        <a:t>analisis rasio mengenai perputaran piutang (</a:t>
                      </a:r>
                      <a:r>
                        <a:rPr sz="900" i="1" dirty="0">
                          <a:latin typeface="Times New Roman"/>
                          <a:cs typeface="Times New Roman"/>
                        </a:rPr>
                        <a:t>receivable turnover) </a:t>
                      </a:r>
                      <a:r>
                        <a:rPr sz="900" dirty="0">
                          <a:latin typeface="Times New Roman"/>
                          <a:cs typeface="Times New Roman"/>
                        </a:rPr>
                        <a:t>dan prosedur analitis meng  piutang dengan perbandingan tahun</a:t>
                      </a:r>
                      <a:r>
                        <a:rPr sz="900" spc="-5" dirty="0">
                          <a:latin typeface="Times New Roman"/>
                          <a:cs typeface="Times New Roman"/>
                        </a:rPr>
                        <a:t> </a:t>
                      </a:r>
                      <a:r>
                        <a:rPr sz="900" dirty="0">
                          <a:latin typeface="Times New Roman"/>
                          <a:cs typeface="Times New Roman"/>
                        </a:rPr>
                        <a:t>sebelumnya.</a:t>
                      </a:r>
                      <a:endParaRPr sz="900">
                        <a:latin typeface="Times New Roman"/>
                        <a:cs typeface="Times New Roman"/>
                      </a:endParaRPr>
                    </a:p>
                  </a:txBody>
                  <a:tcPr marL="0" marR="0" marT="10795"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618112">
                <a:tc>
                  <a:txBody>
                    <a:bodyPr/>
                    <a:lstStyle/>
                    <a:p>
                      <a:pPr>
                        <a:lnSpc>
                          <a:spcPct val="100000"/>
                        </a:lnSpc>
                      </a:pPr>
                      <a:endParaRPr sz="900">
                        <a:latin typeface="Times New Roman"/>
                        <a:cs typeface="Times New Roman"/>
                      </a:endParaRPr>
                    </a:p>
                    <a:p>
                      <a:pPr marR="83820" algn="r">
                        <a:lnSpc>
                          <a:spcPct val="100000"/>
                        </a:lnSpc>
                        <a:spcBef>
                          <a:spcPts val="1035"/>
                        </a:spcBef>
                      </a:pPr>
                      <a:r>
                        <a:rPr sz="900" dirty="0">
                          <a:latin typeface="Times New Roman"/>
                          <a:cs typeface="Times New Roman"/>
                        </a:rPr>
                        <a:t>4</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ct val="92400"/>
                        </a:lnSpc>
                        <a:spcBef>
                          <a:spcPts val="85"/>
                        </a:spcBef>
                      </a:pPr>
                      <a:r>
                        <a:rPr sz="900" spc="-5" dirty="0">
                          <a:latin typeface="Times New Roman"/>
                          <a:cs typeface="Times New Roman"/>
                        </a:rPr>
                        <a:t>Lakukan </a:t>
                      </a:r>
                      <a:r>
                        <a:rPr sz="900" dirty="0">
                          <a:latin typeface="Times New Roman"/>
                          <a:cs typeface="Times New Roman"/>
                        </a:rPr>
                        <a:t>konfirmasi dengan memilih sampel yang </a:t>
                      </a:r>
                      <a:r>
                        <a:rPr sz="900" i="1" dirty="0">
                          <a:latin typeface="Times New Roman"/>
                          <a:cs typeface="Times New Roman"/>
                        </a:rPr>
                        <a:t>representatif. </a:t>
                      </a:r>
                      <a:r>
                        <a:rPr sz="900" spc="-5" dirty="0">
                          <a:latin typeface="Times New Roman"/>
                          <a:cs typeface="Times New Roman"/>
                        </a:rPr>
                        <a:t>Pemilihan </a:t>
                      </a:r>
                      <a:r>
                        <a:rPr sz="900" dirty="0">
                          <a:latin typeface="Times New Roman"/>
                          <a:cs typeface="Times New Roman"/>
                        </a:rPr>
                        <a:t>tanggal konfirmasi dapat  saldo sebelum tanggal neraca dan untuk mendapatkan keyakinan atas kebenaran saldo piutang per tan  lakukan prosedur tambahan (misalnya dengan melakukan penelitian pada buku besar atas transaksi ya  tanggal yang saldonya dikonfirmasi dengan tanggal</a:t>
                      </a:r>
                      <a:r>
                        <a:rPr sz="900" spc="10" dirty="0">
                          <a:latin typeface="Times New Roman"/>
                          <a:cs typeface="Times New Roman"/>
                        </a:rPr>
                        <a:t> </a:t>
                      </a:r>
                      <a:r>
                        <a:rPr sz="900" dirty="0">
                          <a:latin typeface="Times New Roman"/>
                          <a:cs typeface="Times New Roman"/>
                        </a:rPr>
                        <a:t>neraca).</a:t>
                      </a:r>
                      <a:endParaRPr sz="900">
                        <a:latin typeface="Times New Roman"/>
                        <a:cs typeface="Times New Roman"/>
                      </a:endParaRPr>
                    </a:p>
                  </a:txBody>
                  <a:tcPr marL="0" marR="0" marT="8342"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76645">
                <a:tc>
                  <a:txBody>
                    <a:bodyPr/>
                    <a:lstStyle/>
                    <a:p>
                      <a:pPr marR="83820" algn="r">
                        <a:lnSpc>
                          <a:spcPct val="100000"/>
                        </a:lnSpc>
                        <a:spcBef>
                          <a:spcPts val="175"/>
                        </a:spcBef>
                      </a:pPr>
                      <a:r>
                        <a:rPr sz="900" dirty="0">
                          <a:latin typeface="Times New Roman"/>
                          <a:cs typeface="Times New Roman"/>
                        </a:rPr>
                        <a:t>5</a:t>
                      </a:r>
                      <a:endParaRPr sz="900">
                        <a:latin typeface="Times New Roman"/>
                        <a:cs typeface="Times New Roman"/>
                      </a:endParaRPr>
                    </a:p>
                  </a:txBody>
                  <a:tcPr marL="0" marR="0" marT="1717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12065">
                        <a:lnSpc>
                          <a:spcPts val="1310"/>
                        </a:lnSpc>
                      </a:pPr>
                      <a:r>
                        <a:rPr sz="900" spc="-5" dirty="0">
                          <a:latin typeface="Times New Roman"/>
                          <a:cs typeface="Times New Roman"/>
                        </a:rPr>
                        <a:t>Tindak </a:t>
                      </a:r>
                      <a:r>
                        <a:rPr sz="900" dirty="0">
                          <a:latin typeface="Times New Roman"/>
                          <a:cs typeface="Times New Roman"/>
                        </a:rPr>
                        <a:t>lanjuti setiap </a:t>
                      </a:r>
                      <a:r>
                        <a:rPr sz="900" spc="-5" dirty="0">
                          <a:latin typeface="Times New Roman"/>
                          <a:cs typeface="Times New Roman"/>
                        </a:rPr>
                        <a:t>jawaban </a:t>
                      </a:r>
                      <a:r>
                        <a:rPr sz="900" dirty="0">
                          <a:latin typeface="Times New Roman"/>
                          <a:cs typeface="Times New Roman"/>
                        </a:rPr>
                        <a:t>konfirmasi dan apabila terdapat selisih diminta atau teliti keterangan</a:t>
                      </a:r>
                      <a:r>
                        <a:rPr sz="900" spc="-15" dirty="0">
                          <a:latin typeface="Times New Roman"/>
                          <a:cs typeface="Times New Roman"/>
                        </a:rPr>
                        <a:t> </a:t>
                      </a:r>
                      <a:r>
                        <a:rPr sz="900" dirty="0">
                          <a:latin typeface="Times New Roman"/>
                          <a:cs typeface="Times New Roman"/>
                        </a:rPr>
                        <a:t>da</a:t>
                      </a: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16294">
                <a:tc>
                  <a:txBody>
                    <a:bodyPr/>
                    <a:lstStyle/>
                    <a:p>
                      <a:pPr marR="83820" algn="r">
                        <a:lnSpc>
                          <a:spcPct val="100000"/>
                        </a:lnSpc>
                        <a:spcBef>
                          <a:spcPts val="885"/>
                        </a:spcBef>
                      </a:pPr>
                      <a:r>
                        <a:rPr sz="900" dirty="0">
                          <a:latin typeface="Times New Roman"/>
                          <a:cs typeface="Times New Roman"/>
                        </a:rPr>
                        <a:t>6</a:t>
                      </a:r>
                      <a:endParaRPr sz="900">
                        <a:latin typeface="Times New Roman"/>
                        <a:cs typeface="Times New Roman"/>
                      </a:endParaRPr>
                    </a:p>
                  </a:txBody>
                  <a:tcPr marL="0" marR="0" marT="8685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a:lnSpc>
                          <a:spcPts val="1220"/>
                        </a:lnSpc>
                        <a:spcBef>
                          <a:spcPts val="110"/>
                        </a:spcBef>
                      </a:pPr>
                      <a:r>
                        <a:rPr sz="900" spc="-5" dirty="0">
                          <a:latin typeface="Times New Roman"/>
                          <a:cs typeface="Times New Roman"/>
                        </a:rPr>
                        <a:t>Bila </a:t>
                      </a:r>
                      <a:r>
                        <a:rPr sz="900" dirty="0">
                          <a:latin typeface="Times New Roman"/>
                          <a:cs typeface="Times New Roman"/>
                        </a:rPr>
                        <a:t>konfirmasi yang dikirim tidak diterima </a:t>
                      </a:r>
                      <a:r>
                        <a:rPr sz="900" spc="-5" dirty="0">
                          <a:latin typeface="Times New Roman"/>
                          <a:cs typeface="Times New Roman"/>
                        </a:rPr>
                        <a:t>jawaban </a:t>
                      </a:r>
                      <a:r>
                        <a:rPr sz="900" dirty="0">
                          <a:latin typeface="Times New Roman"/>
                          <a:cs typeface="Times New Roman"/>
                        </a:rPr>
                        <a:t>atau tidak dapat dilakukan konfirmasi, lakukan a  lainnya (misalnya dengan memeriksa bukti dasar pencacatan dan uji penerimaan pembayaran</a:t>
                      </a:r>
                      <a:r>
                        <a:rPr sz="900" spc="-65" dirty="0">
                          <a:latin typeface="Times New Roman"/>
                          <a:cs typeface="Times New Roman"/>
                        </a:rPr>
                        <a:t> </a:t>
                      </a:r>
                      <a:r>
                        <a:rPr sz="900" dirty="0">
                          <a:latin typeface="Times New Roman"/>
                          <a:cs typeface="Times New Roman"/>
                        </a:rPr>
                        <a:t>piutang</a:t>
                      </a:r>
                      <a:endParaRPr sz="900">
                        <a:latin typeface="Times New Roman"/>
                        <a:cs typeface="Times New Roman"/>
                      </a:endParaRPr>
                    </a:p>
                  </a:txBody>
                  <a:tcPr marL="0" marR="0" marT="10795"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69138">
                <a:tc>
                  <a:txBody>
                    <a:bodyPr/>
                    <a:lstStyle/>
                    <a:p>
                      <a:pPr marR="83820" algn="r">
                        <a:lnSpc>
                          <a:spcPct val="100000"/>
                        </a:lnSpc>
                        <a:spcBef>
                          <a:spcPts val="135"/>
                        </a:spcBef>
                      </a:pPr>
                      <a:r>
                        <a:rPr sz="900" dirty="0">
                          <a:latin typeface="Times New Roman"/>
                          <a:cs typeface="Times New Roman"/>
                        </a:rPr>
                        <a:t>7</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21590">
                        <a:lnSpc>
                          <a:spcPts val="1305"/>
                        </a:lnSpc>
                      </a:pPr>
                      <a:r>
                        <a:rPr sz="900" spc="-5" dirty="0">
                          <a:latin typeface="Times New Roman"/>
                          <a:cs typeface="Times New Roman"/>
                        </a:rPr>
                        <a:t>Lakukan </a:t>
                      </a:r>
                      <a:r>
                        <a:rPr sz="900" i="1" dirty="0">
                          <a:latin typeface="Times New Roman"/>
                          <a:cs typeface="Times New Roman"/>
                        </a:rPr>
                        <a:t>subsequent receipt test </a:t>
                      </a:r>
                      <a:r>
                        <a:rPr sz="900" dirty="0">
                          <a:latin typeface="Times New Roman"/>
                          <a:cs typeface="Times New Roman"/>
                        </a:rPr>
                        <a:t>terhadap pembayaran </a:t>
                      </a:r>
                      <a:r>
                        <a:rPr sz="900" spc="-5" dirty="0">
                          <a:latin typeface="Times New Roman"/>
                          <a:cs typeface="Times New Roman"/>
                        </a:rPr>
                        <a:t>piutang </a:t>
                      </a:r>
                      <a:r>
                        <a:rPr sz="900" dirty="0">
                          <a:latin typeface="Times New Roman"/>
                          <a:cs typeface="Times New Roman"/>
                        </a:rPr>
                        <a:t>setela tanggal neraca/laporan posisi</a:t>
                      </a:r>
                      <a:r>
                        <a:rPr sz="900" spc="35" dirty="0">
                          <a:latin typeface="Times New Roman"/>
                          <a:cs typeface="Times New Roman"/>
                        </a:rPr>
                        <a:t> </a:t>
                      </a:r>
                      <a:r>
                        <a:rPr sz="900" dirty="0">
                          <a:latin typeface="Times New Roman"/>
                          <a:cs typeface="Times New Roman"/>
                        </a:rPr>
                        <a:t>ke</a:t>
                      </a: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61905">
                <a:tc>
                  <a:txBody>
                    <a:bodyPr/>
                    <a:lstStyle/>
                    <a:p>
                      <a:pPr marR="83820" algn="r">
                        <a:lnSpc>
                          <a:spcPct val="100000"/>
                        </a:lnSpc>
                        <a:spcBef>
                          <a:spcPts val="100"/>
                        </a:spcBef>
                      </a:pPr>
                      <a:r>
                        <a:rPr sz="900" dirty="0">
                          <a:latin typeface="Times New Roman"/>
                          <a:cs typeface="Times New Roman"/>
                        </a:rPr>
                        <a:t>8</a:t>
                      </a:r>
                      <a:endParaRPr sz="900">
                        <a:latin typeface="Times New Roman"/>
                        <a:cs typeface="Times New Roman"/>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21590">
                        <a:lnSpc>
                          <a:spcPct val="100000"/>
                        </a:lnSpc>
                        <a:spcBef>
                          <a:spcPts val="210"/>
                        </a:spcBef>
                      </a:pPr>
                      <a:r>
                        <a:rPr sz="900" spc="-5" dirty="0">
                          <a:latin typeface="Times New Roman"/>
                          <a:cs typeface="Times New Roman"/>
                        </a:rPr>
                        <a:t>Perhatikan </a:t>
                      </a:r>
                      <a:r>
                        <a:rPr sz="900" dirty="0">
                          <a:latin typeface="Times New Roman"/>
                          <a:cs typeface="Times New Roman"/>
                        </a:rPr>
                        <a:t>retur penjualan yang besar sesudah tanggal neraca/laporan posisi</a:t>
                      </a:r>
                      <a:r>
                        <a:rPr sz="900" spc="5" dirty="0">
                          <a:latin typeface="Times New Roman"/>
                          <a:cs typeface="Times New Roman"/>
                        </a:rPr>
                        <a:t> </a:t>
                      </a:r>
                      <a:r>
                        <a:rPr sz="900" dirty="0">
                          <a:latin typeface="Times New Roman"/>
                          <a:cs typeface="Times New Roman"/>
                        </a:rPr>
                        <a:t>keuangan.</a:t>
                      </a:r>
                      <a:endParaRPr sz="900">
                        <a:latin typeface="Times New Roman"/>
                        <a:cs typeface="Times New Roman"/>
                      </a:endParaRPr>
                    </a:p>
                  </a:txBody>
                  <a:tcPr marL="0" marR="0" marT="20609"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294311">
                <a:tc>
                  <a:txBody>
                    <a:bodyPr/>
                    <a:lstStyle/>
                    <a:p>
                      <a:pPr marR="83820" algn="r">
                        <a:lnSpc>
                          <a:spcPct val="100000"/>
                        </a:lnSpc>
                        <a:spcBef>
                          <a:spcPts val="770"/>
                        </a:spcBef>
                      </a:pPr>
                      <a:r>
                        <a:rPr sz="900" dirty="0">
                          <a:latin typeface="Times New Roman"/>
                          <a:cs typeface="Times New Roman"/>
                        </a:rPr>
                        <a:t>9</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3175">
                        <a:lnSpc>
                          <a:spcPts val="1220"/>
                        </a:lnSpc>
                        <a:spcBef>
                          <a:spcPts val="105"/>
                        </a:spcBef>
                      </a:pPr>
                      <a:r>
                        <a:rPr sz="900" spc="-5" dirty="0">
                          <a:latin typeface="Times New Roman"/>
                          <a:cs typeface="Times New Roman"/>
                        </a:rPr>
                        <a:t>Uji </a:t>
                      </a:r>
                      <a:r>
                        <a:rPr sz="900" dirty="0">
                          <a:latin typeface="Times New Roman"/>
                          <a:cs typeface="Times New Roman"/>
                        </a:rPr>
                        <a:t>pisah batas penjualan </a:t>
                      </a:r>
                      <a:r>
                        <a:rPr sz="900" i="1" dirty="0">
                          <a:latin typeface="Times New Roman"/>
                          <a:cs typeface="Times New Roman"/>
                        </a:rPr>
                        <a:t>(sales cut-off) </a:t>
                      </a:r>
                      <a:r>
                        <a:rPr sz="900" dirty="0">
                          <a:latin typeface="Times New Roman"/>
                          <a:cs typeface="Times New Roman"/>
                        </a:rPr>
                        <a:t>dengan memeriksa faktur penjualan beberapa hari sesudah da  neraca/laoran posisi keuangan.</a:t>
                      </a:r>
                      <a:endParaRPr sz="900">
                        <a:latin typeface="Times New Roman"/>
                        <a:cs typeface="Times New Roman"/>
                      </a:endParaRPr>
                    </a:p>
                  </a:txBody>
                  <a:tcPr marL="0" marR="0" marT="10304"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09061">
                <a:tc>
                  <a:txBody>
                    <a:bodyPr/>
                    <a:lstStyle/>
                    <a:p>
                      <a:pPr marR="48260" algn="r">
                        <a:lnSpc>
                          <a:spcPct val="100000"/>
                        </a:lnSpc>
                        <a:spcBef>
                          <a:spcPts val="850"/>
                        </a:spcBef>
                      </a:pPr>
                      <a:r>
                        <a:rPr sz="900" dirty="0">
                          <a:latin typeface="Times New Roman"/>
                          <a:cs typeface="Times New Roman"/>
                        </a:rPr>
                        <a:t>10</a:t>
                      </a:r>
                      <a:endParaRPr sz="900">
                        <a:latin typeface="Times New Roman"/>
                        <a:cs typeface="Times New Roman"/>
                      </a:endParaRPr>
                    </a:p>
                  </a:txBody>
                  <a:tcPr marL="0" marR="0" marT="8341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86360">
                        <a:lnSpc>
                          <a:spcPts val="1220"/>
                        </a:lnSpc>
                        <a:spcBef>
                          <a:spcPts val="105"/>
                        </a:spcBef>
                      </a:pPr>
                      <a:r>
                        <a:rPr sz="900" spc="-5" dirty="0">
                          <a:latin typeface="Times New Roman"/>
                          <a:cs typeface="Times New Roman"/>
                        </a:rPr>
                        <a:t>Teliti </a:t>
                      </a:r>
                      <a:r>
                        <a:rPr sz="900" dirty="0">
                          <a:latin typeface="Times New Roman"/>
                          <a:cs typeface="Times New Roman"/>
                        </a:rPr>
                        <a:t>perjanjian - perjanjian yang berkaitan dengan panjaminan piutang usaha, misalnya kredit bank  serta sajikan informasi yang memadai mengenai hal tersebut pada laporan posisi</a:t>
                      </a:r>
                      <a:r>
                        <a:rPr sz="900" spc="-10" dirty="0">
                          <a:latin typeface="Times New Roman"/>
                          <a:cs typeface="Times New Roman"/>
                        </a:rPr>
                        <a:t> </a:t>
                      </a:r>
                      <a:r>
                        <a:rPr sz="900" dirty="0">
                          <a:latin typeface="Times New Roman"/>
                          <a:cs typeface="Times New Roman"/>
                        </a:rPr>
                        <a:t>keuangan.</a:t>
                      </a:r>
                      <a:endParaRPr sz="900">
                        <a:latin typeface="Times New Roman"/>
                        <a:cs typeface="Times New Roman"/>
                      </a:endParaRPr>
                    </a:p>
                  </a:txBody>
                  <a:tcPr marL="0" marR="0" marT="10304"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09061">
                <a:tc>
                  <a:txBody>
                    <a:bodyPr/>
                    <a:lstStyle/>
                    <a:p>
                      <a:pPr marR="48260" algn="r">
                        <a:lnSpc>
                          <a:spcPct val="100000"/>
                        </a:lnSpc>
                        <a:spcBef>
                          <a:spcPts val="840"/>
                        </a:spcBef>
                      </a:pPr>
                      <a:r>
                        <a:rPr sz="900" dirty="0">
                          <a:latin typeface="Times New Roman"/>
                          <a:cs typeface="Times New Roman"/>
                        </a:rPr>
                        <a:t>11</a:t>
                      </a:r>
                      <a:endParaRPr sz="900">
                        <a:latin typeface="Times New Roman"/>
                        <a:cs typeface="Times New Roman"/>
                      </a:endParaRPr>
                    </a:p>
                  </a:txBody>
                  <a:tcPr marL="0" marR="0" marT="82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40005">
                        <a:lnSpc>
                          <a:spcPts val="1220"/>
                        </a:lnSpc>
                        <a:spcBef>
                          <a:spcPts val="105"/>
                        </a:spcBef>
                      </a:pPr>
                      <a:r>
                        <a:rPr sz="900" spc="-5" dirty="0">
                          <a:latin typeface="Times New Roman"/>
                          <a:cs typeface="Times New Roman"/>
                        </a:rPr>
                        <a:t>Verifikasi </a:t>
                      </a:r>
                      <a:r>
                        <a:rPr sz="900" dirty="0">
                          <a:latin typeface="Times New Roman"/>
                          <a:cs typeface="Times New Roman"/>
                        </a:rPr>
                        <a:t>apakah pencadangan piutang tak tertagih sudah cukup memadai dan sesuai dengan kebijak  Waspadalah terhadap saldo - saldo lama yang masih terutang</a:t>
                      </a:r>
                      <a:r>
                        <a:rPr sz="900" spc="35" dirty="0">
                          <a:latin typeface="Times New Roman"/>
                          <a:cs typeface="Times New Roman"/>
                        </a:rPr>
                        <a:t> </a:t>
                      </a:r>
                      <a:r>
                        <a:rPr sz="900" i="1" dirty="0">
                          <a:latin typeface="Times New Roman"/>
                          <a:cs typeface="Times New Roman"/>
                        </a:rPr>
                        <a:t>(outstanding).</a:t>
                      </a:r>
                      <a:endParaRPr sz="900">
                        <a:latin typeface="Times New Roman"/>
                        <a:cs typeface="Times New Roman"/>
                      </a:endParaRPr>
                    </a:p>
                  </a:txBody>
                  <a:tcPr marL="0" marR="0" marT="10304"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316294">
                <a:tc>
                  <a:txBody>
                    <a:bodyPr/>
                    <a:lstStyle/>
                    <a:p>
                      <a:pPr marR="48260" algn="r">
                        <a:lnSpc>
                          <a:spcPct val="100000"/>
                        </a:lnSpc>
                        <a:spcBef>
                          <a:spcPts val="885"/>
                        </a:spcBef>
                      </a:pPr>
                      <a:r>
                        <a:rPr sz="900" dirty="0">
                          <a:latin typeface="Times New Roman"/>
                          <a:cs typeface="Times New Roman"/>
                        </a:rPr>
                        <a:t>12</a:t>
                      </a:r>
                      <a:endParaRPr sz="900">
                        <a:latin typeface="Times New Roman"/>
                        <a:cs typeface="Times New Roman"/>
                      </a:endParaRPr>
                    </a:p>
                  </a:txBody>
                  <a:tcPr marL="0" marR="0" marT="8685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40640">
                        <a:lnSpc>
                          <a:spcPts val="1220"/>
                        </a:lnSpc>
                        <a:spcBef>
                          <a:spcPts val="105"/>
                        </a:spcBef>
                      </a:pPr>
                      <a:r>
                        <a:rPr sz="900" spc="-5" dirty="0">
                          <a:latin typeface="Times New Roman"/>
                          <a:cs typeface="Times New Roman"/>
                        </a:rPr>
                        <a:t>Bila </a:t>
                      </a:r>
                      <a:r>
                        <a:rPr sz="900" dirty="0">
                          <a:latin typeface="Times New Roman"/>
                          <a:cs typeface="Times New Roman"/>
                        </a:rPr>
                        <a:t>ada pemeriksaan ditemukan ada hal - hal yang perlu diperhatikan dari para partner, ungkapkanla  dalam </a:t>
                      </a:r>
                      <a:r>
                        <a:rPr sz="900" spc="-5" dirty="0">
                          <a:latin typeface="Times New Roman"/>
                          <a:cs typeface="Times New Roman"/>
                        </a:rPr>
                        <a:t>"HAL </a:t>
                      </a:r>
                      <a:r>
                        <a:rPr sz="900" dirty="0">
                          <a:latin typeface="Times New Roman"/>
                          <a:cs typeface="Times New Roman"/>
                        </a:rPr>
                        <a:t>- </a:t>
                      </a:r>
                      <a:r>
                        <a:rPr sz="900" spc="-5" dirty="0">
                          <a:latin typeface="Times New Roman"/>
                          <a:cs typeface="Times New Roman"/>
                        </a:rPr>
                        <a:t>HAL YANG PERLU PERHATIAN PARA PARTNER</a:t>
                      </a:r>
                      <a:r>
                        <a:rPr sz="900" spc="10" dirty="0">
                          <a:latin typeface="Times New Roman"/>
                          <a:cs typeface="Times New Roman"/>
                        </a:rPr>
                        <a:t> </a:t>
                      </a:r>
                      <a:r>
                        <a:rPr sz="900" spc="-5" dirty="0">
                          <a:latin typeface="Times New Roman"/>
                          <a:cs typeface="Times New Roman"/>
                        </a:rPr>
                        <a:t>[MAP's]".</a:t>
                      </a:r>
                      <a:endParaRPr sz="900">
                        <a:latin typeface="Times New Roman"/>
                        <a:cs typeface="Times New Roman"/>
                      </a:endParaRPr>
                    </a:p>
                  </a:txBody>
                  <a:tcPr marL="0" marR="0" marT="10304"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76645">
                <a:tc>
                  <a:txBody>
                    <a:bodyPr/>
                    <a:lstStyle/>
                    <a:p>
                      <a:pPr marR="48260" algn="r">
                        <a:lnSpc>
                          <a:spcPct val="100000"/>
                        </a:lnSpc>
                        <a:spcBef>
                          <a:spcPts val="170"/>
                        </a:spcBef>
                      </a:pPr>
                      <a:r>
                        <a:rPr sz="900" dirty="0">
                          <a:latin typeface="Times New Roman"/>
                          <a:cs typeface="Times New Roman"/>
                        </a:rPr>
                        <a:t>13</a:t>
                      </a:r>
                      <a:endParaRPr sz="900">
                        <a:latin typeface="Times New Roman"/>
                        <a:cs typeface="Times New Roman"/>
                      </a:endParaRPr>
                    </a:p>
                  </a:txBody>
                  <a:tcPr marL="0" marR="0" marT="1668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12065" marR="21590">
                        <a:lnSpc>
                          <a:spcPts val="1300"/>
                        </a:lnSpc>
                      </a:pPr>
                      <a:r>
                        <a:rPr sz="900" spc="-5" dirty="0">
                          <a:latin typeface="Times New Roman"/>
                          <a:cs typeface="Times New Roman"/>
                        </a:rPr>
                        <a:t>Buatlah </a:t>
                      </a:r>
                      <a:r>
                        <a:rPr sz="900" dirty="0">
                          <a:latin typeface="Times New Roman"/>
                          <a:cs typeface="Times New Roman"/>
                        </a:rPr>
                        <a:t>daftar koreksi dan kesimpulan hasil pemeriksaan serta saran - saran untuk pihak</a:t>
                      </a:r>
                      <a:r>
                        <a:rPr sz="900" spc="-40" dirty="0">
                          <a:latin typeface="Times New Roman"/>
                          <a:cs typeface="Times New Roman"/>
                        </a:rPr>
                        <a:t> </a:t>
                      </a:r>
                      <a:r>
                        <a:rPr sz="900" dirty="0">
                          <a:latin typeface="Times New Roman"/>
                          <a:cs typeface="Times New Roman"/>
                        </a:rPr>
                        <a:t>manajemen.</a:t>
                      </a: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gridSpan="2">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3335" marR="21590">
                        <a:lnSpc>
                          <a:spcPct val="100000"/>
                        </a:lnSpc>
                        <a:spcBef>
                          <a:spcPts val="60"/>
                        </a:spcBef>
                      </a:pPr>
                      <a:r>
                        <a:rPr sz="900" spc="-5" dirty="0">
                          <a:latin typeface="Times New Roman"/>
                          <a:cs typeface="Times New Roman"/>
                        </a:rPr>
                        <a:t>Di Buat </a:t>
                      </a:r>
                      <a:r>
                        <a:rPr sz="900" dirty="0">
                          <a:latin typeface="Times New Roman"/>
                          <a:cs typeface="Times New Roman"/>
                        </a:rPr>
                        <a:t>oleh</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250090">
                <a:tc gridSpan="2">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R="21590">
                        <a:lnSpc>
                          <a:spcPct val="100000"/>
                        </a:lnSpc>
                        <a:spcBef>
                          <a:spcPts val="15"/>
                        </a:spcBef>
                      </a:pPr>
                      <a:endParaRPr sz="700">
                        <a:latin typeface="Times New Roman"/>
                        <a:cs typeface="Times New Roman"/>
                      </a:endParaRPr>
                    </a:p>
                    <a:p>
                      <a:pPr marL="13335" marR="21590">
                        <a:lnSpc>
                          <a:spcPct val="100000"/>
                        </a:lnSpc>
                      </a:pPr>
                      <a:r>
                        <a:rPr sz="900" spc="-5" dirty="0">
                          <a:latin typeface="Times New Roman"/>
                          <a:cs typeface="Times New Roman"/>
                        </a:rPr>
                        <a:t>Galang Dwi</a:t>
                      </a:r>
                      <a:r>
                        <a:rPr sz="900"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472"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ts val="1305"/>
                        </a:lnSpc>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3335" marR="2159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i="1" dirty="0">
                          <a:latin typeface="Times New Roman"/>
                          <a:cs typeface="Times New Roman"/>
                        </a:rPr>
                        <a:t>Siklus </a:t>
                      </a:r>
                      <a:r>
                        <a:rPr sz="900" i="1" spc="-5" dirty="0">
                          <a:latin typeface="Times New Roman"/>
                          <a:cs typeface="Times New Roman"/>
                        </a:rPr>
                        <a:t>Penjualan </a:t>
                      </a:r>
                      <a:r>
                        <a:rPr sz="900" i="1" dirty="0">
                          <a:latin typeface="Times New Roman"/>
                          <a:cs typeface="Times New Roman"/>
                        </a:rPr>
                        <a:t>dan </a:t>
                      </a:r>
                      <a:r>
                        <a:rPr sz="900" i="1" spc="-5" dirty="0">
                          <a:latin typeface="Times New Roman"/>
                          <a:cs typeface="Times New Roman"/>
                        </a:rPr>
                        <a:t>Penagihan Piutang</a:t>
                      </a:r>
                      <a:r>
                        <a:rPr sz="900" i="1" spc="15" dirty="0">
                          <a:latin typeface="Times New Roman"/>
                          <a:cs typeface="Times New Roman"/>
                        </a:rPr>
                        <a:t> </a:t>
                      </a:r>
                      <a:r>
                        <a:rPr sz="900" i="1" spc="-5" dirty="0">
                          <a:latin typeface="Times New Roman"/>
                          <a:cs typeface="Times New Roman"/>
                        </a:rPr>
                        <a:t>Usaha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R="21590">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69724" y="1388610"/>
            <a:ext cx="123265" cy="182101"/>
          </a:xfrm>
          <a:prstGeom prst="rect">
            <a:avLst/>
          </a:prstGeom>
        </p:spPr>
        <p:txBody>
          <a:bodyPr vert="horz" wrap="square" lIns="0" tIns="12700" rIns="0" bIns="0" rtlCol="0">
            <a:spAutoFit/>
          </a:bodyPr>
          <a:lstStyle/>
          <a:p>
            <a:pPr marL="12700">
              <a:lnSpc>
                <a:spcPct val="100000"/>
              </a:lnSpc>
              <a:spcBef>
                <a:spcPts val="100"/>
              </a:spcBef>
            </a:pPr>
            <a:r>
              <a:rPr sz="1100" dirty="0">
                <a:latin typeface="Times New Roman"/>
                <a:cs typeface="Times New Roman"/>
              </a:rPr>
              <a:t>y</a:t>
            </a:r>
            <a:endParaRPr sz="1100">
              <a:latin typeface="Times New Roman"/>
              <a:cs typeface="Times New Roman"/>
            </a:endParaRPr>
          </a:p>
        </p:txBody>
      </p:sp>
      <p:sp>
        <p:nvSpPr>
          <p:cNvPr id="3" name="object 3"/>
          <p:cNvSpPr txBox="1"/>
          <p:nvPr/>
        </p:nvSpPr>
        <p:spPr>
          <a:xfrm>
            <a:off x="772926" y="3637993"/>
            <a:ext cx="123265" cy="182101"/>
          </a:xfrm>
          <a:prstGeom prst="rect">
            <a:avLst/>
          </a:prstGeom>
        </p:spPr>
        <p:txBody>
          <a:bodyPr vert="horz" wrap="square" lIns="0" tIns="12700" rIns="0" bIns="0" rtlCol="0">
            <a:spAutoFit/>
          </a:bodyPr>
          <a:lstStyle/>
          <a:p>
            <a:pPr marL="12700">
              <a:lnSpc>
                <a:spcPct val="100000"/>
              </a:lnSpc>
              <a:spcBef>
                <a:spcPts val="100"/>
              </a:spcBef>
            </a:pPr>
            <a:r>
              <a:rPr sz="1100" dirty="0">
                <a:latin typeface="Times New Roman"/>
                <a:cs typeface="Times New Roman"/>
              </a:rPr>
              <a:t>d</a:t>
            </a:r>
            <a:endParaRPr sz="1100">
              <a:latin typeface="Times New Roman"/>
              <a:cs typeface="Times New Roman"/>
            </a:endParaRPr>
          </a:p>
        </p:txBody>
      </p:sp>
      <p:graphicFrame>
        <p:nvGraphicFramePr>
          <p:cNvPr id="4" name="object 4"/>
          <p:cNvGraphicFramePr>
            <a:graphicFrameLocks noGrp="1"/>
          </p:cNvGraphicFramePr>
          <p:nvPr/>
        </p:nvGraphicFramePr>
        <p:xfrm>
          <a:off x="821715" y="525981"/>
          <a:ext cx="3377452" cy="4936325"/>
        </p:xfrm>
        <a:graphic>
          <a:graphicData uri="http://schemas.openxmlformats.org/drawingml/2006/table">
            <a:tbl>
              <a:tblPr firstRow="1" bandRow="1">
                <a:tableStyleId>{2D5ABB26-0587-4C30-8999-92F81FD0307C}</a:tableStyleId>
              </a:tblPr>
              <a:tblGrid>
                <a:gridCol w="1408505"/>
                <a:gridCol w="977899"/>
                <a:gridCol w="991048"/>
              </a:tblGrid>
              <a:tr h="147155">
                <a:tc rowSpan="2">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gridSpan="2">
                  <a:txBody>
                    <a:bodyPr/>
                    <a:lstStyle/>
                    <a:p>
                      <a:pPr marL="256540">
                        <a:lnSpc>
                          <a:spcPct val="100000"/>
                        </a:lnSpc>
                        <a:spcBef>
                          <a:spcPts val="60"/>
                        </a:spcBef>
                      </a:pPr>
                      <a:r>
                        <a:rPr sz="900" b="1" spc="-5" dirty="0">
                          <a:latin typeface="Times New Roman"/>
                          <a:cs typeface="Times New Roman"/>
                        </a:rPr>
                        <a:t>Dikerjakan</a:t>
                      </a:r>
                      <a:r>
                        <a:rPr sz="900" b="1" spc="-10" dirty="0">
                          <a:latin typeface="Times New Roman"/>
                          <a:cs typeface="Times New Roman"/>
                        </a:rPr>
                        <a:t> </a:t>
                      </a:r>
                      <a:r>
                        <a:rPr sz="900" b="1" dirty="0">
                          <a:latin typeface="Times New Roman"/>
                          <a:cs typeface="Times New Roman"/>
                        </a:rPr>
                        <a:t>Oleh</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vMerge="1">
                  <a:txBody>
                    <a:bodyPr/>
                    <a:lstStyle/>
                    <a:p>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60"/>
                        </a:spcBef>
                      </a:pPr>
                      <a:r>
                        <a:rPr sz="900" b="1" spc="-5"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15900">
                        <a:lnSpc>
                          <a:spcPct val="100000"/>
                        </a:lnSpc>
                        <a:spcBef>
                          <a:spcPts val="60"/>
                        </a:spcBef>
                      </a:pPr>
                      <a:r>
                        <a:rPr sz="900" b="1" spc="-5" dirty="0">
                          <a:latin typeface="Times New Roman"/>
                          <a:cs typeface="Times New Roman"/>
                        </a:rPr>
                        <a:t>Paraf</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9061">
                <a:tc>
                  <a:txBody>
                    <a:bodyPr/>
                    <a:lstStyle/>
                    <a:p>
                      <a:pPr marL="27940">
                        <a:lnSpc>
                          <a:spcPct val="100000"/>
                        </a:lnSpc>
                        <a:spcBef>
                          <a:spcPts val="490"/>
                        </a:spcBef>
                      </a:pPr>
                      <a:r>
                        <a:rPr sz="900" dirty="0">
                          <a:latin typeface="Times New Roman"/>
                          <a:cs typeface="Times New Roman"/>
                        </a:rPr>
                        <a:t>lahnya,</a:t>
                      </a:r>
                      <a:r>
                        <a:rPr sz="900" spc="-5" dirty="0">
                          <a:latin typeface="Times New Roman"/>
                          <a:cs typeface="Times New Roman"/>
                        </a:rPr>
                        <a:t> </a:t>
                      </a:r>
                      <a:r>
                        <a:rPr sz="900" dirty="0">
                          <a:latin typeface="Times New Roman"/>
                          <a:cs typeface="Times New Roman"/>
                        </a:rPr>
                        <a:t>serta</a:t>
                      </a:r>
                      <a:endParaRPr sz="900">
                        <a:latin typeface="Times New Roman"/>
                        <a:cs typeface="Times New Roman"/>
                      </a:endParaRPr>
                    </a:p>
                  </a:txBody>
                  <a:tcPr marL="0" marR="0" marT="48087"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50"/>
                        </a:spcBef>
                      </a:pPr>
                      <a:r>
                        <a:rPr sz="900" dirty="0">
                          <a:latin typeface="Calibri"/>
                          <a:cs typeface="Calibri"/>
                        </a:rPr>
                        <a:t>√</a:t>
                      </a:r>
                      <a:endParaRPr sz="900">
                        <a:latin typeface="Calibri"/>
                        <a:cs typeface="Calibri"/>
                      </a:endParaRPr>
                    </a:p>
                  </a:txBody>
                  <a:tcPr marL="0" marR="0" marT="7360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23811">
                <a:tc>
                  <a:txBody>
                    <a:bodyPr/>
                    <a:lstStyle/>
                    <a:p>
                      <a:pPr marL="37465" marR="153035" indent="-13970">
                        <a:lnSpc>
                          <a:spcPts val="1220"/>
                        </a:lnSpc>
                        <a:spcBef>
                          <a:spcPts val="110"/>
                        </a:spcBef>
                      </a:pPr>
                      <a:r>
                        <a:rPr sz="900" dirty="0">
                          <a:latin typeface="Times New Roman"/>
                          <a:cs typeface="Times New Roman"/>
                        </a:rPr>
                        <a:t>i dengan</a:t>
                      </a:r>
                      <a:r>
                        <a:rPr sz="900" spc="-90" dirty="0">
                          <a:latin typeface="Times New Roman"/>
                          <a:cs typeface="Times New Roman"/>
                        </a:rPr>
                        <a:t> </a:t>
                      </a:r>
                      <a:r>
                        <a:rPr sz="900" dirty="0">
                          <a:latin typeface="Times New Roman"/>
                          <a:cs typeface="Times New Roman"/>
                        </a:rPr>
                        <a:t>prinsip  a.</a:t>
                      </a:r>
                      <a:endParaRPr sz="900">
                        <a:latin typeface="Times New Roman"/>
                        <a:cs typeface="Times New Roman"/>
                      </a:endParaRPr>
                    </a:p>
                  </a:txBody>
                  <a:tcPr marL="0" marR="0" marT="10795"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825"/>
                        </a:spcBef>
                      </a:pPr>
                      <a:r>
                        <a:rPr sz="900" dirty="0">
                          <a:latin typeface="Calibri"/>
                          <a:cs typeface="Calibri"/>
                        </a:rPr>
                        <a:t>√</a:t>
                      </a:r>
                      <a:endParaRPr sz="900">
                        <a:latin typeface="Calibri"/>
                        <a:cs typeface="Calibri"/>
                      </a:endParaRPr>
                    </a:p>
                  </a:txBody>
                  <a:tcPr marL="0" marR="0" marT="80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9061">
                <a:tc>
                  <a:txBody>
                    <a:bodyPr/>
                    <a:lstStyle/>
                    <a:p>
                      <a:pPr marL="15240">
                        <a:lnSpc>
                          <a:spcPts val="1305"/>
                        </a:lnSpc>
                      </a:pPr>
                      <a:r>
                        <a:rPr sz="900" dirty="0">
                          <a:latin typeface="Times New Roman"/>
                          <a:cs typeface="Times New Roman"/>
                        </a:rPr>
                        <a:t>enai</a:t>
                      </a:r>
                      <a:r>
                        <a:rPr sz="900" spc="-10" dirty="0">
                          <a:latin typeface="Times New Roman"/>
                          <a:cs typeface="Times New Roman"/>
                        </a:rPr>
                        <a:t> </a:t>
                      </a:r>
                      <a:r>
                        <a:rPr sz="900" dirty="0">
                          <a:latin typeface="Times New Roman"/>
                          <a:cs typeface="Times New Roman"/>
                        </a:rPr>
                        <a:t>fluktuasi</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845"/>
                        </a:spcBef>
                      </a:pPr>
                      <a:r>
                        <a:rPr sz="900" dirty="0">
                          <a:latin typeface="Times New Roman"/>
                          <a:cs typeface="Times New Roman"/>
                        </a:rPr>
                        <a:t>-</a:t>
                      </a:r>
                      <a:endParaRPr sz="900">
                        <a:latin typeface="Times New Roman"/>
                        <a:cs typeface="Times New Roman"/>
                      </a:endParaRPr>
                    </a:p>
                  </a:txBody>
                  <a:tcPr marL="0" marR="0" marT="829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618112">
                <a:tc>
                  <a:txBody>
                    <a:bodyPr/>
                    <a:lstStyle/>
                    <a:p>
                      <a:pPr marL="8890" marR="14604" indent="-27305">
                        <a:lnSpc>
                          <a:spcPts val="1220"/>
                        </a:lnSpc>
                        <a:spcBef>
                          <a:spcPts val="110"/>
                        </a:spcBef>
                      </a:pPr>
                      <a:r>
                        <a:rPr sz="900" dirty="0">
                          <a:latin typeface="Times New Roman"/>
                          <a:cs typeface="Times New Roman"/>
                        </a:rPr>
                        <a:t>dilakukan juga</a:t>
                      </a:r>
                      <a:r>
                        <a:rPr sz="900" spc="-80" dirty="0">
                          <a:latin typeface="Times New Roman"/>
                          <a:cs typeface="Times New Roman"/>
                        </a:rPr>
                        <a:t> </a:t>
                      </a:r>
                      <a:r>
                        <a:rPr sz="900" dirty="0">
                          <a:latin typeface="Times New Roman"/>
                          <a:cs typeface="Times New Roman"/>
                        </a:rPr>
                        <a:t>atas  ggal</a:t>
                      </a:r>
                      <a:r>
                        <a:rPr sz="900" spc="-5" dirty="0">
                          <a:latin typeface="Times New Roman"/>
                          <a:cs typeface="Times New Roman"/>
                        </a:rPr>
                        <a:t> </a:t>
                      </a:r>
                      <a:r>
                        <a:rPr sz="900" dirty="0">
                          <a:latin typeface="Times New Roman"/>
                          <a:cs typeface="Times New Roman"/>
                        </a:rPr>
                        <a:t>neraca,</a:t>
                      </a:r>
                      <a:endParaRPr sz="900">
                        <a:latin typeface="Times New Roman"/>
                        <a:cs typeface="Times New Roman"/>
                      </a:endParaRPr>
                    </a:p>
                    <a:p>
                      <a:pPr marL="20955">
                        <a:lnSpc>
                          <a:spcPts val="1195"/>
                        </a:lnSpc>
                      </a:pPr>
                      <a:r>
                        <a:rPr sz="900" dirty="0">
                          <a:latin typeface="Times New Roman"/>
                          <a:cs typeface="Times New Roman"/>
                        </a:rPr>
                        <a:t>ng terjadi</a:t>
                      </a:r>
                      <a:r>
                        <a:rPr sz="900" spc="-25" dirty="0">
                          <a:latin typeface="Times New Roman"/>
                          <a:cs typeface="Times New Roman"/>
                        </a:rPr>
                        <a:t> </a:t>
                      </a:r>
                      <a:r>
                        <a:rPr sz="900" dirty="0">
                          <a:latin typeface="Times New Roman"/>
                          <a:cs typeface="Times New Roman"/>
                        </a:rPr>
                        <a:t>antara</a:t>
                      </a:r>
                      <a:endParaRPr sz="900">
                        <a:latin typeface="Times New Roman"/>
                        <a:cs typeface="Times New Roman"/>
                      </a:endParaRPr>
                    </a:p>
                  </a:txBody>
                  <a:tcPr marL="0" marR="0" marT="10795"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p>
                      <a:pPr algn="ctr">
                        <a:lnSpc>
                          <a:spcPct val="100000"/>
                        </a:lnSpc>
                        <a:spcBef>
                          <a:spcPts val="1035"/>
                        </a:spcBef>
                      </a:pPr>
                      <a:r>
                        <a:rPr sz="900" spc="-5" dirty="0">
                          <a:latin typeface="Times New Roman"/>
                          <a:cs typeface="Times New Roman"/>
                        </a:rPr>
                        <a:t>EE</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76645">
                <a:tc>
                  <a:txBody>
                    <a:bodyPr/>
                    <a:lstStyle/>
                    <a:p>
                      <a:pPr marL="5080">
                        <a:lnSpc>
                          <a:spcPts val="1310"/>
                        </a:lnSpc>
                      </a:pPr>
                      <a:r>
                        <a:rPr sz="900" dirty="0">
                          <a:latin typeface="Times New Roman"/>
                          <a:cs typeface="Times New Roman"/>
                        </a:rPr>
                        <a:t>ri</a:t>
                      </a:r>
                      <a:r>
                        <a:rPr sz="900" spc="-5" dirty="0">
                          <a:latin typeface="Times New Roman"/>
                          <a:cs typeface="Times New Roman"/>
                        </a:rPr>
                        <a:t> </a:t>
                      </a:r>
                      <a:r>
                        <a:rPr sz="900" dirty="0">
                          <a:latin typeface="Times New Roman"/>
                          <a:cs typeface="Times New Roman"/>
                        </a:rPr>
                        <a:t>klien.</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75"/>
                        </a:spcBef>
                      </a:pPr>
                      <a:r>
                        <a:rPr sz="900" spc="-5" dirty="0">
                          <a:latin typeface="Times New Roman"/>
                          <a:cs typeface="Times New Roman"/>
                        </a:rPr>
                        <a:t>EE</a:t>
                      </a:r>
                      <a:endParaRPr sz="900">
                        <a:latin typeface="Times New Roman"/>
                        <a:cs typeface="Times New Roman"/>
                      </a:endParaRPr>
                    </a:p>
                  </a:txBody>
                  <a:tcPr marL="0" marR="0" marT="1717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16294">
                <a:tc>
                  <a:txBody>
                    <a:bodyPr/>
                    <a:lstStyle/>
                    <a:p>
                      <a:pPr marL="26034">
                        <a:lnSpc>
                          <a:spcPts val="1260"/>
                        </a:lnSpc>
                      </a:pPr>
                      <a:r>
                        <a:rPr sz="900" dirty="0">
                          <a:latin typeface="Times New Roman"/>
                          <a:cs typeface="Times New Roman"/>
                        </a:rPr>
                        <a:t>lternatif</a:t>
                      </a:r>
                      <a:r>
                        <a:rPr sz="900" spc="-25" dirty="0">
                          <a:latin typeface="Times New Roman"/>
                          <a:cs typeface="Times New Roman"/>
                        </a:rPr>
                        <a:t> </a:t>
                      </a:r>
                      <a:r>
                        <a:rPr sz="900" dirty="0">
                          <a:latin typeface="Times New Roman"/>
                          <a:cs typeface="Times New Roman"/>
                        </a:rPr>
                        <a:t>prosedur</a:t>
                      </a:r>
                      <a:endParaRPr sz="900">
                        <a:latin typeface="Times New Roman"/>
                        <a:cs typeface="Times New Roman"/>
                      </a:endParaRPr>
                    </a:p>
                    <a:p>
                      <a:pPr>
                        <a:lnSpc>
                          <a:spcPts val="1270"/>
                        </a:lnSpc>
                      </a:pPr>
                      <a:r>
                        <a:rPr sz="900" spc="5" dirty="0">
                          <a:latin typeface="Times New Roman"/>
                          <a:cs typeface="Times New Roman"/>
                        </a:rPr>
                        <a:t>).</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885"/>
                        </a:spcBef>
                      </a:pPr>
                      <a:r>
                        <a:rPr sz="900" spc="-5" dirty="0">
                          <a:latin typeface="Times New Roman"/>
                          <a:cs typeface="Times New Roman"/>
                        </a:rPr>
                        <a:t>EE1 </a:t>
                      </a:r>
                      <a:r>
                        <a:rPr sz="900" dirty="0">
                          <a:latin typeface="Times New Roman"/>
                          <a:cs typeface="Times New Roman"/>
                        </a:rPr>
                        <a:t>&amp;</a:t>
                      </a:r>
                      <a:r>
                        <a:rPr sz="900" spc="-45" dirty="0">
                          <a:latin typeface="Times New Roman"/>
                          <a:cs typeface="Times New Roman"/>
                        </a:rPr>
                        <a:t> </a:t>
                      </a:r>
                      <a:r>
                        <a:rPr sz="900" spc="-5" dirty="0">
                          <a:latin typeface="Times New Roman"/>
                          <a:cs typeface="Times New Roman"/>
                        </a:rPr>
                        <a:t>EE2</a:t>
                      </a:r>
                      <a:endParaRPr sz="900">
                        <a:latin typeface="Times New Roman"/>
                        <a:cs typeface="Times New Roman"/>
                      </a:endParaRPr>
                    </a:p>
                  </a:txBody>
                  <a:tcPr marL="0" marR="0" marT="8685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69138">
                <a:tc>
                  <a:txBody>
                    <a:bodyPr/>
                    <a:lstStyle/>
                    <a:p>
                      <a:pPr>
                        <a:lnSpc>
                          <a:spcPts val="1305"/>
                        </a:lnSpc>
                      </a:pPr>
                      <a:r>
                        <a:rPr sz="900" dirty="0">
                          <a:latin typeface="Times New Roman"/>
                          <a:cs typeface="Times New Roman"/>
                        </a:rPr>
                        <a:t>uangan.</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35"/>
                        </a:spcBef>
                      </a:pPr>
                      <a:r>
                        <a:rPr sz="900" spc="-5" dirty="0">
                          <a:latin typeface="Times New Roman"/>
                          <a:cs typeface="Times New Roman"/>
                        </a:rPr>
                        <a:t>EE</a:t>
                      </a:r>
                      <a:endParaRPr sz="900">
                        <a:latin typeface="Times New Roman"/>
                        <a:cs typeface="Times New Roman"/>
                      </a:endParaRPr>
                    </a:p>
                  </a:txBody>
                  <a:tcPr marL="0" marR="0" marT="1324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6190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100"/>
                        </a:spcBef>
                      </a:pPr>
                      <a:r>
                        <a:rPr sz="900" dirty="0">
                          <a:latin typeface="Times New Roman"/>
                          <a:cs typeface="Times New Roman"/>
                        </a:rPr>
                        <a:t>-</a:t>
                      </a:r>
                      <a:endParaRPr sz="900">
                        <a:latin typeface="Times New Roman"/>
                        <a:cs typeface="Times New Roman"/>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94311">
                <a:tc>
                  <a:txBody>
                    <a:bodyPr/>
                    <a:lstStyle/>
                    <a:p>
                      <a:pPr marR="44450" algn="r">
                        <a:lnSpc>
                          <a:spcPts val="1300"/>
                        </a:lnSpc>
                      </a:pPr>
                      <a:r>
                        <a:rPr sz="900" dirty="0">
                          <a:latin typeface="Times New Roman"/>
                          <a:cs typeface="Times New Roman"/>
                        </a:rPr>
                        <a:t>n sebelum</a:t>
                      </a:r>
                      <a:r>
                        <a:rPr sz="900" spc="-95" dirty="0">
                          <a:latin typeface="Times New Roman"/>
                          <a:cs typeface="Times New Roman"/>
                        </a:rPr>
                        <a:t> </a:t>
                      </a:r>
                      <a:r>
                        <a:rPr sz="900" dirty="0">
                          <a:latin typeface="Times New Roman"/>
                          <a:cs typeface="Times New Roman"/>
                        </a:rPr>
                        <a:t>tanggal</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770"/>
                        </a:spcBef>
                      </a:pPr>
                      <a:r>
                        <a:rPr sz="900" spc="-5" dirty="0">
                          <a:latin typeface="Times New Roman"/>
                          <a:cs typeface="Times New Roman"/>
                        </a:rPr>
                        <a:t>PL1.1</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9061">
                <a:tc>
                  <a:txBody>
                    <a:bodyPr/>
                    <a:lstStyle/>
                    <a:p>
                      <a:pPr marR="78740" algn="r">
                        <a:lnSpc>
                          <a:spcPts val="1305"/>
                        </a:lnSpc>
                      </a:pPr>
                      <a:r>
                        <a:rPr sz="900" dirty="0">
                          <a:latin typeface="Times New Roman"/>
                          <a:cs typeface="Times New Roman"/>
                        </a:rPr>
                        <a:t>an </a:t>
                      </a:r>
                      <a:r>
                        <a:rPr sz="900" spc="-5" dirty="0">
                          <a:latin typeface="Times New Roman"/>
                          <a:cs typeface="Times New Roman"/>
                        </a:rPr>
                        <a:t>anjak</a:t>
                      </a:r>
                      <a:r>
                        <a:rPr sz="900" spc="-25" dirty="0">
                          <a:latin typeface="Times New Roman"/>
                          <a:cs typeface="Times New Roman"/>
                        </a:rPr>
                        <a:t> </a:t>
                      </a:r>
                      <a:r>
                        <a:rPr sz="900" spc="-5" dirty="0">
                          <a:latin typeface="Times New Roman"/>
                          <a:cs typeface="Times New Roman"/>
                        </a:rPr>
                        <a:t>piutang,</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850"/>
                        </a:spcBef>
                      </a:pPr>
                      <a:r>
                        <a:rPr sz="900" dirty="0">
                          <a:latin typeface="Times New Roman"/>
                          <a:cs typeface="Times New Roman"/>
                        </a:rPr>
                        <a:t>-</a:t>
                      </a:r>
                      <a:endParaRPr sz="900">
                        <a:latin typeface="Times New Roman"/>
                        <a:cs typeface="Times New Roman"/>
                      </a:endParaRPr>
                    </a:p>
                  </a:txBody>
                  <a:tcPr marL="0" marR="0" marT="8341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9061">
                <a:tc>
                  <a:txBody>
                    <a:bodyPr/>
                    <a:lstStyle/>
                    <a:p>
                      <a:pPr>
                        <a:lnSpc>
                          <a:spcPts val="1305"/>
                        </a:lnSpc>
                      </a:pPr>
                      <a:r>
                        <a:rPr sz="900" dirty="0">
                          <a:latin typeface="Times New Roman"/>
                          <a:cs typeface="Times New Roman"/>
                        </a:rPr>
                        <a:t>an</a:t>
                      </a:r>
                      <a:r>
                        <a:rPr sz="900" spc="-15" dirty="0">
                          <a:latin typeface="Times New Roman"/>
                          <a:cs typeface="Times New Roman"/>
                        </a:rPr>
                        <a:t> </a:t>
                      </a:r>
                      <a:r>
                        <a:rPr sz="900" dirty="0">
                          <a:latin typeface="Times New Roman"/>
                          <a:cs typeface="Times New Roman"/>
                        </a:rPr>
                        <a:t>perusahaan.</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840"/>
                        </a:spcBef>
                      </a:pPr>
                      <a:r>
                        <a:rPr sz="900" dirty="0">
                          <a:latin typeface="Times New Roman"/>
                          <a:cs typeface="Times New Roman"/>
                        </a:rPr>
                        <a:t>0</a:t>
                      </a:r>
                      <a:endParaRPr sz="900">
                        <a:latin typeface="Times New Roman"/>
                        <a:cs typeface="Times New Roman"/>
                      </a:endParaRPr>
                    </a:p>
                  </a:txBody>
                  <a:tcPr marL="0" marR="0" marT="824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16294">
                <a:tc>
                  <a:txBody>
                    <a:bodyPr/>
                    <a:lstStyle/>
                    <a:p>
                      <a:pPr>
                        <a:lnSpc>
                          <a:spcPts val="1305"/>
                        </a:lnSpc>
                      </a:pPr>
                      <a:r>
                        <a:rPr sz="900" dirty="0">
                          <a:latin typeface="Times New Roman"/>
                          <a:cs typeface="Times New Roman"/>
                        </a:rPr>
                        <a:t>h hal - hal</a:t>
                      </a:r>
                      <a:r>
                        <a:rPr sz="900" spc="-55" dirty="0">
                          <a:latin typeface="Times New Roman"/>
                          <a:cs typeface="Times New Roman"/>
                        </a:rPr>
                        <a:t> </a:t>
                      </a:r>
                      <a:r>
                        <a:rPr sz="900" dirty="0">
                          <a:latin typeface="Times New Roman"/>
                          <a:cs typeface="Times New Roman"/>
                        </a:rPr>
                        <a:t>tersebut</a:t>
                      </a: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spcBef>
                          <a:spcPts val="785"/>
                        </a:spcBef>
                      </a:pPr>
                      <a:r>
                        <a:rPr sz="900" dirty="0">
                          <a:latin typeface="Calibri"/>
                          <a:cs typeface="Calibri"/>
                        </a:rPr>
                        <a:t>√</a:t>
                      </a:r>
                      <a:endParaRPr sz="900">
                        <a:latin typeface="Calibri"/>
                        <a:cs typeface="Calibri"/>
                      </a:endParaRPr>
                    </a:p>
                  </a:txBody>
                  <a:tcPr marL="0" marR="0" marT="7703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7664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spcBef>
                          <a:spcPts val="170"/>
                        </a:spcBef>
                      </a:pPr>
                      <a:r>
                        <a:rPr sz="900" dirty="0">
                          <a:latin typeface="Times New Roman"/>
                          <a:cs typeface="Times New Roman"/>
                        </a:rPr>
                        <a:t>E &amp;</a:t>
                      </a:r>
                      <a:r>
                        <a:rPr sz="900" spc="-25" dirty="0">
                          <a:latin typeface="Times New Roman"/>
                          <a:cs typeface="Times New Roman"/>
                        </a:rPr>
                        <a:t> </a:t>
                      </a:r>
                      <a:r>
                        <a:rPr sz="900" spc="-5" dirty="0">
                          <a:latin typeface="Times New Roman"/>
                          <a:cs typeface="Times New Roman"/>
                        </a:rPr>
                        <a:t>E1</a:t>
                      </a:r>
                      <a:endParaRPr sz="900">
                        <a:latin typeface="Times New Roman"/>
                        <a:cs typeface="Times New Roman"/>
                      </a:endParaRPr>
                    </a:p>
                  </a:txBody>
                  <a:tcPr marL="0" marR="0" marT="1668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spc="-5" dirty="0">
                          <a:latin typeface="Times New Roman"/>
                          <a:cs typeface="Times New Roman"/>
                        </a:rPr>
                        <a:t>Di Periksa </a:t>
                      </a:r>
                      <a:r>
                        <a:rPr sz="900" dirty="0">
                          <a:latin typeface="Times New Roman"/>
                          <a:cs typeface="Times New Roman"/>
                        </a:rPr>
                        <a:t>oleh</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gridSpan="2">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Periode</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gridSpan="2">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8125607" cy="2933839"/>
        </p:xfrm>
        <a:graphic>
          <a:graphicData uri="http://schemas.openxmlformats.org/drawingml/2006/table">
            <a:tbl>
              <a:tblPr firstRow="1" bandRow="1">
                <a:tableStyleId>{2D5ABB26-0587-4C30-8999-92F81FD0307C}</a:tableStyleId>
              </a:tblPr>
              <a:tblGrid>
                <a:gridCol w="391160"/>
                <a:gridCol w="3522084"/>
                <a:gridCol w="2230268"/>
                <a:gridCol w="1982095"/>
              </a:tblGrid>
              <a:tr h="294311">
                <a:tc>
                  <a:txBody>
                    <a:bodyPr/>
                    <a:lstStyle/>
                    <a:p>
                      <a:pPr algn="ctr">
                        <a:lnSpc>
                          <a:spcPct val="100000"/>
                        </a:lnSpc>
                        <a:spcBef>
                          <a:spcPts val="770"/>
                        </a:spcBef>
                      </a:pPr>
                      <a:r>
                        <a:rPr sz="900" b="1" spc="-5" dirty="0">
                          <a:latin typeface="Times New Roman"/>
                          <a:cs typeface="Times New Roman"/>
                        </a:rPr>
                        <a:t>No</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gn="ctr">
                        <a:lnSpc>
                          <a:spcPct val="100000"/>
                        </a:lnSpc>
                        <a:spcBef>
                          <a:spcPts val="770"/>
                        </a:spcBef>
                      </a:pPr>
                      <a:r>
                        <a:rPr sz="900" b="1" spc="-5" dirty="0">
                          <a:latin typeface="Times New Roman"/>
                          <a:cs typeface="Times New Roman"/>
                        </a:rPr>
                        <a:t>Prosedur Audit</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a:lnSpc>
                          <a:spcPct val="100000"/>
                        </a:lnSpc>
                        <a:spcBef>
                          <a:spcPts val="65"/>
                        </a:spcBef>
                      </a:pPr>
                      <a:r>
                        <a:rPr sz="900" b="1" spc="-5" dirty="0">
                          <a:latin typeface="Times New Roman"/>
                          <a:cs typeface="Times New Roman"/>
                        </a:rPr>
                        <a:t>PAJAK PERTAMBAHAN NILAI (PPN) </a:t>
                      </a:r>
                      <a:r>
                        <a:rPr sz="900" b="1" dirty="0">
                          <a:latin typeface="Times New Roman"/>
                          <a:cs typeface="Times New Roman"/>
                        </a:rPr>
                        <a:t>-</a:t>
                      </a:r>
                      <a:r>
                        <a:rPr sz="900" b="1" spc="30" dirty="0">
                          <a:latin typeface="Times New Roman"/>
                          <a:cs typeface="Times New Roman"/>
                        </a:rPr>
                        <a:t> </a:t>
                      </a:r>
                      <a:r>
                        <a:rPr sz="900" b="1" spc="-5" dirty="0">
                          <a:latin typeface="Times New Roman"/>
                          <a:cs typeface="Times New Roman"/>
                        </a:rPr>
                        <a:t>KELUARAN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65">
                <a:tc>
                  <a:txBody>
                    <a:bodyPr/>
                    <a:lstStyle/>
                    <a:p>
                      <a:pPr algn="ctr">
                        <a:lnSpc>
                          <a:spcPct val="100000"/>
                        </a:lnSpc>
                        <a:spcBef>
                          <a:spcPts val="25"/>
                        </a:spcBef>
                      </a:pPr>
                      <a:r>
                        <a:rPr sz="900" dirty="0">
                          <a:latin typeface="Times New Roman"/>
                          <a:cs typeface="Times New Roman"/>
                        </a:rPr>
                        <a:t>1</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a:lnSpc>
                          <a:spcPct val="100000"/>
                        </a:lnSpc>
                        <a:spcBef>
                          <a:spcPts val="65"/>
                        </a:spcBef>
                      </a:pPr>
                      <a:r>
                        <a:rPr sz="900" spc="-5" dirty="0">
                          <a:latin typeface="Times New Roman"/>
                          <a:cs typeface="Times New Roman"/>
                        </a:rPr>
                        <a:t>Periksa </a:t>
                      </a:r>
                      <a:r>
                        <a:rPr sz="900" dirty="0">
                          <a:latin typeface="Times New Roman"/>
                          <a:cs typeface="Times New Roman"/>
                        </a:rPr>
                        <a:t>apakah klien telah dikukuhkan sebagai </a:t>
                      </a:r>
                      <a:r>
                        <a:rPr sz="900" spc="-5" dirty="0">
                          <a:latin typeface="Times New Roman"/>
                          <a:cs typeface="Times New Roman"/>
                        </a:rPr>
                        <a:t>Pengusaha Kerja Pajak</a:t>
                      </a:r>
                      <a:r>
                        <a:rPr sz="900" spc="25" dirty="0">
                          <a:latin typeface="Times New Roman"/>
                          <a:cs typeface="Times New Roman"/>
                        </a:rPr>
                        <a:t> </a:t>
                      </a:r>
                      <a:r>
                        <a:rPr sz="900" spc="-5" dirty="0">
                          <a:latin typeface="Times New Roman"/>
                          <a:cs typeface="Times New Roman"/>
                        </a:rPr>
                        <a:t>(PKP).</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294311">
                <a:tc>
                  <a:txBody>
                    <a:bodyPr/>
                    <a:lstStyle/>
                    <a:p>
                      <a:pPr algn="ctr">
                        <a:lnSpc>
                          <a:spcPct val="100000"/>
                        </a:lnSpc>
                        <a:spcBef>
                          <a:spcPts val="770"/>
                        </a:spcBef>
                      </a:pPr>
                      <a:r>
                        <a:rPr sz="900" dirty="0">
                          <a:latin typeface="Times New Roman"/>
                          <a:cs typeface="Times New Roman"/>
                        </a:rPr>
                        <a:t>2</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marR="401955">
                        <a:lnSpc>
                          <a:spcPts val="1220"/>
                        </a:lnSpc>
                        <a:spcBef>
                          <a:spcPts val="470"/>
                        </a:spcBef>
                      </a:pPr>
                      <a:r>
                        <a:rPr sz="900" spc="-5" dirty="0">
                          <a:latin typeface="Times New Roman"/>
                          <a:cs typeface="Times New Roman"/>
                        </a:rPr>
                        <a:t>Lakukan </a:t>
                      </a:r>
                      <a:r>
                        <a:rPr sz="900" dirty="0">
                          <a:latin typeface="Times New Roman"/>
                          <a:cs typeface="Times New Roman"/>
                        </a:rPr>
                        <a:t>rekonsiliasi antara penjualan yang menjadi objek </a:t>
                      </a:r>
                      <a:r>
                        <a:rPr sz="900" spc="-5" dirty="0">
                          <a:latin typeface="Times New Roman"/>
                          <a:cs typeface="Times New Roman"/>
                        </a:rPr>
                        <a:t>PPN </a:t>
                      </a:r>
                      <a:r>
                        <a:rPr sz="900" dirty="0">
                          <a:latin typeface="Times New Roman"/>
                          <a:cs typeface="Times New Roman"/>
                        </a:rPr>
                        <a:t>dengan jumlah </a:t>
                      </a:r>
                      <a:r>
                        <a:rPr sz="900" spc="-5" dirty="0">
                          <a:latin typeface="Times New Roman"/>
                          <a:cs typeface="Times New Roman"/>
                        </a:rPr>
                        <a:t>PPN </a:t>
                      </a:r>
                      <a:r>
                        <a:rPr sz="900" dirty="0">
                          <a:latin typeface="Times New Roman"/>
                          <a:cs typeface="Times New Roman"/>
                        </a:rPr>
                        <a:t>yang dipungut  menurut </a:t>
                      </a:r>
                      <a:r>
                        <a:rPr sz="900" spc="-5" dirty="0">
                          <a:latin typeface="Times New Roman"/>
                          <a:cs typeface="Times New Roman"/>
                        </a:rPr>
                        <a:t>Surat Perintah </a:t>
                      </a:r>
                      <a:r>
                        <a:rPr sz="900" dirty="0">
                          <a:latin typeface="Times New Roman"/>
                          <a:cs typeface="Times New Roman"/>
                        </a:rPr>
                        <a:t>Membayar </a:t>
                      </a:r>
                      <a:r>
                        <a:rPr sz="900" spc="-5" dirty="0">
                          <a:latin typeface="Times New Roman"/>
                          <a:cs typeface="Times New Roman"/>
                        </a:rPr>
                        <a:t>(SPM) </a:t>
                      </a:r>
                      <a:r>
                        <a:rPr sz="900" dirty="0">
                          <a:latin typeface="Times New Roman"/>
                          <a:cs typeface="Times New Roman"/>
                        </a:rPr>
                        <a:t>atau buku</a:t>
                      </a:r>
                      <a:r>
                        <a:rPr sz="900" spc="30" dirty="0">
                          <a:latin typeface="Times New Roman"/>
                          <a:cs typeface="Times New Roman"/>
                        </a:rPr>
                        <a:t> </a:t>
                      </a:r>
                      <a:r>
                        <a:rPr sz="900" dirty="0">
                          <a:latin typeface="Times New Roman"/>
                          <a:cs typeface="Times New Roman"/>
                        </a:rPr>
                        <a:t>besar.</a:t>
                      </a:r>
                      <a:endParaRPr sz="900">
                        <a:latin typeface="Times New Roman"/>
                        <a:cs typeface="Times New Roman"/>
                      </a:endParaRPr>
                    </a:p>
                  </a:txBody>
                  <a:tcPr marL="0" marR="0" marT="4612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294320">
                <a:tc>
                  <a:txBody>
                    <a:bodyPr/>
                    <a:lstStyle/>
                    <a:p>
                      <a:pPr algn="ctr">
                        <a:lnSpc>
                          <a:spcPct val="100000"/>
                        </a:lnSpc>
                        <a:spcBef>
                          <a:spcPts val="775"/>
                        </a:spcBef>
                      </a:pPr>
                      <a:r>
                        <a:rPr sz="900" dirty="0">
                          <a:latin typeface="Times New Roman"/>
                          <a:cs typeface="Times New Roman"/>
                        </a:rPr>
                        <a:t>3</a:t>
                      </a:r>
                      <a:endParaRPr sz="900">
                        <a:latin typeface="Times New Roman"/>
                        <a:cs typeface="Times New Roman"/>
                      </a:endParaRPr>
                    </a:p>
                  </a:txBody>
                  <a:tcPr marL="0" marR="0" marT="7605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marR="294640">
                        <a:lnSpc>
                          <a:spcPts val="1230"/>
                        </a:lnSpc>
                        <a:spcBef>
                          <a:spcPts val="450"/>
                        </a:spcBef>
                      </a:pPr>
                      <a:r>
                        <a:rPr sz="900" spc="-5" dirty="0">
                          <a:latin typeface="Times New Roman"/>
                          <a:cs typeface="Times New Roman"/>
                        </a:rPr>
                        <a:t>Periksa </a:t>
                      </a:r>
                      <a:r>
                        <a:rPr sz="900" dirty="0">
                          <a:latin typeface="Times New Roman"/>
                          <a:cs typeface="Times New Roman"/>
                        </a:rPr>
                        <a:t>apakah klien telah melaporkan </a:t>
                      </a:r>
                      <a:r>
                        <a:rPr sz="900" spc="-5" dirty="0">
                          <a:latin typeface="Times New Roman"/>
                          <a:cs typeface="Times New Roman"/>
                        </a:rPr>
                        <a:t>PPN </a:t>
                      </a:r>
                      <a:r>
                        <a:rPr sz="900" dirty="0">
                          <a:latin typeface="Times New Roman"/>
                          <a:cs typeface="Times New Roman"/>
                        </a:rPr>
                        <a:t>secara bulanan ke kantor pajak melalui mekanisme </a:t>
                      </a:r>
                      <a:r>
                        <a:rPr sz="900" spc="-5" dirty="0">
                          <a:latin typeface="Times New Roman"/>
                          <a:cs typeface="Times New Roman"/>
                        </a:rPr>
                        <a:t>SPM  </a:t>
                      </a:r>
                      <a:r>
                        <a:rPr sz="900" dirty="0">
                          <a:latin typeface="Times New Roman"/>
                          <a:cs typeface="Times New Roman"/>
                        </a:rPr>
                        <a:t>bulanan.</a:t>
                      </a:r>
                      <a:endParaRPr sz="900">
                        <a:latin typeface="Times New Roman"/>
                        <a:cs typeface="Times New Roman"/>
                      </a:endParaRPr>
                    </a:p>
                  </a:txBody>
                  <a:tcPr marL="0" marR="0" marT="4416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70956">
                <a:tc>
                  <a:txBody>
                    <a:bodyPr/>
                    <a:lstStyle/>
                    <a:p>
                      <a:pPr>
                        <a:lnSpc>
                          <a:spcPct val="100000"/>
                        </a:lnSpc>
                        <a:spcBef>
                          <a:spcPts val="10"/>
                        </a:spcBef>
                      </a:pPr>
                      <a:endParaRPr sz="1100">
                        <a:latin typeface="Times New Roman"/>
                        <a:cs typeface="Times New Roman"/>
                      </a:endParaRPr>
                    </a:p>
                    <a:p>
                      <a:pPr algn="ctr">
                        <a:lnSpc>
                          <a:spcPct val="100000"/>
                        </a:lnSpc>
                      </a:pPr>
                      <a:r>
                        <a:rPr sz="900" dirty="0">
                          <a:latin typeface="Times New Roman"/>
                          <a:cs typeface="Times New Roman"/>
                        </a:rPr>
                        <a:t>4</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marR="166370">
                        <a:lnSpc>
                          <a:spcPts val="1220"/>
                        </a:lnSpc>
                        <a:spcBef>
                          <a:spcPts val="110"/>
                        </a:spcBef>
                      </a:pPr>
                      <a:r>
                        <a:rPr sz="900" dirty="0">
                          <a:latin typeface="Times New Roman"/>
                          <a:cs typeface="Times New Roman"/>
                        </a:rPr>
                        <a:t>Minta daftar rekonsiliasi </a:t>
                      </a:r>
                      <a:r>
                        <a:rPr sz="900" spc="-5" dirty="0">
                          <a:latin typeface="Times New Roman"/>
                          <a:cs typeface="Times New Roman"/>
                        </a:rPr>
                        <a:t>PPN </a:t>
                      </a:r>
                      <a:r>
                        <a:rPr sz="900" dirty="0">
                          <a:latin typeface="Times New Roman"/>
                          <a:cs typeface="Times New Roman"/>
                        </a:rPr>
                        <a:t>antara menurut </a:t>
                      </a:r>
                      <a:r>
                        <a:rPr sz="900" spc="-5" dirty="0">
                          <a:latin typeface="Times New Roman"/>
                          <a:cs typeface="Times New Roman"/>
                        </a:rPr>
                        <a:t>SPM </a:t>
                      </a:r>
                      <a:r>
                        <a:rPr sz="900" dirty="0">
                          <a:latin typeface="Times New Roman"/>
                          <a:cs typeface="Times New Roman"/>
                        </a:rPr>
                        <a:t>bulanan dengan buku besar, khususnya untuk bulan  penutup buku, dan teliti penyebabnya apabila ada</a:t>
                      </a:r>
                      <a:r>
                        <a:rPr sz="900" spc="10" dirty="0">
                          <a:latin typeface="Times New Roman"/>
                          <a:cs typeface="Times New Roman"/>
                        </a:rPr>
                        <a:t> </a:t>
                      </a:r>
                      <a:r>
                        <a:rPr sz="900" dirty="0">
                          <a:latin typeface="Times New Roman"/>
                          <a:cs typeface="Times New Roman"/>
                        </a:rPr>
                        <a:t>perbedaan.</a:t>
                      </a:r>
                      <a:endParaRPr sz="900">
                        <a:latin typeface="Times New Roman"/>
                        <a:cs typeface="Times New Roman"/>
                      </a:endParaRPr>
                    </a:p>
                  </a:txBody>
                  <a:tcPr marL="0" marR="0" marT="1079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286813">
                <a:tc>
                  <a:txBody>
                    <a:bodyPr/>
                    <a:lstStyle/>
                    <a:p>
                      <a:pPr algn="ctr">
                        <a:lnSpc>
                          <a:spcPct val="100000"/>
                        </a:lnSpc>
                        <a:spcBef>
                          <a:spcPts val="735"/>
                        </a:spcBef>
                      </a:pPr>
                      <a:r>
                        <a:rPr sz="900" dirty="0">
                          <a:latin typeface="Times New Roman"/>
                          <a:cs typeface="Times New Roman"/>
                        </a:rPr>
                        <a:t>5</a:t>
                      </a:r>
                      <a:endParaRPr sz="900">
                        <a:latin typeface="Times New Roman"/>
                        <a:cs typeface="Times New Roman"/>
                      </a:endParaRPr>
                    </a:p>
                  </a:txBody>
                  <a:tcPr marL="0" marR="0" marT="721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700" marR="308610">
                        <a:lnSpc>
                          <a:spcPts val="1220"/>
                        </a:lnSpc>
                        <a:spcBef>
                          <a:spcPts val="390"/>
                        </a:spcBef>
                      </a:pPr>
                      <a:r>
                        <a:rPr sz="900" i="1" spc="-5" dirty="0">
                          <a:latin typeface="Times New Roman"/>
                          <a:cs typeface="Times New Roman"/>
                        </a:rPr>
                        <a:t>Test </a:t>
                      </a:r>
                      <a:r>
                        <a:rPr sz="900" i="1" dirty="0">
                          <a:latin typeface="Times New Roman"/>
                          <a:cs typeface="Times New Roman"/>
                        </a:rPr>
                        <a:t>check </a:t>
                      </a:r>
                      <a:r>
                        <a:rPr sz="900" dirty="0">
                          <a:latin typeface="Times New Roman"/>
                          <a:cs typeface="Times New Roman"/>
                        </a:rPr>
                        <a:t>secara </a:t>
                      </a:r>
                      <a:r>
                        <a:rPr sz="900" i="1" spc="-5" dirty="0">
                          <a:latin typeface="Times New Roman"/>
                          <a:cs typeface="Times New Roman"/>
                        </a:rPr>
                        <a:t>sampling </a:t>
                      </a:r>
                      <a:r>
                        <a:rPr sz="900" dirty="0">
                          <a:latin typeface="Times New Roman"/>
                          <a:cs typeface="Times New Roman"/>
                        </a:rPr>
                        <a:t>faktur pajak masukan yang asli </a:t>
                      </a:r>
                      <a:r>
                        <a:rPr sz="900" spc="-5" dirty="0">
                          <a:latin typeface="Times New Roman"/>
                          <a:cs typeface="Times New Roman"/>
                        </a:rPr>
                        <a:t>yang </a:t>
                      </a:r>
                      <a:r>
                        <a:rPr sz="900" dirty="0">
                          <a:latin typeface="Times New Roman"/>
                          <a:cs typeface="Times New Roman"/>
                        </a:rPr>
                        <a:t>akan </a:t>
                      </a:r>
                      <a:r>
                        <a:rPr sz="900" spc="-5" dirty="0">
                          <a:latin typeface="Times New Roman"/>
                          <a:cs typeface="Times New Roman"/>
                        </a:rPr>
                        <a:t>dikompensasikan </a:t>
                      </a:r>
                      <a:r>
                        <a:rPr sz="900" dirty="0">
                          <a:latin typeface="Times New Roman"/>
                          <a:cs typeface="Times New Roman"/>
                        </a:rPr>
                        <a:t>dengan PPN  keluaran khususnya untuk jumlah yang</a:t>
                      </a:r>
                      <a:r>
                        <a:rPr sz="900" spc="-5" dirty="0">
                          <a:latin typeface="Times New Roman"/>
                          <a:cs typeface="Times New Roman"/>
                        </a:rPr>
                        <a:t> </a:t>
                      </a:r>
                      <a:r>
                        <a:rPr sz="900" dirty="0">
                          <a:latin typeface="Times New Roman"/>
                          <a:cs typeface="Times New Roman"/>
                        </a:rPr>
                        <a:t>material.</a:t>
                      </a:r>
                      <a:endParaRPr sz="900">
                        <a:latin typeface="Times New Roman"/>
                        <a:cs typeface="Times New Roman"/>
                      </a:endParaRPr>
                    </a:p>
                  </a:txBody>
                  <a:tcPr marL="0" marR="0" marT="3827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301543">
                <a:tc>
                  <a:txBody>
                    <a:bodyPr/>
                    <a:lstStyle/>
                    <a:p>
                      <a:pPr algn="ctr">
                        <a:lnSpc>
                          <a:spcPct val="100000"/>
                        </a:lnSpc>
                        <a:spcBef>
                          <a:spcPts val="805"/>
                        </a:spcBef>
                      </a:pPr>
                      <a:r>
                        <a:rPr sz="900" dirty="0">
                          <a:latin typeface="Times New Roman"/>
                          <a:cs typeface="Times New Roman"/>
                        </a:rPr>
                        <a:t>6</a:t>
                      </a:r>
                      <a:endParaRPr sz="900">
                        <a:latin typeface="Times New Roman"/>
                        <a:cs typeface="Times New Roman"/>
                      </a:endParaRPr>
                    </a:p>
                  </a:txBody>
                  <a:tcPr marL="0" marR="0" marT="79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nSpc>
                          <a:spcPct val="100000"/>
                        </a:lnSpc>
                        <a:spcBef>
                          <a:spcPts val="25"/>
                        </a:spcBef>
                      </a:pPr>
                      <a:endParaRPr sz="1100">
                        <a:latin typeface="Times New Roman"/>
                        <a:cs typeface="Times New Roman"/>
                      </a:endParaRPr>
                    </a:p>
                    <a:p>
                      <a:pPr marL="12700">
                        <a:lnSpc>
                          <a:spcPct val="100000"/>
                        </a:lnSpc>
                      </a:pPr>
                      <a:r>
                        <a:rPr sz="900" spc="-5" dirty="0">
                          <a:latin typeface="Times New Roman"/>
                          <a:cs typeface="Times New Roman"/>
                        </a:rPr>
                        <a:t>Untuk </a:t>
                      </a:r>
                      <a:r>
                        <a:rPr sz="900" dirty="0">
                          <a:latin typeface="Times New Roman"/>
                          <a:cs typeface="Times New Roman"/>
                        </a:rPr>
                        <a:t>kepentingan laporan posisi keuangan lakukan </a:t>
                      </a:r>
                      <a:r>
                        <a:rPr sz="900" i="1" dirty="0">
                          <a:latin typeface="Times New Roman"/>
                          <a:cs typeface="Times New Roman"/>
                        </a:rPr>
                        <a:t>set-off </a:t>
                      </a:r>
                      <a:r>
                        <a:rPr sz="900" dirty="0">
                          <a:latin typeface="Times New Roman"/>
                          <a:cs typeface="Times New Roman"/>
                        </a:rPr>
                        <a:t>antara </a:t>
                      </a:r>
                      <a:r>
                        <a:rPr sz="900" spc="-5" dirty="0">
                          <a:latin typeface="Times New Roman"/>
                          <a:cs typeface="Times New Roman"/>
                        </a:rPr>
                        <a:t>PPN </a:t>
                      </a:r>
                      <a:r>
                        <a:rPr sz="900" dirty="0">
                          <a:latin typeface="Times New Roman"/>
                          <a:cs typeface="Times New Roman"/>
                        </a:rPr>
                        <a:t>masukan dengan</a:t>
                      </a:r>
                      <a:r>
                        <a:rPr sz="900" spc="10" dirty="0">
                          <a:latin typeface="Times New Roman"/>
                          <a:cs typeface="Times New Roman"/>
                        </a:rPr>
                        <a:t> </a:t>
                      </a:r>
                      <a:r>
                        <a:rPr sz="900" dirty="0">
                          <a:latin typeface="Times New Roman"/>
                          <a:cs typeface="Times New Roman"/>
                        </a:rPr>
                        <a:t>keluaran.</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55">
                <a:tc gridSpan="2">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Di Buat Oleh</a:t>
                      </a:r>
                      <a:r>
                        <a:rPr sz="900" spc="10"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Di Periksa Oleh</a:t>
                      </a:r>
                      <a:r>
                        <a:rPr sz="900" spc="5" dirty="0">
                          <a:latin typeface="Times New Roman"/>
                          <a:cs typeface="Times New Roman"/>
                        </a:rPr>
                        <a:t>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250090">
                <a:tc gridSpan="2">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spcBef>
                          <a:spcPts val="20"/>
                        </a:spcBef>
                      </a:pPr>
                      <a:endParaRPr sz="700">
                        <a:latin typeface="Times New Roman"/>
                        <a:cs typeface="Times New Roman"/>
                      </a:endParaRPr>
                    </a:p>
                    <a:p>
                      <a:pPr marL="12700">
                        <a:lnSpc>
                          <a:spcPct val="100000"/>
                        </a:lnSpc>
                      </a:pPr>
                      <a:r>
                        <a:rPr sz="900" spc="-5" dirty="0">
                          <a:latin typeface="Times New Roman"/>
                          <a:cs typeface="Times New Roman"/>
                        </a:rPr>
                        <a:t>Galang Dwi</a:t>
                      </a:r>
                      <a:r>
                        <a:rPr sz="900" spc="5" dirty="0">
                          <a:latin typeface="Times New Roman"/>
                          <a:cs typeface="Times New Roman"/>
                        </a:rPr>
                        <a:t> </a:t>
                      </a:r>
                      <a:r>
                        <a:rPr sz="900" spc="-5" dirty="0">
                          <a:latin typeface="Times New Roman"/>
                          <a:cs typeface="Times New Roman"/>
                        </a:rPr>
                        <a:t>Saputro</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5"/>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6379"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5"/>
                        </a:spcBef>
                      </a:pPr>
                      <a:r>
                        <a:rPr sz="900" i="1" dirty="0">
                          <a:latin typeface="Times New Roman"/>
                          <a:cs typeface="Times New Roman"/>
                        </a:rPr>
                        <a:t>Siklus </a:t>
                      </a:r>
                      <a:r>
                        <a:rPr sz="900" i="1" spc="-5" dirty="0">
                          <a:latin typeface="Times New Roman"/>
                          <a:cs typeface="Times New Roman"/>
                        </a:rPr>
                        <a:t>Penjualan </a:t>
                      </a:r>
                      <a:r>
                        <a:rPr sz="900" i="1" dirty="0">
                          <a:latin typeface="Times New Roman"/>
                          <a:cs typeface="Times New Roman"/>
                        </a:rPr>
                        <a:t>dan </a:t>
                      </a:r>
                      <a:r>
                        <a:rPr sz="900" i="1" spc="-5" dirty="0">
                          <a:latin typeface="Times New Roman"/>
                          <a:cs typeface="Times New Roman"/>
                        </a:rPr>
                        <a:t>Penagihan Piutang</a:t>
                      </a:r>
                      <a:r>
                        <a:rPr sz="900" i="1" spc="25" dirty="0">
                          <a:latin typeface="Times New Roman"/>
                          <a:cs typeface="Times New Roman"/>
                        </a:rPr>
                        <a:t> </a:t>
                      </a:r>
                      <a:r>
                        <a:rPr sz="900" i="1" spc="-5" dirty="0">
                          <a:latin typeface="Times New Roman"/>
                          <a:cs typeface="Times New Roman"/>
                        </a:rPr>
                        <a:t>Usaha</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1848970" cy="2928128"/>
        </p:xfrm>
        <a:graphic>
          <a:graphicData uri="http://schemas.openxmlformats.org/drawingml/2006/table">
            <a:tbl>
              <a:tblPr firstRow="1" bandRow="1">
                <a:tableStyleId>{2D5ABB26-0587-4C30-8999-92F81FD0307C}</a:tableStyleId>
              </a:tblPr>
              <a:tblGrid>
                <a:gridCol w="792181"/>
                <a:gridCol w="1056789"/>
              </a:tblGrid>
              <a:tr h="147155">
                <a:tc gridSpan="2">
                  <a:txBody>
                    <a:bodyPr/>
                    <a:lstStyle/>
                    <a:p>
                      <a:pPr marL="210820">
                        <a:lnSpc>
                          <a:spcPct val="100000"/>
                        </a:lnSpc>
                        <a:spcBef>
                          <a:spcPts val="60"/>
                        </a:spcBef>
                      </a:pPr>
                      <a:r>
                        <a:rPr sz="900" b="1" spc="-5" dirty="0">
                          <a:latin typeface="Times New Roman"/>
                          <a:cs typeface="Times New Roman"/>
                        </a:rPr>
                        <a:t>Dikerjakan</a:t>
                      </a:r>
                      <a:r>
                        <a:rPr sz="900" b="1" spc="-10" dirty="0">
                          <a:latin typeface="Times New Roman"/>
                          <a:cs typeface="Times New Roman"/>
                        </a:rPr>
                        <a:t> </a:t>
                      </a:r>
                      <a:r>
                        <a:rPr sz="900" b="1" dirty="0">
                          <a:latin typeface="Times New Roman"/>
                          <a:cs typeface="Times New Roman"/>
                        </a:rPr>
                        <a:t>Oleh</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a:txBody>
                    <a:bodyPr/>
                    <a:lstStyle/>
                    <a:p>
                      <a:pPr algn="ctr">
                        <a:lnSpc>
                          <a:spcPct val="100000"/>
                        </a:lnSpc>
                        <a:spcBef>
                          <a:spcPts val="60"/>
                        </a:spcBef>
                      </a:pPr>
                      <a:r>
                        <a:rPr sz="900" b="1" spc="-5"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41300">
                        <a:lnSpc>
                          <a:spcPct val="100000"/>
                        </a:lnSpc>
                        <a:spcBef>
                          <a:spcPts val="60"/>
                        </a:spcBef>
                      </a:pPr>
                      <a:r>
                        <a:rPr sz="900" b="1" spc="-5" dirty="0">
                          <a:latin typeface="Times New Roman"/>
                          <a:cs typeface="Times New Roman"/>
                        </a:rPr>
                        <a:t>Paraf</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gn="ctr">
                        <a:lnSpc>
                          <a:spcPct val="100000"/>
                        </a:lnSpc>
                        <a:spcBef>
                          <a:spcPts val="25"/>
                        </a:spcBef>
                      </a:pPr>
                      <a:r>
                        <a:rPr sz="900" dirty="0">
                          <a:latin typeface="Times New Roman"/>
                          <a:cs typeface="Times New Roman"/>
                        </a:rPr>
                        <a:t>-</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94311">
                <a:tc>
                  <a:txBody>
                    <a:bodyPr/>
                    <a:lstStyle/>
                    <a:p>
                      <a:pPr algn="ctr">
                        <a:lnSpc>
                          <a:spcPct val="100000"/>
                        </a:lnSpc>
                        <a:spcBef>
                          <a:spcPts val="770"/>
                        </a:spcBef>
                      </a:pPr>
                      <a:r>
                        <a:rPr sz="900" dirty="0">
                          <a:latin typeface="Times New Roman"/>
                          <a:cs typeface="Times New Roman"/>
                        </a:rPr>
                        <a:t>-</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94320">
                <a:tc>
                  <a:txBody>
                    <a:bodyPr/>
                    <a:lstStyle/>
                    <a:p>
                      <a:pPr algn="ctr">
                        <a:lnSpc>
                          <a:spcPct val="100000"/>
                        </a:lnSpc>
                        <a:spcBef>
                          <a:spcPts val="775"/>
                        </a:spcBef>
                      </a:pPr>
                      <a:r>
                        <a:rPr sz="900" dirty="0">
                          <a:latin typeface="Times New Roman"/>
                          <a:cs typeface="Times New Roman"/>
                        </a:rPr>
                        <a:t>-</a:t>
                      </a:r>
                      <a:endParaRPr sz="900">
                        <a:latin typeface="Times New Roman"/>
                        <a:cs typeface="Times New Roman"/>
                      </a:endParaRPr>
                    </a:p>
                  </a:txBody>
                  <a:tcPr marL="0" marR="0" marT="7605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70956">
                <a:tc>
                  <a:txBody>
                    <a:bodyPr/>
                    <a:lstStyle/>
                    <a:p>
                      <a:pPr>
                        <a:lnSpc>
                          <a:spcPct val="100000"/>
                        </a:lnSpc>
                        <a:spcBef>
                          <a:spcPts val="10"/>
                        </a:spcBef>
                      </a:pPr>
                      <a:endParaRPr sz="1100">
                        <a:latin typeface="Times New Roman"/>
                        <a:cs typeface="Times New Roman"/>
                      </a:endParaRPr>
                    </a:p>
                    <a:p>
                      <a:pPr algn="ctr">
                        <a:lnSpc>
                          <a:spcPct val="100000"/>
                        </a:lnSpc>
                      </a:pPr>
                      <a:r>
                        <a:rPr sz="900" dirty="0">
                          <a:latin typeface="Times New Roman"/>
                          <a:cs typeface="Times New Roman"/>
                        </a:rPr>
                        <a:t>-</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86813">
                <a:tc>
                  <a:txBody>
                    <a:bodyPr/>
                    <a:lstStyle/>
                    <a:p>
                      <a:pPr algn="ctr">
                        <a:lnSpc>
                          <a:spcPct val="100000"/>
                        </a:lnSpc>
                        <a:spcBef>
                          <a:spcPts val="735"/>
                        </a:spcBef>
                      </a:pPr>
                      <a:r>
                        <a:rPr sz="900" dirty="0">
                          <a:latin typeface="Times New Roman"/>
                          <a:cs typeface="Times New Roman"/>
                        </a:rPr>
                        <a:t>-</a:t>
                      </a:r>
                      <a:endParaRPr sz="900">
                        <a:latin typeface="Times New Roman"/>
                        <a:cs typeface="Times New Roman"/>
                      </a:endParaRPr>
                    </a:p>
                  </a:txBody>
                  <a:tcPr marL="0" marR="0" marT="721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1543">
                <a:tc>
                  <a:txBody>
                    <a:bodyPr/>
                    <a:lstStyle/>
                    <a:p>
                      <a:pPr algn="ctr">
                        <a:lnSpc>
                          <a:spcPct val="100000"/>
                        </a:lnSpc>
                        <a:spcBef>
                          <a:spcPts val="805"/>
                        </a:spcBef>
                      </a:pPr>
                      <a:r>
                        <a:rPr sz="900" dirty="0">
                          <a:latin typeface="Times New Roman"/>
                          <a:cs typeface="Times New Roman"/>
                        </a:rPr>
                        <a:t>-</a:t>
                      </a:r>
                      <a:endParaRPr sz="900">
                        <a:latin typeface="Times New Roman"/>
                        <a:cs typeface="Times New Roman"/>
                      </a:endParaRPr>
                    </a:p>
                  </a:txBody>
                  <a:tcPr marL="0" marR="0" marT="7900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90">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spc="-5" dirty="0">
                          <a:latin typeface="Times New Roman"/>
                          <a:cs typeface="Times New Roman"/>
                        </a:rPr>
                        <a:t>Periode</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5"/>
                        </a:spcBef>
                      </a:pPr>
                      <a:r>
                        <a:rPr sz="900" dirty="0">
                          <a:latin typeface="Times New Roman"/>
                          <a:cs typeface="Times New Roman"/>
                        </a:rPr>
                        <a:t>31/12/2018</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5" y="525981"/>
          <a:ext cx="7903732" cy="6481829"/>
        </p:xfrm>
        <a:graphic>
          <a:graphicData uri="http://schemas.openxmlformats.org/drawingml/2006/table">
            <a:tbl>
              <a:tblPr firstRow="1" bandRow="1">
                <a:tableStyleId>{2D5ABB26-0587-4C30-8999-92F81FD0307C}</a:tableStyleId>
              </a:tblPr>
              <a:tblGrid>
                <a:gridCol w="429783"/>
                <a:gridCol w="4147446"/>
                <a:gridCol w="1656678"/>
                <a:gridCol w="1669825"/>
              </a:tblGrid>
              <a:tr h="294311">
                <a:tc>
                  <a:txBody>
                    <a:bodyPr/>
                    <a:lstStyle/>
                    <a:p>
                      <a:pPr marR="73660" algn="r">
                        <a:lnSpc>
                          <a:spcPct val="100000"/>
                        </a:lnSpc>
                        <a:spcBef>
                          <a:spcPts val="770"/>
                        </a:spcBef>
                      </a:pPr>
                      <a:r>
                        <a:rPr sz="900" b="1" spc="-5" dirty="0">
                          <a:latin typeface="Times New Roman"/>
                          <a:cs typeface="Times New Roman"/>
                        </a:rPr>
                        <a:t>N</a:t>
                      </a:r>
                      <a:r>
                        <a:rPr sz="900" b="1" dirty="0">
                          <a:latin typeface="Times New Roman"/>
                          <a:cs typeface="Times New Roman"/>
                        </a:rPr>
                        <a:t>o</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gn="ctr">
                        <a:lnSpc>
                          <a:spcPct val="100000"/>
                        </a:lnSpc>
                        <a:spcBef>
                          <a:spcPts val="770"/>
                        </a:spcBef>
                      </a:pPr>
                      <a:r>
                        <a:rPr sz="900" b="1" spc="-5" dirty="0">
                          <a:latin typeface="Times New Roman"/>
                          <a:cs typeface="Times New Roman"/>
                        </a:rPr>
                        <a:t>Prosedur Audit</a:t>
                      </a:r>
                      <a:endParaRPr sz="900">
                        <a:latin typeface="Times New Roman"/>
                        <a:cs typeface="Times New Roman"/>
                      </a:endParaRPr>
                    </a:p>
                  </a:txBody>
                  <a:tcPr marL="0" marR="0" marT="7556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a:lnSpc>
                          <a:spcPct val="100000"/>
                        </a:lnSpc>
                        <a:spcBef>
                          <a:spcPts val="65"/>
                        </a:spcBef>
                      </a:pPr>
                      <a:r>
                        <a:rPr sz="900" spc="-5" dirty="0">
                          <a:latin typeface="Times New Roman"/>
                          <a:cs typeface="Times New Roman"/>
                        </a:rPr>
                        <a:t>PENJUALAN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65">
                <a:tc>
                  <a:txBody>
                    <a:bodyPr/>
                    <a:lstStyle/>
                    <a:p>
                      <a:pPr marR="123189" algn="r">
                        <a:lnSpc>
                          <a:spcPct val="100000"/>
                        </a:lnSpc>
                        <a:spcBef>
                          <a:spcPts val="25"/>
                        </a:spcBef>
                      </a:pPr>
                      <a:r>
                        <a:rPr sz="900" dirty="0">
                          <a:latin typeface="Times New Roman"/>
                          <a:cs typeface="Times New Roman"/>
                        </a:rPr>
                        <a:t>1</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a:lnSpc>
                          <a:spcPct val="100000"/>
                        </a:lnSpc>
                        <a:spcBef>
                          <a:spcPts val="65"/>
                        </a:spcBef>
                      </a:pPr>
                      <a:r>
                        <a:rPr sz="900" spc="-5" dirty="0">
                          <a:latin typeface="Times New Roman"/>
                          <a:cs typeface="Times New Roman"/>
                        </a:rPr>
                        <a:t>Siapkan </a:t>
                      </a:r>
                      <a:r>
                        <a:rPr sz="900" dirty="0">
                          <a:latin typeface="Times New Roman"/>
                          <a:cs typeface="Times New Roman"/>
                        </a:rPr>
                        <a:t>skedul utama dari</a:t>
                      </a:r>
                      <a:r>
                        <a:rPr sz="900" spc="10" dirty="0">
                          <a:latin typeface="Times New Roman"/>
                          <a:cs typeface="Times New Roman"/>
                        </a:rPr>
                        <a:t> </a:t>
                      </a:r>
                      <a:r>
                        <a:rPr sz="900" dirty="0">
                          <a:latin typeface="Times New Roman"/>
                          <a:cs typeface="Times New Roman"/>
                        </a:rPr>
                        <a:t>penjualan.</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55">
                <a:tc>
                  <a:txBody>
                    <a:bodyPr/>
                    <a:lstStyle/>
                    <a:p>
                      <a:pPr marR="123189" algn="r">
                        <a:lnSpc>
                          <a:spcPct val="100000"/>
                        </a:lnSpc>
                        <a:spcBef>
                          <a:spcPts val="25"/>
                        </a:spcBef>
                      </a:pPr>
                      <a:r>
                        <a:rPr sz="900" dirty="0">
                          <a:latin typeface="Times New Roman"/>
                          <a:cs typeface="Times New Roman"/>
                        </a:rPr>
                        <a:t>2</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a:lnSpc>
                          <a:spcPct val="100000"/>
                        </a:lnSpc>
                        <a:spcBef>
                          <a:spcPts val="65"/>
                        </a:spcBef>
                      </a:pPr>
                      <a:r>
                        <a:rPr sz="900" dirty="0">
                          <a:latin typeface="Times New Roman"/>
                          <a:cs typeface="Times New Roman"/>
                        </a:rPr>
                        <a:t>Minta buku penjualan/jurnal penjualan serta cocokkan dengan buku</a:t>
                      </a:r>
                      <a:r>
                        <a:rPr sz="900" spc="-10" dirty="0">
                          <a:latin typeface="Times New Roman"/>
                          <a:cs typeface="Times New Roman"/>
                        </a:rPr>
                        <a:t> </a:t>
                      </a:r>
                      <a:r>
                        <a:rPr sz="900" dirty="0">
                          <a:latin typeface="Times New Roman"/>
                          <a:cs typeface="Times New Roman"/>
                        </a:rPr>
                        <a:t>besar.</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41476">
                <a:tc>
                  <a:txBody>
                    <a:bodyPr/>
                    <a:lstStyle/>
                    <a:p>
                      <a:pPr>
                        <a:lnSpc>
                          <a:spcPct val="100000"/>
                        </a:lnSpc>
                        <a:spcBef>
                          <a:spcPts val="30"/>
                        </a:spcBef>
                      </a:pPr>
                      <a:endParaRPr sz="1000">
                        <a:latin typeface="Times New Roman"/>
                        <a:cs typeface="Times New Roman"/>
                      </a:endParaRPr>
                    </a:p>
                    <a:p>
                      <a:pPr marR="123189" algn="r">
                        <a:lnSpc>
                          <a:spcPct val="100000"/>
                        </a:lnSpc>
                      </a:pPr>
                      <a:r>
                        <a:rPr sz="900" dirty="0">
                          <a:latin typeface="Times New Roman"/>
                          <a:cs typeface="Times New Roman"/>
                        </a:rPr>
                        <a:t>3</a:t>
                      </a:r>
                      <a:endParaRPr sz="900">
                        <a:latin typeface="Times New Roman"/>
                        <a:cs typeface="Times New Roman"/>
                      </a:endParaRPr>
                    </a:p>
                  </a:txBody>
                  <a:tcPr marL="0" marR="0" marT="294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374015">
                        <a:lnSpc>
                          <a:spcPct val="92800"/>
                        </a:lnSpc>
                        <a:spcBef>
                          <a:spcPts val="710"/>
                        </a:spcBef>
                      </a:pPr>
                      <a:r>
                        <a:rPr sz="900" spc="-5" dirty="0">
                          <a:latin typeface="Times New Roman"/>
                          <a:cs typeface="Times New Roman"/>
                        </a:rPr>
                        <a:t>Lakukan </a:t>
                      </a:r>
                      <a:r>
                        <a:rPr sz="900" dirty="0">
                          <a:latin typeface="Times New Roman"/>
                          <a:cs typeface="Times New Roman"/>
                        </a:rPr>
                        <a:t>penelaahan analitis </a:t>
                      </a:r>
                      <a:r>
                        <a:rPr sz="900" i="1" dirty="0">
                          <a:latin typeface="Times New Roman"/>
                          <a:cs typeface="Times New Roman"/>
                        </a:rPr>
                        <a:t>(analytic </a:t>
                      </a:r>
                      <a:r>
                        <a:rPr sz="900" i="1" spc="-5" dirty="0">
                          <a:latin typeface="Times New Roman"/>
                          <a:cs typeface="Times New Roman"/>
                        </a:rPr>
                        <a:t>review) </a:t>
                      </a:r>
                      <a:r>
                        <a:rPr sz="900" dirty="0">
                          <a:latin typeface="Times New Roman"/>
                          <a:cs typeface="Times New Roman"/>
                        </a:rPr>
                        <a:t>untuk mengetahui sebab - sebab naik turunnya  penjualan selama periode berjalan/fluktuasi penjualan untuk klasifikasi produk yang dijual serta  bandingkan dengan hasil tahun sebelumnya.</a:t>
                      </a:r>
                      <a:endParaRPr sz="900">
                        <a:latin typeface="Times New Roman"/>
                        <a:cs typeface="Times New Roman"/>
                      </a:endParaRPr>
                    </a:p>
                  </a:txBody>
                  <a:tcPr marL="0" marR="0" marT="69677"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56216">
                <a:tc>
                  <a:txBody>
                    <a:bodyPr/>
                    <a:lstStyle/>
                    <a:p>
                      <a:pPr>
                        <a:lnSpc>
                          <a:spcPct val="100000"/>
                        </a:lnSpc>
                        <a:spcBef>
                          <a:spcPts val="40"/>
                        </a:spcBef>
                      </a:pPr>
                      <a:endParaRPr sz="1000">
                        <a:latin typeface="Times New Roman"/>
                        <a:cs typeface="Times New Roman"/>
                      </a:endParaRPr>
                    </a:p>
                    <a:p>
                      <a:pPr marR="123189" algn="r">
                        <a:lnSpc>
                          <a:spcPct val="100000"/>
                        </a:lnSpc>
                      </a:pPr>
                      <a:r>
                        <a:rPr sz="900" dirty="0">
                          <a:latin typeface="Times New Roman"/>
                          <a:cs typeface="Times New Roman"/>
                        </a:rPr>
                        <a:t>4</a:t>
                      </a:r>
                      <a:endParaRPr sz="900">
                        <a:latin typeface="Times New Roman"/>
                        <a:cs typeface="Times New Roman"/>
                      </a:endParaRPr>
                    </a:p>
                  </a:txBody>
                  <a:tcPr marL="0" marR="0" marT="39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31750">
                        <a:lnSpc>
                          <a:spcPts val="1220"/>
                        </a:lnSpc>
                        <a:spcBef>
                          <a:spcPts val="890"/>
                        </a:spcBef>
                      </a:pPr>
                      <a:r>
                        <a:rPr sz="900" dirty="0">
                          <a:latin typeface="Times New Roman"/>
                          <a:cs typeface="Times New Roman"/>
                        </a:rPr>
                        <a:t>Minta informasi ke pihak manajemen tentang siapa yang </a:t>
                      </a:r>
                      <a:r>
                        <a:rPr sz="900" spc="-5" dirty="0">
                          <a:latin typeface="Times New Roman"/>
                          <a:cs typeface="Times New Roman"/>
                        </a:rPr>
                        <a:t>berwenang </a:t>
                      </a:r>
                      <a:r>
                        <a:rPr sz="900" dirty="0">
                          <a:latin typeface="Times New Roman"/>
                          <a:cs typeface="Times New Roman"/>
                        </a:rPr>
                        <a:t>menetapkan harga jual, apa  dasarnya, dan apakah klien mempunyai suatu standar harga serta bandingkan kebijakan harga tersebut  dengan tahun</a:t>
                      </a:r>
                      <a:r>
                        <a:rPr sz="900" spc="-5" dirty="0">
                          <a:latin typeface="Times New Roman"/>
                          <a:cs typeface="Times New Roman"/>
                        </a:rPr>
                        <a:t> </a:t>
                      </a:r>
                      <a:r>
                        <a:rPr sz="900" dirty="0">
                          <a:latin typeface="Times New Roman"/>
                          <a:cs typeface="Times New Roman"/>
                        </a:rPr>
                        <a:t>sebelumnya.</a:t>
                      </a:r>
                      <a:endParaRPr sz="900">
                        <a:latin typeface="Times New Roman"/>
                        <a:cs typeface="Times New Roman"/>
                      </a:endParaRPr>
                    </a:p>
                  </a:txBody>
                  <a:tcPr marL="0" marR="0" marT="8734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750537">
                <a:tc>
                  <a:txBody>
                    <a:bodyPr/>
                    <a:lstStyle/>
                    <a:p>
                      <a:pPr>
                        <a:lnSpc>
                          <a:spcPct val="100000"/>
                        </a:lnSpc>
                      </a:pPr>
                      <a:endParaRPr sz="900">
                        <a:latin typeface="Times New Roman"/>
                        <a:cs typeface="Times New Roman"/>
                      </a:endParaRPr>
                    </a:p>
                    <a:p>
                      <a:pPr>
                        <a:lnSpc>
                          <a:spcPct val="100000"/>
                        </a:lnSpc>
                        <a:spcBef>
                          <a:spcPts val="50"/>
                        </a:spcBef>
                      </a:pPr>
                      <a:endParaRPr sz="1100">
                        <a:latin typeface="Times New Roman"/>
                        <a:cs typeface="Times New Roman"/>
                      </a:endParaRPr>
                    </a:p>
                    <a:p>
                      <a:pPr marR="123189" algn="r">
                        <a:lnSpc>
                          <a:spcPct val="100000"/>
                        </a:lnSpc>
                      </a:pPr>
                      <a:r>
                        <a:rPr sz="900" dirty="0">
                          <a:latin typeface="Times New Roman"/>
                          <a:cs typeface="Times New Roman"/>
                        </a:rPr>
                        <a:t>5</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2065" marR="51435">
                        <a:lnSpc>
                          <a:spcPct val="92400"/>
                        </a:lnSpc>
                      </a:pPr>
                      <a:r>
                        <a:rPr sz="900" spc="-5" dirty="0">
                          <a:latin typeface="Times New Roman"/>
                          <a:cs typeface="Times New Roman"/>
                        </a:rPr>
                        <a:t>Yakinkan bahwa </a:t>
                      </a:r>
                      <a:r>
                        <a:rPr sz="900" dirty="0">
                          <a:latin typeface="Times New Roman"/>
                          <a:cs typeface="Times New Roman"/>
                        </a:rPr>
                        <a:t>semua penjualan telah dicatat dengan lengkap dan tepat dengan memeriksa secara  </a:t>
                      </a:r>
                      <a:r>
                        <a:rPr sz="900" i="1" spc="-5" dirty="0">
                          <a:latin typeface="Times New Roman"/>
                          <a:cs typeface="Times New Roman"/>
                        </a:rPr>
                        <a:t>sampling </a:t>
                      </a:r>
                      <a:r>
                        <a:rPr sz="900" dirty="0">
                          <a:latin typeface="Times New Roman"/>
                          <a:cs typeface="Times New Roman"/>
                        </a:rPr>
                        <a:t>bukti penjualan seperti faktur, surat jalan, bukti penerimaan kas/bank. </a:t>
                      </a:r>
                      <a:r>
                        <a:rPr sz="900" i="1" spc="-5" dirty="0">
                          <a:latin typeface="Times New Roman"/>
                          <a:cs typeface="Times New Roman"/>
                        </a:rPr>
                        <a:t>Sampling </a:t>
                      </a:r>
                      <a:r>
                        <a:rPr sz="900" dirty="0">
                          <a:latin typeface="Times New Roman"/>
                          <a:cs typeface="Times New Roman"/>
                        </a:rPr>
                        <a:t>tersebut  biasa dilakukan dengan memeriksa beberapa bukti penjualan setiap bulannya atau secara penuh untuk  beberapa bulan terutama yang mempunyai tingkat penjualan yang tinggi.</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48709">
                <a:tc>
                  <a:txBody>
                    <a:bodyPr/>
                    <a:lstStyle/>
                    <a:p>
                      <a:pPr>
                        <a:lnSpc>
                          <a:spcPct val="100000"/>
                        </a:lnSpc>
                        <a:spcBef>
                          <a:spcPts val="5"/>
                        </a:spcBef>
                      </a:pPr>
                      <a:endParaRPr sz="1000">
                        <a:latin typeface="Times New Roman"/>
                        <a:cs typeface="Times New Roman"/>
                      </a:endParaRPr>
                    </a:p>
                    <a:p>
                      <a:pPr marR="123189" algn="r">
                        <a:lnSpc>
                          <a:spcPct val="100000"/>
                        </a:lnSpc>
                      </a:pPr>
                      <a:r>
                        <a:rPr sz="900" dirty="0">
                          <a:latin typeface="Times New Roman"/>
                          <a:cs typeface="Times New Roman"/>
                        </a:rPr>
                        <a:t>6</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a:lnSpc>
                          <a:spcPct val="100000"/>
                        </a:lnSpc>
                        <a:spcBef>
                          <a:spcPts val="10"/>
                        </a:spcBef>
                      </a:pPr>
                      <a:endParaRPr sz="1400">
                        <a:latin typeface="Times New Roman"/>
                        <a:cs typeface="Times New Roman"/>
                      </a:endParaRPr>
                    </a:p>
                    <a:p>
                      <a:pPr marL="12065" marR="25400">
                        <a:lnSpc>
                          <a:spcPts val="1230"/>
                        </a:lnSpc>
                        <a:spcBef>
                          <a:spcPts val="5"/>
                        </a:spcBef>
                      </a:pPr>
                      <a:r>
                        <a:rPr sz="900" dirty="0">
                          <a:latin typeface="Times New Roman"/>
                          <a:cs typeface="Times New Roman"/>
                        </a:rPr>
                        <a:t>Waspada terhadap dokumen penjualan yang tidak berturut, berhubungan pemeriksaan tersebut dengan  pergerakan persediaan untuk mendeteksi adanya penjualan yang tidak</a:t>
                      </a:r>
                      <a:r>
                        <a:rPr sz="900" spc="-10" dirty="0">
                          <a:latin typeface="Times New Roman"/>
                          <a:cs typeface="Times New Roman"/>
                        </a:rPr>
                        <a:t> </a:t>
                      </a:r>
                      <a:r>
                        <a:rPr sz="900" dirty="0">
                          <a:latin typeface="Times New Roman"/>
                          <a:cs typeface="Times New Roman"/>
                        </a:rPr>
                        <a:t>dibukukan.</a:t>
                      </a:r>
                      <a:endParaRPr sz="900">
                        <a:latin typeface="Times New Roman"/>
                        <a:cs typeface="Times New Roman"/>
                      </a:endParaRPr>
                    </a:p>
                  </a:txBody>
                  <a:tcPr marL="0" marR="0" marT="98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48699">
                <a:tc>
                  <a:txBody>
                    <a:bodyPr/>
                    <a:lstStyle/>
                    <a:p>
                      <a:pPr>
                        <a:lnSpc>
                          <a:spcPct val="100000"/>
                        </a:lnSpc>
                        <a:spcBef>
                          <a:spcPts val="5"/>
                        </a:spcBef>
                      </a:pPr>
                      <a:endParaRPr sz="1000">
                        <a:latin typeface="Times New Roman"/>
                        <a:cs typeface="Times New Roman"/>
                      </a:endParaRPr>
                    </a:p>
                    <a:p>
                      <a:pPr marR="123189" algn="r">
                        <a:lnSpc>
                          <a:spcPct val="100000"/>
                        </a:lnSpc>
                      </a:pPr>
                      <a:r>
                        <a:rPr sz="900" dirty="0">
                          <a:latin typeface="Times New Roman"/>
                          <a:cs typeface="Times New Roman"/>
                        </a:rPr>
                        <a:t>7</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549275">
                        <a:lnSpc>
                          <a:spcPct val="92800"/>
                        </a:lnSpc>
                        <a:spcBef>
                          <a:spcPts val="780"/>
                        </a:spcBef>
                      </a:pPr>
                      <a:r>
                        <a:rPr sz="900" spc="-5" dirty="0">
                          <a:latin typeface="Times New Roman"/>
                          <a:cs typeface="Times New Roman"/>
                        </a:rPr>
                        <a:t>Periksa </a:t>
                      </a:r>
                      <a:r>
                        <a:rPr sz="900" dirty="0">
                          <a:latin typeface="Times New Roman"/>
                          <a:cs typeface="Times New Roman"/>
                        </a:rPr>
                        <a:t>secara </a:t>
                      </a:r>
                      <a:r>
                        <a:rPr sz="900" i="1" spc="-5" dirty="0">
                          <a:latin typeface="Times New Roman"/>
                          <a:cs typeface="Times New Roman"/>
                        </a:rPr>
                        <a:t>sampling </a:t>
                      </a:r>
                      <a:r>
                        <a:rPr sz="900" dirty="0">
                          <a:latin typeface="Times New Roman"/>
                          <a:cs typeface="Times New Roman"/>
                        </a:rPr>
                        <a:t>harga satuan yang tercantum dalam faktur/nota debit dengan daftar  harga/kontrak (bila ada), perkalian banyaknya barang dengan harga satuan, penjumlahan dan  pengurangan/potongan, serta persetujuan atas syarat - syarat</a:t>
                      </a:r>
                      <a:r>
                        <a:rPr sz="900" spc="5" dirty="0">
                          <a:latin typeface="Times New Roman"/>
                          <a:cs typeface="Times New Roman"/>
                        </a:rPr>
                        <a:t> </a:t>
                      </a:r>
                      <a:r>
                        <a:rPr sz="900" dirty="0">
                          <a:latin typeface="Times New Roman"/>
                          <a:cs typeface="Times New Roman"/>
                        </a:rPr>
                        <a:t>penjualannya.</a:t>
                      </a:r>
                      <a:endParaRPr sz="900">
                        <a:latin typeface="Times New Roman"/>
                        <a:cs typeface="Times New Roman"/>
                      </a:endParaRPr>
                    </a:p>
                  </a:txBody>
                  <a:tcPr marL="0" marR="0" marT="76546"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63459">
                <a:tc>
                  <a:txBody>
                    <a:bodyPr/>
                    <a:lstStyle/>
                    <a:p>
                      <a:pPr>
                        <a:lnSpc>
                          <a:spcPct val="100000"/>
                        </a:lnSpc>
                        <a:spcBef>
                          <a:spcPts val="25"/>
                        </a:spcBef>
                      </a:pPr>
                      <a:endParaRPr sz="1100">
                        <a:latin typeface="Times New Roman"/>
                        <a:cs typeface="Times New Roman"/>
                      </a:endParaRPr>
                    </a:p>
                    <a:p>
                      <a:pPr marR="123189" algn="r">
                        <a:lnSpc>
                          <a:spcPct val="100000"/>
                        </a:lnSpc>
                      </a:pPr>
                      <a:r>
                        <a:rPr sz="900" dirty="0">
                          <a:latin typeface="Times New Roman"/>
                          <a:cs typeface="Times New Roman"/>
                        </a:rPr>
                        <a:t>8</a:t>
                      </a:r>
                      <a:endParaRPr sz="900">
                        <a:latin typeface="Times New Roman"/>
                        <a:cs typeface="Times New Roman"/>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76835">
                        <a:lnSpc>
                          <a:spcPts val="1220"/>
                        </a:lnSpc>
                        <a:spcBef>
                          <a:spcPts val="540"/>
                        </a:spcBef>
                      </a:pPr>
                      <a:r>
                        <a:rPr sz="900" dirty="0">
                          <a:latin typeface="Times New Roman"/>
                          <a:cs typeface="Times New Roman"/>
                        </a:rPr>
                        <a:t>Waspada juga terhadap kemungkinan adanya harga transfer </a:t>
                      </a:r>
                      <a:r>
                        <a:rPr sz="900" i="1" dirty="0">
                          <a:latin typeface="Times New Roman"/>
                          <a:cs typeface="Times New Roman"/>
                        </a:rPr>
                        <a:t>(transfer pricing) </a:t>
                      </a:r>
                      <a:r>
                        <a:rPr sz="900" dirty="0">
                          <a:latin typeface="Times New Roman"/>
                          <a:cs typeface="Times New Roman"/>
                        </a:rPr>
                        <a:t>untuk penjualan ke  perusahaan afiliasi, juga terhadap penjualan yang tidak dipungut </a:t>
                      </a:r>
                      <a:r>
                        <a:rPr sz="900" spc="-5" dirty="0">
                          <a:latin typeface="Times New Roman"/>
                          <a:cs typeface="Times New Roman"/>
                        </a:rPr>
                        <a:t>PPN, </a:t>
                      </a:r>
                      <a:r>
                        <a:rPr sz="900" dirty="0">
                          <a:latin typeface="Times New Roman"/>
                          <a:cs typeface="Times New Roman"/>
                        </a:rPr>
                        <a:t>lakukan rekonsiliasi penjualan  menurut buku besar dan yang dilaporkan menurut </a:t>
                      </a:r>
                      <a:r>
                        <a:rPr sz="900" spc="-5" dirty="0">
                          <a:latin typeface="Times New Roman"/>
                          <a:cs typeface="Times New Roman"/>
                        </a:rPr>
                        <a:t>SPT </a:t>
                      </a:r>
                      <a:r>
                        <a:rPr sz="900" dirty="0">
                          <a:latin typeface="Times New Roman"/>
                          <a:cs typeface="Times New Roman"/>
                        </a:rPr>
                        <a:t>Masa</a:t>
                      </a:r>
                      <a:r>
                        <a:rPr sz="900" spc="5" dirty="0">
                          <a:latin typeface="Times New Roman"/>
                          <a:cs typeface="Times New Roman"/>
                        </a:rPr>
                        <a:t> </a:t>
                      </a:r>
                      <a:r>
                        <a:rPr sz="900" spc="-5" dirty="0">
                          <a:latin typeface="Times New Roman"/>
                          <a:cs typeface="Times New Roman"/>
                        </a:rPr>
                        <a:t>PPN.</a:t>
                      </a:r>
                      <a:endParaRPr sz="900">
                        <a:latin typeface="Times New Roman"/>
                        <a:cs typeface="Times New Roman"/>
                      </a:endParaRPr>
                    </a:p>
                  </a:txBody>
                  <a:tcPr marL="0" marR="0" marT="5299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48699">
                <a:tc>
                  <a:txBody>
                    <a:bodyPr/>
                    <a:lstStyle/>
                    <a:p>
                      <a:pPr>
                        <a:lnSpc>
                          <a:spcPct val="100000"/>
                        </a:lnSpc>
                        <a:spcBef>
                          <a:spcPts val="5"/>
                        </a:spcBef>
                      </a:pPr>
                      <a:endParaRPr sz="1000">
                        <a:latin typeface="Times New Roman"/>
                        <a:cs typeface="Times New Roman"/>
                      </a:endParaRPr>
                    </a:p>
                    <a:p>
                      <a:pPr marR="123189" algn="r">
                        <a:lnSpc>
                          <a:spcPct val="100000"/>
                        </a:lnSpc>
                        <a:spcBef>
                          <a:spcPts val="5"/>
                        </a:spcBef>
                      </a:pPr>
                      <a:r>
                        <a:rPr sz="900" dirty="0">
                          <a:latin typeface="Times New Roman"/>
                          <a:cs typeface="Times New Roman"/>
                        </a:rPr>
                        <a:t>9</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102235">
                        <a:lnSpc>
                          <a:spcPct val="92400"/>
                        </a:lnSpc>
                        <a:spcBef>
                          <a:spcPts val="80"/>
                        </a:spcBef>
                      </a:pPr>
                      <a:r>
                        <a:rPr sz="900" spc="-5" dirty="0">
                          <a:latin typeface="Times New Roman"/>
                          <a:cs typeface="Times New Roman"/>
                        </a:rPr>
                        <a:t>Selama </a:t>
                      </a:r>
                      <a:r>
                        <a:rPr sz="900" dirty="0">
                          <a:latin typeface="Times New Roman"/>
                          <a:cs typeface="Times New Roman"/>
                        </a:rPr>
                        <a:t>beberapa hari sebelum dan setelah penutupan tahun, bandingkan buku penjualan dan transfer  pembukuannya ke jurnal dan buku besar serta yakinkan </a:t>
                      </a:r>
                      <a:r>
                        <a:rPr sz="900" spc="-5" dirty="0">
                          <a:latin typeface="Times New Roman"/>
                          <a:cs typeface="Times New Roman"/>
                        </a:rPr>
                        <a:t>bahwa </a:t>
                      </a:r>
                      <a:r>
                        <a:rPr sz="900" dirty="0">
                          <a:latin typeface="Times New Roman"/>
                          <a:cs typeface="Times New Roman"/>
                        </a:rPr>
                        <a:t>semua pencatatan telah dilakukan  dalam periode yang</a:t>
                      </a:r>
                      <a:r>
                        <a:rPr sz="900" spc="5" dirty="0">
                          <a:latin typeface="Times New Roman"/>
                          <a:cs typeface="Times New Roman"/>
                        </a:rPr>
                        <a:t> </a:t>
                      </a:r>
                      <a:r>
                        <a:rPr sz="900" dirty="0">
                          <a:latin typeface="Times New Roman"/>
                          <a:cs typeface="Times New Roman"/>
                        </a:rPr>
                        <a:t>bersangkutan.</a:t>
                      </a:r>
                      <a:endParaRPr sz="900">
                        <a:latin typeface="Times New Roman"/>
                        <a:cs typeface="Times New Roman"/>
                      </a:endParaRPr>
                    </a:p>
                  </a:txBody>
                  <a:tcPr marL="0" marR="0" marT="785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448709">
                <a:tc>
                  <a:txBody>
                    <a:bodyPr/>
                    <a:lstStyle/>
                    <a:p>
                      <a:pPr>
                        <a:lnSpc>
                          <a:spcPct val="100000"/>
                        </a:lnSpc>
                        <a:spcBef>
                          <a:spcPts val="5"/>
                        </a:spcBef>
                      </a:pPr>
                      <a:endParaRPr sz="1000">
                        <a:latin typeface="Times New Roman"/>
                        <a:cs typeface="Times New Roman"/>
                      </a:endParaRPr>
                    </a:p>
                    <a:p>
                      <a:pPr marR="88265" algn="r">
                        <a:lnSpc>
                          <a:spcPct val="100000"/>
                        </a:lnSpc>
                        <a:spcBef>
                          <a:spcPts val="5"/>
                        </a:spcBef>
                      </a:pPr>
                      <a:r>
                        <a:rPr sz="900" dirty="0">
                          <a:latin typeface="Times New Roman"/>
                          <a:cs typeface="Times New Roman"/>
                        </a:rPr>
                        <a:t>10</a:t>
                      </a:r>
                      <a:endParaRPr sz="900">
                        <a:latin typeface="Times New Roman"/>
                        <a:cs typeface="Times New Roman"/>
                      </a:endParaRPr>
                    </a:p>
                  </a:txBody>
                  <a:tcPr marL="0" marR="0" marT="49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77470">
                        <a:lnSpc>
                          <a:spcPct val="92900"/>
                        </a:lnSpc>
                        <a:spcBef>
                          <a:spcPts val="70"/>
                        </a:spcBef>
                      </a:pPr>
                      <a:r>
                        <a:rPr sz="900" dirty="0">
                          <a:latin typeface="Times New Roman"/>
                          <a:cs typeface="Times New Roman"/>
                        </a:rPr>
                        <a:t>Waspada terhadap retur penjualan yang besar apabila terjadi setelah tanggal laporan posisi keuangan.  </a:t>
                      </a:r>
                      <a:r>
                        <a:rPr sz="900" spc="-5" dirty="0">
                          <a:latin typeface="Times New Roman"/>
                          <a:cs typeface="Times New Roman"/>
                        </a:rPr>
                        <a:t>Adakan </a:t>
                      </a:r>
                      <a:r>
                        <a:rPr sz="900" dirty="0">
                          <a:latin typeface="Times New Roman"/>
                          <a:cs typeface="Times New Roman"/>
                        </a:rPr>
                        <a:t>pengujian untuk pendekatan akun persediaan, piutang usaha, serta penerimaan kas/bank  sehubungan dengan retur penjualan tersebut.</a:t>
                      </a:r>
                      <a:endParaRPr sz="900">
                        <a:latin typeface="Times New Roman"/>
                        <a:cs typeface="Times New Roman"/>
                      </a:endParaRPr>
                    </a:p>
                  </a:txBody>
                  <a:tcPr marL="0" marR="0" marT="68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596148">
                <a:tc>
                  <a:txBody>
                    <a:bodyPr/>
                    <a:lstStyle/>
                    <a:p>
                      <a:pPr>
                        <a:lnSpc>
                          <a:spcPct val="100000"/>
                        </a:lnSpc>
                      </a:pPr>
                      <a:endParaRPr sz="900">
                        <a:latin typeface="Times New Roman"/>
                        <a:cs typeface="Times New Roman"/>
                      </a:endParaRPr>
                    </a:p>
                    <a:p>
                      <a:pPr marR="88265" algn="r">
                        <a:lnSpc>
                          <a:spcPct val="100000"/>
                        </a:lnSpc>
                        <a:spcBef>
                          <a:spcPts val="925"/>
                        </a:spcBef>
                      </a:pPr>
                      <a:r>
                        <a:rPr sz="900" dirty="0">
                          <a:latin typeface="Times New Roman"/>
                          <a:cs typeface="Times New Roman"/>
                        </a:rPr>
                        <a:t>11</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50165">
                        <a:lnSpc>
                          <a:spcPct val="92900"/>
                        </a:lnSpc>
                        <a:spcBef>
                          <a:spcPts val="70"/>
                        </a:spcBef>
                      </a:pPr>
                      <a:r>
                        <a:rPr sz="900" spc="-5" dirty="0">
                          <a:latin typeface="Times New Roman"/>
                          <a:cs typeface="Times New Roman"/>
                        </a:rPr>
                        <a:t>Periksa </a:t>
                      </a:r>
                      <a:r>
                        <a:rPr sz="900" dirty="0">
                          <a:latin typeface="Times New Roman"/>
                          <a:cs typeface="Times New Roman"/>
                        </a:rPr>
                        <a:t>kecermatan pembukuan hasil penjualan cicilan, konsinyasi, penjualan </a:t>
                      </a:r>
                      <a:r>
                        <a:rPr sz="900" spc="-5" dirty="0">
                          <a:latin typeface="Times New Roman"/>
                          <a:cs typeface="Times New Roman"/>
                        </a:rPr>
                        <a:t>sewa </a:t>
                      </a:r>
                      <a:r>
                        <a:rPr sz="900" dirty="0">
                          <a:latin typeface="Times New Roman"/>
                          <a:cs typeface="Times New Roman"/>
                        </a:rPr>
                        <a:t>beli,  pemborongan dengan jangka pembayaran/penyerahan lebih dari satu tahun, cocokkan dengan kontrak  penjualan yang telah dibuat dan bandingkan realisasi dengan kontrak</a:t>
                      </a:r>
                      <a:r>
                        <a:rPr sz="900" spc="-10" dirty="0">
                          <a:latin typeface="Times New Roman"/>
                          <a:cs typeface="Times New Roman"/>
                        </a:rPr>
                        <a:t> </a:t>
                      </a:r>
                      <a:r>
                        <a:rPr sz="900" dirty="0">
                          <a:latin typeface="Times New Roman"/>
                          <a:cs typeface="Times New Roman"/>
                        </a:rPr>
                        <a:t>tersebut.</a:t>
                      </a:r>
                      <a:endParaRPr sz="900">
                        <a:latin typeface="Times New Roman"/>
                        <a:cs typeface="Times New Roman"/>
                      </a:endParaRPr>
                    </a:p>
                  </a:txBody>
                  <a:tcPr marL="0" marR="0" marT="687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316293">
                <a:tc>
                  <a:txBody>
                    <a:bodyPr/>
                    <a:lstStyle/>
                    <a:p>
                      <a:pPr marR="88265" algn="r">
                        <a:lnSpc>
                          <a:spcPct val="100000"/>
                        </a:lnSpc>
                        <a:spcBef>
                          <a:spcPts val="885"/>
                        </a:spcBef>
                      </a:pPr>
                      <a:r>
                        <a:rPr sz="900" dirty="0">
                          <a:latin typeface="Times New Roman"/>
                          <a:cs typeface="Times New Roman"/>
                        </a:rPr>
                        <a:t>12</a:t>
                      </a:r>
                      <a:endParaRPr sz="900">
                        <a:latin typeface="Times New Roman"/>
                        <a:cs typeface="Times New Roman"/>
                      </a:endParaRPr>
                    </a:p>
                  </a:txBody>
                  <a:tcPr marL="0" marR="0" marT="86851"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marR="327660">
                        <a:lnSpc>
                          <a:spcPts val="1220"/>
                        </a:lnSpc>
                        <a:spcBef>
                          <a:spcPts val="105"/>
                        </a:spcBef>
                      </a:pPr>
                      <a:r>
                        <a:rPr sz="900" spc="-5" dirty="0">
                          <a:latin typeface="Times New Roman"/>
                          <a:cs typeface="Times New Roman"/>
                        </a:rPr>
                        <a:t>Pastikan bahwa </a:t>
                      </a:r>
                      <a:r>
                        <a:rPr sz="900" dirty="0">
                          <a:latin typeface="Times New Roman"/>
                          <a:cs typeface="Times New Roman"/>
                        </a:rPr>
                        <a:t>semua hal - hal yang perlu diungkapkan dalam laporan keuangan telah diperoleh  informasi secukupnya pada saat kerja lapangan </a:t>
                      </a:r>
                      <a:r>
                        <a:rPr sz="900" i="1" dirty="0">
                          <a:latin typeface="Times New Roman"/>
                          <a:cs typeface="Times New Roman"/>
                        </a:rPr>
                        <a:t>(field</a:t>
                      </a:r>
                      <a:r>
                        <a:rPr sz="900" i="1" spc="45" dirty="0">
                          <a:latin typeface="Times New Roman"/>
                          <a:cs typeface="Times New Roman"/>
                        </a:rPr>
                        <a:t> </a:t>
                      </a:r>
                      <a:r>
                        <a:rPr sz="900" i="1" spc="-5" dirty="0">
                          <a:latin typeface="Times New Roman"/>
                          <a:cs typeface="Times New Roman"/>
                        </a:rPr>
                        <a:t>work).</a:t>
                      </a:r>
                      <a:endParaRPr sz="900">
                        <a:latin typeface="Times New Roman"/>
                        <a:cs typeface="Times New Roman"/>
                      </a:endParaRPr>
                    </a:p>
                  </a:txBody>
                  <a:tcPr marL="0" marR="0" marT="1030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61895">
                <a:tc>
                  <a:txBody>
                    <a:bodyPr/>
                    <a:lstStyle/>
                    <a:p>
                      <a:pPr marR="88265" algn="r">
                        <a:lnSpc>
                          <a:spcPct val="100000"/>
                        </a:lnSpc>
                        <a:spcBef>
                          <a:spcPts val="100"/>
                        </a:spcBef>
                      </a:pPr>
                      <a:r>
                        <a:rPr sz="900" dirty="0">
                          <a:latin typeface="Times New Roman"/>
                          <a:cs typeface="Times New Roman"/>
                        </a:rPr>
                        <a:t>13</a:t>
                      </a:r>
                      <a:endParaRPr sz="900">
                        <a:latin typeface="Times New Roman"/>
                        <a:cs typeface="Times New Roman"/>
                      </a:endParaRPr>
                    </a:p>
                  </a:txBody>
                  <a:tcPr marL="0" marR="0" marT="9814"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gridSpan="3">
                  <a:txBody>
                    <a:bodyPr/>
                    <a:lstStyle/>
                    <a:p>
                      <a:pPr marL="12065">
                        <a:lnSpc>
                          <a:spcPts val="1300"/>
                        </a:lnSpc>
                      </a:pPr>
                      <a:r>
                        <a:rPr sz="900" spc="-5" dirty="0">
                          <a:latin typeface="Times New Roman"/>
                          <a:cs typeface="Times New Roman"/>
                        </a:rPr>
                        <a:t>Buat </a:t>
                      </a:r>
                      <a:r>
                        <a:rPr sz="900" dirty="0">
                          <a:latin typeface="Times New Roman"/>
                          <a:cs typeface="Times New Roman"/>
                        </a:rPr>
                        <a:t>daftar koreksi yang diperlukan serta kesimpulan dan komentar hasil</a:t>
                      </a:r>
                      <a:r>
                        <a:rPr sz="900" spc="5" dirty="0">
                          <a:latin typeface="Times New Roman"/>
                          <a:cs typeface="Times New Roman"/>
                        </a:rPr>
                        <a:t> </a:t>
                      </a:r>
                      <a:r>
                        <a:rPr sz="900" dirty="0">
                          <a:latin typeface="Times New Roman"/>
                          <a:cs typeface="Times New Roman"/>
                        </a:rPr>
                        <a:t>pemeriksaan.</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147165">
                <a:tc gridSpan="2">
                  <a:txBody>
                    <a:bodyPr/>
                    <a:lstStyle/>
                    <a:p>
                      <a:pPr marL="12700">
                        <a:lnSpc>
                          <a:spcPct val="100000"/>
                        </a:lnSpc>
                        <a:spcBef>
                          <a:spcPts val="60"/>
                        </a:spcBef>
                      </a:pPr>
                      <a:r>
                        <a:rPr sz="900" spc="-5" dirty="0">
                          <a:latin typeface="Times New Roman"/>
                          <a:cs typeface="Times New Roman"/>
                        </a:rPr>
                        <a:t>Klien</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Dibuat Oleh</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Diperiksa Oleh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250081">
                <a:tc gridSpan="2">
                  <a:txBody>
                    <a:bodyPr/>
                    <a:lstStyle/>
                    <a:p>
                      <a:pPr marL="12700">
                        <a:lnSpc>
                          <a:spcPct val="100000"/>
                        </a:lnSpc>
                        <a:spcBef>
                          <a:spcPts val="20"/>
                        </a:spcBef>
                      </a:pPr>
                      <a:r>
                        <a:rPr sz="1500" b="1" spc="-5" dirty="0">
                          <a:latin typeface="Times New Roman"/>
                          <a:cs typeface="Times New Roman"/>
                        </a:rPr>
                        <a:t>PT</a:t>
                      </a:r>
                      <a:r>
                        <a:rPr sz="1500" b="1" spc="-10" dirty="0">
                          <a:latin typeface="Times New Roman"/>
                          <a:cs typeface="Times New Roman"/>
                        </a:rPr>
                        <a:t> </a:t>
                      </a:r>
                      <a:r>
                        <a:rPr sz="1500" b="1" spc="-5" dirty="0">
                          <a:latin typeface="Times New Roman"/>
                          <a:cs typeface="Times New Roman"/>
                        </a:rPr>
                        <a:t>SUGUS</a:t>
                      </a:r>
                      <a:endParaRPr sz="15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spcBef>
                          <a:spcPts val="15"/>
                        </a:spcBef>
                      </a:pPr>
                      <a:endParaRPr sz="700">
                        <a:latin typeface="Times New Roman"/>
                        <a:cs typeface="Times New Roman"/>
                      </a:endParaRPr>
                    </a:p>
                    <a:p>
                      <a:pPr marL="12700">
                        <a:lnSpc>
                          <a:spcPct val="100000"/>
                        </a:lnSpc>
                      </a:pPr>
                      <a:r>
                        <a:rPr sz="900" spc="-5" dirty="0">
                          <a:latin typeface="Times New Roman"/>
                          <a:cs typeface="Times New Roman"/>
                        </a:rPr>
                        <a:t>Galang Dwi Saputro</a:t>
                      </a:r>
                      <a:endParaRPr sz="900">
                        <a:latin typeface="Times New Roman"/>
                        <a:cs typeface="Times New Roman"/>
                      </a:endParaRPr>
                    </a:p>
                  </a:txBody>
                  <a:tcPr marL="0" marR="0" marT="1472"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r h="147155">
                <a:tc gridSpan="2">
                  <a:txBody>
                    <a:bodyPr/>
                    <a:lstStyle/>
                    <a:p>
                      <a:pPr marL="12700">
                        <a:lnSpc>
                          <a:spcPct val="100000"/>
                        </a:lnSpc>
                        <a:spcBef>
                          <a:spcPts val="60"/>
                        </a:spcBef>
                      </a:pPr>
                      <a:r>
                        <a:rPr sz="900" spc="-5" dirty="0">
                          <a:latin typeface="Times New Roman"/>
                          <a:cs typeface="Times New Roman"/>
                        </a:rPr>
                        <a:t>Skedul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Tanggal</a:t>
                      </a:r>
                      <a:r>
                        <a:rPr sz="900" dirty="0">
                          <a:latin typeface="Times New Roman"/>
                          <a:cs typeface="Times New Roman"/>
                        </a:rPr>
                        <a:t> :</a:t>
                      </a:r>
                      <a:endParaRPr sz="900">
                        <a:latin typeface="Times New Roman"/>
                        <a:cs typeface="Times New Roman"/>
                      </a:endParaRPr>
                    </a:p>
                  </a:txBody>
                  <a:tcPr marL="0" marR="0" marT="5888" marB="0">
                    <a:lnL w="12700">
                      <a:solidFill>
                        <a:srgbClr val="000000"/>
                      </a:solidFill>
                      <a:prstDash val="solid"/>
                    </a:lnL>
                    <a:lnT w="12700">
                      <a:solidFill>
                        <a:srgbClr val="000000"/>
                      </a:solidFill>
                      <a:prstDash val="solid"/>
                    </a:lnT>
                    <a:lnB w="12700">
                      <a:solidFill>
                        <a:srgbClr val="000000"/>
                      </a:solidFill>
                      <a:prstDash val="solid"/>
                    </a:lnB>
                  </a:tcPr>
                </a:tc>
              </a:tr>
              <a:tr h="147165">
                <a:tc gridSpan="2">
                  <a:txBody>
                    <a:bodyPr/>
                    <a:lstStyle/>
                    <a:p>
                      <a:pPr marL="12700">
                        <a:lnSpc>
                          <a:spcPct val="100000"/>
                        </a:lnSpc>
                        <a:spcBef>
                          <a:spcPts val="60"/>
                        </a:spcBef>
                      </a:pPr>
                      <a:r>
                        <a:rPr sz="900" i="1" dirty="0">
                          <a:latin typeface="Times New Roman"/>
                          <a:cs typeface="Times New Roman"/>
                        </a:rPr>
                        <a:t>Siklus </a:t>
                      </a:r>
                      <a:r>
                        <a:rPr sz="900" i="1" spc="-5" dirty="0">
                          <a:latin typeface="Times New Roman"/>
                          <a:cs typeface="Times New Roman"/>
                        </a:rPr>
                        <a:t>Penjualan </a:t>
                      </a:r>
                      <a:r>
                        <a:rPr sz="900" i="1" dirty="0">
                          <a:latin typeface="Times New Roman"/>
                          <a:cs typeface="Times New Roman"/>
                        </a:rPr>
                        <a:t>dan </a:t>
                      </a:r>
                      <a:r>
                        <a:rPr sz="900" i="1" spc="-5" dirty="0">
                          <a:latin typeface="Times New Roman"/>
                          <a:cs typeface="Times New Roman"/>
                        </a:rPr>
                        <a:t>Penagihan Piutang</a:t>
                      </a:r>
                      <a:r>
                        <a:rPr sz="900" i="1" spc="20" dirty="0">
                          <a:latin typeface="Times New Roman"/>
                          <a:cs typeface="Times New Roman"/>
                        </a:rPr>
                        <a:t> </a:t>
                      </a:r>
                      <a:r>
                        <a:rPr sz="900" i="1" spc="-5" dirty="0">
                          <a:latin typeface="Times New Roman"/>
                          <a:cs typeface="Times New Roman"/>
                        </a:rPr>
                        <a:t>Usaha</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nvGraphicFramePr>
        <p:xfrm>
          <a:off x="821714" y="525981"/>
          <a:ext cx="1770081" cy="6515461"/>
        </p:xfrm>
        <a:graphic>
          <a:graphicData uri="http://schemas.openxmlformats.org/drawingml/2006/table">
            <a:tbl>
              <a:tblPr firstRow="1" bandRow="1">
                <a:tableStyleId>{2D5ABB26-0587-4C30-8999-92F81FD0307C}</a:tableStyleId>
              </a:tblPr>
              <a:tblGrid>
                <a:gridCol w="792181"/>
                <a:gridCol w="977900"/>
              </a:tblGrid>
              <a:tr h="147155">
                <a:tc gridSpan="2">
                  <a:txBody>
                    <a:bodyPr/>
                    <a:lstStyle/>
                    <a:p>
                      <a:pPr marL="180340">
                        <a:lnSpc>
                          <a:spcPct val="100000"/>
                        </a:lnSpc>
                        <a:spcBef>
                          <a:spcPts val="20"/>
                        </a:spcBef>
                      </a:pPr>
                      <a:r>
                        <a:rPr sz="900" b="1" spc="-5" dirty="0">
                          <a:latin typeface="Times New Roman"/>
                          <a:cs typeface="Times New Roman"/>
                        </a:rPr>
                        <a:t>Dikerjakan</a:t>
                      </a:r>
                      <a:r>
                        <a:rPr sz="900" b="1" spc="-15" dirty="0">
                          <a:latin typeface="Times New Roman"/>
                          <a:cs typeface="Times New Roman"/>
                        </a:rPr>
                        <a:t> </a:t>
                      </a:r>
                      <a:r>
                        <a:rPr sz="900" b="1" dirty="0">
                          <a:latin typeface="Times New Roman"/>
                          <a:cs typeface="Times New Roman"/>
                        </a:rPr>
                        <a:t>Oleh</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r>
              <a:tr h="147155">
                <a:tc>
                  <a:txBody>
                    <a:bodyPr/>
                    <a:lstStyle/>
                    <a:p>
                      <a:pPr marL="104139">
                        <a:lnSpc>
                          <a:spcPct val="100000"/>
                        </a:lnSpc>
                        <a:spcBef>
                          <a:spcPts val="20"/>
                        </a:spcBef>
                      </a:pPr>
                      <a:r>
                        <a:rPr sz="900" b="1" spc="-5" dirty="0">
                          <a:latin typeface="Times New Roman"/>
                          <a:cs typeface="Times New Roman"/>
                        </a:rPr>
                        <a:t>Indeks</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10820">
                        <a:lnSpc>
                          <a:spcPct val="100000"/>
                        </a:lnSpc>
                        <a:spcBef>
                          <a:spcPts val="20"/>
                        </a:spcBef>
                      </a:pPr>
                      <a:r>
                        <a:rPr sz="900" b="1" spc="-5" dirty="0">
                          <a:latin typeface="Times New Roman"/>
                          <a:cs typeface="Times New Roman"/>
                        </a:rPr>
                        <a:t>Paraf</a:t>
                      </a:r>
                      <a:endParaRPr sz="900">
                        <a:latin typeface="Times New Roman"/>
                        <a:cs typeface="Times New Roman"/>
                      </a:endParaRPr>
                    </a:p>
                  </a:txBody>
                  <a:tcPr marL="0" marR="0" marT="196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marL="12700">
                        <a:lnSpc>
                          <a:spcPct val="100000"/>
                        </a:lnSpc>
                        <a:spcBef>
                          <a:spcPts val="65"/>
                        </a:spcBef>
                      </a:pPr>
                      <a:r>
                        <a:rPr sz="900" spc="-5" dirty="0">
                          <a:latin typeface="Times New Roman"/>
                          <a:cs typeface="Times New Roman"/>
                        </a:rPr>
                        <a:t>PL.1</a:t>
                      </a:r>
                      <a:endParaRPr sz="900">
                        <a:latin typeface="Times New Roman"/>
                        <a:cs typeface="Times New Roman"/>
                      </a:endParaRPr>
                    </a:p>
                  </a:txBody>
                  <a:tcPr marL="0" marR="0" marT="637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marL="12700">
                        <a:lnSpc>
                          <a:spcPct val="100000"/>
                        </a:lnSpc>
                        <a:spcBef>
                          <a:spcPts val="25"/>
                        </a:spcBef>
                      </a:pPr>
                      <a:r>
                        <a:rPr sz="900" dirty="0">
                          <a:latin typeface="Calibri"/>
                          <a:cs typeface="Calibri"/>
                        </a:rPr>
                        <a:t>√</a:t>
                      </a:r>
                      <a:endParaRPr sz="900">
                        <a:latin typeface="Calibri"/>
                        <a:cs typeface="Calibri"/>
                      </a:endParaRPr>
                    </a:p>
                  </a:txBody>
                  <a:tcPr marL="0" marR="0" marT="2453"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41614">
                <a:tc>
                  <a:txBody>
                    <a:bodyPr/>
                    <a:lstStyle/>
                    <a:p>
                      <a:pPr>
                        <a:lnSpc>
                          <a:spcPct val="100000"/>
                        </a:lnSpc>
                      </a:pPr>
                      <a:endParaRPr sz="900">
                        <a:latin typeface="Times New Roman"/>
                        <a:cs typeface="Times New Roman"/>
                      </a:endParaRPr>
                    </a:p>
                    <a:p>
                      <a:pPr>
                        <a:lnSpc>
                          <a:spcPct val="100000"/>
                        </a:lnSpc>
                        <a:spcBef>
                          <a:spcPts val="15"/>
                        </a:spcBef>
                      </a:pPr>
                      <a:endParaRPr sz="1100">
                        <a:latin typeface="Times New Roman"/>
                        <a:cs typeface="Times New Roman"/>
                      </a:endParaRPr>
                    </a:p>
                    <a:p>
                      <a:pPr marL="12700">
                        <a:lnSpc>
                          <a:spcPct val="100000"/>
                        </a:lnSpc>
                      </a:pPr>
                      <a:r>
                        <a:rPr sz="900" dirty="0">
                          <a:latin typeface="Times New Roman"/>
                          <a:cs typeface="Times New Roman"/>
                        </a:rPr>
                        <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56216">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marL="12700">
                        <a:lnSpc>
                          <a:spcPct val="100000"/>
                        </a:lnSpc>
                        <a:spcBef>
                          <a:spcPts val="645"/>
                        </a:spcBef>
                      </a:pPr>
                      <a:r>
                        <a:rPr sz="900" dirty="0">
                          <a:latin typeface="Calibri"/>
                          <a:cs typeface="Calibri"/>
                        </a:rPr>
                        <a:t>√</a:t>
                      </a:r>
                      <a:endParaRPr sz="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69389">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55"/>
                        </a:spcBef>
                      </a:pPr>
                      <a:endParaRPr sz="1400">
                        <a:latin typeface="Times New Roman"/>
                        <a:cs typeface="Times New Roman"/>
                      </a:endParaRPr>
                    </a:p>
                    <a:p>
                      <a:pPr marL="12700">
                        <a:lnSpc>
                          <a:spcPct val="100000"/>
                        </a:lnSpc>
                      </a:pPr>
                      <a:r>
                        <a:rPr sz="900" spc="-5" dirty="0">
                          <a:latin typeface="Times New Roman"/>
                          <a:cs typeface="Times New Roman"/>
                        </a:rPr>
                        <a:t>TOC</a:t>
                      </a:r>
                      <a:r>
                        <a:rPr sz="900" spc="-15" dirty="0">
                          <a:latin typeface="Times New Roman"/>
                          <a:cs typeface="Times New Roman"/>
                        </a:rPr>
                        <a:t> </a:t>
                      </a:r>
                      <a:r>
                        <a:rPr sz="900" dirty="0">
                          <a:latin typeface="Times New Roman"/>
                          <a:cs typeface="Times New Roman"/>
                        </a:rPr>
                        <a:t>1</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48709">
                <a:tc>
                  <a:txBody>
                    <a:bodyPr/>
                    <a:lstStyle/>
                    <a:p>
                      <a:pPr>
                        <a:lnSpc>
                          <a:spcPct val="100000"/>
                        </a:lnSpc>
                      </a:pPr>
                      <a:endParaRPr sz="900">
                        <a:latin typeface="Times New Roman"/>
                        <a:cs typeface="Times New Roman"/>
                      </a:endParaRPr>
                    </a:p>
                    <a:p>
                      <a:pPr>
                        <a:lnSpc>
                          <a:spcPct val="100000"/>
                        </a:lnSpc>
                        <a:spcBef>
                          <a:spcPts val="35"/>
                        </a:spcBef>
                      </a:pPr>
                      <a:endParaRPr sz="1200">
                        <a:latin typeface="Times New Roman"/>
                        <a:cs typeface="Times New Roman"/>
                      </a:endParaRPr>
                    </a:p>
                    <a:p>
                      <a:pPr marL="12700">
                        <a:lnSpc>
                          <a:spcPct val="100000"/>
                        </a:lnSpc>
                      </a:pPr>
                      <a:r>
                        <a:rPr sz="900" dirty="0">
                          <a:latin typeface="Times New Roman"/>
                          <a:cs typeface="Times New Roman"/>
                        </a:rPr>
                        <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48699">
                <a:tc>
                  <a:txBody>
                    <a:bodyPr/>
                    <a:lstStyle/>
                    <a:p>
                      <a:pPr>
                        <a:lnSpc>
                          <a:spcPct val="100000"/>
                        </a:lnSpc>
                      </a:pPr>
                      <a:endParaRPr sz="900">
                        <a:latin typeface="Times New Roman"/>
                        <a:cs typeface="Times New Roman"/>
                      </a:endParaRPr>
                    </a:p>
                    <a:p>
                      <a:pPr>
                        <a:lnSpc>
                          <a:spcPct val="100000"/>
                        </a:lnSpc>
                        <a:spcBef>
                          <a:spcPts val="30"/>
                        </a:spcBef>
                      </a:pPr>
                      <a:endParaRPr sz="1200">
                        <a:latin typeface="Times New Roman"/>
                        <a:cs typeface="Times New Roman"/>
                      </a:endParaRPr>
                    </a:p>
                    <a:p>
                      <a:pPr marL="12700">
                        <a:lnSpc>
                          <a:spcPct val="100000"/>
                        </a:lnSpc>
                      </a:pPr>
                      <a:r>
                        <a:rPr sz="900" spc="-5" dirty="0">
                          <a:latin typeface="Times New Roman"/>
                          <a:cs typeface="Times New Roman"/>
                        </a:rPr>
                        <a:t>TOC</a:t>
                      </a:r>
                      <a:r>
                        <a:rPr sz="900" spc="-15" dirty="0">
                          <a:latin typeface="Times New Roman"/>
                          <a:cs typeface="Times New Roman"/>
                        </a:rPr>
                        <a:t> </a:t>
                      </a:r>
                      <a:r>
                        <a:rPr sz="900" dirty="0">
                          <a:latin typeface="Times New Roman"/>
                          <a:cs typeface="Times New Roman"/>
                        </a:rPr>
                        <a:t>1</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5166">
                <a:tc>
                  <a:txBody>
                    <a:bodyPr/>
                    <a:lstStyle/>
                    <a:p>
                      <a:pPr>
                        <a:lnSpc>
                          <a:spcPct val="100000"/>
                        </a:lnSpc>
                      </a:pPr>
                      <a:endParaRPr sz="900">
                        <a:latin typeface="Times New Roman"/>
                        <a:cs typeface="Times New Roman"/>
                      </a:endParaRPr>
                    </a:p>
                    <a:p>
                      <a:pPr>
                        <a:lnSpc>
                          <a:spcPct val="100000"/>
                        </a:lnSpc>
                        <a:spcBef>
                          <a:spcPts val="5"/>
                        </a:spcBef>
                      </a:pPr>
                      <a:endParaRPr sz="1300">
                        <a:latin typeface="Times New Roman"/>
                        <a:cs typeface="Times New Roman"/>
                      </a:endParaRPr>
                    </a:p>
                    <a:p>
                      <a:pPr marL="12700">
                        <a:lnSpc>
                          <a:spcPct val="100000"/>
                        </a:lnSpc>
                      </a:pPr>
                      <a:r>
                        <a:rPr sz="900" dirty="0">
                          <a:latin typeface="Times New Roman"/>
                          <a:cs typeface="Times New Roman"/>
                        </a:rPr>
                        <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48699">
                <a:tc>
                  <a:txBody>
                    <a:bodyPr/>
                    <a:lstStyle/>
                    <a:p>
                      <a:pPr>
                        <a:lnSpc>
                          <a:spcPct val="100000"/>
                        </a:lnSpc>
                      </a:pPr>
                      <a:endParaRPr sz="900">
                        <a:latin typeface="Times New Roman"/>
                        <a:cs typeface="Times New Roman"/>
                      </a:endParaRPr>
                    </a:p>
                    <a:p>
                      <a:pPr>
                        <a:lnSpc>
                          <a:spcPct val="100000"/>
                        </a:lnSpc>
                        <a:spcBef>
                          <a:spcPts val="45"/>
                        </a:spcBef>
                      </a:pPr>
                      <a:endParaRPr sz="1200">
                        <a:latin typeface="Times New Roman"/>
                        <a:cs typeface="Times New Roman"/>
                      </a:endParaRPr>
                    </a:p>
                    <a:p>
                      <a:pPr marL="12700">
                        <a:lnSpc>
                          <a:spcPct val="100000"/>
                        </a:lnSpc>
                      </a:pPr>
                      <a:r>
                        <a:rPr sz="900" dirty="0">
                          <a:latin typeface="Calibri"/>
                          <a:cs typeface="Calibri"/>
                        </a:rPr>
                        <a:t>√</a:t>
                      </a:r>
                      <a:endParaRPr sz="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48709">
                <a:tc>
                  <a:txBody>
                    <a:bodyPr/>
                    <a:lstStyle/>
                    <a:p>
                      <a:pPr>
                        <a:lnSpc>
                          <a:spcPct val="100000"/>
                        </a:lnSpc>
                      </a:pPr>
                      <a:endParaRPr sz="900">
                        <a:latin typeface="Times New Roman"/>
                        <a:cs typeface="Times New Roman"/>
                      </a:endParaRPr>
                    </a:p>
                    <a:p>
                      <a:pPr>
                        <a:lnSpc>
                          <a:spcPct val="100000"/>
                        </a:lnSpc>
                        <a:spcBef>
                          <a:spcPts val="20"/>
                        </a:spcBef>
                      </a:pPr>
                      <a:endParaRPr sz="1200">
                        <a:latin typeface="Times New Roman"/>
                        <a:cs typeface="Times New Roman"/>
                      </a:endParaRPr>
                    </a:p>
                    <a:p>
                      <a:pPr marL="12700">
                        <a:lnSpc>
                          <a:spcPct val="100000"/>
                        </a:lnSpc>
                        <a:spcBef>
                          <a:spcPts val="5"/>
                        </a:spcBef>
                      </a:pPr>
                      <a:r>
                        <a:rPr sz="900" dirty="0">
                          <a:latin typeface="Times New Roman"/>
                          <a:cs typeface="Times New Roman"/>
                        </a:rPr>
                        <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600595">
                <a:tc>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35"/>
                        </a:spcBef>
                      </a:pPr>
                      <a:endParaRPr sz="1200">
                        <a:latin typeface="Times New Roman"/>
                        <a:cs typeface="Times New Roman"/>
                      </a:endParaRPr>
                    </a:p>
                    <a:p>
                      <a:pPr marL="12700">
                        <a:lnSpc>
                          <a:spcPct val="100000"/>
                        </a:lnSpc>
                      </a:pPr>
                      <a:r>
                        <a:rPr sz="900" dirty="0">
                          <a:latin typeface="Times New Roman"/>
                          <a:cs typeface="Times New Roman"/>
                        </a:rPr>
                        <a:t>-</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16293">
                <a:tc>
                  <a:txBody>
                    <a:bodyPr/>
                    <a:lstStyle/>
                    <a:p>
                      <a:pPr>
                        <a:lnSpc>
                          <a:spcPct val="100000"/>
                        </a:lnSpc>
                      </a:pPr>
                      <a:endParaRPr sz="1200">
                        <a:latin typeface="Times New Roman"/>
                        <a:cs typeface="Times New Roman"/>
                      </a:endParaRPr>
                    </a:p>
                    <a:p>
                      <a:pPr marL="12700">
                        <a:lnSpc>
                          <a:spcPct val="100000"/>
                        </a:lnSpc>
                      </a:pPr>
                      <a:r>
                        <a:rPr sz="900" spc="-5" dirty="0">
                          <a:latin typeface="Times New Roman"/>
                          <a:cs typeface="Times New Roman"/>
                        </a:rPr>
                        <a:t>PL.1</a:t>
                      </a: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61895">
                <a:tc>
                  <a:txBody>
                    <a:bodyPr/>
                    <a:lstStyle/>
                    <a:p>
                      <a:pPr marL="12700">
                        <a:lnSpc>
                          <a:spcPct val="100000"/>
                        </a:lnSpc>
                        <a:spcBef>
                          <a:spcPts val="209"/>
                        </a:spcBef>
                      </a:pPr>
                      <a:r>
                        <a:rPr sz="900" spc="-5" dirty="0">
                          <a:latin typeface="Times New Roman"/>
                          <a:cs typeface="Times New Roman"/>
                        </a:rPr>
                        <a:t>PL.1</a:t>
                      </a:r>
                      <a:endParaRPr sz="900">
                        <a:latin typeface="Times New Roman"/>
                        <a:cs typeface="Times New Roman"/>
                      </a:endParaRPr>
                    </a:p>
                  </a:txBody>
                  <a:tcPr marL="0" marR="0" marT="2060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dirty="0">
                          <a:latin typeface="Times New Roman"/>
                          <a:cs typeface="Times New Roman"/>
                        </a:rPr>
                        <a:t>Indeks</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0081">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5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spc="-5" dirty="0">
                          <a:latin typeface="Times New Roman"/>
                          <a:cs typeface="Times New Roman"/>
                        </a:rPr>
                        <a:t>Periode </a:t>
                      </a:r>
                      <a:r>
                        <a:rPr sz="900" dirty="0">
                          <a:latin typeface="Times New Roman"/>
                          <a:cs typeface="Times New Roman"/>
                        </a:rPr>
                        <a:t>:</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47165">
                <a:tc>
                  <a:txBody>
                    <a:bodyPr/>
                    <a:lstStyle/>
                    <a:p>
                      <a:pPr>
                        <a:lnSpc>
                          <a:spcPct val="100000"/>
                        </a:lnSpc>
                      </a:pPr>
                      <a:endParaRPr sz="900">
                        <a:latin typeface="Times New Roman"/>
                        <a:cs typeface="Times New Roman"/>
                      </a:endParaRPr>
                    </a:p>
                  </a:txBody>
                  <a:tcPr marL="0" marR="0" marT="0" marB="0">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0">
                        <a:lnSpc>
                          <a:spcPct val="100000"/>
                        </a:lnSpc>
                        <a:spcBef>
                          <a:spcPts val="60"/>
                        </a:spcBef>
                      </a:pPr>
                      <a:r>
                        <a:rPr sz="900" dirty="0">
                          <a:latin typeface="Times New Roman"/>
                          <a:cs typeface="Times New Roman"/>
                        </a:rPr>
                        <a:t>31/12/2018</a:t>
                      </a:r>
                      <a:endParaRPr sz="900">
                        <a:latin typeface="Times New Roman"/>
                        <a:cs typeface="Times New Roman"/>
                      </a:endParaRPr>
                    </a:p>
                  </a:txBody>
                  <a:tcPr marL="0" marR="0" marT="5888"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TotalTime>
  <Words>2399</Words>
  <Application>Microsoft Office PowerPoint</Application>
  <PresentationFormat>Custom</PresentationFormat>
  <Paragraphs>859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MODUL II</vt:lpstr>
      <vt:lpstr>PROSEDUR AUDIT</vt:lpstr>
      <vt:lpstr>PROSEDUR AUDIT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Akuntansi</dc:creator>
  <cp:lastModifiedBy>Akuntansi</cp:lastModifiedBy>
  <cp:revision>3</cp:revision>
  <dcterms:created xsi:type="dcterms:W3CDTF">2021-04-19T00:46:38Z</dcterms:created>
  <dcterms:modified xsi:type="dcterms:W3CDTF">2021-04-19T01:22:59Z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2020-04-27T00:00:00Z</vt:filetime>
  </property>
  <property fmtid="{D5CDD505-2E9C-101B-9397-08002B2CF9AE}" pid="3" name="Creator">
    <vt:lpwstr>Calc</vt:lpwstr>
  </property>
  <property fmtid="{D5CDD505-2E9C-101B-9397-08002B2CF9AE}" pid="4" name="LastSaved">
    <vt:filetime>2020-04-27T00:00:00Z</vt:filetime>
  </property>
</Properties>
</file>