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1" r:id="rId3"/>
    <p:sldId id="352" r:id="rId4"/>
    <p:sldId id="332" r:id="rId5"/>
    <p:sldId id="353" r:id="rId6"/>
    <p:sldId id="348" r:id="rId7"/>
    <p:sldId id="346" r:id="rId8"/>
    <p:sldId id="347" r:id="rId9"/>
    <p:sldId id="354" r:id="rId10"/>
    <p:sldId id="350" r:id="rId11"/>
    <p:sldId id="34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>
        <p:scale>
          <a:sx n="66" d="100"/>
          <a:sy n="66" d="100"/>
        </p:scale>
        <p:origin x="132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HUKUM PERLINDUNGAN KONSUMEN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488832" cy="5018112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Instrumen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Penegakan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Peranan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Aparat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BPSK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non-</a:t>
            </a:r>
            <a:r>
              <a:rPr lang="en-US" dirty="0" err="1" smtClean="0">
                <a:solidFill>
                  <a:schemeClr val="tx1"/>
                </a:solidFill>
              </a:rPr>
              <a:t>litigasi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LPKSM: </a:t>
            </a:r>
            <a:r>
              <a:rPr lang="en-US" dirty="0" err="1">
                <a:solidFill>
                  <a:schemeClr val="tx1"/>
                </a:solidFill>
              </a:rPr>
              <a:t>Advokasi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edukasi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penindakan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899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872808" cy="487409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KESIMPULAN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Perlindungan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dua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keperdataan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Kitab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KUHPer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4653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keamanan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kenyamanan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besar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sv-SE" b="1" dirty="0" smtClean="0">
                <a:solidFill>
                  <a:schemeClr val="tx1"/>
                </a:solidFill>
              </a:rPr>
              <a:t>Aspek </a:t>
            </a:r>
            <a:r>
              <a:rPr lang="sv-SE" b="1" dirty="0">
                <a:solidFill>
                  <a:schemeClr val="tx1"/>
                </a:solidFill>
              </a:rPr>
              <a:t>Keperdataan</a:t>
            </a:r>
            <a:r>
              <a:rPr lang="sv-SE" dirty="0">
                <a:solidFill>
                  <a:schemeClr val="tx1"/>
                </a:solidFill>
              </a:rPr>
              <a:t> (hubungan perdata antara pelaku usaha &amp; konsumen</a:t>
            </a:r>
            <a:r>
              <a:rPr lang="sv-SE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Aspek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08720"/>
            <a:ext cx="7200800" cy="473008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DASAR HUKUM PERLINDUNGAN </a:t>
            </a:r>
            <a:r>
              <a:rPr lang="en-US" dirty="0" smtClean="0">
                <a:solidFill>
                  <a:schemeClr val="tx1"/>
                </a:solidFill>
              </a:rPr>
              <a:t>KONSUMEN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s-ES" dirty="0" smtClean="0">
                <a:solidFill>
                  <a:schemeClr val="tx1"/>
                </a:solidFill>
              </a:rPr>
              <a:t>UUD </a:t>
            </a:r>
            <a:r>
              <a:rPr lang="es-ES" dirty="0">
                <a:solidFill>
                  <a:schemeClr val="tx1"/>
                </a:solidFill>
              </a:rPr>
              <a:t>1945 </a:t>
            </a:r>
            <a:r>
              <a:rPr lang="es-ES" dirty="0" err="1">
                <a:solidFill>
                  <a:schemeClr val="tx1"/>
                </a:solidFill>
              </a:rPr>
              <a:t>Pasal</a:t>
            </a:r>
            <a:r>
              <a:rPr lang="es-ES" dirty="0">
                <a:solidFill>
                  <a:schemeClr val="tx1"/>
                </a:solidFill>
              </a:rPr>
              <a:t> 28D dan </a:t>
            </a:r>
            <a:r>
              <a:rPr lang="es-ES" dirty="0" smtClean="0">
                <a:solidFill>
                  <a:schemeClr val="tx1"/>
                </a:solidFill>
              </a:rPr>
              <a:t>28G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No. 8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1999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Peraturan-peraturan turunan dari kementerian </a:t>
            </a:r>
            <a:r>
              <a:rPr lang="fi-FI" dirty="0" smtClean="0">
                <a:solidFill>
                  <a:schemeClr val="tx1"/>
                </a:solidFill>
              </a:rPr>
              <a:t>teknis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KUHP</a:t>
            </a: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 smtClean="0">
                <a:solidFill>
                  <a:schemeClr val="tx1"/>
                </a:solidFill>
              </a:rPr>
              <a:t>Aspek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Keperdataan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Hubungan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antara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pelaku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adalah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perikatan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marL="465138" indent="-465138" algn="l">
              <a:buFont typeface="Arial" pitchFamily="34" charset="0"/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Diatur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b="1" dirty="0">
                <a:solidFill>
                  <a:schemeClr val="tx1"/>
                </a:solidFill>
              </a:rPr>
              <a:t>KUH </a:t>
            </a:r>
            <a:r>
              <a:rPr lang="en-US" sz="9600" b="1" dirty="0" err="1">
                <a:solidFill>
                  <a:schemeClr val="tx1"/>
                </a:solidFill>
              </a:rPr>
              <a:t>Perdata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dirty="0" err="1">
                <a:solidFill>
                  <a:schemeClr val="tx1"/>
                </a:solidFill>
              </a:rPr>
              <a:t>Pasal</a:t>
            </a:r>
            <a:r>
              <a:rPr lang="en-US" sz="9600" dirty="0">
                <a:solidFill>
                  <a:schemeClr val="tx1"/>
                </a:solidFill>
              </a:rPr>
              <a:t> 1320 </a:t>
            </a:r>
            <a:r>
              <a:rPr lang="en-US" sz="9600" dirty="0" err="1">
                <a:solidFill>
                  <a:schemeClr val="tx1"/>
                </a:solidFill>
              </a:rPr>
              <a:t>tentang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syarat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perjanjian</a:t>
            </a:r>
            <a:r>
              <a:rPr lang="en-US" sz="9600" dirty="0" smtClean="0">
                <a:solidFill>
                  <a:schemeClr val="tx1"/>
                </a:solidFill>
              </a:rPr>
              <a:t>).</a:t>
            </a:r>
          </a:p>
          <a:p>
            <a:pPr marL="465138" indent="-465138" algn="l">
              <a:buAutoNum type="arabicPeriod" startAt="3"/>
            </a:pPr>
            <a:r>
              <a:rPr lang="en-US" sz="9600" dirty="0" err="1" smtClean="0">
                <a:solidFill>
                  <a:schemeClr val="tx1"/>
                </a:solidFill>
              </a:rPr>
              <a:t>Pelaku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wajib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memenuhi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sesuai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perjanjian</a:t>
            </a:r>
            <a:r>
              <a:rPr lang="en-US" sz="9600" dirty="0">
                <a:solidFill>
                  <a:schemeClr val="tx1"/>
                </a:solidFill>
              </a:rPr>
              <a:t>/</a:t>
            </a:r>
            <a:r>
              <a:rPr lang="en-US" sz="9600" dirty="0" err="1">
                <a:solidFill>
                  <a:schemeClr val="tx1"/>
                </a:solidFill>
              </a:rPr>
              <a:t>kontrak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Contoh</a:t>
            </a:r>
            <a:r>
              <a:rPr lang="en-US" sz="9600" dirty="0">
                <a:solidFill>
                  <a:schemeClr val="tx1"/>
                </a:solidFill>
              </a:rPr>
              <a:t>:</a:t>
            </a:r>
            <a:br>
              <a:rPr lang="en-US" sz="9600" dirty="0">
                <a:solidFill>
                  <a:schemeClr val="tx1"/>
                </a:solidFill>
              </a:rPr>
            </a:br>
            <a:r>
              <a:rPr lang="en-US" sz="9600" dirty="0" err="1" smtClean="0">
                <a:solidFill>
                  <a:schemeClr val="tx1"/>
                </a:solidFill>
              </a:rPr>
              <a:t>Konsumen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membeli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cacat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dapat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menuntut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ganti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rugi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berdasarkan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wanprestasi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6800800" cy="4874096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KOMPONEN </a:t>
            </a:r>
            <a:r>
              <a:rPr lang="en-US" b="1" dirty="0" smtClean="0">
                <a:solidFill>
                  <a:schemeClr val="tx1"/>
                </a:solidFill>
              </a:rPr>
              <a:t>KEPERDATAAN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Subjek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Objek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diperjualbelikan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perjanjian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Usaha:</a:t>
            </a:r>
            <a:r>
              <a:rPr lang="fi-FI" dirty="0">
                <a:solidFill>
                  <a:schemeClr val="tx1"/>
                </a:solidFill>
              </a:rPr>
              <a:t>Memberikan kompensasi jika terjadi kerugian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628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160840" cy="5018112"/>
          </a:xfrm>
        </p:spPr>
        <p:txBody>
          <a:bodyPr/>
          <a:lstStyle/>
          <a:p>
            <a:pPr algn="l"/>
            <a:r>
              <a:rPr lang="en-US" b="1" u="sng" dirty="0" err="1">
                <a:solidFill>
                  <a:schemeClr val="tx1"/>
                </a:solidFill>
              </a:rPr>
              <a:t>Bentuk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Pelanggaran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Keperdataan</a:t>
            </a:r>
            <a:endParaRPr lang="en-US" b="1" u="sng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Barang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spesifikasi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menyesatkan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ingkar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Bentuk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keperdataan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>
                <a:solidFill>
                  <a:schemeClr val="tx1"/>
                </a:solidFill>
              </a:rPr>
              <a:t>Ganti rugi (materiil dan immateriil).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err="1">
                <a:solidFill>
                  <a:schemeClr val="tx1"/>
                </a:solidFill>
              </a:rPr>
              <a:t>Pengembalian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penggantian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barang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7. Gugatan </a:t>
            </a:r>
            <a:r>
              <a:rPr lang="sv-SE" dirty="0">
                <a:solidFill>
                  <a:schemeClr val="tx1"/>
                </a:solidFill>
              </a:rPr>
              <a:t>melalui pengadilan atau BPSK</a:t>
            </a:r>
            <a:r>
              <a:rPr lang="sv-SE" dirty="0"/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Publik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06400" indent="-406400" algn="just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UU No. 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06400" indent="-406400" algn="just"/>
            <a:r>
              <a:rPr lang="nl-NL" dirty="0" smtClean="0">
                <a:solidFill>
                  <a:schemeClr val="tx1"/>
                </a:solidFill>
              </a:rPr>
              <a:t>2. </a:t>
            </a:r>
            <a:r>
              <a:rPr lang="en-US" dirty="0">
                <a:solidFill>
                  <a:schemeClr val="tx1"/>
                </a:solidFill>
              </a:rPr>
              <a:t>Negara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administratif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Sanksi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denda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256584"/>
          </a:xfrm>
        </p:spPr>
        <p:txBody>
          <a:bodyPr>
            <a:normAutofit fontScale="925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Bentuk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Pelanggaran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Publik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Produksi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minuman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berbahaya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Iklan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menyesatkan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v-SE" b="1" dirty="0">
                <a:solidFill>
                  <a:schemeClr val="tx1"/>
                </a:solidFill>
              </a:rPr>
              <a:t>Peranan Hukum dalam Perlindungan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marL="514350" indent="-514350" algn="l">
              <a:buAutoNum type="arabicPeriod"/>
            </a:pPr>
            <a:r>
              <a:rPr lang="fi-FI" dirty="0" smtClean="0">
                <a:solidFill>
                  <a:schemeClr val="tx1"/>
                </a:solidFill>
              </a:rPr>
              <a:t>Memberikan </a:t>
            </a:r>
            <a:r>
              <a:rPr lang="fi-FI" dirty="0">
                <a:solidFill>
                  <a:schemeClr val="tx1"/>
                </a:solidFill>
              </a:rPr>
              <a:t>kepastian hukum dalam transaksi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sarana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dirty="0" smtClean="0"/>
          </a:p>
          <a:p>
            <a:pPr marL="514350" indent="-514350" algn="l">
              <a:buAutoNum type="arabicPeriod"/>
            </a:pPr>
            <a:endParaRPr lang="sv-SE" dirty="0" smtClean="0"/>
          </a:p>
          <a:p>
            <a:pPr algn="l"/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488832" cy="4874096"/>
          </a:xfrm>
        </p:spPr>
        <p:txBody>
          <a:bodyPr/>
          <a:lstStyle/>
          <a:p>
            <a:pPr algn="l"/>
            <a:r>
              <a:rPr lang="sv-SE" b="1" dirty="0" smtClean="0">
                <a:solidFill>
                  <a:schemeClr val="tx1"/>
                </a:solidFill>
              </a:rPr>
              <a:t>Peranan hukum dalam perlindungan Konsumen: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Menyeimbangkan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Kedudukan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Usaha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61633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6399</TotalTime>
  <Words>365</Words>
  <Application>Microsoft Office PowerPoint</Application>
  <PresentationFormat>On-screen Show (4:3)</PresentationFormat>
  <Paragraphs>94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598</cp:revision>
  <cp:lastPrinted>2017-08-29T02:54:51Z</cp:lastPrinted>
  <dcterms:created xsi:type="dcterms:W3CDTF">2010-04-18T12:06:30Z</dcterms:created>
  <dcterms:modified xsi:type="dcterms:W3CDTF">2025-04-15T15:24:50Z</dcterms:modified>
</cp:coreProperties>
</file>