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56" r:id="rId3"/>
    <p:sldId id="295" r:id="rId4"/>
    <p:sldId id="259" r:id="rId5"/>
    <p:sldId id="261" r:id="rId6"/>
    <p:sldId id="287" r:id="rId7"/>
    <p:sldId id="288" r:id="rId8"/>
    <p:sldId id="292" r:id="rId9"/>
    <p:sldId id="293" r:id="rId10"/>
    <p:sldId id="289" r:id="rId11"/>
    <p:sldId id="290" r:id="rId12"/>
    <p:sldId id="291" r:id="rId13"/>
    <p:sldId id="263" r:id="rId14"/>
    <p:sldId id="264" r:id="rId15"/>
    <p:sldId id="265" r:id="rId16"/>
    <p:sldId id="266" r:id="rId17"/>
    <p:sldId id="268" r:id="rId18"/>
    <p:sldId id="269" r:id="rId19"/>
    <p:sldId id="270" r:id="rId20"/>
    <p:sldId id="271" r:id="rId21"/>
    <p:sldId id="273" r:id="rId22"/>
    <p:sldId id="274" r:id="rId23"/>
    <p:sldId id="275" r:id="rId24"/>
    <p:sldId id="276" r:id="rId25"/>
    <p:sldId id="277" r:id="rId26"/>
    <p:sldId id="279" r:id="rId27"/>
    <p:sldId id="280" r:id="rId28"/>
    <p:sldId id="281" r:id="rId29"/>
    <p:sldId id="282" r:id="rId30"/>
    <p:sldId id="284" r:id="rId31"/>
    <p:sldId id="285" r:id="rId32"/>
    <p:sldId id="286" r:id="rId3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18" autoAdjust="0"/>
    <p:restoredTop sz="94660"/>
  </p:normalViewPr>
  <p:slideViewPr>
    <p:cSldViewPr>
      <p:cViewPr varScale="1">
        <p:scale>
          <a:sx n="64" d="100"/>
          <a:sy n="64" d="100"/>
        </p:scale>
        <p:origin x="123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1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5567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4765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7534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9378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168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8716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3550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4523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0563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1260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132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612257" y="1624330"/>
            <a:ext cx="3143250" cy="4294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321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074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288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852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1376" y="3197428"/>
            <a:ext cx="3381247" cy="1002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6031" y="1700530"/>
            <a:ext cx="8631936" cy="4218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22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3820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0200" y="3896867"/>
            <a:ext cx="3733800" cy="192405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0200" y="417423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8287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10200" y="420471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10200" y="3962400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76159" y="4061459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816096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796"/>
            <a:ext cx="6414770" cy="114300"/>
          </a:xfrm>
          <a:custGeom>
            <a:avLst/>
            <a:gdLst/>
            <a:ahLst/>
            <a:cxnLst/>
            <a:rect l="l" t="t" r="r" b="b"/>
            <a:pathLst>
              <a:path w="6414770" h="114300">
                <a:moveTo>
                  <a:pt x="0" y="114299"/>
                </a:moveTo>
                <a:lnTo>
                  <a:pt x="6414516" y="114299"/>
                </a:lnTo>
                <a:lnTo>
                  <a:pt x="6414516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14515" y="3701796"/>
            <a:ext cx="2729865" cy="189230"/>
          </a:xfrm>
          <a:custGeom>
            <a:avLst/>
            <a:gdLst/>
            <a:ahLst/>
            <a:cxnLst/>
            <a:rect l="l" t="t" r="r" b="b"/>
            <a:pathLst>
              <a:path w="2729865" h="189229">
                <a:moveTo>
                  <a:pt x="0" y="188975"/>
                </a:moveTo>
                <a:lnTo>
                  <a:pt x="2729484" y="188975"/>
                </a:lnTo>
                <a:lnTo>
                  <a:pt x="2729484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2" descr="Image result for logo IIB Darmaja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04800"/>
            <a:ext cx="2340496" cy="234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66800" y="2700160"/>
            <a:ext cx="7010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Rounded MT Bold" panose="020F0704030504030204" pitchFamily="34" charset="0"/>
              </a:rPr>
              <a:t>MANAGEMENT CONTROL SYSTEM</a:t>
            </a:r>
          </a:p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(SISTEM PENGENDALIAN MANAJEMEN)</a:t>
            </a:r>
          </a:p>
        </p:txBody>
      </p:sp>
      <p:sp>
        <p:nvSpPr>
          <p:cNvPr id="18" name="Rectangle 115"/>
          <p:cNvSpPr txBox="1">
            <a:spLocks noChangeArrowheads="1"/>
          </p:cNvSpPr>
          <p:nvPr/>
        </p:nvSpPr>
        <p:spPr>
          <a:xfrm>
            <a:off x="1900402" y="6083937"/>
            <a:ext cx="5371782" cy="47942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000" kern="0" dirty="0">
                <a:latin typeface="Arial Rounded MT Bold" pitchFamily="34" charset="0"/>
              </a:rPr>
              <a:t>Dr. KHAIDARMANSYAH, S.H.,M.Pd</a:t>
            </a:r>
            <a:endParaRPr lang="es-ES" altLang="en-US" sz="2000" kern="0" dirty="0">
              <a:latin typeface="Arial Rounded MT Bold" pitchFamily="34" charset="0"/>
            </a:endParaRPr>
          </a:p>
        </p:txBody>
      </p:sp>
      <p:sp>
        <p:nvSpPr>
          <p:cNvPr id="19" name="Rectangle 115"/>
          <p:cNvSpPr txBox="1">
            <a:spLocks noChangeArrowheads="1"/>
          </p:cNvSpPr>
          <p:nvPr/>
        </p:nvSpPr>
        <p:spPr>
          <a:xfrm>
            <a:off x="1886108" y="4409949"/>
            <a:ext cx="5657692" cy="1123242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kern="0" dirty="0">
                <a:latin typeface="Arial Rounded MT Bold" pitchFamily="34" charset="0"/>
              </a:rPr>
              <a:t>PERTEMUAN I</a:t>
            </a:r>
          </a:p>
          <a:p>
            <a:pPr algn="ctr"/>
            <a:r>
              <a:rPr lang="en-US" altLang="en-US" sz="2000" i="1" kern="0" dirty="0">
                <a:latin typeface="Arial Rounded MT Bold" pitchFamily="34" charset="0"/>
              </a:rPr>
              <a:t>THE NATURE OF MANAGEMENT CONTROL SYSTEMS</a:t>
            </a:r>
            <a:endParaRPr lang="es-ES" altLang="en-US" sz="2000" i="1" kern="0" dirty="0">
              <a:latin typeface="Arial Rounded MT Bold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39"/>
    </mc:Choice>
    <mc:Fallback xmlns="">
      <p:transition spd="slow" advTm="67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/>
      <p:bldP spid="18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762000"/>
            <a:ext cx="8001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memiliki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fungsi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terhadap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aktivitas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suatu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organisasi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diupayakan</a:t>
            </a:r>
            <a:r>
              <a:rPr lang="en-US" sz="2000" dirty="0">
                <a:latin typeface="Arial Rounded MT Bold" panose="020F0704030504030204" pitchFamily="34" charset="0"/>
              </a:rPr>
              <a:t> agar </a:t>
            </a:r>
            <a:r>
              <a:rPr lang="en-US" sz="2000" dirty="0" err="1">
                <a:latin typeface="Arial Rounded MT Bold" panose="020F0704030504030204" pitchFamily="34" charset="0"/>
              </a:rPr>
              <a:t>sesuai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dengan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badan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mencapai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tujuannya</a:t>
            </a:r>
            <a:r>
              <a:rPr lang="en-US" sz="2000" dirty="0">
                <a:latin typeface="Arial Rounded MT Bold" panose="020F0704030504030204" pitchFamily="34" charset="0"/>
              </a:rPr>
              <a:t> (Anthony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Reece, 1989)</a:t>
            </a:r>
          </a:p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adalah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sebuah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terdiri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dari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beberapa</a:t>
            </a:r>
            <a:r>
              <a:rPr lang="en-US" sz="2000" dirty="0">
                <a:latin typeface="Arial Rounded MT Bold" panose="020F0704030504030204" pitchFamily="34" charset="0"/>
              </a:rPr>
              <a:t> sub </a:t>
            </a: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saling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berkaitan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seperti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pemrograman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penganggaran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akuntansi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pelaporan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pertanggungjawaban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membantu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mempengaruhi</a:t>
            </a:r>
            <a:r>
              <a:rPr lang="en-US" sz="2000" dirty="0">
                <a:latin typeface="Arial Rounded MT Bold" panose="020F0704030504030204" pitchFamily="34" charset="0"/>
              </a:rPr>
              <a:t> orang lain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sebuah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, agar </a:t>
            </a:r>
            <a:r>
              <a:rPr lang="en-US" sz="2000" dirty="0" err="1">
                <a:latin typeface="Arial Rounded MT Bold" panose="020F0704030504030204" pitchFamily="34" charset="0"/>
              </a:rPr>
              <a:t>mau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mencapai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tujuan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melalui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tertentu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secara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efektif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efisien</a:t>
            </a:r>
            <a:r>
              <a:rPr lang="en-US" sz="2000" dirty="0">
                <a:latin typeface="Arial Rounded MT Bold" panose="020F0704030504030204" pitchFamily="34" charset="0"/>
              </a:rPr>
              <a:t> (</a:t>
            </a:r>
            <a:r>
              <a:rPr lang="en-US" sz="2000" dirty="0" err="1">
                <a:latin typeface="Arial Rounded MT Bold" panose="020F0704030504030204" pitchFamily="34" charset="0"/>
              </a:rPr>
              <a:t>Suaidi</a:t>
            </a:r>
            <a:r>
              <a:rPr lang="en-US" sz="2000" dirty="0">
                <a:latin typeface="Arial Rounded MT Bold" panose="020F0704030504030204" pitchFamily="34" charset="0"/>
              </a:rPr>
              <a:t>, 1999)</a:t>
            </a:r>
          </a:p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Suatu</a:t>
            </a:r>
            <a:r>
              <a:rPr lang="en-US" sz="2000" dirty="0">
                <a:latin typeface="Arial Rounded MT Bold" panose="020F0704030504030204" pitchFamily="34" charset="0"/>
              </a:rPr>
              <a:t> </a:t>
            </a:r>
            <a:r>
              <a:rPr lang="en-US" sz="2000" b="1" dirty="0" err="1">
                <a:latin typeface="Arial Rounded MT Bold" panose="020F0704030504030204" pitchFamily="34" charset="0"/>
              </a:rPr>
              <a:t>sistem</a:t>
            </a:r>
            <a:r>
              <a:rPr lang="en-US" sz="2000" b="1" dirty="0">
                <a:latin typeface="Arial Rounded MT Bold" panose="020F0704030504030204" pitchFamily="34" charset="0"/>
              </a:rPr>
              <a:t> </a:t>
            </a:r>
            <a:r>
              <a:rPr lang="en-US" sz="2000" dirty="0">
                <a:latin typeface="Arial Rounded MT Bold" panose="020F0704030504030204" pitchFamily="34" charset="0"/>
              </a:rPr>
              <a:t>yang </a:t>
            </a:r>
            <a:r>
              <a:rPr lang="en-US" sz="2000" dirty="0" err="1">
                <a:latin typeface="Arial Rounded MT Bold" panose="020F0704030504030204" pitchFamily="34" charset="0"/>
              </a:rPr>
              <a:t>digunakan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oleh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/</a:t>
            </a:r>
            <a:r>
              <a:rPr lang="en-US" sz="2000" dirty="0" err="1">
                <a:latin typeface="Arial Rounded MT Bold" panose="020F0704030504030204" pitchFamily="34" charset="0"/>
              </a:rPr>
              <a:t>pemilik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menjamin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bahwa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b="1" dirty="0" err="1">
                <a:latin typeface="Arial Rounded MT Bold" panose="020F0704030504030204" pitchFamily="34" charset="0"/>
              </a:rPr>
              <a:t>organisasi</a:t>
            </a:r>
            <a:r>
              <a:rPr lang="en-US" sz="2000" b="1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melaksanakan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strateginya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secara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efisien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efektif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rangka</a:t>
            </a:r>
            <a:r>
              <a:rPr lang="en-US" sz="2000" dirty="0">
                <a:latin typeface="Arial Rounded MT Bold" panose="020F0704030504030204" pitchFamily="34" charset="0"/>
              </a:rPr>
              <a:t> </a:t>
            </a:r>
            <a:r>
              <a:rPr lang="en-US" sz="2000" b="1" dirty="0" err="1">
                <a:latin typeface="Arial Rounded MT Bold" panose="020F0704030504030204" pitchFamily="34" charset="0"/>
              </a:rPr>
              <a:t>mencapai</a:t>
            </a:r>
            <a:r>
              <a:rPr lang="en-US" sz="2000" b="1" dirty="0">
                <a:latin typeface="Arial Rounded MT Bold" panose="020F0704030504030204" pitchFamily="34" charset="0"/>
              </a:rPr>
              <a:t> </a:t>
            </a:r>
            <a:r>
              <a:rPr lang="en-US" sz="2000" b="1" dirty="0" err="1">
                <a:latin typeface="Arial Rounded MT Bold" panose="020F0704030504030204" pitchFamily="34" charset="0"/>
              </a:rPr>
              <a:t>tujuan</a:t>
            </a:r>
            <a:r>
              <a:rPr lang="en-US" sz="2000" b="1" dirty="0">
                <a:latin typeface="Arial Rounded MT Bold" panose="020F0704030504030204" pitchFamily="34" charset="0"/>
              </a:rPr>
              <a:t> </a:t>
            </a:r>
            <a:r>
              <a:rPr lang="en-US" sz="2000" dirty="0">
                <a:latin typeface="Arial Rounded MT Bold" panose="020F0704030504030204" pitchFamily="34" charset="0"/>
              </a:rPr>
              <a:t>yang </a:t>
            </a:r>
            <a:r>
              <a:rPr lang="en-US" sz="2000" dirty="0" err="1">
                <a:latin typeface="Arial Rounded MT Bold" panose="020F0704030504030204" pitchFamily="34" charset="0"/>
              </a:rPr>
              <a:t>telah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ditetapkan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proses </a:t>
            </a:r>
            <a:r>
              <a:rPr lang="en-US" sz="2000" dirty="0" err="1">
                <a:latin typeface="Arial Rounded MT Bold" panose="020F0704030504030204" pitchFamily="34" charset="0"/>
              </a:rPr>
              <a:t>perencanaan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stratejik</a:t>
            </a:r>
            <a:r>
              <a:rPr lang="en-US" sz="2000" dirty="0"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062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51"/>
    </mc:Choice>
    <mc:Fallback xmlns="">
      <p:transition spd="slow" advTm="725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33400"/>
            <a:ext cx="8763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7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26"/>
    </mc:Choice>
    <mc:Fallback xmlns="">
      <p:transition spd="slow" advTm="4026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876425" y="607821"/>
            <a:ext cx="53905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Elements </a:t>
            </a:r>
            <a:r>
              <a:rPr spc="-5" dirty="0">
                <a:solidFill>
                  <a:srgbClr val="6F2F9F"/>
                </a:solidFill>
              </a:rPr>
              <a:t>of </a:t>
            </a:r>
            <a:r>
              <a:rPr dirty="0">
                <a:solidFill>
                  <a:srgbClr val="6F2F9F"/>
                </a:solidFill>
              </a:rPr>
              <a:t>a </a:t>
            </a:r>
            <a:r>
              <a:rPr spc="-5" dirty="0">
                <a:solidFill>
                  <a:srgbClr val="6F2F9F"/>
                </a:solidFill>
              </a:rPr>
              <a:t>Control</a:t>
            </a:r>
            <a:r>
              <a:rPr spc="-5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471929"/>
            <a:ext cx="6428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Georgia"/>
                <a:cs typeface="Georgia"/>
              </a:rPr>
              <a:t>Every control </a:t>
            </a:r>
            <a:r>
              <a:rPr sz="2400" spc="-10" dirty="0">
                <a:latin typeface="Georgia"/>
                <a:cs typeface="Georgia"/>
              </a:rPr>
              <a:t>system </a:t>
            </a:r>
            <a:r>
              <a:rPr sz="2400" spc="-5" dirty="0">
                <a:latin typeface="Georgia"/>
                <a:cs typeface="Georgia"/>
              </a:rPr>
              <a:t>has </a:t>
            </a:r>
            <a:r>
              <a:rPr sz="2400" dirty="0">
                <a:latin typeface="Georgia"/>
                <a:cs typeface="Georgia"/>
              </a:rPr>
              <a:t>at </a:t>
            </a:r>
            <a:r>
              <a:rPr sz="2400" spc="-5" dirty="0">
                <a:latin typeface="Georgia"/>
                <a:cs typeface="Georgia"/>
              </a:rPr>
              <a:t>least four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elements: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47800" y="4191000"/>
            <a:ext cx="1588770" cy="680085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300"/>
              </a:spcBef>
              <a:tabLst>
                <a:tab pos="480695" algn="l"/>
              </a:tabLst>
            </a:pPr>
            <a:r>
              <a:rPr sz="2000" dirty="0">
                <a:latin typeface="Georgia"/>
                <a:cs typeface="Georgia"/>
              </a:rPr>
              <a:t>1.	Detector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6000" y="4191000"/>
            <a:ext cx="1624330" cy="6858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Georgia"/>
                <a:cs typeface="Georgia"/>
              </a:rPr>
              <a:t>3.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Effector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96000" y="2971800"/>
            <a:ext cx="1624330" cy="7239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295"/>
              </a:spcBef>
            </a:pPr>
            <a:r>
              <a:rPr sz="2000" dirty="0">
                <a:latin typeface="Georgia"/>
                <a:cs typeface="Georgia"/>
              </a:rPr>
              <a:t>2.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Assessor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33800" y="2514600"/>
            <a:ext cx="1600200" cy="1219200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Times New Roman"/>
              <a:cs typeface="Times New Roman"/>
            </a:endParaRPr>
          </a:p>
          <a:p>
            <a:pPr marL="444500" marR="366395" indent="-71755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Control  device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33800" y="5334000"/>
            <a:ext cx="1664970" cy="860425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58445" marR="137160" indent="-1143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Georgia"/>
                <a:cs typeface="Georgia"/>
              </a:rPr>
              <a:t>Entity</a:t>
            </a:r>
            <a:r>
              <a:rPr sz="2000" spc="-8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being  controlled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0393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114300" y="76200"/>
                </a:moveTo>
                <a:lnTo>
                  <a:pt x="38100" y="76200"/>
                </a:lnTo>
                <a:lnTo>
                  <a:pt x="38100" y="1295400"/>
                </a:lnTo>
                <a:lnTo>
                  <a:pt x="114300" y="1295400"/>
                </a:lnTo>
                <a:lnTo>
                  <a:pt x="114300" y="76200"/>
                </a:lnTo>
                <a:close/>
              </a:path>
              <a:path w="152400" h="1295400">
                <a:moveTo>
                  <a:pt x="76200" y="0"/>
                </a:moveTo>
                <a:lnTo>
                  <a:pt x="0" y="76200"/>
                </a:lnTo>
                <a:lnTo>
                  <a:pt x="1524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393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0" y="76200"/>
                </a:moveTo>
                <a:lnTo>
                  <a:pt x="76200" y="0"/>
                </a:lnTo>
                <a:lnTo>
                  <a:pt x="152400" y="76200"/>
                </a:lnTo>
                <a:lnTo>
                  <a:pt x="114300" y="76200"/>
                </a:lnTo>
                <a:lnTo>
                  <a:pt x="114300" y="1295400"/>
                </a:lnTo>
                <a:lnTo>
                  <a:pt x="38100" y="1295400"/>
                </a:lnTo>
                <a:lnTo>
                  <a:pt x="38100" y="76200"/>
                </a:lnTo>
                <a:lnTo>
                  <a:pt x="0" y="76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9537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152400" y="1219200"/>
                </a:moveTo>
                <a:lnTo>
                  <a:pt x="0" y="1219200"/>
                </a:lnTo>
                <a:lnTo>
                  <a:pt x="76200" y="1295400"/>
                </a:lnTo>
                <a:lnTo>
                  <a:pt x="152400" y="1219200"/>
                </a:lnTo>
                <a:close/>
              </a:path>
              <a:path w="152400" h="1295400">
                <a:moveTo>
                  <a:pt x="114300" y="0"/>
                </a:moveTo>
                <a:lnTo>
                  <a:pt x="38100" y="0"/>
                </a:lnTo>
                <a:lnTo>
                  <a:pt x="38100" y="1219200"/>
                </a:lnTo>
                <a:lnTo>
                  <a:pt x="114300" y="1219200"/>
                </a:lnTo>
                <a:lnTo>
                  <a:pt x="114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9537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0" y="1219200"/>
                </a:moveTo>
                <a:lnTo>
                  <a:pt x="38100" y="1219200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1219200"/>
                </a:lnTo>
                <a:lnTo>
                  <a:pt x="152400" y="1219200"/>
                </a:lnTo>
                <a:lnTo>
                  <a:pt x="76200" y="1295400"/>
                </a:lnTo>
                <a:lnTo>
                  <a:pt x="0" y="1219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24961" y="4344161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742950" y="0"/>
                </a:moveTo>
                <a:lnTo>
                  <a:pt x="742950" y="47625"/>
                </a:lnTo>
                <a:lnTo>
                  <a:pt x="0" y="47625"/>
                </a:lnTo>
                <a:lnTo>
                  <a:pt x="0" y="142875"/>
                </a:lnTo>
                <a:lnTo>
                  <a:pt x="742950" y="142875"/>
                </a:lnTo>
                <a:lnTo>
                  <a:pt x="742950" y="190500"/>
                </a:lnTo>
                <a:lnTo>
                  <a:pt x="838200" y="95250"/>
                </a:lnTo>
                <a:lnTo>
                  <a:pt x="7429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24961" y="4344161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0" y="47625"/>
                </a:moveTo>
                <a:lnTo>
                  <a:pt x="742950" y="47625"/>
                </a:lnTo>
                <a:lnTo>
                  <a:pt x="742950" y="0"/>
                </a:lnTo>
                <a:lnTo>
                  <a:pt x="838200" y="95250"/>
                </a:lnTo>
                <a:lnTo>
                  <a:pt x="742950" y="190500"/>
                </a:lnTo>
                <a:lnTo>
                  <a:pt x="742950" y="142875"/>
                </a:lnTo>
                <a:lnTo>
                  <a:pt x="0" y="142875"/>
                </a:lnTo>
                <a:lnTo>
                  <a:pt x="0" y="47625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82361" y="43441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95250" y="0"/>
                </a:moveTo>
                <a:lnTo>
                  <a:pt x="0" y="95250"/>
                </a:lnTo>
                <a:lnTo>
                  <a:pt x="95250" y="190500"/>
                </a:lnTo>
                <a:lnTo>
                  <a:pt x="95250" y="142875"/>
                </a:lnTo>
                <a:lnTo>
                  <a:pt x="762000" y="142875"/>
                </a:lnTo>
                <a:lnTo>
                  <a:pt x="762000" y="47625"/>
                </a:lnTo>
                <a:lnTo>
                  <a:pt x="95250" y="47625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82361" y="43441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0" y="95250"/>
                </a:moveTo>
                <a:lnTo>
                  <a:pt x="95250" y="0"/>
                </a:lnTo>
                <a:lnTo>
                  <a:pt x="95250" y="47625"/>
                </a:lnTo>
                <a:lnTo>
                  <a:pt x="762000" y="47625"/>
                </a:lnTo>
                <a:lnTo>
                  <a:pt x="762000" y="142875"/>
                </a:lnTo>
                <a:lnTo>
                  <a:pt x="95250" y="142875"/>
                </a:lnTo>
                <a:lnTo>
                  <a:pt x="95250" y="19050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10961" y="3277361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114300" y="0"/>
                </a:moveTo>
                <a:lnTo>
                  <a:pt x="0" y="114300"/>
                </a:lnTo>
                <a:lnTo>
                  <a:pt x="114300" y="228600"/>
                </a:lnTo>
                <a:lnTo>
                  <a:pt x="114300" y="171450"/>
                </a:lnTo>
                <a:lnTo>
                  <a:pt x="533400" y="171450"/>
                </a:lnTo>
                <a:lnTo>
                  <a:pt x="533400" y="57150"/>
                </a:lnTo>
                <a:lnTo>
                  <a:pt x="114300" y="57150"/>
                </a:lnTo>
                <a:lnTo>
                  <a:pt x="114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410961" y="3277361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114300"/>
                </a:moveTo>
                <a:lnTo>
                  <a:pt x="114300" y="0"/>
                </a:lnTo>
                <a:lnTo>
                  <a:pt x="114300" y="57150"/>
                </a:lnTo>
                <a:lnTo>
                  <a:pt x="533400" y="57150"/>
                </a:lnTo>
                <a:lnTo>
                  <a:pt x="5334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24"/>
    </mc:Choice>
    <mc:Fallback xmlns="">
      <p:transition spd="slow" advTm="412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044064" y="645921"/>
            <a:ext cx="50533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Elements </a:t>
            </a:r>
            <a:r>
              <a:rPr spc="-5" dirty="0">
                <a:solidFill>
                  <a:srgbClr val="6F2F9F"/>
                </a:solidFill>
              </a:rPr>
              <a:t>of Control</a:t>
            </a:r>
            <a:r>
              <a:rPr spc="-5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319529"/>
            <a:ext cx="7825105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149860" indent="-51562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A </a:t>
            </a: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detector </a:t>
            </a: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or sensor: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</a:t>
            </a:r>
            <a:r>
              <a:rPr sz="2400" dirty="0">
                <a:latin typeface="Georgia"/>
                <a:cs typeface="Georgia"/>
              </a:rPr>
              <a:t>measures </a:t>
            </a:r>
            <a:r>
              <a:rPr sz="2400" spc="-10" dirty="0">
                <a:latin typeface="Georgia"/>
                <a:cs typeface="Georgia"/>
              </a:rPr>
              <a:t>what 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actually happening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being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controlled.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Georgia"/>
              <a:buAutoNum type="arabicParenR"/>
            </a:pPr>
            <a:endParaRPr sz="3000">
              <a:latin typeface="Times New Roman"/>
              <a:cs typeface="Times New Roman"/>
            </a:endParaRPr>
          </a:p>
          <a:p>
            <a:pPr marL="527685" marR="942340" indent="-515620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An assessor: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determines what </a:t>
            </a:r>
            <a:r>
              <a:rPr sz="2400" dirty="0">
                <a:latin typeface="Georgia"/>
                <a:cs typeface="Georgia"/>
              </a:rPr>
              <a:t>is  </a:t>
            </a:r>
            <a:r>
              <a:rPr sz="2400" spc="-5" dirty="0">
                <a:latin typeface="Georgia"/>
                <a:cs typeface="Georgia"/>
              </a:rPr>
              <a:t>actually happening by comparing </a:t>
            </a:r>
            <a:r>
              <a:rPr sz="2400" dirty="0">
                <a:latin typeface="Georgia"/>
                <a:cs typeface="Georgia"/>
              </a:rPr>
              <a:t>it </a:t>
            </a:r>
            <a:r>
              <a:rPr sz="2400" spc="-5" dirty="0">
                <a:latin typeface="Georgia"/>
                <a:cs typeface="Georgia"/>
              </a:rPr>
              <a:t>with some  standard or expectation what should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happen.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Georgia"/>
              <a:buAutoNum type="arabicParenR"/>
            </a:pPr>
            <a:endParaRPr sz="3000">
              <a:latin typeface="Times New Roman"/>
              <a:cs typeface="Times New Roman"/>
            </a:endParaRPr>
          </a:p>
          <a:p>
            <a:pPr marL="527685" marR="828040" indent="-515620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An effector: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</a:t>
            </a:r>
            <a:r>
              <a:rPr sz="2400" dirty="0">
                <a:latin typeface="Georgia"/>
                <a:cs typeface="Georgia"/>
              </a:rPr>
              <a:t>alters </a:t>
            </a:r>
            <a:r>
              <a:rPr sz="2400" spc="-5" dirty="0">
                <a:latin typeface="Georgia"/>
                <a:cs typeface="Georgia"/>
              </a:rPr>
              <a:t>behavior </a:t>
            </a:r>
            <a:r>
              <a:rPr sz="2400" dirty="0">
                <a:latin typeface="Georgia"/>
                <a:cs typeface="Georgia"/>
              </a:rPr>
              <a:t>if </a:t>
            </a:r>
            <a:r>
              <a:rPr sz="2400" spc="-5" dirty="0">
                <a:latin typeface="Georgia"/>
                <a:cs typeface="Georgia"/>
              </a:rPr>
              <a:t>the  assessor indicates the </a:t>
            </a:r>
            <a:r>
              <a:rPr sz="2400" dirty="0">
                <a:latin typeface="Georgia"/>
                <a:cs typeface="Georgia"/>
              </a:rPr>
              <a:t>need </a:t>
            </a:r>
            <a:r>
              <a:rPr sz="2400" spc="-5" dirty="0">
                <a:latin typeface="Georgia"/>
                <a:cs typeface="Georgia"/>
              </a:rPr>
              <a:t>to do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Georgia"/>
              <a:buAutoNum type="arabicParenR"/>
            </a:pPr>
            <a:endParaRPr sz="3000">
              <a:latin typeface="Times New Roman"/>
              <a:cs typeface="Times New Roman"/>
            </a:endParaRPr>
          </a:p>
          <a:p>
            <a:pPr marL="527685" marR="5080" indent="-515620" algn="just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8320" algn="l"/>
              </a:tabLst>
            </a:pP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A </a:t>
            </a: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communication network: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transmit  </a:t>
            </a:r>
            <a:r>
              <a:rPr sz="2400" dirty="0">
                <a:latin typeface="Georgia"/>
                <a:cs typeface="Georgia"/>
              </a:rPr>
              <a:t>information </a:t>
            </a:r>
            <a:r>
              <a:rPr sz="2400" spc="-5" dirty="0">
                <a:latin typeface="Georgia"/>
                <a:cs typeface="Georgia"/>
              </a:rPr>
              <a:t>between detector </a:t>
            </a:r>
            <a:r>
              <a:rPr sz="2400" dirty="0">
                <a:latin typeface="Georgia"/>
                <a:cs typeface="Georgia"/>
              </a:rPr>
              <a:t>&amp; </a:t>
            </a:r>
            <a:r>
              <a:rPr sz="2400" spc="-5" dirty="0">
                <a:latin typeface="Georgia"/>
                <a:cs typeface="Georgia"/>
              </a:rPr>
              <a:t>assessor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between  assessor </a:t>
            </a:r>
            <a:r>
              <a:rPr sz="2400" dirty="0">
                <a:latin typeface="Georgia"/>
                <a:cs typeface="Georgia"/>
              </a:rPr>
              <a:t>&amp;</a:t>
            </a:r>
            <a:r>
              <a:rPr sz="2400" spc="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effector.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76"/>
    </mc:Choice>
    <mc:Fallback xmlns="">
      <p:transition spd="slow" advTm="6376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025776" y="493521"/>
            <a:ext cx="50914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Examples of </a:t>
            </a:r>
            <a:r>
              <a:rPr spc="-5" dirty="0">
                <a:solidFill>
                  <a:srgbClr val="6F2F9F"/>
                </a:solidFill>
              </a:rPr>
              <a:t>Control</a:t>
            </a:r>
            <a:r>
              <a:rPr spc="-7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090930"/>
            <a:ext cx="74987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We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shall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describe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their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functioning in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three examples of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increasing 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complexity: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28600" y="1447800"/>
            <a:ext cx="8412480" cy="5257800"/>
          </a:xfrm>
          <a:custGeom>
            <a:avLst/>
            <a:gdLst/>
            <a:ahLst/>
            <a:cxnLst/>
            <a:rect l="l" t="t" r="r" b="b"/>
            <a:pathLst>
              <a:path w="8412480" h="5257800">
                <a:moveTo>
                  <a:pt x="7023989" y="0"/>
                </a:moveTo>
                <a:lnTo>
                  <a:pt x="7098030" y="660400"/>
                </a:lnTo>
                <a:lnTo>
                  <a:pt x="6421563" y="800100"/>
                </a:lnTo>
                <a:lnTo>
                  <a:pt x="6361639" y="825500"/>
                </a:lnTo>
                <a:lnTo>
                  <a:pt x="5949510" y="914400"/>
                </a:lnTo>
                <a:lnTo>
                  <a:pt x="5891683" y="939800"/>
                </a:lnTo>
                <a:lnTo>
                  <a:pt x="5662996" y="990600"/>
                </a:lnTo>
                <a:lnTo>
                  <a:pt x="5606479" y="1016000"/>
                </a:lnTo>
                <a:lnTo>
                  <a:pt x="5438503" y="1054100"/>
                </a:lnTo>
                <a:lnTo>
                  <a:pt x="5383035" y="1079500"/>
                </a:lnTo>
                <a:lnTo>
                  <a:pt x="5272886" y="1104900"/>
                </a:lnTo>
                <a:lnTo>
                  <a:pt x="5218204" y="1130300"/>
                </a:lnTo>
                <a:lnTo>
                  <a:pt x="5109627" y="1155700"/>
                </a:lnTo>
                <a:lnTo>
                  <a:pt x="5055732" y="1181100"/>
                </a:lnTo>
                <a:lnTo>
                  <a:pt x="4948729" y="1206500"/>
                </a:lnTo>
                <a:lnTo>
                  <a:pt x="4895620" y="1231900"/>
                </a:lnTo>
                <a:lnTo>
                  <a:pt x="4842773" y="1244600"/>
                </a:lnTo>
                <a:lnTo>
                  <a:pt x="4790189" y="1270000"/>
                </a:lnTo>
                <a:lnTo>
                  <a:pt x="4685807" y="1295400"/>
                </a:lnTo>
                <a:lnTo>
                  <a:pt x="4634008" y="1320800"/>
                </a:lnTo>
                <a:lnTo>
                  <a:pt x="4582473" y="1333500"/>
                </a:lnTo>
                <a:lnTo>
                  <a:pt x="4531199" y="1358900"/>
                </a:lnTo>
                <a:lnTo>
                  <a:pt x="4480187" y="1371600"/>
                </a:lnTo>
                <a:lnTo>
                  <a:pt x="4429438" y="1397000"/>
                </a:lnTo>
                <a:lnTo>
                  <a:pt x="4378950" y="1409700"/>
                </a:lnTo>
                <a:lnTo>
                  <a:pt x="4328725" y="1435100"/>
                </a:lnTo>
                <a:lnTo>
                  <a:pt x="4278762" y="1447800"/>
                </a:lnTo>
                <a:lnTo>
                  <a:pt x="4229061" y="1473200"/>
                </a:lnTo>
                <a:lnTo>
                  <a:pt x="4179622" y="1485900"/>
                </a:lnTo>
                <a:lnTo>
                  <a:pt x="4081531" y="1536700"/>
                </a:lnTo>
                <a:lnTo>
                  <a:pt x="4032879" y="1549400"/>
                </a:lnTo>
                <a:lnTo>
                  <a:pt x="3984488" y="1574800"/>
                </a:lnTo>
                <a:lnTo>
                  <a:pt x="3936360" y="1587500"/>
                </a:lnTo>
                <a:lnTo>
                  <a:pt x="3840890" y="1638300"/>
                </a:lnTo>
                <a:lnTo>
                  <a:pt x="3793549" y="1651000"/>
                </a:lnTo>
                <a:lnTo>
                  <a:pt x="3699651" y="1701800"/>
                </a:lnTo>
                <a:lnTo>
                  <a:pt x="3653096" y="1714500"/>
                </a:lnTo>
                <a:lnTo>
                  <a:pt x="3560772" y="1765300"/>
                </a:lnTo>
                <a:lnTo>
                  <a:pt x="3515003" y="1778000"/>
                </a:lnTo>
                <a:lnTo>
                  <a:pt x="3379269" y="1854200"/>
                </a:lnTo>
                <a:lnTo>
                  <a:pt x="3334548" y="1866900"/>
                </a:lnTo>
                <a:lnTo>
                  <a:pt x="3201960" y="1943100"/>
                </a:lnTo>
                <a:lnTo>
                  <a:pt x="3158288" y="1955800"/>
                </a:lnTo>
                <a:lnTo>
                  <a:pt x="3114878" y="1981200"/>
                </a:lnTo>
                <a:lnTo>
                  <a:pt x="2901761" y="2108200"/>
                </a:lnTo>
                <a:lnTo>
                  <a:pt x="2859924" y="2120900"/>
                </a:lnTo>
                <a:lnTo>
                  <a:pt x="2735986" y="2197100"/>
                </a:lnTo>
                <a:lnTo>
                  <a:pt x="2574405" y="2298700"/>
                </a:lnTo>
                <a:lnTo>
                  <a:pt x="2417018" y="2400300"/>
                </a:lnTo>
                <a:lnTo>
                  <a:pt x="2263826" y="2501900"/>
                </a:lnTo>
                <a:lnTo>
                  <a:pt x="2114827" y="2603500"/>
                </a:lnTo>
                <a:lnTo>
                  <a:pt x="2078233" y="2641600"/>
                </a:lnTo>
                <a:lnTo>
                  <a:pt x="2005831" y="2692400"/>
                </a:lnTo>
                <a:lnTo>
                  <a:pt x="1899193" y="2768600"/>
                </a:lnTo>
                <a:lnTo>
                  <a:pt x="1864172" y="2806700"/>
                </a:lnTo>
                <a:lnTo>
                  <a:pt x="1829413" y="2832100"/>
                </a:lnTo>
                <a:lnTo>
                  <a:pt x="1726707" y="2908300"/>
                </a:lnTo>
                <a:lnTo>
                  <a:pt x="1692996" y="2946400"/>
                </a:lnTo>
                <a:lnTo>
                  <a:pt x="1593437" y="3022600"/>
                </a:lnTo>
                <a:lnTo>
                  <a:pt x="1560774" y="3060700"/>
                </a:lnTo>
                <a:lnTo>
                  <a:pt x="1496236" y="3111500"/>
                </a:lnTo>
                <a:lnTo>
                  <a:pt x="1464360" y="3149600"/>
                </a:lnTo>
                <a:lnTo>
                  <a:pt x="1401395" y="3200400"/>
                </a:lnTo>
                <a:lnTo>
                  <a:pt x="1370305" y="3238500"/>
                </a:lnTo>
                <a:lnTo>
                  <a:pt x="1308913" y="3289300"/>
                </a:lnTo>
                <a:lnTo>
                  <a:pt x="1278609" y="3327400"/>
                </a:lnTo>
                <a:lnTo>
                  <a:pt x="1248569" y="3352800"/>
                </a:lnTo>
                <a:lnTo>
                  <a:pt x="1218790" y="3390900"/>
                </a:lnTo>
                <a:lnTo>
                  <a:pt x="1189273" y="3416300"/>
                </a:lnTo>
                <a:lnTo>
                  <a:pt x="1160018" y="3454400"/>
                </a:lnTo>
                <a:lnTo>
                  <a:pt x="1102296" y="3505200"/>
                </a:lnTo>
                <a:lnTo>
                  <a:pt x="1073827" y="3543300"/>
                </a:lnTo>
                <a:lnTo>
                  <a:pt x="1045621" y="3568700"/>
                </a:lnTo>
                <a:lnTo>
                  <a:pt x="1017677" y="3606800"/>
                </a:lnTo>
                <a:lnTo>
                  <a:pt x="989996" y="3632200"/>
                </a:lnTo>
                <a:lnTo>
                  <a:pt x="962576" y="3670300"/>
                </a:lnTo>
                <a:lnTo>
                  <a:pt x="935419" y="3708400"/>
                </a:lnTo>
                <a:lnTo>
                  <a:pt x="908523" y="3733800"/>
                </a:lnTo>
                <a:lnTo>
                  <a:pt x="881890" y="3771900"/>
                </a:lnTo>
                <a:lnTo>
                  <a:pt x="855519" y="3797300"/>
                </a:lnTo>
                <a:lnTo>
                  <a:pt x="829410" y="3835400"/>
                </a:lnTo>
                <a:lnTo>
                  <a:pt x="803563" y="3860800"/>
                </a:lnTo>
                <a:lnTo>
                  <a:pt x="777978" y="3898900"/>
                </a:lnTo>
                <a:lnTo>
                  <a:pt x="752656" y="3937000"/>
                </a:lnTo>
                <a:lnTo>
                  <a:pt x="727595" y="3962400"/>
                </a:lnTo>
                <a:lnTo>
                  <a:pt x="702797" y="4000500"/>
                </a:lnTo>
                <a:lnTo>
                  <a:pt x="678261" y="4038600"/>
                </a:lnTo>
                <a:lnTo>
                  <a:pt x="653987" y="4064000"/>
                </a:lnTo>
                <a:lnTo>
                  <a:pt x="629975" y="4102100"/>
                </a:lnTo>
                <a:lnTo>
                  <a:pt x="606225" y="4140200"/>
                </a:lnTo>
                <a:lnTo>
                  <a:pt x="582737" y="4165600"/>
                </a:lnTo>
                <a:lnTo>
                  <a:pt x="559512" y="4203700"/>
                </a:lnTo>
                <a:lnTo>
                  <a:pt x="536548" y="4241800"/>
                </a:lnTo>
                <a:lnTo>
                  <a:pt x="513847" y="4267200"/>
                </a:lnTo>
                <a:lnTo>
                  <a:pt x="491408" y="4305300"/>
                </a:lnTo>
                <a:lnTo>
                  <a:pt x="469231" y="4343400"/>
                </a:lnTo>
                <a:lnTo>
                  <a:pt x="447316" y="4381500"/>
                </a:lnTo>
                <a:lnTo>
                  <a:pt x="425663" y="4406900"/>
                </a:lnTo>
                <a:lnTo>
                  <a:pt x="404273" y="4445000"/>
                </a:lnTo>
                <a:lnTo>
                  <a:pt x="383144" y="4483100"/>
                </a:lnTo>
                <a:lnTo>
                  <a:pt x="362278" y="4521200"/>
                </a:lnTo>
                <a:lnTo>
                  <a:pt x="341674" y="4559300"/>
                </a:lnTo>
                <a:lnTo>
                  <a:pt x="321332" y="4584700"/>
                </a:lnTo>
                <a:lnTo>
                  <a:pt x="301252" y="4622800"/>
                </a:lnTo>
                <a:lnTo>
                  <a:pt x="281434" y="4660900"/>
                </a:lnTo>
                <a:lnTo>
                  <a:pt x="261878" y="4699000"/>
                </a:lnTo>
                <a:lnTo>
                  <a:pt x="242585" y="4737100"/>
                </a:lnTo>
                <a:lnTo>
                  <a:pt x="223553" y="4775200"/>
                </a:lnTo>
                <a:lnTo>
                  <a:pt x="204784" y="4813300"/>
                </a:lnTo>
                <a:lnTo>
                  <a:pt x="186277" y="4851400"/>
                </a:lnTo>
                <a:lnTo>
                  <a:pt x="168032" y="4889500"/>
                </a:lnTo>
                <a:lnTo>
                  <a:pt x="150049" y="4927600"/>
                </a:lnTo>
                <a:lnTo>
                  <a:pt x="132329" y="4953000"/>
                </a:lnTo>
                <a:lnTo>
                  <a:pt x="114870" y="4991100"/>
                </a:lnTo>
                <a:lnTo>
                  <a:pt x="97673" y="5029200"/>
                </a:lnTo>
                <a:lnTo>
                  <a:pt x="80739" y="5067300"/>
                </a:lnTo>
                <a:lnTo>
                  <a:pt x="64067" y="5105400"/>
                </a:lnTo>
                <a:lnTo>
                  <a:pt x="47657" y="5143500"/>
                </a:lnTo>
                <a:lnTo>
                  <a:pt x="31509" y="5181600"/>
                </a:lnTo>
                <a:lnTo>
                  <a:pt x="15623" y="5219700"/>
                </a:lnTo>
                <a:lnTo>
                  <a:pt x="0" y="5257800"/>
                </a:lnTo>
                <a:lnTo>
                  <a:pt x="25449" y="5232400"/>
                </a:lnTo>
                <a:lnTo>
                  <a:pt x="51118" y="5194300"/>
                </a:lnTo>
                <a:lnTo>
                  <a:pt x="77009" y="5156200"/>
                </a:lnTo>
                <a:lnTo>
                  <a:pt x="103120" y="5130800"/>
                </a:lnTo>
                <a:lnTo>
                  <a:pt x="129451" y="5092700"/>
                </a:lnTo>
                <a:lnTo>
                  <a:pt x="156004" y="5067300"/>
                </a:lnTo>
                <a:lnTo>
                  <a:pt x="182777" y="5029200"/>
                </a:lnTo>
                <a:lnTo>
                  <a:pt x="209770" y="4991100"/>
                </a:lnTo>
                <a:lnTo>
                  <a:pt x="236985" y="4965700"/>
                </a:lnTo>
                <a:lnTo>
                  <a:pt x="264420" y="4927600"/>
                </a:lnTo>
                <a:lnTo>
                  <a:pt x="292075" y="4902200"/>
                </a:lnTo>
                <a:lnTo>
                  <a:pt x="319951" y="4864100"/>
                </a:lnTo>
                <a:lnTo>
                  <a:pt x="348048" y="4838700"/>
                </a:lnTo>
                <a:lnTo>
                  <a:pt x="376365" y="4800600"/>
                </a:lnTo>
                <a:lnTo>
                  <a:pt x="404904" y="4775200"/>
                </a:lnTo>
                <a:lnTo>
                  <a:pt x="433662" y="4737100"/>
                </a:lnTo>
                <a:lnTo>
                  <a:pt x="462642" y="4711700"/>
                </a:lnTo>
                <a:lnTo>
                  <a:pt x="491842" y="4673600"/>
                </a:lnTo>
                <a:lnTo>
                  <a:pt x="521262" y="4648200"/>
                </a:lnTo>
                <a:lnTo>
                  <a:pt x="550903" y="4610100"/>
                </a:lnTo>
                <a:lnTo>
                  <a:pt x="580765" y="4584700"/>
                </a:lnTo>
                <a:lnTo>
                  <a:pt x="610848" y="4546600"/>
                </a:lnTo>
                <a:lnTo>
                  <a:pt x="671675" y="4495800"/>
                </a:lnTo>
                <a:lnTo>
                  <a:pt x="702419" y="4457700"/>
                </a:lnTo>
                <a:lnTo>
                  <a:pt x="764570" y="4406900"/>
                </a:lnTo>
                <a:lnTo>
                  <a:pt x="795977" y="4368800"/>
                </a:lnTo>
                <a:lnTo>
                  <a:pt x="859451" y="4318000"/>
                </a:lnTo>
                <a:lnTo>
                  <a:pt x="891520" y="4279900"/>
                </a:lnTo>
                <a:lnTo>
                  <a:pt x="989048" y="4203700"/>
                </a:lnTo>
                <a:lnTo>
                  <a:pt x="1021999" y="4165600"/>
                </a:lnTo>
                <a:lnTo>
                  <a:pt x="1156009" y="4064000"/>
                </a:lnTo>
                <a:lnTo>
                  <a:pt x="1190063" y="4025900"/>
                </a:lnTo>
                <a:lnTo>
                  <a:pt x="1328485" y="3924300"/>
                </a:lnTo>
                <a:lnTo>
                  <a:pt x="1470438" y="3822700"/>
                </a:lnTo>
                <a:lnTo>
                  <a:pt x="1615920" y="3721100"/>
                </a:lnTo>
                <a:lnTo>
                  <a:pt x="1802738" y="3594100"/>
                </a:lnTo>
                <a:lnTo>
                  <a:pt x="1995071" y="3467100"/>
                </a:lnTo>
                <a:lnTo>
                  <a:pt x="2034200" y="3454400"/>
                </a:lnTo>
                <a:lnTo>
                  <a:pt x="2192920" y="3352800"/>
                </a:lnTo>
                <a:lnTo>
                  <a:pt x="2233152" y="3340100"/>
                </a:lnTo>
                <a:lnTo>
                  <a:pt x="2355171" y="3263900"/>
                </a:lnTo>
                <a:lnTo>
                  <a:pt x="2396285" y="3251200"/>
                </a:lnTo>
                <a:lnTo>
                  <a:pt x="2479176" y="3200400"/>
                </a:lnTo>
                <a:lnTo>
                  <a:pt x="2520952" y="3187700"/>
                </a:lnTo>
                <a:lnTo>
                  <a:pt x="2605166" y="3136900"/>
                </a:lnTo>
                <a:lnTo>
                  <a:pt x="2647604" y="3124200"/>
                </a:lnTo>
                <a:lnTo>
                  <a:pt x="2733142" y="3073400"/>
                </a:lnTo>
                <a:lnTo>
                  <a:pt x="2776242" y="3060700"/>
                </a:lnTo>
                <a:lnTo>
                  <a:pt x="2819562" y="3035300"/>
                </a:lnTo>
                <a:lnTo>
                  <a:pt x="2863103" y="3022600"/>
                </a:lnTo>
                <a:lnTo>
                  <a:pt x="2906865" y="2997200"/>
                </a:lnTo>
                <a:lnTo>
                  <a:pt x="2950848" y="2984500"/>
                </a:lnTo>
                <a:lnTo>
                  <a:pt x="2995051" y="2959100"/>
                </a:lnTo>
                <a:lnTo>
                  <a:pt x="3039474" y="2946400"/>
                </a:lnTo>
                <a:lnTo>
                  <a:pt x="3084119" y="2921000"/>
                </a:lnTo>
                <a:lnTo>
                  <a:pt x="3128983" y="2908300"/>
                </a:lnTo>
                <a:lnTo>
                  <a:pt x="3174069" y="2882900"/>
                </a:lnTo>
                <a:lnTo>
                  <a:pt x="3219375" y="2870200"/>
                </a:lnTo>
                <a:lnTo>
                  <a:pt x="3264902" y="2844800"/>
                </a:lnTo>
                <a:lnTo>
                  <a:pt x="3310649" y="2832100"/>
                </a:lnTo>
                <a:lnTo>
                  <a:pt x="3356617" y="2806700"/>
                </a:lnTo>
                <a:lnTo>
                  <a:pt x="3449215" y="2781300"/>
                </a:lnTo>
                <a:lnTo>
                  <a:pt x="3495845" y="2755900"/>
                </a:lnTo>
                <a:lnTo>
                  <a:pt x="3589767" y="2730500"/>
                </a:lnTo>
                <a:lnTo>
                  <a:pt x="3637059" y="2705100"/>
                </a:lnTo>
                <a:lnTo>
                  <a:pt x="3732304" y="2679700"/>
                </a:lnTo>
                <a:lnTo>
                  <a:pt x="3780258" y="2654300"/>
                </a:lnTo>
                <a:lnTo>
                  <a:pt x="3876827" y="2628900"/>
                </a:lnTo>
                <a:lnTo>
                  <a:pt x="3925443" y="2603500"/>
                </a:lnTo>
                <a:lnTo>
                  <a:pt x="4122111" y="2552700"/>
                </a:lnTo>
                <a:lnTo>
                  <a:pt x="4171830" y="2527300"/>
                </a:lnTo>
                <a:lnTo>
                  <a:pt x="4526038" y="2438400"/>
                </a:lnTo>
                <a:lnTo>
                  <a:pt x="4577522" y="2413000"/>
                </a:lnTo>
                <a:lnTo>
                  <a:pt x="5050802" y="2298700"/>
                </a:lnTo>
                <a:lnTo>
                  <a:pt x="5104492" y="2298700"/>
                </a:lnTo>
                <a:lnTo>
                  <a:pt x="5486499" y="2209800"/>
                </a:lnTo>
                <a:lnTo>
                  <a:pt x="5541953" y="2209800"/>
                </a:lnTo>
                <a:lnTo>
                  <a:pt x="5765979" y="2159000"/>
                </a:lnTo>
                <a:lnTo>
                  <a:pt x="5822537" y="2159000"/>
                </a:lnTo>
                <a:lnTo>
                  <a:pt x="5936314" y="2133600"/>
                </a:lnTo>
                <a:lnTo>
                  <a:pt x="5993534" y="2133600"/>
                </a:lnTo>
                <a:lnTo>
                  <a:pt x="6166517" y="2095500"/>
                </a:lnTo>
                <a:lnTo>
                  <a:pt x="6224619" y="2095500"/>
                </a:lnTo>
                <a:lnTo>
                  <a:pt x="6282942" y="2082800"/>
                </a:lnTo>
                <a:lnTo>
                  <a:pt x="6341486" y="2082800"/>
                </a:lnTo>
                <a:lnTo>
                  <a:pt x="6459235" y="2057400"/>
                </a:lnTo>
                <a:lnTo>
                  <a:pt x="6518440" y="2057400"/>
                </a:lnTo>
                <a:lnTo>
                  <a:pt x="6577866" y="2044700"/>
                </a:lnTo>
                <a:lnTo>
                  <a:pt x="6637512" y="2044700"/>
                </a:lnTo>
                <a:lnTo>
                  <a:pt x="6697379" y="2032000"/>
                </a:lnTo>
                <a:lnTo>
                  <a:pt x="6757467" y="2032000"/>
                </a:lnTo>
                <a:lnTo>
                  <a:pt x="6878305" y="2006600"/>
                </a:lnTo>
                <a:lnTo>
                  <a:pt x="7000024" y="2006600"/>
                </a:lnTo>
                <a:lnTo>
                  <a:pt x="7061215" y="1993900"/>
                </a:lnTo>
                <a:lnTo>
                  <a:pt x="7122627" y="1993900"/>
                </a:lnTo>
                <a:lnTo>
                  <a:pt x="7184259" y="1981200"/>
                </a:lnTo>
                <a:lnTo>
                  <a:pt x="7769416" y="1981200"/>
                </a:lnTo>
                <a:lnTo>
                  <a:pt x="8412480" y="1054100"/>
                </a:lnTo>
                <a:lnTo>
                  <a:pt x="7023989" y="0"/>
                </a:lnTo>
                <a:close/>
              </a:path>
              <a:path w="8412480" h="5257800">
                <a:moveTo>
                  <a:pt x="7769416" y="1981200"/>
                </a:moveTo>
                <a:lnTo>
                  <a:pt x="7246111" y="1981200"/>
                </a:lnTo>
                <a:lnTo>
                  <a:pt x="7320153" y="2628900"/>
                </a:lnTo>
                <a:lnTo>
                  <a:pt x="7769416" y="198120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10639" y="5067300"/>
            <a:ext cx="239268" cy="2392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51453" y="3647694"/>
            <a:ext cx="394970" cy="396240"/>
          </a:xfrm>
          <a:custGeom>
            <a:avLst/>
            <a:gdLst/>
            <a:ahLst/>
            <a:cxnLst/>
            <a:rect l="l" t="t" r="r" b="b"/>
            <a:pathLst>
              <a:path w="394970" h="396239">
                <a:moveTo>
                  <a:pt x="197358" y="0"/>
                </a:moveTo>
                <a:lnTo>
                  <a:pt x="152115" y="5229"/>
                </a:lnTo>
                <a:lnTo>
                  <a:pt x="110578" y="20127"/>
                </a:lnTo>
                <a:lnTo>
                  <a:pt x="73933" y="43507"/>
                </a:lnTo>
                <a:lnTo>
                  <a:pt x="43367" y="74182"/>
                </a:lnTo>
                <a:lnTo>
                  <a:pt x="20065" y="110967"/>
                </a:lnTo>
                <a:lnTo>
                  <a:pt x="5214" y="152675"/>
                </a:lnTo>
                <a:lnTo>
                  <a:pt x="0" y="198119"/>
                </a:lnTo>
                <a:lnTo>
                  <a:pt x="5214" y="243564"/>
                </a:lnTo>
                <a:lnTo>
                  <a:pt x="20065" y="285272"/>
                </a:lnTo>
                <a:lnTo>
                  <a:pt x="43367" y="322057"/>
                </a:lnTo>
                <a:lnTo>
                  <a:pt x="73933" y="352732"/>
                </a:lnTo>
                <a:lnTo>
                  <a:pt x="110578" y="376112"/>
                </a:lnTo>
                <a:lnTo>
                  <a:pt x="152115" y="391010"/>
                </a:lnTo>
                <a:lnTo>
                  <a:pt x="197358" y="396239"/>
                </a:lnTo>
                <a:lnTo>
                  <a:pt x="242600" y="391010"/>
                </a:lnTo>
                <a:lnTo>
                  <a:pt x="284137" y="376112"/>
                </a:lnTo>
                <a:lnTo>
                  <a:pt x="320782" y="352732"/>
                </a:lnTo>
                <a:lnTo>
                  <a:pt x="351348" y="322057"/>
                </a:lnTo>
                <a:lnTo>
                  <a:pt x="374650" y="285272"/>
                </a:lnTo>
                <a:lnTo>
                  <a:pt x="389501" y="243564"/>
                </a:lnTo>
                <a:lnTo>
                  <a:pt x="394716" y="198119"/>
                </a:lnTo>
                <a:lnTo>
                  <a:pt x="389501" y="152675"/>
                </a:lnTo>
                <a:lnTo>
                  <a:pt x="374650" y="110967"/>
                </a:lnTo>
                <a:lnTo>
                  <a:pt x="351348" y="74182"/>
                </a:lnTo>
                <a:lnTo>
                  <a:pt x="320782" y="43507"/>
                </a:lnTo>
                <a:lnTo>
                  <a:pt x="284137" y="20127"/>
                </a:lnTo>
                <a:lnTo>
                  <a:pt x="242600" y="5229"/>
                </a:lnTo>
                <a:lnTo>
                  <a:pt x="197358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51453" y="3647694"/>
            <a:ext cx="394970" cy="396240"/>
          </a:xfrm>
          <a:custGeom>
            <a:avLst/>
            <a:gdLst/>
            <a:ahLst/>
            <a:cxnLst/>
            <a:rect l="l" t="t" r="r" b="b"/>
            <a:pathLst>
              <a:path w="394970" h="396239">
                <a:moveTo>
                  <a:pt x="0" y="198119"/>
                </a:moveTo>
                <a:lnTo>
                  <a:pt x="5214" y="152675"/>
                </a:lnTo>
                <a:lnTo>
                  <a:pt x="20065" y="110967"/>
                </a:lnTo>
                <a:lnTo>
                  <a:pt x="43367" y="74182"/>
                </a:lnTo>
                <a:lnTo>
                  <a:pt x="73933" y="43507"/>
                </a:lnTo>
                <a:lnTo>
                  <a:pt x="110578" y="20127"/>
                </a:lnTo>
                <a:lnTo>
                  <a:pt x="152115" y="5229"/>
                </a:lnTo>
                <a:lnTo>
                  <a:pt x="197358" y="0"/>
                </a:lnTo>
                <a:lnTo>
                  <a:pt x="242600" y="5229"/>
                </a:lnTo>
                <a:lnTo>
                  <a:pt x="284137" y="20127"/>
                </a:lnTo>
                <a:lnTo>
                  <a:pt x="320782" y="43507"/>
                </a:lnTo>
                <a:lnTo>
                  <a:pt x="351348" y="74182"/>
                </a:lnTo>
                <a:lnTo>
                  <a:pt x="374650" y="110967"/>
                </a:lnTo>
                <a:lnTo>
                  <a:pt x="389501" y="152675"/>
                </a:lnTo>
                <a:lnTo>
                  <a:pt x="394716" y="198119"/>
                </a:lnTo>
                <a:lnTo>
                  <a:pt x="389501" y="243564"/>
                </a:lnTo>
                <a:lnTo>
                  <a:pt x="374650" y="285272"/>
                </a:lnTo>
                <a:lnTo>
                  <a:pt x="351348" y="322057"/>
                </a:lnTo>
                <a:lnTo>
                  <a:pt x="320782" y="352732"/>
                </a:lnTo>
                <a:lnTo>
                  <a:pt x="284137" y="376112"/>
                </a:lnTo>
                <a:lnTo>
                  <a:pt x="242600" y="391010"/>
                </a:lnTo>
                <a:lnTo>
                  <a:pt x="197358" y="396239"/>
                </a:lnTo>
                <a:lnTo>
                  <a:pt x="152115" y="391010"/>
                </a:lnTo>
                <a:lnTo>
                  <a:pt x="110578" y="376112"/>
                </a:lnTo>
                <a:lnTo>
                  <a:pt x="73933" y="352732"/>
                </a:lnTo>
                <a:lnTo>
                  <a:pt x="43367" y="322057"/>
                </a:lnTo>
                <a:lnTo>
                  <a:pt x="20065" y="285272"/>
                </a:lnTo>
                <a:lnTo>
                  <a:pt x="5214" y="243564"/>
                </a:lnTo>
                <a:lnTo>
                  <a:pt x="0" y="198119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72505" y="2779014"/>
            <a:ext cx="547370" cy="547370"/>
          </a:xfrm>
          <a:custGeom>
            <a:avLst/>
            <a:gdLst/>
            <a:ahLst/>
            <a:cxnLst/>
            <a:rect l="l" t="t" r="r" b="b"/>
            <a:pathLst>
              <a:path w="547370" h="547370">
                <a:moveTo>
                  <a:pt x="273558" y="0"/>
                </a:moveTo>
                <a:lnTo>
                  <a:pt x="224372" y="4405"/>
                </a:lnTo>
                <a:lnTo>
                  <a:pt x="178085" y="17108"/>
                </a:lnTo>
                <a:lnTo>
                  <a:pt x="135466" y="37337"/>
                </a:lnTo>
                <a:lnTo>
                  <a:pt x="97288" y="64321"/>
                </a:lnTo>
                <a:lnTo>
                  <a:pt x="64321" y="97288"/>
                </a:lnTo>
                <a:lnTo>
                  <a:pt x="37337" y="135466"/>
                </a:lnTo>
                <a:lnTo>
                  <a:pt x="17108" y="178085"/>
                </a:lnTo>
                <a:lnTo>
                  <a:pt x="4405" y="224372"/>
                </a:lnTo>
                <a:lnTo>
                  <a:pt x="0" y="273558"/>
                </a:lnTo>
                <a:lnTo>
                  <a:pt x="4405" y="322743"/>
                </a:lnTo>
                <a:lnTo>
                  <a:pt x="17108" y="369030"/>
                </a:lnTo>
                <a:lnTo>
                  <a:pt x="37337" y="411649"/>
                </a:lnTo>
                <a:lnTo>
                  <a:pt x="64321" y="449827"/>
                </a:lnTo>
                <a:lnTo>
                  <a:pt x="97288" y="482794"/>
                </a:lnTo>
                <a:lnTo>
                  <a:pt x="135466" y="509777"/>
                </a:lnTo>
                <a:lnTo>
                  <a:pt x="178085" y="530007"/>
                </a:lnTo>
                <a:lnTo>
                  <a:pt x="224372" y="542710"/>
                </a:lnTo>
                <a:lnTo>
                  <a:pt x="273558" y="547115"/>
                </a:lnTo>
                <a:lnTo>
                  <a:pt x="322743" y="542710"/>
                </a:lnTo>
                <a:lnTo>
                  <a:pt x="369030" y="530007"/>
                </a:lnTo>
                <a:lnTo>
                  <a:pt x="411649" y="509777"/>
                </a:lnTo>
                <a:lnTo>
                  <a:pt x="449827" y="482794"/>
                </a:lnTo>
                <a:lnTo>
                  <a:pt x="482794" y="449827"/>
                </a:lnTo>
                <a:lnTo>
                  <a:pt x="509778" y="411649"/>
                </a:lnTo>
                <a:lnTo>
                  <a:pt x="530007" y="369030"/>
                </a:lnTo>
                <a:lnTo>
                  <a:pt x="542710" y="322743"/>
                </a:lnTo>
                <a:lnTo>
                  <a:pt x="547116" y="273558"/>
                </a:lnTo>
                <a:lnTo>
                  <a:pt x="542710" y="224372"/>
                </a:lnTo>
                <a:lnTo>
                  <a:pt x="530007" y="178085"/>
                </a:lnTo>
                <a:lnTo>
                  <a:pt x="509778" y="135466"/>
                </a:lnTo>
                <a:lnTo>
                  <a:pt x="482794" y="97288"/>
                </a:lnTo>
                <a:lnTo>
                  <a:pt x="449827" y="64321"/>
                </a:lnTo>
                <a:lnTo>
                  <a:pt x="411649" y="37337"/>
                </a:lnTo>
                <a:lnTo>
                  <a:pt x="369030" y="17108"/>
                </a:lnTo>
                <a:lnTo>
                  <a:pt x="322743" y="4405"/>
                </a:lnTo>
                <a:lnTo>
                  <a:pt x="27355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72505" y="2779014"/>
            <a:ext cx="547370" cy="547370"/>
          </a:xfrm>
          <a:custGeom>
            <a:avLst/>
            <a:gdLst/>
            <a:ahLst/>
            <a:cxnLst/>
            <a:rect l="l" t="t" r="r" b="b"/>
            <a:pathLst>
              <a:path w="547370" h="547370">
                <a:moveTo>
                  <a:pt x="0" y="273558"/>
                </a:moveTo>
                <a:lnTo>
                  <a:pt x="4405" y="224372"/>
                </a:lnTo>
                <a:lnTo>
                  <a:pt x="17108" y="178085"/>
                </a:lnTo>
                <a:lnTo>
                  <a:pt x="37337" y="135466"/>
                </a:lnTo>
                <a:lnTo>
                  <a:pt x="64321" y="97288"/>
                </a:lnTo>
                <a:lnTo>
                  <a:pt x="97288" y="64321"/>
                </a:lnTo>
                <a:lnTo>
                  <a:pt x="135466" y="37337"/>
                </a:lnTo>
                <a:lnTo>
                  <a:pt x="178085" y="17108"/>
                </a:lnTo>
                <a:lnTo>
                  <a:pt x="224372" y="4405"/>
                </a:lnTo>
                <a:lnTo>
                  <a:pt x="273558" y="0"/>
                </a:lnTo>
                <a:lnTo>
                  <a:pt x="322743" y="4405"/>
                </a:lnTo>
                <a:lnTo>
                  <a:pt x="369030" y="17108"/>
                </a:lnTo>
                <a:lnTo>
                  <a:pt x="411649" y="37337"/>
                </a:lnTo>
                <a:lnTo>
                  <a:pt x="449827" y="64321"/>
                </a:lnTo>
                <a:lnTo>
                  <a:pt x="482794" y="97288"/>
                </a:lnTo>
                <a:lnTo>
                  <a:pt x="509778" y="135466"/>
                </a:lnTo>
                <a:lnTo>
                  <a:pt x="530007" y="178085"/>
                </a:lnTo>
                <a:lnTo>
                  <a:pt x="542710" y="224372"/>
                </a:lnTo>
                <a:lnTo>
                  <a:pt x="547116" y="273558"/>
                </a:lnTo>
                <a:lnTo>
                  <a:pt x="542710" y="322743"/>
                </a:lnTo>
                <a:lnTo>
                  <a:pt x="530007" y="369030"/>
                </a:lnTo>
                <a:lnTo>
                  <a:pt x="509778" y="411649"/>
                </a:lnTo>
                <a:lnTo>
                  <a:pt x="482794" y="449827"/>
                </a:lnTo>
                <a:lnTo>
                  <a:pt x="449827" y="482794"/>
                </a:lnTo>
                <a:lnTo>
                  <a:pt x="411649" y="509777"/>
                </a:lnTo>
                <a:lnTo>
                  <a:pt x="369030" y="530007"/>
                </a:lnTo>
                <a:lnTo>
                  <a:pt x="322743" y="542710"/>
                </a:lnTo>
                <a:lnTo>
                  <a:pt x="273558" y="547115"/>
                </a:lnTo>
                <a:lnTo>
                  <a:pt x="224372" y="542710"/>
                </a:lnTo>
                <a:lnTo>
                  <a:pt x="178085" y="530007"/>
                </a:lnTo>
                <a:lnTo>
                  <a:pt x="135466" y="509777"/>
                </a:lnTo>
                <a:lnTo>
                  <a:pt x="97288" y="482794"/>
                </a:lnTo>
                <a:lnTo>
                  <a:pt x="64321" y="449827"/>
                </a:lnTo>
                <a:lnTo>
                  <a:pt x="37337" y="411649"/>
                </a:lnTo>
                <a:lnTo>
                  <a:pt x="17108" y="369030"/>
                </a:lnTo>
                <a:lnTo>
                  <a:pt x="4405" y="322743"/>
                </a:lnTo>
                <a:lnTo>
                  <a:pt x="0" y="273558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306830" y="3450869"/>
            <a:ext cx="7170420" cy="255270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4286250">
              <a:lnSpc>
                <a:spcPct val="100000"/>
              </a:lnSpc>
              <a:spcBef>
                <a:spcPts val="960"/>
              </a:spcBef>
            </a:pPr>
            <a:r>
              <a:rPr sz="2800" spc="-10" dirty="0">
                <a:latin typeface="Georgia"/>
                <a:cs typeface="Georgia"/>
              </a:rPr>
              <a:t>Automobile driver</a:t>
            </a:r>
            <a:endParaRPr sz="2800">
              <a:latin typeface="Georgia"/>
              <a:cs typeface="Georgia"/>
            </a:endParaRPr>
          </a:p>
          <a:p>
            <a:pPr marL="1850389" marR="3265170" indent="619760">
              <a:lnSpc>
                <a:spcPts val="2870"/>
              </a:lnSpc>
              <a:spcBef>
                <a:spcPts val="1365"/>
              </a:spcBef>
            </a:pPr>
            <a:r>
              <a:rPr sz="2800" spc="-5" dirty="0">
                <a:latin typeface="Georgia"/>
                <a:cs typeface="Georgia"/>
              </a:rPr>
              <a:t>Body  Tempera</a:t>
            </a:r>
            <a:r>
              <a:rPr sz="2800" spc="-20" dirty="0">
                <a:latin typeface="Georgia"/>
                <a:cs typeface="Georgia"/>
              </a:rPr>
              <a:t>t</a:t>
            </a:r>
            <a:r>
              <a:rPr sz="2800" spc="-10" dirty="0">
                <a:latin typeface="Georgia"/>
                <a:cs typeface="Georgia"/>
              </a:rPr>
              <a:t>ure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Georgia"/>
                <a:cs typeface="Georgia"/>
              </a:rPr>
              <a:t>Thermostat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59"/>
    </mc:Choice>
    <mc:Fallback xmlns="">
      <p:transition spd="slow" advTm="3459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298828" y="577341"/>
            <a:ext cx="6546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  <a:latin typeface="Arial"/>
                <a:cs typeface="Arial"/>
              </a:rPr>
              <a:t>Examples of </a:t>
            </a:r>
            <a:r>
              <a:rPr spc="-5" dirty="0">
                <a:solidFill>
                  <a:srgbClr val="6F2F9F"/>
                </a:solidFill>
                <a:latin typeface="Arial"/>
                <a:cs typeface="Arial"/>
              </a:rPr>
              <a:t>functioning </a:t>
            </a:r>
            <a:r>
              <a:rPr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6F2F9F"/>
                </a:solidFill>
                <a:latin typeface="Arial"/>
                <a:cs typeface="Arial"/>
              </a:rPr>
              <a:t>elements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35940" y="1473453"/>
            <a:ext cx="796798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Thermostat: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regulates room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temperature.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[Thermometer] 2) assessor 3) </a:t>
            </a:r>
            <a:r>
              <a:rPr sz="2000" spc="-5" dirty="0">
                <a:latin typeface="Arial"/>
                <a:cs typeface="Arial"/>
              </a:rPr>
              <a:t>effector</a:t>
            </a:r>
            <a:r>
              <a:rPr sz="2000" spc="-2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4)  a communications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Body</a:t>
            </a:r>
            <a:r>
              <a:rPr sz="20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temperature: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biological process that regulates the body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temperature.</a:t>
            </a:r>
            <a:endParaRPr sz="2000">
              <a:latin typeface="Arial"/>
              <a:cs typeface="Arial"/>
            </a:endParaRPr>
          </a:p>
          <a:p>
            <a:pPr marL="12700" marR="12382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[Sensory Nerves] 2) assessor [Brain]</a:t>
            </a:r>
            <a:r>
              <a:rPr sz="2000" spc="-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3)  </a:t>
            </a:r>
            <a:r>
              <a:rPr sz="2000" spc="-5" dirty="0">
                <a:latin typeface="Arial"/>
                <a:cs typeface="Arial"/>
              </a:rPr>
              <a:t>effector </a:t>
            </a:r>
            <a:r>
              <a:rPr sz="2000" dirty="0">
                <a:latin typeface="Arial"/>
                <a:cs typeface="Arial"/>
              </a:rPr>
              <a:t>[Muscles &amp; Organs] 4) overall communications</a:t>
            </a:r>
            <a:r>
              <a:rPr sz="2000" spc="-1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Automobile</a:t>
            </a:r>
            <a:r>
              <a:rPr sz="2000" b="1" u="heavy" spc="-3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driver: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It regulates the direction and speed of the</a:t>
            </a:r>
            <a:r>
              <a:rPr sz="2000" spc="-1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vehicle.</a:t>
            </a:r>
            <a:endParaRPr sz="2000">
              <a:latin typeface="Arial"/>
              <a:cs typeface="Arial"/>
            </a:endParaRPr>
          </a:p>
          <a:p>
            <a:pPr marL="12700" marR="4064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[Eyes] 2) assessor [Brain] 3)</a:t>
            </a:r>
            <a:r>
              <a:rPr sz="2000" spc="-20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effector  </a:t>
            </a:r>
            <a:r>
              <a:rPr sz="2000" dirty="0">
                <a:latin typeface="Arial"/>
                <a:cs typeface="Arial"/>
              </a:rPr>
              <a:t>[Foot] 4) a communication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7"/>
    </mc:Choice>
    <mc:Fallback xmlns="">
      <p:transition spd="slow" advTm="4507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036726" y="601725"/>
            <a:ext cx="70726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6F2F9F"/>
                </a:solidFill>
              </a:rPr>
              <a:t>Management </a:t>
            </a:r>
            <a:r>
              <a:rPr sz="2800" spc="-5" dirty="0">
                <a:solidFill>
                  <a:srgbClr val="6F2F9F"/>
                </a:solidFill>
              </a:rPr>
              <a:t>&amp; </a:t>
            </a:r>
            <a:r>
              <a:rPr sz="2800" spc="-10" dirty="0">
                <a:solidFill>
                  <a:srgbClr val="6F2F9F"/>
                </a:solidFill>
              </a:rPr>
              <a:t>Management Control</a:t>
            </a:r>
            <a:r>
              <a:rPr sz="2800" spc="85" dirty="0">
                <a:solidFill>
                  <a:srgbClr val="6F2F9F"/>
                </a:solidFill>
              </a:rPr>
              <a:t> </a:t>
            </a:r>
            <a:r>
              <a:rPr sz="2800" spc="-25" dirty="0">
                <a:solidFill>
                  <a:srgbClr val="6F2F9F"/>
                </a:solidFill>
              </a:rPr>
              <a:t>Process</a:t>
            </a:r>
            <a:endParaRPr sz="2800"/>
          </a:p>
        </p:txBody>
      </p:sp>
      <p:sp>
        <p:nvSpPr>
          <p:cNvPr id="13" name="object 13"/>
          <p:cNvSpPr txBox="1"/>
          <p:nvPr/>
        </p:nvSpPr>
        <p:spPr>
          <a:xfrm>
            <a:off x="645668" y="1444497"/>
            <a:ext cx="7964170" cy="45040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68605" marR="5080" indent="-256540" algn="just">
              <a:lnSpc>
                <a:spcPct val="100499"/>
              </a:lnSpc>
              <a:spcBef>
                <a:spcPts val="85"/>
              </a:spcBef>
              <a:buSzPct val="116666"/>
              <a:buFont typeface="Wingdings"/>
              <a:buChar char=""/>
              <a:tabLst>
                <a:tab pos="415925" algn="l"/>
              </a:tabLst>
            </a:pPr>
            <a:r>
              <a:rPr sz="2400" spc="-5" dirty="0">
                <a:solidFill>
                  <a:srgbClr val="001F5F"/>
                </a:solidFill>
                <a:latin typeface="Georgia"/>
                <a:cs typeface="Georgia"/>
              </a:rPr>
              <a:t>Management: </a:t>
            </a:r>
            <a:r>
              <a:rPr sz="2400" spc="-5" dirty="0">
                <a:latin typeface="Georgia"/>
                <a:cs typeface="Georgia"/>
              </a:rPr>
              <a:t>An organization consists </a:t>
            </a:r>
            <a:r>
              <a:rPr sz="2400" dirty="0">
                <a:latin typeface="Georgia"/>
                <a:cs typeface="Georgia"/>
              </a:rPr>
              <a:t>of a </a:t>
            </a:r>
            <a:r>
              <a:rPr sz="2400" spc="-5" dirty="0">
                <a:latin typeface="Georgia"/>
                <a:cs typeface="Georgia"/>
              </a:rPr>
              <a:t>group </a:t>
            </a:r>
            <a:r>
              <a:rPr sz="2400" spc="10" dirty="0">
                <a:latin typeface="Georgia"/>
                <a:cs typeface="Georgia"/>
              </a:rPr>
              <a:t>of  </a:t>
            </a:r>
            <a:r>
              <a:rPr sz="2400" spc="-5" dirty="0">
                <a:latin typeface="Georgia"/>
                <a:cs typeface="Georgia"/>
              </a:rPr>
              <a:t>people </a:t>
            </a:r>
            <a:r>
              <a:rPr sz="2400" dirty="0">
                <a:latin typeface="Georgia"/>
                <a:cs typeface="Georgia"/>
              </a:rPr>
              <a:t>who </a:t>
            </a:r>
            <a:r>
              <a:rPr sz="2400" spc="-5" dirty="0">
                <a:latin typeface="Georgia"/>
                <a:cs typeface="Georgia"/>
              </a:rPr>
              <a:t>work together to achieve certain common  </a:t>
            </a:r>
            <a:r>
              <a:rPr sz="2400" dirty="0">
                <a:latin typeface="Georgia"/>
                <a:cs typeface="Georgia"/>
              </a:rPr>
              <a:t>goals (in a </a:t>
            </a:r>
            <a:r>
              <a:rPr sz="2400" spc="-5" dirty="0">
                <a:latin typeface="Georgia"/>
                <a:cs typeface="Georgia"/>
              </a:rPr>
              <a:t>business organization </a:t>
            </a:r>
            <a:r>
              <a:rPr sz="2400" dirty="0">
                <a:latin typeface="Georgia"/>
                <a:cs typeface="Georgia"/>
              </a:rPr>
              <a:t>a major goal </a:t>
            </a:r>
            <a:r>
              <a:rPr sz="2400" spc="-5" dirty="0">
                <a:latin typeface="Georgia"/>
                <a:cs typeface="Georgia"/>
              </a:rPr>
              <a:t>to earn </a:t>
            </a:r>
            <a:r>
              <a:rPr sz="2400" dirty="0">
                <a:latin typeface="Georgia"/>
                <a:cs typeface="Georgia"/>
              </a:rPr>
              <a:t>a  </a:t>
            </a:r>
            <a:r>
              <a:rPr sz="2400" spc="-5" dirty="0">
                <a:latin typeface="Georgia"/>
                <a:cs typeface="Georgia"/>
              </a:rPr>
              <a:t>satisfactory profit). Organization </a:t>
            </a:r>
            <a:r>
              <a:rPr sz="2400" dirty="0">
                <a:latin typeface="Georgia"/>
                <a:cs typeface="Georgia"/>
              </a:rPr>
              <a:t>are </a:t>
            </a:r>
            <a:r>
              <a:rPr sz="2400" spc="-5" dirty="0">
                <a:latin typeface="Georgia"/>
                <a:cs typeface="Georgia"/>
              </a:rPr>
              <a:t>led by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hierarchy 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managers, with the Chief Executive Officer (CEO) </a:t>
            </a:r>
            <a:r>
              <a:rPr sz="2400" dirty="0">
                <a:latin typeface="Georgia"/>
                <a:cs typeface="Georgia"/>
              </a:rPr>
              <a:t>at  </a:t>
            </a:r>
            <a:r>
              <a:rPr sz="2400" spc="-5" dirty="0">
                <a:latin typeface="Georgia"/>
                <a:cs typeface="Georgia"/>
              </a:rPr>
              <a:t>the top,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the </a:t>
            </a:r>
            <a:r>
              <a:rPr sz="2400" dirty="0">
                <a:latin typeface="Georgia"/>
                <a:cs typeface="Georgia"/>
              </a:rPr>
              <a:t>managers of </a:t>
            </a:r>
            <a:r>
              <a:rPr sz="2400" spc="-5" dirty="0">
                <a:latin typeface="Georgia"/>
                <a:cs typeface="Georgia"/>
              </a:rPr>
              <a:t>business units,  departments, sections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other subunits </a:t>
            </a:r>
            <a:r>
              <a:rPr sz="2400" dirty="0">
                <a:latin typeface="Georgia"/>
                <a:cs typeface="Georgia"/>
              </a:rPr>
              <a:t>ranked </a:t>
            </a:r>
            <a:r>
              <a:rPr sz="2400" spc="-5" dirty="0">
                <a:latin typeface="Georgia"/>
                <a:cs typeface="Georgia"/>
              </a:rPr>
              <a:t>below  him </a:t>
            </a:r>
            <a:r>
              <a:rPr sz="2400" dirty="0">
                <a:latin typeface="Georgia"/>
                <a:cs typeface="Georgia"/>
              </a:rPr>
              <a:t>or </a:t>
            </a:r>
            <a:r>
              <a:rPr sz="2400" spc="-5" dirty="0">
                <a:latin typeface="Georgia"/>
                <a:cs typeface="Georgia"/>
              </a:rPr>
              <a:t>her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organizational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chart.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"/>
            </a:pPr>
            <a:endParaRPr sz="3000">
              <a:latin typeface="Times New Roman"/>
              <a:cs typeface="Times New Roman"/>
            </a:endParaRPr>
          </a:p>
          <a:p>
            <a:pPr marL="268605" marR="7620" indent="-256540" algn="just">
              <a:lnSpc>
                <a:spcPct val="100000"/>
              </a:lnSpc>
              <a:buFont typeface="Wingdings"/>
              <a:buChar char=""/>
              <a:tabLst>
                <a:tab pos="431165" algn="l"/>
              </a:tabLst>
            </a:pPr>
            <a:r>
              <a:rPr sz="2400" spc="-5" dirty="0">
                <a:solidFill>
                  <a:srgbClr val="001F5F"/>
                </a:solidFill>
                <a:latin typeface="Georgia"/>
                <a:cs typeface="Georgia"/>
              </a:rPr>
              <a:t>Management Control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Process: </a:t>
            </a:r>
            <a:r>
              <a:rPr sz="2400" spc="-5" dirty="0">
                <a:latin typeface="Georgia"/>
                <a:cs typeface="Georgia"/>
              </a:rPr>
              <a:t>It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by  </a:t>
            </a:r>
            <a:r>
              <a:rPr sz="2400" dirty="0">
                <a:latin typeface="Georgia"/>
                <a:cs typeface="Georgia"/>
              </a:rPr>
              <a:t>which managers at all </a:t>
            </a:r>
            <a:r>
              <a:rPr sz="2400" spc="-5" dirty="0">
                <a:latin typeface="Georgia"/>
                <a:cs typeface="Georgia"/>
              </a:rPr>
              <a:t>levels ensure that the people they  supervise </a:t>
            </a:r>
            <a:r>
              <a:rPr sz="2400" dirty="0">
                <a:latin typeface="Georgia"/>
                <a:cs typeface="Georgia"/>
              </a:rPr>
              <a:t>implement </a:t>
            </a:r>
            <a:r>
              <a:rPr sz="2400" spc="-5" dirty="0">
                <a:latin typeface="Georgia"/>
                <a:cs typeface="Georgia"/>
              </a:rPr>
              <a:t>their </a:t>
            </a:r>
            <a:r>
              <a:rPr sz="2400" dirty="0">
                <a:latin typeface="Georgia"/>
                <a:cs typeface="Georgia"/>
              </a:rPr>
              <a:t>intended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strategies.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46"/>
    </mc:Choice>
    <mc:Fallback xmlns="">
      <p:transition spd="slow" advTm="5046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759358" y="563626"/>
            <a:ext cx="7623175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3810" marR="5080" indent="-2531745">
              <a:lnSpc>
                <a:spcPct val="100000"/>
              </a:lnSpc>
              <a:spcBef>
                <a:spcPts val="105"/>
              </a:spcBef>
            </a:pPr>
            <a:r>
              <a:rPr sz="2900" spc="-5" dirty="0">
                <a:solidFill>
                  <a:srgbClr val="6F2F9F"/>
                </a:solidFill>
              </a:rPr>
              <a:t>Contrast </a:t>
            </a:r>
            <a:r>
              <a:rPr sz="2900" dirty="0">
                <a:solidFill>
                  <a:srgbClr val="6F2F9F"/>
                </a:solidFill>
              </a:rPr>
              <a:t>of </a:t>
            </a:r>
            <a:r>
              <a:rPr sz="2900" spc="-5" dirty="0">
                <a:solidFill>
                  <a:srgbClr val="6F2F9F"/>
                </a:solidFill>
              </a:rPr>
              <a:t>Management Control </a:t>
            </a:r>
            <a:r>
              <a:rPr sz="2900" spc="-15" dirty="0">
                <a:solidFill>
                  <a:srgbClr val="6F2F9F"/>
                </a:solidFill>
              </a:rPr>
              <a:t>With </a:t>
            </a:r>
            <a:r>
              <a:rPr sz="2900" dirty="0">
                <a:solidFill>
                  <a:srgbClr val="6F2F9F"/>
                </a:solidFill>
              </a:rPr>
              <a:t>Simpler  </a:t>
            </a:r>
            <a:r>
              <a:rPr sz="2900" spc="-5" dirty="0">
                <a:solidFill>
                  <a:srgbClr val="6F2F9F"/>
                </a:solidFill>
              </a:rPr>
              <a:t>Control</a:t>
            </a:r>
            <a:r>
              <a:rPr sz="2900" spc="-30" dirty="0">
                <a:solidFill>
                  <a:srgbClr val="6F2F9F"/>
                </a:solidFill>
              </a:rPr>
              <a:t> </a:t>
            </a:r>
            <a:r>
              <a:rPr sz="2900" spc="-20" dirty="0">
                <a:solidFill>
                  <a:srgbClr val="6F2F9F"/>
                </a:solidFill>
              </a:rPr>
              <a:t>Process</a:t>
            </a:r>
            <a:endParaRPr sz="2900"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3355" marR="508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The Control process used by </a:t>
            </a:r>
            <a:r>
              <a:rPr dirty="0"/>
              <a:t>managers contains </a:t>
            </a:r>
            <a:r>
              <a:rPr spc="-5" dirty="0"/>
              <a:t>the same elements </a:t>
            </a:r>
            <a:r>
              <a:rPr dirty="0"/>
              <a:t>as </a:t>
            </a:r>
            <a:r>
              <a:rPr spc="-5" dirty="0"/>
              <a:t>those  </a:t>
            </a:r>
            <a:r>
              <a:rPr dirty="0"/>
              <a:t>in </a:t>
            </a:r>
            <a:r>
              <a:rPr spc="-5" dirty="0"/>
              <a:t>the simpler control systems </a:t>
            </a:r>
            <a:r>
              <a:rPr dirty="0"/>
              <a:t>mentioned above: </a:t>
            </a:r>
            <a:r>
              <a:rPr spc="-5" dirty="0"/>
              <a:t>detectors, assessors,  effectors </a:t>
            </a:r>
            <a:r>
              <a:rPr dirty="0"/>
              <a:t>and a </a:t>
            </a:r>
            <a:r>
              <a:rPr spc="-5" dirty="0"/>
              <a:t>communications system. There are, however, significant  differences </a:t>
            </a:r>
            <a:r>
              <a:rPr dirty="0"/>
              <a:t>between </a:t>
            </a:r>
            <a:r>
              <a:rPr spc="-5" dirty="0"/>
              <a:t>the </a:t>
            </a:r>
            <a:r>
              <a:rPr dirty="0"/>
              <a:t>management control </a:t>
            </a:r>
            <a:r>
              <a:rPr spc="-5" dirty="0"/>
              <a:t>process and the simpler  processes:</a:t>
            </a:r>
          </a:p>
          <a:p>
            <a:pPr marL="160655"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630555" indent="-4572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630555" algn="l"/>
                <a:tab pos="631190" algn="l"/>
              </a:tabLst>
            </a:pPr>
            <a:r>
              <a:rPr dirty="0"/>
              <a:t>Unlike the thermostat </a:t>
            </a:r>
            <a:r>
              <a:rPr spc="-5" dirty="0"/>
              <a:t>or </a:t>
            </a:r>
            <a:r>
              <a:rPr dirty="0"/>
              <a:t>body temperature the standard is not</a:t>
            </a:r>
            <a:r>
              <a:rPr spc="-65" dirty="0"/>
              <a:t> </a:t>
            </a:r>
            <a:r>
              <a:rPr dirty="0"/>
              <a:t>preset.</a:t>
            </a:r>
          </a:p>
          <a:p>
            <a:pPr marL="630555" marR="1025525" indent="-45720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630555" algn="l"/>
                <a:tab pos="631190" algn="l"/>
              </a:tabLst>
            </a:pPr>
            <a:r>
              <a:rPr dirty="0"/>
              <a:t>Like controlling an automobile the management control is </a:t>
            </a:r>
            <a:r>
              <a:rPr spc="-5" dirty="0"/>
              <a:t>not  </a:t>
            </a:r>
            <a:r>
              <a:rPr dirty="0"/>
              <a:t>automated.</a:t>
            </a:r>
          </a:p>
          <a:p>
            <a:pPr marL="630555" indent="-45720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630555" algn="l"/>
                <a:tab pos="631190" algn="l"/>
              </a:tabLst>
            </a:pPr>
            <a:r>
              <a:rPr dirty="0"/>
              <a:t>Unlike a automobile function are </a:t>
            </a:r>
            <a:r>
              <a:rPr spc="-5" dirty="0"/>
              <a:t>performed </a:t>
            </a:r>
            <a:r>
              <a:rPr dirty="0"/>
              <a:t>by</a:t>
            </a:r>
            <a:r>
              <a:rPr spc="-10" dirty="0"/>
              <a:t> </a:t>
            </a:r>
            <a:r>
              <a:rPr dirty="0"/>
              <a:t>single.</a:t>
            </a:r>
          </a:p>
          <a:p>
            <a:pPr marL="630555" indent="-45720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630555" algn="l"/>
                <a:tab pos="631190" algn="l"/>
              </a:tabLst>
            </a:pPr>
            <a:r>
              <a:rPr dirty="0"/>
              <a:t>In </a:t>
            </a:r>
            <a:r>
              <a:rPr spc="-5" dirty="0"/>
              <a:t>case </a:t>
            </a:r>
            <a:r>
              <a:rPr dirty="0"/>
              <a:t>of simpler control the action </a:t>
            </a:r>
            <a:r>
              <a:rPr spc="-5" dirty="0"/>
              <a:t>are </a:t>
            </a:r>
            <a:r>
              <a:rPr dirty="0"/>
              <a:t>certain </a:t>
            </a:r>
            <a:r>
              <a:rPr spc="-5" dirty="0"/>
              <a:t>but </a:t>
            </a:r>
            <a:r>
              <a:rPr dirty="0"/>
              <a:t>black box in </a:t>
            </a:r>
            <a:r>
              <a:rPr spc="-5" dirty="0"/>
              <a:t>case</a:t>
            </a:r>
            <a:r>
              <a:rPr spc="95" dirty="0"/>
              <a:t> </a:t>
            </a:r>
            <a:r>
              <a:rPr spc="-5" dirty="0"/>
              <a:t>of</a:t>
            </a:r>
          </a:p>
          <a:p>
            <a:pPr marL="630555">
              <a:lnSpc>
                <a:spcPct val="100000"/>
              </a:lnSpc>
            </a:pP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control.</a:t>
            </a:r>
          </a:p>
          <a:p>
            <a:pPr marL="630555" indent="-457200">
              <a:lnSpc>
                <a:spcPct val="100000"/>
              </a:lnSpc>
              <a:spcBef>
                <a:spcPts val="300"/>
              </a:spcBef>
              <a:buAutoNum type="arabicPeriod" startAt="5"/>
              <a:tabLst>
                <a:tab pos="630555" algn="l"/>
                <a:tab pos="631190" algn="l"/>
              </a:tabLst>
            </a:pPr>
            <a:r>
              <a:rPr dirty="0"/>
              <a:t>Much management control is self</a:t>
            </a:r>
            <a:r>
              <a:rPr spc="-25" dirty="0"/>
              <a:t> </a:t>
            </a:r>
            <a:r>
              <a:rPr dirty="0"/>
              <a:t>control.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64"/>
    </mc:Choice>
    <mc:Fallback xmlns="">
      <p:transition spd="slow" advTm="6264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835146" y="1103121"/>
            <a:ext cx="14738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Syste</a:t>
            </a:r>
            <a:r>
              <a:rPr spc="5" dirty="0">
                <a:solidFill>
                  <a:srgbClr val="6F2F9F"/>
                </a:solidFill>
              </a:rPr>
              <a:t>m</a:t>
            </a:r>
            <a:r>
              <a:rPr dirty="0">
                <a:solidFill>
                  <a:srgbClr val="6F2F9F"/>
                </a:solidFill>
              </a:rPr>
              <a:t>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2296795"/>
            <a:ext cx="7964805" cy="32791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68605" marR="5080" indent="-256540" algn="just">
              <a:lnSpc>
                <a:spcPct val="100400"/>
              </a:lnSpc>
              <a:spcBef>
                <a:spcPts val="90"/>
              </a:spcBef>
              <a:buSzPct val="107692"/>
              <a:buFont typeface="Wingdings"/>
              <a:buChar char=""/>
              <a:tabLst>
                <a:tab pos="415925" algn="l"/>
              </a:tabLst>
            </a:pPr>
            <a:r>
              <a:rPr sz="2600" dirty="0">
                <a:latin typeface="Georgia"/>
                <a:cs typeface="Georgia"/>
              </a:rPr>
              <a:t>A </a:t>
            </a:r>
            <a:r>
              <a:rPr sz="2600" spc="-5" dirty="0">
                <a:latin typeface="Georgia"/>
                <a:cs typeface="Georgia"/>
              </a:rPr>
              <a:t>system </a:t>
            </a:r>
            <a:r>
              <a:rPr sz="2600" dirty="0">
                <a:latin typeface="Georgia"/>
                <a:cs typeface="Georgia"/>
              </a:rPr>
              <a:t>is a </a:t>
            </a:r>
            <a:r>
              <a:rPr sz="2600" spc="-5" dirty="0">
                <a:latin typeface="Georgia"/>
                <a:cs typeface="Georgia"/>
              </a:rPr>
              <a:t>prescribed </a:t>
            </a:r>
            <a:r>
              <a:rPr sz="2600" dirty="0">
                <a:latin typeface="Georgia"/>
                <a:cs typeface="Georgia"/>
              </a:rPr>
              <a:t>and usually repetitious  </a:t>
            </a:r>
            <a:r>
              <a:rPr sz="2600" spc="-5" dirty="0">
                <a:latin typeface="Georgia"/>
                <a:cs typeface="Georgia"/>
              </a:rPr>
              <a:t>way </a:t>
            </a:r>
            <a:r>
              <a:rPr sz="2600" dirty="0">
                <a:latin typeface="Georgia"/>
                <a:cs typeface="Georgia"/>
              </a:rPr>
              <a:t>of </a:t>
            </a:r>
            <a:r>
              <a:rPr sz="2600" spc="-5" dirty="0">
                <a:latin typeface="Georgia"/>
                <a:cs typeface="Georgia"/>
              </a:rPr>
              <a:t>carrying out an </a:t>
            </a:r>
            <a:r>
              <a:rPr sz="2600" dirty="0">
                <a:latin typeface="Georgia"/>
                <a:cs typeface="Georgia"/>
              </a:rPr>
              <a:t>activities or set of </a:t>
            </a:r>
            <a:r>
              <a:rPr sz="2600" spc="-5" dirty="0">
                <a:latin typeface="Georgia"/>
                <a:cs typeface="Georgia"/>
              </a:rPr>
              <a:t>activities.  </a:t>
            </a:r>
            <a:r>
              <a:rPr sz="2600" dirty="0">
                <a:latin typeface="Georgia"/>
                <a:cs typeface="Georgia"/>
              </a:rPr>
              <a:t>Systems are </a:t>
            </a:r>
            <a:r>
              <a:rPr sz="2600" spc="-5" dirty="0">
                <a:latin typeface="Georgia"/>
                <a:cs typeface="Georgia"/>
              </a:rPr>
              <a:t>characterized by </a:t>
            </a:r>
            <a:r>
              <a:rPr sz="2600" dirty="0">
                <a:latin typeface="Georgia"/>
                <a:cs typeface="Georgia"/>
              </a:rPr>
              <a:t>a more or </a:t>
            </a:r>
            <a:r>
              <a:rPr sz="2600" spc="-5" dirty="0">
                <a:latin typeface="Georgia"/>
                <a:cs typeface="Georgia"/>
              </a:rPr>
              <a:t>less  </a:t>
            </a:r>
            <a:r>
              <a:rPr sz="2600" dirty="0">
                <a:latin typeface="Georgia"/>
                <a:cs typeface="Georgia"/>
              </a:rPr>
              <a:t>rhythmic </a:t>
            </a:r>
            <a:r>
              <a:rPr sz="2600" spc="-5" dirty="0">
                <a:latin typeface="Georgia"/>
                <a:cs typeface="Georgia"/>
              </a:rPr>
              <a:t>coordinated, and </a:t>
            </a:r>
            <a:r>
              <a:rPr sz="2600" dirty="0">
                <a:latin typeface="Georgia"/>
                <a:cs typeface="Georgia"/>
              </a:rPr>
              <a:t>recurring </a:t>
            </a:r>
            <a:r>
              <a:rPr sz="2600" spc="-5" dirty="0">
                <a:latin typeface="Georgia"/>
                <a:cs typeface="Georgia"/>
              </a:rPr>
              <a:t>series </a:t>
            </a:r>
            <a:r>
              <a:rPr sz="2600" dirty="0">
                <a:latin typeface="Georgia"/>
                <a:cs typeface="Georgia"/>
              </a:rPr>
              <a:t>of </a:t>
            </a:r>
            <a:r>
              <a:rPr sz="2600" spc="-5" dirty="0">
                <a:latin typeface="Georgia"/>
                <a:cs typeface="Georgia"/>
              </a:rPr>
              <a:t>steps  </a:t>
            </a:r>
            <a:r>
              <a:rPr sz="2600" dirty="0">
                <a:latin typeface="Georgia"/>
                <a:cs typeface="Georgia"/>
              </a:rPr>
              <a:t>intended to accomplish a specified</a:t>
            </a:r>
            <a:r>
              <a:rPr sz="2600" spc="-114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purpose.</a:t>
            </a:r>
            <a:endParaRPr sz="26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tabLst>
                <a:tab pos="1539875" algn="l"/>
                <a:tab pos="2234565" algn="l"/>
                <a:tab pos="3984625" algn="l"/>
                <a:tab pos="4674870" algn="l"/>
                <a:tab pos="5280025" algn="l"/>
                <a:tab pos="6133465" algn="l"/>
              </a:tabLst>
            </a:pPr>
            <a:r>
              <a:rPr sz="2600" spc="-5" dirty="0">
                <a:solidFill>
                  <a:srgbClr val="C00000"/>
                </a:solidFill>
                <a:latin typeface="Georgia"/>
                <a:cs typeface="Georgia"/>
              </a:rPr>
              <a:t>E</a:t>
            </a:r>
            <a:r>
              <a:rPr sz="2600" dirty="0">
                <a:solidFill>
                  <a:srgbClr val="C00000"/>
                </a:solidFill>
                <a:latin typeface="Georgia"/>
                <a:cs typeface="Georgia"/>
              </a:rPr>
              <a:t>xample:	</a:t>
            </a:r>
            <a:r>
              <a:rPr sz="2600" spc="-5" dirty="0">
                <a:latin typeface="Georgia"/>
                <a:cs typeface="Georgia"/>
              </a:rPr>
              <a:t>Th</a:t>
            </a:r>
            <a:r>
              <a:rPr sz="2600" dirty="0">
                <a:latin typeface="Georgia"/>
                <a:cs typeface="Georgia"/>
              </a:rPr>
              <a:t>e	</a:t>
            </a:r>
            <a:r>
              <a:rPr sz="2600" spc="-5" dirty="0">
                <a:latin typeface="Georgia"/>
                <a:cs typeface="Georgia"/>
              </a:rPr>
              <a:t>the</a:t>
            </a:r>
            <a:r>
              <a:rPr sz="2600" spc="5" dirty="0">
                <a:latin typeface="Georgia"/>
                <a:cs typeface="Georgia"/>
              </a:rPr>
              <a:t>r</a:t>
            </a:r>
            <a:r>
              <a:rPr sz="2600" dirty="0">
                <a:latin typeface="Georgia"/>
                <a:cs typeface="Georgia"/>
              </a:rPr>
              <a:t>mostat	and	</a:t>
            </a:r>
            <a:r>
              <a:rPr sz="2600" spc="-5" dirty="0">
                <a:latin typeface="Georgia"/>
                <a:cs typeface="Georgia"/>
              </a:rPr>
              <a:t>th</a:t>
            </a:r>
            <a:r>
              <a:rPr sz="2600" dirty="0">
                <a:latin typeface="Georgia"/>
                <a:cs typeface="Georgia"/>
              </a:rPr>
              <a:t>e	</a:t>
            </a:r>
            <a:r>
              <a:rPr sz="2600" spc="-5" dirty="0">
                <a:latin typeface="Georgia"/>
                <a:cs typeface="Georgia"/>
              </a:rPr>
              <a:t>bo</a:t>
            </a:r>
            <a:r>
              <a:rPr sz="2600" spc="-15" dirty="0">
                <a:latin typeface="Georgia"/>
                <a:cs typeface="Georgia"/>
              </a:rPr>
              <a:t>d</a:t>
            </a:r>
            <a:r>
              <a:rPr sz="2600" dirty="0">
                <a:latin typeface="Georgia"/>
                <a:cs typeface="Georgia"/>
              </a:rPr>
              <a:t>y	</a:t>
            </a:r>
            <a:r>
              <a:rPr sz="2600" spc="-5" dirty="0">
                <a:latin typeface="Georgia"/>
                <a:cs typeface="Georgia"/>
              </a:rPr>
              <a:t>temperature  control</a:t>
            </a:r>
            <a:r>
              <a:rPr sz="2600" spc="-25" dirty="0">
                <a:latin typeface="Georgia"/>
                <a:cs typeface="Georgia"/>
              </a:rPr>
              <a:t> </a:t>
            </a:r>
            <a:r>
              <a:rPr sz="2600" dirty="0">
                <a:latin typeface="Georgia"/>
                <a:cs typeface="Georgia"/>
              </a:rPr>
              <a:t>process.</a:t>
            </a:r>
            <a:endParaRPr sz="26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27"/>
    </mc:Choice>
    <mc:Fallback xmlns="">
      <p:transition spd="slow" advTm="4127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367408" y="607821"/>
            <a:ext cx="64077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Boundaries of </a:t>
            </a:r>
            <a:r>
              <a:rPr spc="-5" dirty="0">
                <a:solidFill>
                  <a:srgbClr val="6F2F9F"/>
                </a:solidFill>
              </a:rPr>
              <a:t>Management</a:t>
            </a:r>
            <a:r>
              <a:rPr spc="-20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Control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417066" y="1368297"/>
            <a:ext cx="5731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73350" algn="l"/>
              </a:tabLst>
            </a:pPr>
            <a:r>
              <a:rPr sz="2400" dirty="0">
                <a:latin typeface="Georgia"/>
                <a:cs typeface="Georgia"/>
              </a:rPr>
              <a:t>Activity	</a:t>
            </a:r>
            <a:r>
              <a:rPr sz="2400" spc="-5" dirty="0">
                <a:latin typeface="Georgia"/>
                <a:cs typeface="Georgia"/>
              </a:rPr>
              <a:t>Nature of End</a:t>
            </a:r>
            <a:r>
              <a:rPr sz="2400" spc="-10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Product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7561" y="2058161"/>
            <a:ext cx="1905000" cy="838200"/>
          </a:xfrm>
          <a:prstGeom prst="rect">
            <a:avLst/>
          </a:prstGeom>
          <a:solidFill>
            <a:srgbClr val="FBD4B5"/>
          </a:solidFill>
          <a:ln w="19812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346075" marR="342265" indent="104775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Strategies  form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u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l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ti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on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67561" y="3505961"/>
            <a:ext cx="1905000" cy="838200"/>
          </a:xfrm>
          <a:prstGeom prst="rect">
            <a:avLst/>
          </a:prstGeom>
          <a:solidFill>
            <a:srgbClr val="92CDDD"/>
          </a:solidFill>
          <a:ln w="19812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589280" marR="279400" indent="-304800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Ma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ag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e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me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t 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53846" y="4953761"/>
            <a:ext cx="1905000" cy="838200"/>
          </a:xfrm>
          <a:prstGeom prst="rect">
            <a:avLst/>
          </a:prstGeom>
          <a:solidFill>
            <a:srgbClr val="D99593"/>
          </a:solidFill>
          <a:ln w="19812">
            <a:solidFill>
              <a:srgbClr val="385D89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23215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Task</a:t>
            </a:r>
            <a:r>
              <a:rPr sz="1800" spc="-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905761" y="2896361"/>
            <a:ext cx="228600" cy="609600"/>
          </a:xfrm>
          <a:custGeom>
            <a:avLst/>
            <a:gdLst/>
            <a:ahLst/>
            <a:cxnLst/>
            <a:rect l="l" t="t" r="r" b="b"/>
            <a:pathLst>
              <a:path w="228600" h="609600">
                <a:moveTo>
                  <a:pt x="228600" y="495300"/>
                </a:moveTo>
                <a:lnTo>
                  <a:pt x="0" y="495300"/>
                </a:lnTo>
                <a:lnTo>
                  <a:pt x="114300" y="609600"/>
                </a:lnTo>
                <a:lnTo>
                  <a:pt x="228600" y="495300"/>
                </a:lnTo>
                <a:close/>
              </a:path>
              <a:path w="228600" h="609600">
                <a:moveTo>
                  <a:pt x="171450" y="0"/>
                </a:moveTo>
                <a:lnTo>
                  <a:pt x="57150" y="0"/>
                </a:lnTo>
                <a:lnTo>
                  <a:pt x="57150" y="495300"/>
                </a:lnTo>
                <a:lnTo>
                  <a:pt x="171450" y="495300"/>
                </a:lnTo>
                <a:lnTo>
                  <a:pt x="171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05761" y="2896361"/>
            <a:ext cx="228600" cy="609600"/>
          </a:xfrm>
          <a:custGeom>
            <a:avLst/>
            <a:gdLst/>
            <a:ahLst/>
            <a:cxnLst/>
            <a:rect l="l" t="t" r="r" b="b"/>
            <a:pathLst>
              <a:path w="228600" h="609600">
                <a:moveTo>
                  <a:pt x="0" y="495300"/>
                </a:moveTo>
                <a:lnTo>
                  <a:pt x="57150" y="495300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495300"/>
                </a:lnTo>
                <a:lnTo>
                  <a:pt x="228600" y="495300"/>
                </a:lnTo>
                <a:lnTo>
                  <a:pt x="114300" y="609600"/>
                </a:lnTo>
                <a:lnTo>
                  <a:pt x="0" y="4953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05761" y="4344161"/>
            <a:ext cx="253365" cy="609600"/>
          </a:xfrm>
          <a:custGeom>
            <a:avLst/>
            <a:gdLst/>
            <a:ahLst/>
            <a:cxnLst/>
            <a:rect l="l" t="t" r="r" b="b"/>
            <a:pathLst>
              <a:path w="253364" h="609600">
                <a:moveTo>
                  <a:pt x="252983" y="483107"/>
                </a:moveTo>
                <a:lnTo>
                  <a:pt x="0" y="483107"/>
                </a:lnTo>
                <a:lnTo>
                  <a:pt x="126492" y="609600"/>
                </a:lnTo>
                <a:lnTo>
                  <a:pt x="252983" y="483107"/>
                </a:lnTo>
                <a:close/>
              </a:path>
              <a:path w="253364" h="609600">
                <a:moveTo>
                  <a:pt x="189737" y="0"/>
                </a:moveTo>
                <a:lnTo>
                  <a:pt x="63245" y="0"/>
                </a:lnTo>
                <a:lnTo>
                  <a:pt x="63245" y="483107"/>
                </a:lnTo>
                <a:lnTo>
                  <a:pt x="189737" y="483107"/>
                </a:lnTo>
                <a:lnTo>
                  <a:pt x="18973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05761" y="4344161"/>
            <a:ext cx="253365" cy="609600"/>
          </a:xfrm>
          <a:custGeom>
            <a:avLst/>
            <a:gdLst/>
            <a:ahLst/>
            <a:cxnLst/>
            <a:rect l="l" t="t" r="r" b="b"/>
            <a:pathLst>
              <a:path w="253364" h="609600">
                <a:moveTo>
                  <a:pt x="0" y="483107"/>
                </a:moveTo>
                <a:lnTo>
                  <a:pt x="63245" y="483107"/>
                </a:lnTo>
                <a:lnTo>
                  <a:pt x="63245" y="0"/>
                </a:lnTo>
                <a:lnTo>
                  <a:pt x="189737" y="0"/>
                </a:lnTo>
                <a:lnTo>
                  <a:pt x="189737" y="483107"/>
                </a:lnTo>
                <a:lnTo>
                  <a:pt x="252983" y="483107"/>
                </a:lnTo>
                <a:lnTo>
                  <a:pt x="126492" y="609600"/>
                </a:lnTo>
                <a:lnTo>
                  <a:pt x="0" y="48310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72561" y="23629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876300" y="0"/>
                </a:moveTo>
                <a:lnTo>
                  <a:pt x="87630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76300" y="171450"/>
                </a:lnTo>
                <a:lnTo>
                  <a:pt x="876300" y="228600"/>
                </a:lnTo>
                <a:lnTo>
                  <a:pt x="990600" y="114300"/>
                </a:lnTo>
                <a:lnTo>
                  <a:pt x="876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72561" y="23629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0" y="57150"/>
                </a:moveTo>
                <a:lnTo>
                  <a:pt x="876300" y="57150"/>
                </a:lnTo>
                <a:lnTo>
                  <a:pt x="876300" y="0"/>
                </a:lnTo>
                <a:lnTo>
                  <a:pt x="990600" y="114300"/>
                </a:lnTo>
                <a:lnTo>
                  <a:pt x="876300" y="228600"/>
                </a:lnTo>
                <a:lnTo>
                  <a:pt x="87630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72561" y="38107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876300" y="0"/>
                </a:moveTo>
                <a:lnTo>
                  <a:pt x="87630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76300" y="171450"/>
                </a:lnTo>
                <a:lnTo>
                  <a:pt x="876300" y="228600"/>
                </a:lnTo>
                <a:lnTo>
                  <a:pt x="990600" y="114300"/>
                </a:lnTo>
                <a:lnTo>
                  <a:pt x="876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972561" y="38107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0" y="57150"/>
                </a:moveTo>
                <a:lnTo>
                  <a:pt x="876300" y="57150"/>
                </a:lnTo>
                <a:lnTo>
                  <a:pt x="876300" y="0"/>
                </a:lnTo>
                <a:lnTo>
                  <a:pt x="990600" y="114300"/>
                </a:lnTo>
                <a:lnTo>
                  <a:pt x="876300" y="228600"/>
                </a:lnTo>
                <a:lnTo>
                  <a:pt x="87630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72561" y="5244846"/>
            <a:ext cx="990600" cy="190500"/>
          </a:xfrm>
          <a:custGeom>
            <a:avLst/>
            <a:gdLst/>
            <a:ahLst/>
            <a:cxnLst/>
            <a:rect l="l" t="t" r="r" b="b"/>
            <a:pathLst>
              <a:path w="990600" h="190500">
                <a:moveTo>
                  <a:pt x="895350" y="0"/>
                </a:moveTo>
                <a:lnTo>
                  <a:pt x="895350" y="47624"/>
                </a:lnTo>
                <a:lnTo>
                  <a:pt x="0" y="47624"/>
                </a:lnTo>
                <a:lnTo>
                  <a:pt x="0" y="142874"/>
                </a:lnTo>
                <a:lnTo>
                  <a:pt x="895350" y="142874"/>
                </a:lnTo>
                <a:lnTo>
                  <a:pt x="895350" y="190499"/>
                </a:lnTo>
                <a:lnTo>
                  <a:pt x="990600" y="95249"/>
                </a:lnTo>
                <a:lnTo>
                  <a:pt x="8953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72561" y="5244846"/>
            <a:ext cx="990600" cy="190500"/>
          </a:xfrm>
          <a:custGeom>
            <a:avLst/>
            <a:gdLst/>
            <a:ahLst/>
            <a:cxnLst/>
            <a:rect l="l" t="t" r="r" b="b"/>
            <a:pathLst>
              <a:path w="990600" h="190500">
                <a:moveTo>
                  <a:pt x="0" y="47624"/>
                </a:moveTo>
                <a:lnTo>
                  <a:pt x="895350" y="47624"/>
                </a:lnTo>
                <a:lnTo>
                  <a:pt x="895350" y="0"/>
                </a:lnTo>
                <a:lnTo>
                  <a:pt x="990600" y="95249"/>
                </a:lnTo>
                <a:lnTo>
                  <a:pt x="895350" y="190499"/>
                </a:lnTo>
                <a:lnTo>
                  <a:pt x="895350" y="142874"/>
                </a:lnTo>
                <a:lnTo>
                  <a:pt x="0" y="142874"/>
                </a:lnTo>
                <a:lnTo>
                  <a:pt x="0" y="47624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63161" y="2058161"/>
            <a:ext cx="3429000" cy="838200"/>
          </a:xfrm>
          <a:prstGeom prst="rect">
            <a:avLst/>
          </a:prstGeom>
          <a:solidFill>
            <a:srgbClr val="FBD4B5"/>
          </a:solidFill>
          <a:ln w="19811">
            <a:solidFill>
              <a:srgbClr val="385D89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64490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Goals, strategies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&amp;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policies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63161" y="3505961"/>
            <a:ext cx="3429000" cy="838200"/>
          </a:xfrm>
          <a:prstGeom prst="rect">
            <a:avLst/>
          </a:prstGeom>
          <a:solidFill>
            <a:srgbClr val="92CDDD"/>
          </a:solidFill>
          <a:ln w="19811">
            <a:solidFill>
              <a:srgbClr val="385D89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51460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Implementation of strategies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63161" y="4953761"/>
            <a:ext cx="3429000" cy="838200"/>
          </a:xfrm>
          <a:prstGeom prst="rect">
            <a:avLst/>
          </a:prstGeom>
          <a:solidFill>
            <a:srgbClr val="D99593"/>
          </a:solidFill>
          <a:ln w="19811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Efficient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&amp;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effective</a:t>
            </a:r>
            <a:endParaRPr sz="18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performance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of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individual tasks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14"/>
    </mc:Choice>
    <mc:Fallback xmlns="">
      <p:transition spd="slow" advTm="631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6A7A9E-A91E-453C-B62E-3F633C49CF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6029325" cy="49434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6312DD7-350A-450F-BE5A-45BDA0559D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257" y="2286000"/>
            <a:ext cx="3139343" cy="39255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3D1CDB-ACE8-4BD2-A095-F7735A512AE7}"/>
              </a:ext>
            </a:extLst>
          </p:cNvPr>
          <p:cNvSpPr txBox="1"/>
          <p:nvPr/>
        </p:nvSpPr>
        <p:spPr>
          <a:xfrm>
            <a:off x="914400" y="6858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/>
              <a:t>LITERATUR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333438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88898" y="950721"/>
            <a:ext cx="73660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Aspects of </a:t>
            </a:r>
            <a:r>
              <a:rPr spc="-5" dirty="0">
                <a:solidFill>
                  <a:srgbClr val="6F2F9F"/>
                </a:solidFill>
              </a:rPr>
              <a:t>Management Control</a:t>
            </a:r>
            <a:r>
              <a:rPr spc="1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2233701"/>
            <a:ext cx="6623684" cy="23501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Management </a:t>
            </a:r>
            <a:r>
              <a:rPr sz="2800" spc="-5" dirty="0">
                <a:latin typeface="Georgia"/>
                <a:cs typeface="Georgia"/>
              </a:rPr>
              <a:t>control</a:t>
            </a:r>
            <a:r>
              <a:rPr sz="280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activities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Goal </a:t>
            </a:r>
            <a:r>
              <a:rPr sz="2800" spc="-5" dirty="0">
                <a:latin typeface="Georgia"/>
                <a:cs typeface="Georgia"/>
              </a:rPr>
              <a:t>congruence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Georgia"/>
                <a:cs typeface="Georgia"/>
              </a:rPr>
              <a:t>Tool for </a:t>
            </a:r>
            <a:r>
              <a:rPr sz="2800" spc="-10" dirty="0">
                <a:latin typeface="Georgia"/>
                <a:cs typeface="Georgia"/>
              </a:rPr>
              <a:t>implementing</a:t>
            </a:r>
            <a:r>
              <a:rPr sz="2800" spc="2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strategies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Financial </a:t>
            </a:r>
            <a:r>
              <a:rPr sz="2800" spc="-5" dirty="0">
                <a:latin typeface="Georgia"/>
                <a:cs typeface="Georgia"/>
              </a:rPr>
              <a:t>and non-financial</a:t>
            </a:r>
            <a:r>
              <a:rPr sz="2800" spc="3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emphasize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Georgia"/>
                <a:cs typeface="Georgia"/>
              </a:rPr>
              <a:t>Aid in developing new</a:t>
            </a:r>
            <a:r>
              <a:rPr sz="2800" spc="-1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strategies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74"/>
    </mc:Choice>
    <mc:Fallback xmlns="">
      <p:transition spd="slow" advTm="7774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410200" y="609600"/>
            <a:ext cx="3429000" cy="9906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66065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2095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10200" y="1676400"/>
            <a:ext cx="3429000" cy="4953000"/>
          </a:xfrm>
          <a:custGeom>
            <a:avLst/>
            <a:gdLst/>
            <a:ahLst/>
            <a:cxnLst/>
            <a:rect l="l" t="t" r="r" b="b"/>
            <a:pathLst>
              <a:path w="3429000" h="4953000">
                <a:moveTo>
                  <a:pt x="0" y="4953000"/>
                </a:moveTo>
                <a:lnTo>
                  <a:pt x="3429000" y="4953000"/>
                </a:lnTo>
                <a:lnTo>
                  <a:pt x="3429000" y="0"/>
                </a:lnTo>
                <a:lnTo>
                  <a:pt x="0" y="0"/>
                </a:lnTo>
                <a:lnTo>
                  <a:pt x="0" y="495300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12257" y="1700530"/>
            <a:ext cx="272542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1.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Management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control</a:t>
            </a:r>
            <a:r>
              <a:rPr sz="2000" b="1" spc="-4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activities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12257" y="2691511"/>
            <a:ext cx="2722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2.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Goal</a:t>
            </a:r>
            <a:r>
              <a:rPr sz="2000" b="1" spc="-5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congruence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12257" y="3377006"/>
            <a:ext cx="30600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dirty="0">
                <a:latin typeface="Georgia"/>
                <a:cs typeface="Georgia"/>
              </a:rPr>
              <a:t>3.	</a:t>
            </a:r>
            <a:r>
              <a:rPr sz="2000" spc="-5" dirty="0">
                <a:latin typeface="Georgia"/>
                <a:cs typeface="Georgia"/>
              </a:rPr>
              <a:t>Tool for</a:t>
            </a:r>
            <a:r>
              <a:rPr sz="2000" spc="-6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implementing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12257" y="4368165"/>
            <a:ext cx="27578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4.	Financial </a:t>
            </a:r>
            <a:r>
              <a:rPr sz="2000" dirty="0">
                <a:latin typeface="Georgia"/>
                <a:cs typeface="Georgia"/>
              </a:rPr>
              <a:t>and </a:t>
            </a:r>
            <a:r>
              <a:rPr sz="2000" spc="5" dirty="0">
                <a:latin typeface="Georgia"/>
                <a:cs typeface="Georgia"/>
              </a:rPr>
              <a:t>non-  </a:t>
            </a:r>
            <a:r>
              <a:rPr sz="2000" spc="-5" dirty="0">
                <a:latin typeface="Georgia"/>
                <a:cs typeface="Georgia"/>
              </a:rPr>
              <a:t>financial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emphasize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12257" y="5359095"/>
            <a:ext cx="30156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5.	</a:t>
            </a:r>
            <a:r>
              <a:rPr sz="2000" dirty="0">
                <a:latin typeface="Georgia"/>
                <a:cs typeface="Georgia"/>
              </a:rPr>
              <a:t>Aid in </a:t>
            </a:r>
            <a:r>
              <a:rPr sz="2000" spc="-5" dirty="0">
                <a:latin typeface="Georgia"/>
                <a:cs typeface="Georgia"/>
              </a:rPr>
              <a:t>developing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new  </a:t>
            </a: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0868" y="800480"/>
            <a:ext cx="4552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Management control</a:t>
            </a:r>
            <a:r>
              <a:rPr sz="2400" u="heavy" spc="-8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activities: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0868" y="1166850"/>
            <a:ext cx="2289810" cy="20834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4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Planning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Coordinating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Communicating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Evaluating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Deciding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Influencing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40868" y="3558811"/>
            <a:ext cx="4676140" cy="16960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59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Goal</a:t>
            </a:r>
            <a:r>
              <a:rPr sz="24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congruence:</a:t>
            </a:r>
            <a:endParaRPr sz="24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9"/>
              </a:spcBef>
            </a:pPr>
            <a:r>
              <a:rPr sz="2000" spc="-5" dirty="0">
                <a:latin typeface="Georgia"/>
                <a:cs typeface="Georgia"/>
              </a:rPr>
              <a:t>Goal congruence </a:t>
            </a:r>
            <a:r>
              <a:rPr sz="2000" dirty="0">
                <a:latin typeface="Georgia"/>
                <a:cs typeface="Georgia"/>
              </a:rPr>
              <a:t>means </a:t>
            </a:r>
            <a:r>
              <a:rPr sz="2000" spc="-5" dirty="0">
                <a:latin typeface="Georgia"/>
                <a:cs typeface="Georgia"/>
              </a:rPr>
              <a:t>that, </a:t>
            </a:r>
            <a:r>
              <a:rPr sz="2000" dirty="0">
                <a:latin typeface="Georgia"/>
                <a:cs typeface="Georgia"/>
              </a:rPr>
              <a:t>insofar as is  </a:t>
            </a:r>
            <a:r>
              <a:rPr sz="2000" spc="-5" dirty="0">
                <a:latin typeface="Georgia"/>
                <a:cs typeface="Georgia"/>
              </a:rPr>
              <a:t>feasible, the goals of </a:t>
            </a:r>
            <a:r>
              <a:rPr sz="2000" dirty="0">
                <a:latin typeface="Georgia"/>
                <a:cs typeface="Georgia"/>
              </a:rPr>
              <a:t>an </a:t>
            </a:r>
            <a:r>
              <a:rPr sz="2000" spc="-5" dirty="0">
                <a:latin typeface="Georgia"/>
                <a:cs typeface="Georgia"/>
              </a:rPr>
              <a:t>organization’s  </a:t>
            </a:r>
            <a:r>
              <a:rPr sz="2000" dirty="0">
                <a:latin typeface="Georgia"/>
                <a:cs typeface="Georgia"/>
              </a:rPr>
              <a:t>individual members </a:t>
            </a:r>
            <a:r>
              <a:rPr sz="2000" spc="-5" dirty="0">
                <a:latin typeface="Georgia"/>
                <a:cs typeface="Georgia"/>
              </a:rPr>
              <a:t>should be consistent  with the goal of the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organization.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7"/>
    </mc:Choice>
    <mc:Fallback xmlns="">
      <p:transition spd="slow" advTm="7207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410200" y="609600"/>
            <a:ext cx="3429000" cy="95440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29870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1810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10200" y="1676400"/>
            <a:ext cx="3429000" cy="4951730"/>
          </a:xfrm>
          <a:custGeom>
            <a:avLst/>
            <a:gdLst/>
            <a:ahLst/>
            <a:cxnLst/>
            <a:rect l="l" t="t" r="r" b="b"/>
            <a:pathLst>
              <a:path w="3429000" h="4951730">
                <a:moveTo>
                  <a:pt x="0" y="4951476"/>
                </a:moveTo>
                <a:lnTo>
                  <a:pt x="3429000" y="4951476"/>
                </a:lnTo>
                <a:lnTo>
                  <a:pt x="3429000" y="0"/>
                </a:lnTo>
                <a:lnTo>
                  <a:pt x="0" y="0"/>
                </a:lnTo>
                <a:lnTo>
                  <a:pt x="0" y="4951476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12257" y="1700530"/>
            <a:ext cx="28733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dirty="0">
                <a:latin typeface="Georgia"/>
                <a:cs typeface="Georgia"/>
              </a:rPr>
              <a:t>1.	</a:t>
            </a:r>
            <a:r>
              <a:rPr sz="2000" spc="-5" dirty="0">
                <a:latin typeface="Georgia"/>
                <a:cs typeface="Georgia"/>
              </a:rPr>
              <a:t>Management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control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dirty="0">
                <a:latin typeface="Georgia"/>
                <a:cs typeface="Georgia"/>
              </a:rPr>
              <a:t>activities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12257" y="2691511"/>
            <a:ext cx="2407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2.	Goal</a:t>
            </a:r>
            <a:r>
              <a:rPr sz="2000" spc="-4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congruence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12257" y="3377006"/>
            <a:ext cx="236982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3.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Tool</a:t>
            </a:r>
            <a:r>
              <a:rPr sz="2000" b="1" spc="-8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for</a:t>
            </a:r>
            <a:endParaRPr sz="2000">
              <a:latin typeface="Georgia"/>
              <a:cs typeface="Georgia"/>
            </a:endParaRPr>
          </a:p>
          <a:p>
            <a:pPr marL="514984" marR="5080">
              <a:lnSpc>
                <a:spcPct val="100000"/>
              </a:lnSpc>
            </a:pP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impl</a:t>
            </a:r>
            <a:r>
              <a:rPr sz="2000" b="1" spc="-10" dirty="0">
                <a:solidFill>
                  <a:srgbClr val="FFFF00"/>
                </a:solidFill>
                <a:latin typeface="Georgia"/>
                <a:cs typeface="Georgia"/>
              </a:rPr>
              <a:t>e</a:t>
            </a: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men</a:t>
            </a:r>
            <a:r>
              <a:rPr sz="2000" b="1" spc="-10" dirty="0">
                <a:solidFill>
                  <a:srgbClr val="FFFF00"/>
                </a:solidFill>
                <a:latin typeface="Georgia"/>
                <a:cs typeface="Georgia"/>
              </a:rPr>
              <a:t>t</a:t>
            </a: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ing 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strategy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12257" y="4672965"/>
            <a:ext cx="2756535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4.	Financial </a:t>
            </a:r>
            <a:r>
              <a:rPr sz="2000" dirty="0">
                <a:latin typeface="Georgia"/>
                <a:cs typeface="Georgia"/>
              </a:rPr>
              <a:t>and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5" dirty="0">
                <a:latin typeface="Georgia"/>
                <a:cs typeface="Georgia"/>
              </a:rPr>
              <a:t>non-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financial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emphasize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12257" y="5663895"/>
            <a:ext cx="30156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5.	</a:t>
            </a:r>
            <a:r>
              <a:rPr sz="2000" dirty="0">
                <a:latin typeface="Georgia"/>
                <a:cs typeface="Georgia"/>
              </a:rPr>
              <a:t>Aid in </a:t>
            </a:r>
            <a:r>
              <a:rPr sz="2000" spc="-5" dirty="0">
                <a:latin typeface="Georgia"/>
                <a:cs typeface="Georgia"/>
              </a:rPr>
              <a:t>developing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new  </a:t>
            </a: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371600" y="5270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62400" y="5270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65250" y="533400"/>
            <a:ext cx="2603500" cy="0"/>
          </a:xfrm>
          <a:custGeom>
            <a:avLst/>
            <a:gdLst/>
            <a:ahLst/>
            <a:cxnLst/>
            <a:rect l="l" t="t" r="r" b="b"/>
            <a:pathLst>
              <a:path w="2603500">
                <a:moveTo>
                  <a:pt x="0" y="0"/>
                </a:moveTo>
                <a:lnTo>
                  <a:pt x="2603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65250" y="3810000"/>
            <a:ext cx="2603500" cy="0"/>
          </a:xfrm>
          <a:custGeom>
            <a:avLst/>
            <a:gdLst/>
            <a:ahLst/>
            <a:cxnLst/>
            <a:rect l="l" t="t" r="r" b="b"/>
            <a:pathLst>
              <a:path w="2603500">
                <a:moveTo>
                  <a:pt x="0" y="0"/>
                </a:moveTo>
                <a:lnTo>
                  <a:pt x="2603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450594" y="560577"/>
            <a:ext cx="23412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Implementation</a:t>
            </a:r>
            <a:r>
              <a:rPr sz="14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Mechanisms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9361" y="2134361"/>
            <a:ext cx="990600" cy="609600"/>
          </a:xfrm>
          <a:prstGeom prst="rect">
            <a:avLst/>
          </a:prstGeom>
          <a:solidFill>
            <a:srgbClr val="F9C090"/>
          </a:solidFill>
          <a:ln w="19812">
            <a:solidFill>
              <a:srgbClr val="385D89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02870">
              <a:lnSpc>
                <a:spcPct val="100000"/>
              </a:lnSpc>
            </a:pPr>
            <a:r>
              <a:rPr sz="1400" dirty="0">
                <a:latin typeface="Georgia"/>
                <a:cs typeface="Georgia"/>
              </a:rPr>
              <a:t>Strategies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24761" y="2134361"/>
            <a:ext cx="1143000" cy="609600"/>
          </a:xfrm>
          <a:prstGeom prst="rect">
            <a:avLst/>
          </a:prstGeom>
          <a:solidFill>
            <a:srgbClr val="F9C090"/>
          </a:solidFill>
          <a:ln w="19812">
            <a:solidFill>
              <a:srgbClr val="385D89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262255" marR="126364" indent="-129539">
              <a:lnSpc>
                <a:spcPct val="100000"/>
              </a:lnSpc>
              <a:spcBef>
                <a:spcPts val="919"/>
              </a:spcBef>
            </a:pPr>
            <a:r>
              <a:rPr sz="1200" spc="-5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rg</a:t>
            </a:r>
            <a:r>
              <a:rPr sz="1200" spc="-5" dirty="0">
                <a:latin typeface="Georgia"/>
                <a:cs typeface="Georgia"/>
              </a:rPr>
              <a:t>a</a:t>
            </a:r>
            <a:r>
              <a:rPr sz="1200" dirty="0">
                <a:latin typeface="Georgia"/>
                <a:cs typeface="Georgia"/>
              </a:rPr>
              <a:t>n</a:t>
            </a:r>
            <a:r>
              <a:rPr sz="1200" spc="-5" dirty="0">
                <a:latin typeface="Georgia"/>
                <a:cs typeface="Georgia"/>
              </a:rPr>
              <a:t>iza</a:t>
            </a:r>
            <a:r>
              <a:rPr sz="1200" dirty="0">
                <a:latin typeface="Georgia"/>
                <a:cs typeface="Georgia"/>
              </a:rPr>
              <a:t>t</a:t>
            </a:r>
            <a:r>
              <a:rPr sz="1200" spc="-5" dirty="0">
                <a:latin typeface="Georgia"/>
                <a:cs typeface="Georgia"/>
              </a:rPr>
              <a:t>ion  structure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48761" y="2134361"/>
            <a:ext cx="762000" cy="6096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sz="1400" dirty="0">
                <a:latin typeface="Georgia"/>
                <a:cs typeface="Georgia"/>
              </a:rPr>
              <a:t>HRM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15561" y="2134361"/>
            <a:ext cx="1143000" cy="6096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Times New Roman"/>
              <a:cs typeface="Times New Roman"/>
            </a:endParaRPr>
          </a:p>
          <a:p>
            <a:pPr marL="103505">
              <a:lnSpc>
                <a:spcPct val="100000"/>
              </a:lnSpc>
            </a:pPr>
            <a:r>
              <a:rPr sz="1300" spc="-10" dirty="0">
                <a:latin typeface="Georgia"/>
                <a:cs typeface="Georgia"/>
              </a:rPr>
              <a:t>Performance</a:t>
            </a:r>
            <a:endParaRPr sz="1300">
              <a:latin typeface="Georgia"/>
              <a:cs typeface="Georgi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01773" y="1067561"/>
            <a:ext cx="1333500" cy="6858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123189" rIns="0" bIns="0" rtlCol="0">
            <a:spAutoFit/>
          </a:bodyPr>
          <a:lstStyle/>
          <a:p>
            <a:pPr marL="366395" marR="141605" indent="-219710">
              <a:lnSpc>
                <a:spcPct val="100000"/>
              </a:lnSpc>
              <a:spcBef>
                <a:spcPts val="969"/>
              </a:spcBef>
            </a:pPr>
            <a:r>
              <a:rPr sz="1400" spc="-10" dirty="0">
                <a:latin typeface="Georgia"/>
                <a:cs typeface="Georgia"/>
              </a:rPr>
              <a:t>M</a:t>
            </a:r>
            <a:r>
              <a:rPr sz="1400" dirty="0">
                <a:latin typeface="Georgia"/>
                <a:cs typeface="Georgia"/>
              </a:rPr>
              <a:t>anageme</a:t>
            </a:r>
            <a:r>
              <a:rPr sz="1400" spc="-15" dirty="0">
                <a:latin typeface="Georgia"/>
                <a:cs typeface="Georgia"/>
              </a:rPr>
              <a:t>n</a:t>
            </a:r>
            <a:r>
              <a:rPr sz="1400" dirty="0">
                <a:latin typeface="Georgia"/>
                <a:cs typeface="Georgia"/>
              </a:rPr>
              <a:t>t  </a:t>
            </a:r>
            <a:r>
              <a:rPr sz="1400" spc="-5" dirty="0">
                <a:latin typeface="Georgia"/>
                <a:cs typeface="Georgia"/>
              </a:rPr>
              <a:t>Control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096261" y="3085338"/>
            <a:ext cx="1239520" cy="5334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137795" rIns="0" bIns="0" rtlCol="0">
            <a:spAutoFit/>
          </a:bodyPr>
          <a:lstStyle/>
          <a:p>
            <a:pPr marL="281940">
              <a:lnSpc>
                <a:spcPct val="100000"/>
              </a:lnSpc>
              <a:spcBef>
                <a:spcPts val="1085"/>
              </a:spcBef>
            </a:pPr>
            <a:r>
              <a:rPr sz="1600" spc="-10" dirty="0">
                <a:latin typeface="Georgia"/>
                <a:cs typeface="Georgia"/>
              </a:rPr>
              <a:t>Culture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2199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228600" y="0"/>
                </a:moveTo>
                <a:lnTo>
                  <a:pt x="2286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228600" y="114300"/>
                </a:lnTo>
                <a:lnTo>
                  <a:pt x="228600" y="152400"/>
                </a:lnTo>
                <a:lnTo>
                  <a:pt x="304800" y="76200"/>
                </a:lnTo>
                <a:lnTo>
                  <a:pt x="2286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199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0" y="38100"/>
                </a:moveTo>
                <a:lnTo>
                  <a:pt x="228600" y="38100"/>
                </a:lnTo>
                <a:lnTo>
                  <a:pt x="228600" y="0"/>
                </a:lnTo>
                <a:lnTo>
                  <a:pt x="304800" y="76200"/>
                </a:lnTo>
                <a:lnTo>
                  <a:pt x="228600" y="152400"/>
                </a:lnTo>
                <a:lnTo>
                  <a:pt x="2286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107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228600" y="0"/>
                </a:moveTo>
                <a:lnTo>
                  <a:pt x="2286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228600" y="114300"/>
                </a:lnTo>
                <a:lnTo>
                  <a:pt x="228600" y="152400"/>
                </a:lnTo>
                <a:lnTo>
                  <a:pt x="304800" y="76200"/>
                </a:lnTo>
                <a:lnTo>
                  <a:pt x="2286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107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0" y="38100"/>
                </a:moveTo>
                <a:lnTo>
                  <a:pt x="228600" y="38100"/>
                </a:lnTo>
                <a:lnTo>
                  <a:pt x="228600" y="0"/>
                </a:lnTo>
                <a:lnTo>
                  <a:pt x="304800" y="76200"/>
                </a:lnTo>
                <a:lnTo>
                  <a:pt x="228600" y="152400"/>
                </a:lnTo>
                <a:lnTo>
                  <a:pt x="2286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67761" y="2439161"/>
            <a:ext cx="381000" cy="152400"/>
          </a:xfrm>
          <a:custGeom>
            <a:avLst/>
            <a:gdLst/>
            <a:ahLst/>
            <a:cxnLst/>
            <a:rect l="l" t="t" r="r" b="b"/>
            <a:pathLst>
              <a:path w="381000" h="152400">
                <a:moveTo>
                  <a:pt x="76200" y="0"/>
                </a:moveTo>
                <a:lnTo>
                  <a:pt x="0" y="76200"/>
                </a:lnTo>
                <a:lnTo>
                  <a:pt x="76200" y="152400"/>
                </a:lnTo>
                <a:lnTo>
                  <a:pt x="76200" y="114300"/>
                </a:lnTo>
                <a:lnTo>
                  <a:pt x="342900" y="114300"/>
                </a:lnTo>
                <a:lnTo>
                  <a:pt x="381000" y="76200"/>
                </a:lnTo>
                <a:lnTo>
                  <a:pt x="342900" y="38100"/>
                </a:lnTo>
                <a:lnTo>
                  <a:pt x="76200" y="38100"/>
                </a:lnTo>
                <a:lnTo>
                  <a:pt x="76200" y="0"/>
                </a:lnTo>
                <a:close/>
              </a:path>
              <a:path w="381000" h="152400">
                <a:moveTo>
                  <a:pt x="342900" y="114300"/>
                </a:moveTo>
                <a:lnTo>
                  <a:pt x="304800" y="114300"/>
                </a:lnTo>
                <a:lnTo>
                  <a:pt x="304800" y="152400"/>
                </a:lnTo>
                <a:lnTo>
                  <a:pt x="342900" y="114300"/>
                </a:lnTo>
                <a:close/>
              </a:path>
              <a:path w="381000" h="152400">
                <a:moveTo>
                  <a:pt x="304800" y="0"/>
                </a:moveTo>
                <a:lnTo>
                  <a:pt x="304800" y="38100"/>
                </a:lnTo>
                <a:lnTo>
                  <a:pt x="342900" y="38100"/>
                </a:lnTo>
                <a:lnTo>
                  <a:pt x="3048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667761" y="2439161"/>
            <a:ext cx="381000" cy="152400"/>
          </a:xfrm>
          <a:custGeom>
            <a:avLst/>
            <a:gdLst/>
            <a:ahLst/>
            <a:cxnLst/>
            <a:rect l="l" t="t" r="r" b="b"/>
            <a:pathLst>
              <a:path w="381000" h="152400">
                <a:moveTo>
                  <a:pt x="0" y="76200"/>
                </a:moveTo>
                <a:lnTo>
                  <a:pt x="76200" y="0"/>
                </a:lnTo>
                <a:lnTo>
                  <a:pt x="76200" y="38100"/>
                </a:lnTo>
                <a:lnTo>
                  <a:pt x="304800" y="38100"/>
                </a:lnTo>
                <a:lnTo>
                  <a:pt x="304800" y="0"/>
                </a:lnTo>
                <a:lnTo>
                  <a:pt x="381000" y="76200"/>
                </a:lnTo>
                <a:lnTo>
                  <a:pt x="304800" y="152400"/>
                </a:lnTo>
                <a:lnTo>
                  <a:pt x="304800" y="114300"/>
                </a:lnTo>
                <a:lnTo>
                  <a:pt x="76200" y="114300"/>
                </a:lnTo>
                <a:lnTo>
                  <a:pt x="76200" y="152400"/>
                </a:lnTo>
                <a:lnTo>
                  <a:pt x="0" y="76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763773" y="1753361"/>
            <a:ext cx="190500" cy="1295400"/>
          </a:xfrm>
          <a:custGeom>
            <a:avLst/>
            <a:gdLst/>
            <a:ahLst/>
            <a:cxnLst/>
            <a:rect l="l" t="t" r="r" b="b"/>
            <a:pathLst>
              <a:path w="190500" h="1295400">
                <a:moveTo>
                  <a:pt x="190500" y="1200150"/>
                </a:moveTo>
                <a:lnTo>
                  <a:pt x="0" y="1200150"/>
                </a:lnTo>
                <a:lnTo>
                  <a:pt x="95250" y="1295400"/>
                </a:lnTo>
                <a:lnTo>
                  <a:pt x="190500" y="1200150"/>
                </a:lnTo>
                <a:close/>
              </a:path>
              <a:path w="190500" h="1295400">
                <a:moveTo>
                  <a:pt x="142875" y="95250"/>
                </a:moveTo>
                <a:lnTo>
                  <a:pt x="47625" y="95250"/>
                </a:lnTo>
                <a:lnTo>
                  <a:pt x="47625" y="1200150"/>
                </a:lnTo>
                <a:lnTo>
                  <a:pt x="142875" y="1200150"/>
                </a:lnTo>
                <a:lnTo>
                  <a:pt x="142875" y="95250"/>
                </a:lnTo>
                <a:close/>
              </a:path>
              <a:path w="190500" h="1295400">
                <a:moveTo>
                  <a:pt x="95250" y="0"/>
                </a:moveTo>
                <a:lnTo>
                  <a:pt x="0" y="95250"/>
                </a:lnTo>
                <a:lnTo>
                  <a:pt x="190500" y="95250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763773" y="1753361"/>
            <a:ext cx="190500" cy="1295400"/>
          </a:xfrm>
          <a:custGeom>
            <a:avLst/>
            <a:gdLst/>
            <a:ahLst/>
            <a:cxnLst/>
            <a:rect l="l" t="t" r="r" b="b"/>
            <a:pathLst>
              <a:path w="190500" h="1295400">
                <a:moveTo>
                  <a:pt x="0" y="95250"/>
                </a:moveTo>
                <a:lnTo>
                  <a:pt x="95250" y="0"/>
                </a:lnTo>
                <a:lnTo>
                  <a:pt x="190500" y="95250"/>
                </a:lnTo>
                <a:lnTo>
                  <a:pt x="142875" y="95250"/>
                </a:lnTo>
                <a:lnTo>
                  <a:pt x="142875" y="1200150"/>
                </a:lnTo>
                <a:lnTo>
                  <a:pt x="190500" y="1200150"/>
                </a:lnTo>
                <a:lnTo>
                  <a:pt x="95250" y="1295400"/>
                </a:lnTo>
                <a:lnTo>
                  <a:pt x="0" y="1200150"/>
                </a:lnTo>
                <a:lnTo>
                  <a:pt x="47625" y="1200150"/>
                </a:lnTo>
                <a:lnTo>
                  <a:pt x="47625" y="9525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096261" y="1753361"/>
            <a:ext cx="190500" cy="381000"/>
          </a:xfrm>
          <a:custGeom>
            <a:avLst/>
            <a:gdLst/>
            <a:ahLst/>
            <a:cxnLst/>
            <a:rect l="l" t="t" r="r" b="b"/>
            <a:pathLst>
              <a:path w="190500" h="381000">
                <a:moveTo>
                  <a:pt x="190500" y="285750"/>
                </a:moveTo>
                <a:lnTo>
                  <a:pt x="0" y="285750"/>
                </a:lnTo>
                <a:lnTo>
                  <a:pt x="95250" y="381000"/>
                </a:lnTo>
                <a:lnTo>
                  <a:pt x="190500" y="285750"/>
                </a:lnTo>
                <a:close/>
              </a:path>
              <a:path w="190500" h="381000">
                <a:moveTo>
                  <a:pt x="142875" y="95250"/>
                </a:moveTo>
                <a:lnTo>
                  <a:pt x="47625" y="95250"/>
                </a:lnTo>
                <a:lnTo>
                  <a:pt x="47625" y="285750"/>
                </a:lnTo>
                <a:lnTo>
                  <a:pt x="142875" y="285750"/>
                </a:lnTo>
                <a:lnTo>
                  <a:pt x="142875" y="95250"/>
                </a:lnTo>
                <a:close/>
              </a:path>
              <a:path w="190500" h="381000">
                <a:moveTo>
                  <a:pt x="95250" y="0"/>
                </a:moveTo>
                <a:lnTo>
                  <a:pt x="0" y="95250"/>
                </a:lnTo>
                <a:lnTo>
                  <a:pt x="190500" y="95250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096261" y="1753361"/>
            <a:ext cx="190500" cy="381000"/>
          </a:xfrm>
          <a:custGeom>
            <a:avLst/>
            <a:gdLst/>
            <a:ahLst/>
            <a:cxnLst/>
            <a:rect l="l" t="t" r="r" b="b"/>
            <a:pathLst>
              <a:path w="190500" h="381000">
                <a:moveTo>
                  <a:pt x="0" y="95250"/>
                </a:moveTo>
                <a:lnTo>
                  <a:pt x="95250" y="0"/>
                </a:lnTo>
                <a:lnTo>
                  <a:pt x="190500" y="95250"/>
                </a:lnTo>
                <a:lnTo>
                  <a:pt x="142875" y="95250"/>
                </a:lnTo>
                <a:lnTo>
                  <a:pt x="142875" y="285750"/>
                </a:lnTo>
                <a:lnTo>
                  <a:pt x="190500" y="285750"/>
                </a:lnTo>
                <a:lnTo>
                  <a:pt x="95250" y="381000"/>
                </a:lnTo>
                <a:lnTo>
                  <a:pt x="0" y="285750"/>
                </a:lnTo>
                <a:lnTo>
                  <a:pt x="47625" y="285750"/>
                </a:lnTo>
                <a:lnTo>
                  <a:pt x="47625" y="9525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92017" y="1753361"/>
            <a:ext cx="143510" cy="381000"/>
          </a:xfrm>
          <a:custGeom>
            <a:avLst/>
            <a:gdLst/>
            <a:ahLst/>
            <a:cxnLst/>
            <a:rect l="l" t="t" r="r" b="b"/>
            <a:pathLst>
              <a:path w="143510" h="381000">
                <a:moveTo>
                  <a:pt x="143256" y="309372"/>
                </a:moveTo>
                <a:lnTo>
                  <a:pt x="0" y="309372"/>
                </a:lnTo>
                <a:lnTo>
                  <a:pt x="71628" y="381000"/>
                </a:lnTo>
                <a:lnTo>
                  <a:pt x="143256" y="309372"/>
                </a:lnTo>
                <a:close/>
              </a:path>
              <a:path w="143510" h="381000">
                <a:moveTo>
                  <a:pt x="107442" y="71627"/>
                </a:moveTo>
                <a:lnTo>
                  <a:pt x="35813" y="71627"/>
                </a:lnTo>
                <a:lnTo>
                  <a:pt x="35813" y="309372"/>
                </a:lnTo>
                <a:lnTo>
                  <a:pt x="107442" y="309372"/>
                </a:lnTo>
                <a:lnTo>
                  <a:pt x="107442" y="71627"/>
                </a:lnTo>
                <a:close/>
              </a:path>
              <a:path w="143510" h="381000">
                <a:moveTo>
                  <a:pt x="71628" y="0"/>
                </a:moveTo>
                <a:lnTo>
                  <a:pt x="0" y="71627"/>
                </a:lnTo>
                <a:lnTo>
                  <a:pt x="143256" y="71627"/>
                </a:lnTo>
                <a:lnTo>
                  <a:pt x="7162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92017" y="1753361"/>
            <a:ext cx="143510" cy="381000"/>
          </a:xfrm>
          <a:custGeom>
            <a:avLst/>
            <a:gdLst/>
            <a:ahLst/>
            <a:cxnLst/>
            <a:rect l="l" t="t" r="r" b="b"/>
            <a:pathLst>
              <a:path w="143510" h="381000">
                <a:moveTo>
                  <a:pt x="0" y="71627"/>
                </a:moveTo>
                <a:lnTo>
                  <a:pt x="71628" y="0"/>
                </a:lnTo>
                <a:lnTo>
                  <a:pt x="143256" y="71627"/>
                </a:lnTo>
                <a:lnTo>
                  <a:pt x="107442" y="71627"/>
                </a:lnTo>
                <a:lnTo>
                  <a:pt x="107442" y="309372"/>
                </a:lnTo>
                <a:lnTo>
                  <a:pt x="143256" y="309372"/>
                </a:lnTo>
                <a:lnTo>
                  <a:pt x="71628" y="381000"/>
                </a:lnTo>
                <a:lnTo>
                  <a:pt x="0" y="309372"/>
                </a:lnTo>
                <a:lnTo>
                  <a:pt x="35813" y="309372"/>
                </a:lnTo>
                <a:lnTo>
                  <a:pt x="35813" y="71627"/>
                </a:lnTo>
                <a:lnTo>
                  <a:pt x="0" y="7162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26742" y="2743961"/>
            <a:ext cx="170815" cy="341630"/>
          </a:xfrm>
          <a:custGeom>
            <a:avLst/>
            <a:gdLst/>
            <a:ahLst/>
            <a:cxnLst/>
            <a:rect l="l" t="t" r="r" b="b"/>
            <a:pathLst>
              <a:path w="170814" h="341630">
                <a:moveTo>
                  <a:pt x="170687" y="256032"/>
                </a:moveTo>
                <a:lnTo>
                  <a:pt x="0" y="256032"/>
                </a:lnTo>
                <a:lnTo>
                  <a:pt x="85343" y="341375"/>
                </a:lnTo>
                <a:lnTo>
                  <a:pt x="170687" y="256032"/>
                </a:lnTo>
                <a:close/>
              </a:path>
              <a:path w="170814" h="341630">
                <a:moveTo>
                  <a:pt x="128015" y="85343"/>
                </a:moveTo>
                <a:lnTo>
                  <a:pt x="42671" y="85343"/>
                </a:lnTo>
                <a:lnTo>
                  <a:pt x="42671" y="256032"/>
                </a:lnTo>
                <a:lnTo>
                  <a:pt x="128015" y="256032"/>
                </a:lnTo>
                <a:lnTo>
                  <a:pt x="128015" y="85343"/>
                </a:lnTo>
                <a:close/>
              </a:path>
              <a:path w="170814" h="341630">
                <a:moveTo>
                  <a:pt x="85343" y="0"/>
                </a:moveTo>
                <a:lnTo>
                  <a:pt x="0" y="85343"/>
                </a:lnTo>
                <a:lnTo>
                  <a:pt x="170687" y="85343"/>
                </a:lnTo>
                <a:lnTo>
                  <a:pt x="8534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126742" y="2743961"/>
            <a:ext cx="170815" cy="341630"/>
          </a:xfrm>
          <a:custGeom>
            <a:avLst/>
            <a:gdLst/>
            <a:ahLst/>
            <a:cxnLst/>
            <a:rect l="l" t="t" r="r" b="b"/>
            <a:pathLst>
              <a:path w="170814" h="341630">
                <a:moveTo>
                  <a:pt x="0" y="85343"/>
                </a:moveTo>
                <a:lnTo>
                  <a:pt x="85343" y="0"/>
                </a:lnTo>
                <a:lnTo>
                  <a:pt x="170687" y="85343"/>
                </a:lnTo>
                <a:lnTo>
                  <a:pt x="128015" y="85343"/>
                </a:lnTo>
                <a:lnTo>
                  <a:pt x="128015" y="256032"/>
                </a:lnTo>
                <a:lnTo>
                  <a:pt x="170687" y="256032"/>
                </a:lnTo>
                <a:lnTo>
                  <a:pt x="85343" y="341375"/>
                </a:lnTo>
                <a:lnTo>
                  <a:pt x="0" y="256032"/>
                </a:lnTo>
                <a:lnTo>
                  <a:pt x="42671" y="256032"/>
                </a:lnTo>
                <a:lnTo>
                  <a:pt x="42671" y="85343"/>
                </a:lnTo>
                <a:lnTo>
                  <a:pt x="0" y="85343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92017" y="2743961"/>
            <a:ext cx="143510" cy="341630"/>
          </a:xfrm>
          <a:custGeom>
            <a:avLst/>
            <a:gdLst/>
            <a:ahLst/>
            <a:cxnLst/>
            <a:rect l="l" t="t" r="r" b="b"/>
            <a:pathLst>
              <a:path w="143510" h="341630">
                <a:moveTo>
                  <a:pt x="143256" y="269748"/>
                </a:moveTo>
                <a:lnTo>
                  <a:pt x="0" y="269748"/>
                </a:lnTo>
                <a:lnTo>
                  <a:pt x="71628" y="341375"/>
                </a:lnTo>
                <a:lnTo>
                  <a:pt x="143256" y="269748"/>
                </a:lnTo>
                <a:close/>
              </a:path>
              <a:path w="143510" h="341630">
                <a:moveTo>
                  <a:pt x="107442" y="71627"/>
                </a:moveTo>
                <a:lnTo>
                  <a:pt x="35813" y="71627"/>
                </a:lnTo>
                <a:lnTo>
                  <a:pt x="35813" y="269748"/>
                </a:lnTo>
                <a:lnTo>
                  <a:pt x="107442" y="269748"/>
                </a:lnTo>
                <a:lnTo>
                  <a:pt x="107442" y="71627"/>
                </a:lnTo>
                <a:close/>
              </a:path>
              <a:path w="143510" h="341630">
                <a:moveTo>
                  <a:pt x="71628" y="0"/>
                </a:moveTo>
                <a:lnTo>
                  <a:pt x="0" y="71627"/>
                </a:lnTo>
                <a:lnTo>
                  <a:pt x="143256" y="71627"/>
                </a:lnTo>
                <a:lnTo>
                  <a:pt x="7162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92017" y="2743961"/>
            <a:ext cx="143510" cy="341630"/>
          </a:xfrm>
          <a:custGeom>
            <a:avLst/>
            <a:gdLst/>
            <a:ahLst/>
            <a:cxnLst/>
            <a:rect l="l" t="t" r="r" b="b"/>
            <a:pathLst>
              <a:path w="143510" h="341630">
                <a:moveTo>
                  <a:pt x="0" y="71627"/>
                </a:moveTo>
                <a:lnTo>
                  <a:pt x="71628" y="0"/>
                </a:lnTo>
                <a:lnTo>
                  <a:pt x="143256" y="71627"/>
                </a:lnTo>
                <a:lnTo>
                  <a:pt x="107442" y="71627"/>
                </a:lnTo>
                <a:lnTo>
                  <a:pt x="107442" y="269748"/>
                </a:lnTo>
                <a:lnTo>
                  <a:pt x="143256" y="269748"/>
                </a:lnTo>
                <a:lnTo>
                  <a:pt x="71628" y="341375"/>
                </a:lnTo>
                <a:lnTo>
                  <a:pt x="0" y="269748"/>
                </a:lnTo>
                <a:lnTo>
                  <a:pt x="35813" y="269748"/>
                </a:lnTo>
                <a:lnTo>
                  <a:pt x="35813" y="71627"/>
                </a:lnTo>
                <a:lnTo>
                  <a:pt x="0" y="7162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54939" y="4368165"/>
            <a:ext cx="4714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428625" algn="l"/>
                <a:tab pos="429259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Tool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for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implementing</a:t>
            </a:r>
            <a:r>
              <a:rPr sz="2400" u="heavy" spc="-114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strategy: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54939" y="4733925"/>
            <a:ext cx="3977640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Management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control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Organization structure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Human </a:t>
            </a:r>
            <a:r>
              <a:rPr sz="2000" spc="-5" dirty="0">
                <a:latin typeface="Georgia"/>
                <a:cs typeface="Georgia"/>
              </a:rPr>
              <a:t>Resource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Management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Culture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23"/>
    </mc:Choice>
    <mc:Fallback xmlns="">
      <p:transition spd="slow" advTm="6023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0200" y="609600"/>
            <a:ext cx="3429000" cy="9144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89865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1495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10200" y="1600200"/>
            <a:ext cx="3429000" cy="5027930"/>
          </a:xfrm>
          <a:custGeom>
            <a:avLst/>
            <a:gdLst/>
            <a:ahLst/>
            <a:cxnLst/>
            <a:rect l="l" t="t" r="r" b="b"/>
            <a:pathLst>
              <a:path w="3429000" h="5027930">
                <a:moveTo>
                  <a:pt x="0" y="5027676"/>
                </a:moveTo>
                <a:lnTo>
                  <a:pt x="3429000" y="5027676"/>
                </a:lnTo>
                <a:lnTo>
                  <a:pt x="3429000" y="0"/>
                </a:lnTo>
                <a:lnTo>
                  <a:pt x="0" y="0"/>
                </a:lnTo>
                <a:lnTo>
                  <a:pt x="0" y="5027676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4984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14984" algn="l"/>
                <a:tab pos="515620" algn="l"/>
              </a:tabLst>
            </a:pPr>
            <a:r>
              <a:rPr spc="-5" dirty="0"/>
              <a:t>Management</a:t>
            </a:r>
            <a:r>
              <a:rPr spc="-45" dirty="0"/>
              <a:t> </a:t>
            </a:r>
            <a:r>
              <a:rPr dirty="0"/>
              <a:t>control</a:t>
            </a:r>
          </a:p>
          <a:p>
            <a:pPr marL="514984">
              <a:lnSpc>
                <a:spcPct val="100000"/>
              </a:lnSpc>
            </a:pPr>
            <a:r>
              <a:rPr dirty="0"/>
              <a:t>activities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514984" indent="-515620">
              <a:lnSpc>
                <a:spcPct val="100000"/>
              </a:lnSpc>
              <a:buAutoNum type="arabicPeriod" startAt="2"/>
              <a:tabLst>
                <a:tab pos="514984" algn="l"/>
                <a:tab pos="515620" algn="l"/>
              </a:tabLst>
            </a:pPr>
            <a:r>
              <a:rPr spc="-5" dirty="0"/>
              <a:t>Goal congruence</a:t>
            </a: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2"/>
            </a:pPr>
            <a:endParaRPr sz="2600">
              <a:latin typeface="Times New Roman"/>
              <a:cs typeface="Times New Roman"/>
            </a:endParaRPr>
          </a:p>
          <a:p>
            <a:pPr marL="514984" indent="-515620">
              <a:lnSpc>
                <a:spcPct val="100000"/>
              </a:lnSpc>
              <a:buAutoNum type="arabicPeriod" startAt="2"/>
              <a:tabLst>
                <a:tab pos="514984" algn="l"/>
                <a:tab pos="515620" algn="l"/>
              </a:tabLst>
            </a:pPr>
            <a:r>
              <a:rPr spc="-5" dirty="0"/>
              <a:t>Tool for</a:t>
            </a:r>
            <a:r>
              <a:rPr spc="-45" dirty="0"/>
              <a:t> </a:t>
            </a:r>
            <a:r>
              <a:rPr dirty="0"/>
              <a:t>implementing</a:t>
            </a:r>
          </a:p>
          <a:p>
            <a:pPr marL="514984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strategy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514984" marR="5080" indent="-5156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 startAt="4"/>
              <a:tabLst>
                <a:tab pos="514984" algn="l"/>
                <a:tab pos="515620" algn="l"/>
              </a:tabLst>
            </a:pP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Financial and non-  financial</a:t>
            </a:r>
            <a:r>
              <a:rPr b="1" spc="-7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b="1" dirty="0">
                <a:solidFill>
                  <a:srgbClr val="FFFF00"/>
                </a:solidFill>
                <a:latin typeface="Georgia"/>
                <a:cs typeface="Georgia"/>
              </a:rPr>
              <a:t>emphasize</a:t>
            </a: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4"/>
            </a:pPr>
            <a:endParaRPr sz="2600">
              <a:latin typeface="Times New Roman"/>
              <a:cs typeface="Times New Roman"/>
            </a:endParaRPr>
          </a:p>
          <a:p>
            <a:pPr marL="514984" marR="342900" indent="-515620">
              <a:lnSpc>
                <a:spcPct val="100000"/>
              </a:lnSpc>
              <a:buClr>
                <a:srgbClr val="000000"/>
              </a:buClr>
              <a:buAutoNum type="arabicPeriod" startAt="4"/>
              <a:tabLst>
                <a:tab pos="514984" algn="l"/>
                <a:tab pos="515620" algn="l"/>
              </a:tabLst>
            </a:pP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Aid in developing  new</a:t>
            </a:r>
            <a:r>
              <a:rPr b="1" spc="-2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strategies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0868" y="800480"/>
            <a:ext cx="4810125" cy="4858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17780" indent="-25654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Financial &amp; non-financial 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emphasize:</a:t>
            </a:r>
            <a:r>
              <a:rPr sz="2400" spc="-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The financial dimension  focuses on the </a:t>
            </a:r>
            <a:r>
              <a:rPr sz="2000" dirty="0">
                <a:latin typeface="Georgia"/>
                <a:cs typeface="Georgia"/>
              </a:rPr>
              <a:t>monetary </a:t>
            </a:r>
            <a:r>
              <a:rPr sz="2000" spc="-5" dirty="0">
                <a:latin typeface="Georgia"/>
                <a:cs typeface="Georgia"/>
              </a:rPr>
              <a:t>“bottom </a:t>
            </a:r>
            <a:r>
              <a:rPr sz="2000" dirty="0">
                <a:latin typeface="Georgia"/>
                <a:cs typeface="Georgia"/>
              </a:rPr>
              <a:t>line”-  </a:t>
            </a:r>
            <a:r>
              <a:rPr sz="2000" spc="-5" dirty="0">
                <a:latin typeface="Georgia"/>
                <a:cs typeface="Georgia"/>
              </a:rPr>
              <a:t>Net </a:t>
            </a:r>
            <a:r>
              <a:rPr sz="2000" dirty="0">
                <a:latin typeface="Georgia"/>
                <a:cs typeface="Georgia"/>
              </a:rPr>
              <a:t>Income, ROE </a:t>
            </a:r>
            <a:r>
              <a:rPr sz="2000" spc="-5" dirty="0">
                <a:latin typeface="Georgia"/>
                <a:cs typeface="Georgia"/>
              </a:rPr>
              <a:t>etc.; but </a:t>
            </a:r>
            <a:r>
              <a:rPr sz="2000" dirty="0">
                <a:latin typeface="Georgia"/>
                <a:cs typeface="Georgia"/>
              </a:rPr>
              <a:t>virtually all  </a:t>
            </a:r>
            <a:r>
              <a:rPr sz="2000" spc="-5" dirty="0">
                <a:latin typeface="Georgia"/>
                <a:cs typeface="Georgia"/>
              </a:rPr>
              <a:t>organization subunits have </a:t>
            </a:r>
            <a:r>
              <a:rPr sz="2000" spc="5" dirty="0">
                <a:latin typeface="Georgia"/>
                <a:cs typeface="Georgia"/>
              </a:rPr>
              <a:t>non-  </a:t>
            </a:r>
            <a:r>
              <a:rPr sz="2000" spc="-5" dirty="0">
                <a:latin typeface="Georgia"/>
                <a:cs typeface="Georgia"/>
              </a:rPr>
              <a:t>financial </a:t>
            </a:r>
            <a:r>
              <a:rPr sz="2000" dirty="0">
                <a:latin typeface="Georgia"/>
                <a:cs typeface="Georgia"/>
              </a:rPr>
              <a:t>objectives- </a:t>
            </a:r>
            <a:r>
              <a:rPr sz="2000" spc="-5" dirty="0">
                <a:latin typeface="Georgia"/>
                <a:cs typeface="Georgia"/>
              </a:rPr>
              <a:t>product </a:t>
            </a:r>
            <a:r>
              <a:rPr sz="2000" dirty="0">
                <a:latin typeface="Georgia"/>
                <a:cs typeface="Georgia"/>
              </a:rPr>
              <a:t>quality,  </a:t>
            </a:r>
            <a:r>
              <a:rPr sz="2000" spc="-5" dirty="0">
                <a:latin typeface="Georgia"/>
                <a:cs typeface="Georgia"/>
              </a:rPr>
              <a:t>market share, customer satisfaction, </a:t>
            </a:r>
            <a:r>
              <a:rPr sz="2000" spc="5" dirty="0">
                <a:latin typeface="Georgia"/>
                <a:cs typeface="Georgia"/>
              </a:rPr>
              <a:t>on-  </a:t>
            </a:r>
            <a:r>
              <a:rPr sz="2000" spc="-5" dirty="0">
                <a:latin typeface="Georgia"/>
                <a:cs typeface="Georgia"/>
              </a:rPr>
              <a:t>time </a:t>
            </a:r>
            <a:r>
              <a:rPr sz="2000" dirty="0">
                <a:latin typeface="Georgia"/>
                <a:cs typeface="Georgia"/>
              </a:rPr>
              <a:t>delivery and </a:t>
            </a:r>
            <a:r>
              <a:rPr sz="2000" spc="-5" dirty="0">
                <a:latin typeface="Georgia"/>
                <a:cs typeface="Georgia"/>
              </a:rPr>
              <a:t>employee</a:t>
            </a:r>
            <a:r>
              <a:rPr sz="2000" spc="-5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morale.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"/>
            </a:pPr>
            <a:endParaRPr sz="2600">
              <a:latin typeface="Times New Roman"/>
              <a:cs typeface="Times New Roman"/>
            </a:endParaRPr>
          </a:p>
          <a:p>
            <a:pPr marL="268605" marR="5080" indent="-256540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Aid in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developing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new</a:t>
            </a:r>
            <a:r>
              <a:rPr sz="2400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strategies: 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The primary </a:t>
            </a:r>
            <a:r>
              <a:rPr sz="2000" dirty="0">
                <a:latin typeface="Georgia"/>
                <a:cs typeface="Georgia"/>
              </a:rPr>
              <a:t>role </a:t>
            </a:r>
            <a:r>
              <a:rPr sz="2000" spc="-5" dirty="0">
                <a:latin typeface="Georgia"/>
                <a:cs typeface="Georgia"/>
              </a:rPr>
              <a:t>of </a:t>
            </a:r>
            <a:r>
              <a:rPr sz="2000" dirty="0">
                <a:latin typeface="Georgia"/>
                <a:cs typeface="Georgia"/>
              </a:rPr>
              <a:t>management  control is </a:t>
            </a:r>
            <a:r>
              <a:rPr sz="2000" spc="-5" dirty="0">
                <a:latin typeface="Georgia"/>
                <a:cs typeface="Georgia"/>
              </a:rPr>
              <a:t>to ensure the execution of  chosen strategies. </a:t>
            </a:r>
            <a:r>
              <a:rPr sz="2000" dirty="0">
                <a:latin typeface="Georgia"/>
                <a:cs typeface="Georgia"/>
              </a:rPr>
              <a:t>Here </a:t>
            </a:r>
            <a:r>
              <a:rPr sz="2000" spc="-5" dirty="0">
                <a:latin typeface="Georgia"/>
                <a:cs typeface="Georgia"/>
              </a:rPr>
              <a:t>interactive  </a:t>
            </a:r>
            <a:r>
              <a:rPr sz="2000" dirty="0">
                <a:latin typeface="Georgia"/>
                <a:cs typeface="Georgia"/>
              </a:rPr>
              <a:t>controls </a:t>
            </a:r>
            <a:r>
              <a:rPr sz="2000" spc="-5" dirty="0">
                <a:latin typeface="Georgia"/>
                <a:cs typeface="Georgia"/>
              </a:rPr>
              <a:t>are </a:t>
            </a:r>
            <a:r>
              <a:rPr sz="2000" dirty="0">
                <a:latin typeface="Georgia"/>
                <a:cs typeface="Georgia"/>
              </a:rPr>
              <a:t>an </a:t>
            </a:r>
            <a:r>
              <a:rPr sz="2000" spc="-5" dirty="0">
                <a:latin typeface="Georgia"/>
                <a:cs typeface="Georgia"/>
              </a:rPr>
              <a:t>integral part of the  </a:t>
            </a:r>
            <a:r>
              <a:rPr sz="2000" dirty="0">
                <a:latin typeface="Georgia"/>
                <a:cs typeface="Georgia"/>
              </a:rPr>
              <a:t>management control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system.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36"/>
    </mc:Choice>
    <mc:Fallback xmlns="">
      <p:transition spd="slow" advTm="8136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637282" y="722121"/>
            <a:ext cx="38696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Strategy</a:t>
            </a:r>
            <a:r>
              <a:rPr spc="-5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Formulation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395729"/>
            <a:ext cx="7963534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715" indent="-256540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7505" algn="l"/>
              </a:tabLst>
            </a:pPr>
            <a:r>
              <a:rPr sz="2400" spc="-5" dirty="0">
                <a:latin typeface="Georgia"/>
                <a:cs typeface="Georgia"/>
              </a:rPr>
              <a:t>Strategy formulation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deciding </a:t>
            </a:r>
            <a:r>
              <a:rPr sz="2400" dirty="0">
                <a:latin typeface="Georgia"/>
                <a:cs typeface="Georgia"/>
              </a:rPr>
              <a:t>on </a:t>
            </a:r>
            <a:r>
              <a:rPr sz="2400" spc="-10" dirty="0">
                <a:latin typeface="Georgia"/>
                <a:cs typeface="Georgia"/>
              </a:rPr>
              <a:t>the  </a:t>
            </a:r>
            <a:r>
              <a:rPr sz="2400" spc="-5" dirty="0">
                <a:latin typeface="Georgia"/>
                <a:cs typeface="Georgia"/>
              </a:rPr>
              <a:t>goals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the organization’s strategies. We </a:t>
            </a:r>
            <a:r>
              <a:rPr sz="2400" spc="-10" dirty="0">
                <a:latin typeface="Georgia"/>
                <a:cs typeface="Georgia"/>
              </a:rPr>
              <a:t>use </a:t>
            </a:r>
            <a:r>
              <a:rPr sz="2400" spc="-5" dirty="0">
                <a:latin typeface="Georgia"/>
                <a:cs typeface="Georgia"/>
              </a:rPr>
              <a:t>two terms  before strategies formulation:</a:t>
            </a:r>
            <a:endParaRPr sz="2400">
              <a:latin typeface="Georgia"/>
              <a:cs typeface="Georgia"/>
            </a:endParaRPr>
          </a:p>
          <a:p>
            <a:pPr marL="268605" indent="-256540" algn="just">
              <a:lnSpc>
                <a:spcPct val="100000"/>
              </a:lnSpc>
              <a:spcBef>
                <a:spcPts val="300"/>
              </a:spcBef>
              <a:buChar char="•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1) </a:t>
            </a:r>
            <a:r>
              <a:rPr sz="2400" spc="-5" dirty="0">
                <a:latin typeface="Georgia"/>
                <a:cs typeface="Georgia"/>
              </a:rPr>
              <a:t>Goals: the overall </a:t>
            </a:r>
            <a:r>
              <a:rPr sz="2400" dirty="0">
                <a:latin typeface="Georgia"/>
                <a:cs typeface="Georgia"/>
              </a:rPr>
              <a:t>aim of </a:t>
            </a:r>
            <a:r>
              <a:rPr sz="2400" spc="-5" dirty="0">
                <a:latin typeface="Georgia"/>
                <a:cs typeface="Georgia"/>
              </a:rPr>
              <a:t>the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organization</a:t>
            </a:r>
            <a:endParaRPr sz="2400">
              <a:latin typeface="Georgia"/>
              <a:cs typeface="Georgia"/>
            </a:endParaRPr>
          </a:p>
          <a:p>
            <a:pPr marL="268605" indent="-256540" algn="just">
              <a:lnSpc>
                <a:spcPct val="100000"/>
              </a:lnSpc>
              <a:spcBef>
                <a:spcPts val="300"/>
              </a:spcBef>
              <a:buChar char="•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2) </a:t>
            </a:r>
            <a:r>
              <a:rPr sz="2400" spc="-5" dirty="0">
                <a:latin typeface="Georgia"/>
                <a:cs typeface="Georgia"/>
              </a:rPr>
              <a:t>Objectives: the specific steps to accomplish the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goals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00">
              <a:latin typeface="Times New Roman"/>
              <a:cs typeface="Times New Roman"/>
            </a:endParaRPr>
          </a:p>
          <a:p>
            <a:pPr marL="12700" marR="5080" indent="804545" algn="just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The need </a:t>
            </a:r>
            <a:r>
              <a:rPr sz="2400" spc="-5" dirty="0">
                <a:latin typeface="Georgia"/>
                <a:cs typeface="Georgia"/>
              </a:rPr>
              <a:t>for formulating strategies usually arises </a:t>
            </a:r>
            <a:r>
              <a:rPr sz="2400" dirty="0">
                <a:latin typeface="Georgia"/>
                <a:cs typeface="Georgia"/>
              </a:rPr>
              <a:t>in  response </a:t>
            </a:r>
            <a:r>
              <a:rPr sz="2400" spc="-5" dirty="0">
                <a:latin typeface="Georgia"/>
                <a:cs typeface="Georgia"/>
              </a:rPr>
              <a:t>to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perceived threat </a:t>
            </a:r>
            <a:r>
              <a:rPr sz="2400" dirty="0">
                <a:latin typeface="Georgia"/>
                <a:cs typeface="Georgia"/>
              </a:rPr>
              <a:t>or</a:t>
            </a:r>
            <a:r>
              <a:rPr sz="2400" spc="-5" dirty="0">
                <a:latin typeface="Georgia"/>
                <a:cs typeface="Georgia"/>
              </a:rPr>
              <a:t> opportunity.</a:t>
            </a:r>
            <a:endParaRPr sz="240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69240" algn="l"/>
              </a:tabLst>
            </a:pPr>
            <a:r>
              <a:rPr sz="2400" dirty="0">
                <a:solidFill>
                  <a:srgbClr val="C00000"/>
                </a:solidFill>
                <a:latin typeface="Georgia"/>
                <a:cs typeface="Georgia"/>
              </a:rPr>
              <a:t>Threat: </a:t>
            </a:r>
            <a:r>
              <a:rPr sz="2400" dirty="0">
                <a:latin typeface="Georgia"/>
                <a:cs typeface="Georgia"/>
              </a:rPr>
              <a:t>market inroad </a:t>
            </a:r>
            <a:r>
              <a:rPr sz="2400" spc="-5" dirty="0">
                <a:latin typeface="Georgia"/>
                <a:cs typeface="Georgia"/>
              </a:rPr>
              <a:t>by </a:t>
            </a:r>
            <a:r>
              <a:rPr sz="2400" dirty="0">
                <a:latin typeface="Georgia"/>
                <a:cs typeface="Georgia"/>
              </a:rPr>
              <a:t>competitors, a </a:t>
            </a:r>
            <a:r>
              <a:rPr sz="2400" spc="-5" dirty="0">
                <a:latin typeface="Georgia"/>
                <a:cs typeface="Georgia"/>
              </a:rPr>
              <a:t>shift </a:t>
            </a:r>
            <a:r>
              <a:rPr sz="2400" spc="-10" dirty="0">
                <a:latin typeface="Georgia"/>
                <a:cs typeface="Georgia"/>
              </a:rPr>
              <a:t>in  </a:t>
            </a:r>
            <a:r>
              <a:rPr sz="2400" dirty="0">
                <a:latin typeface="Georgia"/>
                <a:cs typeface="Georgia"/>
              </a:rPr>
              <a:t>consumer </a:t>
            </a:r>
            <a:r>
              <a:rPr sz="2400" spc="-5" dirty="0">
                <a:latin typeface="Georgia"/>
                <a:cs typeface="Georgia"/>
              </a:rPr>
              <a:t>tastes, </a:t>
            </a:r>
            <a:r>
              <a:rPr sz="2400" dirty="0">
                <a:latin typeface="Georgia"/>
                <a:cs typeface="Georgia"/>
              </a:rPr>
              <a:t>or new </a:t>
            </a:r>
            <a:r>
              <a:rPr sz="2400" spc="-5" dirty="0">
                <a:latin typeface="Georgia"/>
                <a:cs typeface="Georgia"/>
              </a:rPr>
              <a:t>government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regulations.</a:t>
            </a:r>
            <a:endParaRPr sz="240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69240" algn="l"/>
              </a:tabLst>
            </a:pPr>
            <a:r>
              <a:rPr sz="2400" spc="-5" dirty="0">
                <a:solidFill>
                  <a:srgbClr val="C00000"/>
                </a:solidFill>
                <a:latin typeface="Georgia"/>
                <a:cs typeface="Georgia"/>
              </a:rPr>
              <a:t>Opportunity: </a:t>
            </a:r>
            <a:r>
              <a:rPr sz="2400" spc="-5" dirty="0">
                <a:latin typeface="Georgia"/>
                <a:cs typeface="Georgia"/>
              </a:rPr>
              <a:t>technological innovation, </a:t>
            </a:r>
            <a:r>
              <a:rPr sz="2400" spc="-10" dirty="0">
                <a:latin typeface="Georgia"/>
                <a:cs typeface="Georgia"/>
              </a:rPr>
              <a:t>new </a:t>
            </a:r>
            <a:r>
              <a:rPr sz="2400" spc="-5" dirty="0">
                <a:latin typeface="Georgia"/>
                <a:cs typeface="Georgia"/>
              </a:rPr>
              <a:t>perception 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customer behavior, </a:t>
            </a:r>
            <a:r>
              <a:rPr sz="2400" dirty="0">
                <a:latin typeface="Georgia"/>
                <a:cs typeface="Georgia"/>
              </a:rPr>
              <a:t>or the </a:t>
            </a:r>
            <a:r>
              <a:rPr sz="2400" spc="-5" dirty="0">
                <a:latin typeface="Georgia"/>
                <a:cs typeface="Georgia"/>
              </a:rPr>
              <a:t>development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new  applications for exiting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products.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47"/>
    </mc:Choice>
    <mc:Fallback xmlns="">
      <p:transition spd="slow" advTm="6847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05078" y="677925"/>
            <a:ext cx="75298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6F2F9F"/>
                </a:solidFill>
              </a:rPr>
              <a:t>Strategies Formulation VS </a:t>
            </a:r>
            <a:r>
              <a:rPr sz="2800" spc="-10" dirty="0">
                <a:solidFill>
                  <a:srgbClr val="6F2F9F"/>
                </a:solidFill>
              </a:rPr>
              <a:t>Management</a:t>
            </a:r>
            <a:r>
              <a:rPr sz="2800" spc="45" dirty="0">
                <a:solidFill>
                  <a:srgbClr val="6F2F9F"/>
                </a:solidFill>
              </a:rPr>
              <a:t> </a:t>
            </a:r>
            <a:r>
              <a:rPr sz="2800" spc="-10" dirty="0">
                <a:solidFill>
                  <a:srgbClr val="6F2F9F"/>
                </a:solidFill>
              </a:rPr>
              <a:t>Control</a:t>
            </a:r>
            <a:endParaRPr sz="2800"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222250" y="1670050"/>
          <a:ext cx="8611234" cy="4649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1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3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44513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Subject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Strategy Formulation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2000" b="1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b="1" spc="-5" dirty="0">
                          <a:latin typeface="Georgia"/>
                          <a:cs typeface="Georgia"/>
                        </a:rPr>
                        <a:t>Control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Definition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235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Strategy formulation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is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the  process of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deciding new 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strategies.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340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control</a:t>
                      </a:r>
                      <a:r>
                        <a:rPr sz="2000" spc="-8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is 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the process of 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implementing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those  strategies.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8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System</a:t>
                      </a:r>
                      <a:r>
                        <a:rPr sz="2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design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is</a:t>
                      </a:r>
                      <a:r>
                        <a:rPr sz="2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unsystematic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is</a:t>
                      </a:r>
                      <a:r>
                        <a:rPr sz="2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systematic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Time</a:t>
                      </a:r>
                      <a:r>
                        <a:rPr sz="2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period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26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Strategy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decisions may</a:t>
                      </a:r>
                      <a:r>
                        <a:rPr sz="2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be  made at any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 time.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339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Managerial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decisions</a:t>
                      </a:r>
                      <a:r>
                        <a:rPr sz="2000" spc="-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are  predetermined/specific  time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98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Judgment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involves much</a:t>
                      </a:r>
                      <a:r>
                        <a:rPr sz="2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judgment.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343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involves</a:t>
                      </a:r>
                      <a:r>
                        <a:rPr sz="2000" spc="-8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predictable  series of</a:t>
                      </a:r>
                      <a:r>
                        <a:rPr sz="2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steps.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Involvement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Relatively few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people</a:t>
                      </a:r>
                      <a:r>
                        <a:rPr sz="2000" spc="-7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involves</a:t>
                      </a:r>
                      <a:endParaRPr sz="2000">
                        <a:latin typeface="Georgia"/>
                        <a:cs typeface="Georg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strategies</a:t>
                      </a:r>
                      <a:r>
                        <a:rPr sz="2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formulation.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Involvement of</a:t>
                      </a:r>
                      <a:r>
                        <a:rPr sz="2000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people</a:t>
                      </a:r>
                      <a:endParaRPr sz="2000">
                        <a:latin typeface="Georgia"/>
                        <a:cs typeface="Georgi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must at all level.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82"/>
    </mc:Choice>
    <mc:Fallback xmlns="">
      <p:transition spd="slow" advTm="9582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441953" y="1026921"/>
            <a:ext cx="22612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5" dirty="0">
                <a:solidFill>
                  <a:srgbClr val="6F2F9F"/>
                </a:solidFill>
              </a:rPr>
              <a:t>Task</a:t>
            </a:r>
            <a:r>
              <a:rPr spc="-6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Control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2273934"/>
            <a:ext cx="7966709" cy="3028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7505" algn="l"/>
              </a:tabLst>
            </a:pPr>
            <a:r>
              <a:rPr sz="2400" dirty="0">
                <a:latin typeface="Georgia"/>
                <a:cs typeface="Georgia"/>
              </a:rPr>
              <a:t>Task </a:t>
            </a:r>
            <a:r>
              <a:rPr sz="2400" spc="-5" dirty="0">
                <a:latin typeface="Georgia"/>
                <a:cs typeface="Georgia"/>
              </a:rPr>
              <a:t>control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of assuring </a:t>
            </a:r>
            <a:r>
              <a:rPr sz="2400" spc="-5" dirty="0">
                <a:latin typeface="Georgia"/>
                <a:cs typeface="Georgia"/>
              </a:rPr>
              <a:t>that </a:t>
            </a:r>
            <a:r>
              <a:rPr sz="2400" spc="-10" dirty="0">
                <a:latin typeface="Georgia"/>
                <a:cs typeface="Georgia"/>
              </a:rPr>
              <a:t>specific </a:t>
            </a:r>
            <a:r>
              <a:rPr sz="2400" spc="-5" dirty="0">
                <a:latin typeface="Georgia"/>
                <a:cs typeface="Georgia"/>
              </a:rPr>
              <a:t>tasks  </a:t>
            </a:r>
            <a:r>
              <a:rPr sz="2400" dirty="0">
                <a:latin typeface="Georgia"/>
                <a:cs typeface="Georgia"/>
              </a:rPr>
              <a:t>are </a:t>
            </a:r>
            <a:r>
              <a:rPr sz="2400" spc="-5" dirty="0">
                <a:latin typeface="Georgia"/>
                <a:cs typeface="Georgia"/>
              </a:rPr>
              <a:t>carried out effectively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efficiently. </a:t>
            </a:r>
            <a:r>
              <a:rPr sz="2400" dirty="0">
                <a:latin typeface="Georgia"/>
                <a:cs typeface="Georgia"/>
              </a:rPr>
              <a:t>It is </a:t>
            </a:r>
            <a:r>
              <a:rPr sz="2400" spc="-5" dirty="0">
                <a:latin typeface="Georgia"/>
                <a:cs typeface="Georgia"/>
              </a:rPr>
              <a:t>transaction  </a:t>
            </a:r>
            <a:r>
              <a:rPr sz="2400" dirty="0">
                <a:latin typeface="Georgia"/>
                <a:cs typeface="Georgia"/>
              </a:rPr>
              <a:t>oriented </a:t>
            </a:r>
            <a:r>
              <a:rPr sz="2400" spc="-5" dirty="0">
                <a:latin typeface="Georgia"/>
                <a:cs typeface="Georgia"/>
              </a:rPr>
              <a:t>i.e. </a:t>
            </a:r>
            <a:r>
              <a:rPr sz="2400" dirty="0">
                <a:latin typeface="Georgia"/>
                <a:cs typeface="Georgia"/>
              </a:rPr>
              <a:t>it </a:t>
            </a:r>
            <a:r>
              <a:rPr sz="2400" spc="-5" dirty="0">
                <a:latin typeface="Georgia"/>
                <a:cs typeface="Georgia"/>
              </a:rPr>
              <a:t>involves the performance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individual  tasks </a:t>
            </a:r>
            <a:r>
              <a:rPr sz="2400" dirty="0">
                <a:latin typeface="Georgia"/>
                <a:cs typeface="Georgia"/>
              </a:rPr>
              <a:t>according </a:t>
            </a:r>
            <a:r>
              <a:rPr sz="2400" spc="-5" dirty="0">
                <a:latin typeface="Georgia"/>
                <a:cs typeface="Georgia"/>
              </a:rPr>
              <a:t>to rules established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</a:t>
            </a:r>
            <a:r>
              <a:rPr sz="2400" dirty="0">
                <a:latin typeface="Georgia"/>
                <a:cs typeface="Georgia"/>
              </a:rPr>
              <a:t>management  control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00">
              <a:latin typeface="Times New Roman"/>
              <a:cs typeface="Times New Roman"/>
            </a:endParaRPr>
          </a:p>
          <a:p>
            <a:pPr marL="268605" marR="8890" indent="-256540" algn="just">
              <a:lnSpc>
                <a:spcPct val="100000"/>
              </a:lnSpc>
              <a:buFont typeface="Wingdings"/>
              <a:buChar char="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Task </a:t>
            </a:r>
            <a:r>
              <a:rPr sz="2400" spc="-5" dirty="0">
                <a:latin typeface="Georgia"/>
                <a:cs typeface="Georgia"/>
              </a:rPr>
              <a:t>control device: numerically controlled machine  tools, process control computer,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robots.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72"/>
    </mc:Choice>
    <mc:Fallback xmlns="">
      <p:transition spd="slow" advTm="11272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215034" y="569721"/>
            <a:ext cx="67100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5" dirty="0">
                <a:solidFill>
                  <a:srgbClr val="6F2F9F"/>
                </a:solidFill>
              </a:rPr>
              <a:t>Task </a:t>
            </a:r>
            <a:r>
              <a:rPr dirty="0">
                <a:solidFill>
                  <a:srgbClr val="6F2F9F"/>
                </a:solidFill>
              </a:rPr>
              <a:t>Control </a:t>
            </a:r>
            <a:r>
              <a:rPr spc="-5" dirty="0">
                <a:solidFill>
                  <a:srgbClr val="6F2F9F"/>
                </a:solidFill>
              </a:rPr>
              <a:t>VS Management</a:t>
            </a:r>
            <a:r>
              <a:rPr spc="75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Control</a:t>
            </a: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46050" y="1441450"/>
          <a:ext cx="8839200" cy="51587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9052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Subject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1868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latin typeface="Georgia"/>
                          <a:cs typeface="Georgia"/>
                        </a:rPr>
                        <a:t>Task</a:t>
                      </a:r>
                      <a:r>
                        <a:rPr sz="1800" b="1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800" b="1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92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Definition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464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Task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is the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process of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assuring that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specific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task are  carried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out effectively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and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efficiently.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720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is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the  process by which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managers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influence other members of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the organization’s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strategies.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Automation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804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Most of the task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 scientific.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127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In most cases</a:t>
                      </a:r>
                      <a:r>
                        <a:rPr sz="19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management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not</a:t>
                      </a:r>
                      <a:r>
                        <a:rPr sz="19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scientific.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 marR="31305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People  </a:t>
                      </a:r>
                      <a:r>
                        <a:rPr sz="1900" dirty="0">
                          <a:latin typeface="Georgia"/>
                          <a:cs typeface="Georgia"/>
                        </a:rPr>
                        <a:t>In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vol</a:t>
                      </a:r>
                      <a:r>
                        <a:rPr sz="1900" spc="-15" dirty="0">
                          <a:latin typeface="Georgia"/>
                          <a:cs typeface="Georgia"/>
                        </a:rPr>
                        <a:t>v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m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</a:t>
                      </a:r>
                      <a:r>
                        <a:rPr sz="1900" dirty="0">
                          <a:latin typeface="Georgia"/>
                          <a:cs typeface="Georgia"/>
                        </a:rPr>
                        <a:t>t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311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People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not involved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at all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or  very few.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89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Involvement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of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people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 must.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1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Focus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435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focuses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on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specific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task  performed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by these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organizational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units.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focuses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on</a:t>
                      </a:r>
                      <a:r>
                        <a:rPr sz="19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organizational</a:t>
                      </a:r>
                      <a:endParaRPr sz="1900">
                        <a:latin typeface="Georgia"/>
                        <a:cs typeface="Georgi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units.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Judgment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requires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little or no judgment.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39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involves predictable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series of</a:t>
                      </a:r>
                      <a:r>
                        <a:rPr sz="19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steps.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1"/>
    </mc:Choice>
    <mc:Fallback xmlns="">
      <p:transition spd="slow" advTm="1073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5940" y="671829"/>
            <a:ext cx="7704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6F2F9F"/>
                </a:solidFill>
              </a:rPr>
              <a:t>Examples </a:t>
            </a:r>
            <a:r>
              <a:rPr sz="2400" dirty="0">
                <a:solidFill>
                  <a:srgbClr val="6F2F9F"/>
                </a:solidFill>
              </a:rPr>
              <a:t>of </a:t>
            </a:r>
            <a:r>
              <a:rPr sz="2400" spc="-5" dirty="0">
                <a:solidFill>
                  <a:srgbClr val="6F2F9F"/>
                </a:solidFill>
              </a:rPr>
              <a:t>Decisions in </a:t>
            </a:r>
            <a:r>
              <a:rPr sz="2400" dirty="0">
                <a:solidFill>
                  <a:srgbClr val="6F2F9F"/>
                </a:solidFill>
              </a:rPr>
              <a:t>Planning </a:t>
            </a:r>
            <a:r>
              <a:rPr sz="2400" spc="-5" dirty="0">
                <a:solidFill>
                  <a:srgbClr val="6F2F9F"/>
                </a:solidFill>
              </a:rPr>
              <a:t>and Control</a:t>
            </a:r>
            <a:r>
              <a:rPr sz="2400" spc="45" dirty="0">
                <a:solidFill>
                  <a:srgbClr val="6F2F9F"/>
                </a:solidFill>
              </a:rPr>
              <a:t> </a:t>
            </a:r>
            <a:r>
              <a:rPr sz="2400" spc="-5" dirty="0">
                <a:solidFill>
                  <a:srgbClr val="6F2F9F"/>
                </a:solidFill>
              </a:rPr>
              <a:t>Functions</a:t>
            </a:r>
            <a:endParaRPr sz="2400"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450850" y="1517650"/>
          <a:ext cx="8229600" cy="4851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pPr marL="91440" marR="11506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Strategies 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For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u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lation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Task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5207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Acquire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an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unrelated  business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76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Introduce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new</a:t>
                      </a:r>
                      <a:r>
                        <a:rPr sz="18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product  or brand.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Coordinate order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entry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Enter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 new</a:t>
                      </a:r>
                      <a:r>
                        <a:rPr sz="18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business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Expand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 plant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Schedule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production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Add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direct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mail</a:t>
                      </a:r>
                      <a:r>
                        <a:rPr sz="18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selling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778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Determine</a:t>
                      </a:r>
                      <a:r>
                        <a:rPr sz="18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advertising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budget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Book TV</a:t>
                      </a:r>
                      <a:r>
                        <a:rPr sz="18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commercial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Change debt or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equity</a:t>
                      </a:r>
                      <a:endParaRPr sz="1800">
                        <a:latin typeface="Georgia"/>
                        <a:cs typeface="Georg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ratio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Issue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new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debt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Manage cash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flows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91440" marR="1778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Adopt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affirmative</a:t>
                      </a:r>
                      <a:r>
                        <a:rPr sz="18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action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policy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099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Implement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Minority  recruitment</a:t>
                      </a:r>
                      <a:r>
                        <a:rPr sz="1800" spc="-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program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559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Maintain personnel  record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8255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Devise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inventory  speculation</a:t>
                      </a:r>
                      <a:r>
                        <a:rPr sz="1800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policy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Decide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inventory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levels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Reorder an</a:t>
                      </a:r>
                      <a:r>
                        <a:rPr sz="18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item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Decide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magnitude</a:t>
                      </a:r>
                      <a:r>
                        <a:rPr sz="18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and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direction of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research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073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Control of</a:t>
                      </a:r>
                      <a:r>
                        <a:rPr sz="1800" spc="-7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research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organization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19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Run individual research  project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6"/>
    </mc:Choice>
    <mc:Fallback xmlns="">
      <p:transition spd="slow" advTm="7006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76706" y="487426"/>
            <a:ext cx="7383145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900" spc="-5" dirty="0">
                <a:solidFill>
                  <a:srgbClr val="6F2F9F"/>
                </a:solidFill>
              </a:rPr>
              <a:t>Impact </a:t>
            </a:r>
            <a:r>
              <a:rPr sz="2900" dirty="0">
                <a:solidFill>
                  <a:srgbClr val="6F2F9F"/>
                </a:solidFill>
              </a:rPr>
              <a:t>of </a:t>
            </a:r>
            <a:r>
              <a:rPr sz="2900" spc="-5" dirty="0">
                <a:solidFill>
                  <a:srgbClr val="6F2F9F"/>
                </a:solidFill>
              </a:rPr>
              <a:t>the Internet Management</a:t>
            </a:r>
            <a:r>
              <a:rPr sz="2900" spc="5" dirty="0">
                <a:solidFill>
                  <a:srgbClr val="6F2F9F"/>
                </a:solidFill>
              </a:rPr>
              <a:t> </a:t>
            </a:r>
            <a:r>
              <a:rPr sz="2900" spc="-5" dirty="0">
                <a:solidFill>
                  <a:srgbClr val="6F2F9F"/>
                </a:solidFill>
              </a:rPr>
              <a:t>Control:</a:t>
            </a:r>
            <a:endParaRPr sz="2900"/>
          </a:p>
          <a:p>
            <a:pPr marL="6350" algn="ctr">
              <a:lnSpc>
                <a:spcPct val="100000"/>
              </a:lnSpc>
            </a:pPr>
            <a:r>
              <a:rPr sz="2900" b="1" spc="-5" dirty="0">
                <a:solidFill>
                  <a:srgbClr val="6F2F9F"/>
                </a:solidFill>
                <a:latin typeface="Trebuchet MS"/>
                <a:cs typeface="Trebuchet MS"/>
              </a:rPr>
              <a:t>Benefits</a:t>
            </a:r>
            <a:endParaRPr sz="29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0868" y="1365250"/>
            <a:ext cx="8573135" cy="5338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Georgia"/>
                <a:cs typeface="Georgia"/>
              </a:rPr>
              <a:t>The </a:t>
            </a:r>
            <a:r>
              <a:rPr sz="2000" dirty="0">
                <a:latin typeface="Georgia"/>
                <a:cs typeface="Georgia"/>
              </a:rPr>
              <a:t>internet </a:t>
            </a:r>
            <a:r>
              <a:rPr sz="2000" spc="-5" dirty="0">
                <a:latin typeface="Georgia"/>
                <a:cs typeface="Georgia"/>
              </a:rPr>
              <a:t>provides </a:t>
            </a:r>
            <a:r>
              <a:rPr sz="2000" dirty="0">
                <a:latin typeface="Georgia"/>
                <a:cs typeface="Georgia"/>
              </a:rPr>
              <a:t>major benefits </a:t>
            </a:r>
            <a:r>
              <a:rPr sz="2000" spc="-5" dirty="0">
                <a:latin typeface="Georgia"/>
                <a:cs typeface="Georgia"/>
              </a:rPr>
              <a:t>that </a:t>
            </a:r>
            <a:r>
              <a:rPr sz="2000" dirty="0">
                <a:latin typeface="Georgia"/>
                <a:cs typeface="Georgia"/>
              </a:rPr>
              <a:t>the </a:t>
            </a:r>
            <a:r>
              <a:rPr sz="2000" spc="-5" dirty="0">
                <a:latin typeface="Georgia"/>
                <a:cs typeface="Georgia"/>
              </a:rPr>
              <a:t>telephone does </a:t>
            </a:r>
            <a:r>
              <a:rPr sz="2000" dirty="0">
                <a:latin typeface="Georgia"/>
                <a:cs typeface="Georgia"/>
              </a:rPr>
              <a:t>not. </a:t>
            </a:r>
            <a:r>
              <a:rPr sz="2000" spc="-5" dirty="0">
                <a:latin typeface="Georgia"/>
                <a:cs typeface="Georgia"/>
              </a:rPr>
              <a:t>They</a:t>
            </a:r>
            <a:r>
              <a:rPr sz="2000" spc="-114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are:</a:t>
            </a:r>
            <a:endParaRPr sz="2000">
              <a:latin typeface="Georgia"/>
              <a:cs typeface="Georgia"/>
            </a:endParaRPr>
          </a:p>
          <a:p>
            <a:pPr marL="268605" indent="-256540">
              <a:lnSpc>
                <a:spcPts val="2280"/>
              </a:lnSpc>
              <a:spcBef>
                <a:spcPts val="60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Instant </a:t>
            </a:r>
            <a:r>
              <a:rPr sz="2000" b="1" dirty="0">
                <a:latin typeface="Georgia"/>
                <a:cs typeface="Georgia"/>
              </a:rPr>
              <a:t>:- </a:t>
            </a:r>
            <a:r>
              <a:rPr sz="2000" dirty="0">
                <a:latin typeface="Georgia"/>
                <a:cs typeface="Georgia"/>
              </a:rPr>
              <a:t>On </a:t>
            </a:r>
            <a:r>
              <a:rPr sz="2000" spc="-5" dirty="0">
                <a:latin typeface="Georgia"/>
                <a:cs typeface="Georgia"/>
              </a:rPr>
              <a:t>the </a:t>
            </a:r>
            <a:r>
              <a:rPr sz="2000" dirty="0">
                <a:latin typeface="Georgia"/>
                <a:cs typeface="Georgia"/>
              </a:rPr>
              <a:t>Web, </a:t>
            </a:r>
            <a:r>
              <a:rPr sz="2000" spc="-5" dirty="0">
                <a:latin typeface="Georgia"/>
                <a:cs typeface="Georgia"/>
              </a:rPr>
              <a:t>hug </a:t>
            </a:r>
            <a:r>
              <a:rPr sz="2000" dirty="0">
                <a:latin typeface="Georgia"/>
                <a:cs typeface="Georgia"/>
              </a:rPr>
              <a:t>amounts </a:t>
            </a:r>
            <a:r>
              <a:rPr sz="2000" spc="-5" dirty="0">
                <a:latin typeface="Georgia"/>
                <a:cs typeface="Georgia"/>
              </a:rPr>
              <a:t>of </a:t>
            </a:r>
            <a:r>
              <a:rPr sz="2000" dirty="0">
                <a:latin typeface="Georgia"/>
                <a:cs typeface="Georgia"/>
              </a:rPr>
              <a:t>data </a:t>
            </a:r>
            <a:r>
              <a:rPr sz="2000" spc="5" dirty="0">
                <a:latin typeface="Georgia"/>
                <a:cs typeface="Georgia"/>
              </a:rPr>
              <a:t>can </a:t>
            </a:r>
            <a:r>
              <a:rPr sz="2000" dirty="0">
                <a:latin typeface="Georgia"/>
                <a:cs typeface="Georgia"/>
              </a:rPr>
              <a:t>be sent to</a:t>
            </a:r>
            <a:r>
              <a:rPr sz="2000" spc="29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anyone,</a:t>
            </a:r>
            <a:endParaRPr sz="2000">
              <a:latin typeface="Georgia"/>
              <a:cs typeface="Georgia"/>
            </a:endParaRPr>
          </a:p>
          <a:p>
            <a:pPr marL="268605">
              <a:lnSpc>
                <a:spcPts val="2280"/>
              </a:lnSpc>
            </a:pPr>
            <a:r>
              <a:rPr sz="2000" spc="-5" dirty="0">
                <a:latin typeface="Georgia"/>
                <a:cs typeface="Georgia"/>
              </a:rPr>
              <a:t>anywhere </a:t>
            </a:r>
            <a:r>
              <a:rPr sz="2000" dirty="0">
                <a:latin typeface="Georgia"/>
                <a:cs typeface="Georgia"/>
              </a:rPr>
              <a:t>in </a:t>
            </a:r>
            <a:r>
              <a:rPr sz="2000" spc="-5" dirty="0">
                <a:latin typeface="Georgia"/>
                <a:cs typeface="Georgia"/>
              </a:rPr>
              <a:t>the world </a:t>
            </a:r>
            <a:r>
              <a:rPr sz="2000" dirty="0">
                <a:latin typeface="Georgia"/>
                <a:cs typeface="Georgia"/>
              </a:rPr>
              <a:t>is a matter of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seconds.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268605" marR="5080" indent="-256540" algn="just">
              <a:lnSpc>
                <a:spcPts val="216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Multi-targeted communication: </a:t>
            </a:r>
            <a:r>
              <a:rPr sz="2000" dirty="0">
                <a:latin typeface="Georgia"/>
                <a:cs typeface="Georgia"/>
              </a:rPr>
              <a:t>The internet </a:t>
            </a:r>
            <a:r>
              <a:rPr sz="2000" spc="-5" dirty="0">
                <a:latin typeface="Georgia"/>
                <a:cs typeface="Georgia"/>
              </a:rPr>
              <a:t>has </a:t>
            </a:r>
            <a:r>
              <a:rPr sz="2000" dirty="0">
                <a:latin typeface="Georgia"/>
                <a:cs typeface="Georgia"/>
              </a:rPr>
              <a:t>a vastly </a:t>
            </a:r>
            <a:r>
              <a:rPr sz="2000" spc="-5" dirty="0">
                <a:latin typeface="Georgia"/>
                <a:cs typeface="Georgia"/>
              </a:rPr>
              <a:t>expanded  one-to-many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reach.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00000"/>
              </a:buClr>
              <a:buFont typeface="Wingdings"/>
              <a:buChar char=""/>
            </a:pPr>
            <a:endParaRPr sz="2150">
              <a:latin typeface="Times New Roman"/>
              <a:cs typeface="Times New Roman"/>
            </a:endParaRPr>
          </a:p>
          <a:p>
            <a:pPr marL="268605" indent="-256540">
              <a:lnSpc>
                <a:spcPts val="228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  <a:tab pos="1480185" algn="l"/>
                <a:tab pos="3783329" algn="l"/>
                <a:tab pos="5743575" algn="l"/>
                <a:tab pos="6383655" algn="l"/>
                <a:tab pos="7684134" algn="l"/>
                <a:tab pos="8202295" algn="l"/>
              </a:tabLst>
            </a:pPr>
            <a:r>
              <a:rPr sz="2000" b="1" spc="-10" dirty="0">
                <a:latin typeface="Georgia"/>
                <a:cs typeface="Georgia"/>
              </a:rPr>
              <a:t>C</a:t>
            </a:r>
            <a:r>
              <a:rPr sz="2000" b="1" dirty="0">
                <a:latin typeface="Georgia"/>
                <a:cs typeface="Georgia"/>
              </a:rPr>
              <a:t>ost</a:t>
            </a:r>
            <a:r>
              <a:rPr sz="2000" b="1" spc="-15" dirty="0">
                <a:latin typeface="Georgia"/>
                <a:cs typeface="Georgia"/>
              </a:rPr>
              <a:t>l</a:t>
            </a:r>
            <a:r>
              <a:rPr sz="2000" b="1" spc="-10" dirty="0">
                <a:latin typeface="Georgia"/>
                <a:cs typeface="Georgia"/>
              </a:rPr>
              <a:t>e</a:t>
            </a:r>
            <a:r>
              <a:rPr sz="2000" b="1" dirty="0">
                <a:latin typeface="Georgia"/>
                <a:cs typeface="Georgia"/>
              </a:rPr>
              <a:t>ss	</a:t>
            </a:r>
            <a:r>
              <a:rPr sz="2000" b="1" spc="-5" dirty="0">
                <a:latin typeface="Georgia"/>
                <a:cs typeface="Georgia"/>
              </a:rPr>
              <a:t>commun</a:t>
            </a:r>
            <a:r>
              <a:rPr sz="2000" b="1" spc="-10" dirty="0">
                <a:latin typeface="Georgia"/>
                <a:cs typeface="Georgia"/>
              </a:rPr>
              <a:t>i</a:t>
            </a:r>
            <a:r>
              <a:rPr sz="2000" b="1" spc="-5" dirty="0">
                <a:latin typeface="Georgia"/>
                <a:cs typeface="Georgia"/>
              </a:rPr>
              <a:t>ca</a:t>
            </a:r>
            <a:r>
              <a:rPr sz="2000" b="1" spc="-15" dirty="0">
                <a:latin typeface="Georgia"/>
                <a:cs typeface="Georgia"/>
              </a:rPr>
              <a:t>t</a:t>
            </a:r>
            <a:r>
              <a:rPr sz="2000" b="1" dirty="0">
                <a:latin typeface="Georgia"/>
                <a:cs typeface="Georgia"/>
              </a:rPr>
              <a:t>i</a:t>
            </a:r>
            <a:r>
              <a:rPr sz="2000" b="1" spc="-5" dirty="0">
                <a:latin typeface="Georgia"/>
                <a:cs typeface="Georgia"/>
              </a:rPr>
              <a:t>o</a:t>
            </a:r>
            <a:r>
              <a:rPr sz="2000" b="1" spc="5" dirty="0">
                <a:latin typeface="Georgia"/>
                <a:cs typeface="Georgia"/>
              </a:rPr>
              <a:t>n</a:t>
            </a:r>
            <a:r>
              <a:rPr sz="2000" b="1" dirty="0">
                <a:latin typeface="Georgia"/>
                <a:cs typeface="Georgia"/>
              </a:rPr>
              <a:t>:	</a:t>
            </a:r>
            <a:r>
              <a:rPr sz="2000" spc="-5" dirty="0">
                <a:latin typeface="Georgia"/>
                <a:cs typeface="Georgia"/>
              </a:rPr>
              <a:t>Co</a:t>
            </a:r>
            <a:r>
              <a:rPr sz="2000" spc="-10" dirty="0">
                <a:latin typeface="Georgia"/>
                <a:cs typeface="Georgia"/>
              </a:rPr>
              <a:t>m</a:t>
            </a:r>
            <a:r>
              <a:rPr sz="2000" dirty="0">
                <a:latin typeface="Georgia"/>
                <a:cs typeface="Georgia"/>
              </a:rPr>
              <a:t>munication	</a:t>
            </a:r>
            <a:r>
              <a:rPr sz="2000" spc="-5" dirty="0">
                <a:latin typeface="Georgia"/>
                <a:cs typeface="Georgia"/>
              </a:rPr>
              <a:t>wi</a:t>
            </a:r>
            <a:r>
              <a:rPr sz="2000" spc="-15" dirty="0">
                <a:latin typeface="Georgia"/>
                <a:cs typeface="Georgia"/>
              </a:rPr>
              <a:t>t</a:t>
            </a:r>
            <a:r>
              <a:rPr sz="2000" dirty="0">
                <a:latin typeface="Georgia"/>
                <a:cs typeface="Georgia"/>
              </a:rPr>
              <a:t>h	</a:t>
            </a:r>
            <a:r>
              <a:rPr sz="2000" spc="-5" dirty="0">
                <a:latin typeface="Georgia"/>
                <a:cs typeface="Georgia"/>
              </a:rPr>
              <a:t>custo</a:t>
            </a:r>
            <a:r>
              <a:rPr sz="2000" spc="-15" dirty="0">
                <a:latin typeface="Georgia"/>
                <a:cs typeface="Georgia"/>
              </a:rPr>
              <a:t>m</a:t>
            </a:r>
            <a:r>
              <a:rPr sz="2000" spc="-5" dirty="0">
                <a:latin typeface="Georgia"/>
                <a:cs typeface="Georgia"/>
              </a:rPr>
              <a:t>er</a:t>
            </a:r>
            <a:r>
              <a:rPr sz="2000" dirty="0">
                <a:latin typeface="Georgia"/>
                <a:cs typeface="Georgia"/>
              </a:rPr>
              <a:t>s	</a:t>
            </a:r>
            <a:r>
              <a:rPr sz="2000" spc="-5" dirty="0">
                <a:latin typeface="Georgia"/>
                <a:cs typeface="Georgia"/>
              </a:rPr>
              <a:t>V</a:t>
            </a:r>
            <a:r>
              <a:rPr sz="2000" spc="10" dirty="0">
                <a:latin typeface="Georgia"/>
                <a:cs typeface="Georgia"/>
              </a:rPr>
              <a:t>i</a:t>
            </a:r>
            <a:r>
              <a:rPr sz="2000" dirty="0">
                <a:latin typeface="Georgia"/>
                <a:cs typeface="Georgia"/>
              </a:rPr>
              <a:t>a	</a:t>
            </a:r>
            <a:r>
              <a:rPr sz="2000" spc="-5" dirty="0">
                <a:latin typeface="Georgia"/>
                <a:cs typeface="Georgia"/>
              </a:rPr>
              <a:t>t</a:t>
            </a:r>
            <a:r>
              <a:rPr sz="2000" spc="-15" dirty="0">
                <a:latin typeface="Georgia"/>
                <a:cs typeface="Georgia"/>
              </a:rPr>
              <a:t>h</a:t>
            </a:r>
            <a:r>
              <a:rPr sz="2000" dirty="0">
                <a:latin typeface="Georgia"/>
                <a:cs typeface="Georgia"/>
              </a:rPr>
              <a:t>e</a:t>
            </a:r>
            <a:endParaRPr sz="2000">
              <a:latin typeface="Georgia"/>
              <a:cs typeface="Georgia"/>
            </a:endParaRPr>
          </a:p>
          <a:p>
            <a:pPr marL="268605">
              <a:lnSpc>
                <a:spcPts val="2280"/>
              </a:lnSpc>
            </a:pPr>
            <a:r>
              <a:rPr sz="2000" spc="-5" dirty="0">
                <a:latin typeface="Georgia"/>
                <a:cs typeface="Georgia"/>
              </a:rPr>
              <a:t>Internet </a:t>
            </a:r>
            <a:r>
              <a:rPr sz="2000" dirty="0">
                <a:latin typeface="Georgia"/>
                <a:cs typeface="Georgia"/>
              </a:rPr>
              <a:t>avoids all </a:t>
            </a:r>
            <a:r>
              <a:rPr sz="2000" spc="-5" dirty="0">
                <a:latin typeface="Georgia"/>
                <a:cs typeface="Georgia"/>
              </a:rPr>
              <a:t>these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costs.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268605" marR="6985" indent="-256540" algn="just">
              <a:lnSpc>
                <a:spcPts val="2160"/>
              </a:lnSpc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Ability to display images: </a:t>
            </a:r>
            <a:r>
              <a:rPr sz="2000" spc="-5" dirty="0">
                <a:latin typeface="Georgia"/>
                <a:cs typeface="Georgia"/>
              </a:rPr>
              <a:t>Unlike the telephone, the web </a:t>
            </a:r>
            <a:r>
              <a:rPr sz="2000" dirty="0">
                <a:latin typeface="Georgia"/>
                <a:cs typeface="Georgia"/>
              </a:rPr>
              <a:t>enables  </a:t>
            </a:r>
            <a:r>
              <a:rPr sz="2000" spc="-5" dirty="0">
                <a:latin typeface="Georgia"/>
                <a:cs typeface="Georgia"/>
              </a:rPr>
              <a:t>consumers </a:t>
            </a:r>
            <a:r>
              <a:rPr sz="2000" dirty="0">
                <a:latin typeface="Georgia"/>
                <a:cs typeface="Georgia"/>
              </a:rPr>
              <a:t>to </a:t>
            </a:r>
            <a:r>
              <a:rPr sz="2000" spc="-5" dirty="0">
                <a:latin typeface="Georgia"/>
                <a:cs typeface="Georgia"/>
              </a:rPr>
              <a:t>see the </a:t>
            </a:r>
            <a:r>
              <a:rPr sz="2000" dirty="0">
                <a:latin typeface="Georgia"/>
                <a:cs typeface="Georgia"/>
              </a:rPr>
              <a:t>products being </a:t>
            </a:r>
            <a:r>
              <a:rPr sz="2000" spc="-5" dirty="0">
                <a:latin typeface="Georgia"/>
                <a:cs typeface="Georgia"/>
              </a:rPr>
              <a:t>offered for</a:t>
            </a:r>
            <a:r>
              <a:rPr sz="2000" spc="-6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sale.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</a:pPr>
            <a:endParaRPr sz="2400">
              <a:latin typeface="Times New Roman"/>
              <a:cs typeface="Times New Roman"/>
            </a:endParaRPr>
          </a:p>
          <a:p>
            <a:pPr marL="268605" marR="5080" indent="-256540" algn="just">
              <a:lnSpc>
                <a:spcPts val="2160"/>
              </a:lnSpc>
              <a:buClr>
                <a:srgbClr val="C00000"/>
              </a:buClr>
              <a:buFont typeface="Wingdings"/>
              <a:buChar char=""/>
              <a:tabLst>
                <a:tab pos="330200" algn="l"/>
              </a:tabLst>
            </a:pPr>
            <a:r>
              <a:rPr dirty="0"/>
              <a:t>	</a:t>
            </a:r>
            <a:r>
              <a:rPr sz="2000" b="1" dirty="0">
                <a:latin typeface="Georgia"/>
                <a:cs typeface="Georgia"/>
              </a:rPr>
              <a:t>Shifting power &amp; control &amp; </a:t>
            </a:r>
            <a:r>
              <a:rPr sz="2000" b="1" spc="-5" dirty="0">
                <a:latin typeface="Georgia"/>
                <a:cs typeface="Georgia"/>
              </a:rPr>
              <a:t>to the individual: </a:t>
            </a:r>
            <a:r>
              <a:rPr sz="2000" dirty="0">
                <a:latin typeface="Georgia"/>
                <a:cs typeface="Georgia"/>
              </a:rPr>
              <a:t>Perhaps </a:t>
            </a:r>
            <a:r>
              <a:rPr sz="2000" spc="-5" dirty="0">
                <a:latin typeface="Georgia"/>
                <a:cs typeface="Georgia"/>
              </a:rPr>
              <a:t>the most  dramatic </a:t>
            </a:r>
            <a:r>
              <a:rPr sz="2000" dirty="0">
                <a:latin typeface="Georgia"/>
                <a:cs typeface="Georgia"/>
              </a:rPr>
              <a:t>benefit </a:t>
            </a:r>
            <a:r>
              <a:rPr sz="2000" spc="-5" dirty="0">
                <a:latin typeface="Georgia"/>
                <a:cs typeface="Georgia"/>
              </a:rPr>
              <a:t>of the Web </a:t>
            </a:r>
            <a:r>
              <a:rPr sz="2000" dirty="0">
                <a:latin typeface="Georgia"/>
                <a:cs typeface="Georgia"/>
              </a:rPr>
              <a:t>if </a:t>
            </a:r>
            <a:r>
              <a:rPr sz="2000" spc="-5" dirty="0">
                <a:latin typeface="Georgia"/>
                <a:cs typeface="Georgia"/>
              </a:rPr>
              <a:t>that the individual </a:t>
            </a:r>
            <a:r>
              <a:rPr sz="2000" dirty="0">
                <a:latin typeface="Georgia"/>
                <a:cs typeface="Georgia"/>
              </a:rPr>
              <a:t>is </a:t>
            </a:r>
            <a:r>
              <a:rPr sz="2000" spc="-5" dirty="0">
                <a:latin typeface="Georgia"/>
                <a:cs typeface="Georgia"/>
              </a:rPr>
              <a:t>“virtually king.”  Consumer </a:t>
            </a:r>
            <a:r>
              <a:rPr sz="2000" dirty="0">
                <a:latin typeface="Georgia"/>
                <a:cs typeface="Georgia"/>
              </a:rPr>
              <a:t>are if control &amp; </a:t>
            </a:r>
            <a:r>
              <a:rPr sz="2000" spc="5" dirty="0">
                <a:latin typeface="Georgia"/>
                <a:cs typeface="Georgia"/>
              </a:rPr>
              <a:t>can </a:t>
            </a:r>
            <a:r>
              <a:rPr sz="2000" spc="-5" dirty="0">
                <a:latin typeface="Georgia"/>
                <a:cs typeface="Georgia"/>
              </a:rPr>
              <a:t>use the Web 24 hours </a:t>
            </a:r>
            <a:r>
              <a:rPr sz="2000" dirty="0">
                <a:latin typeface="Georgia"/>
                <a:cs typeface="Georgia"/>
              </a:rPr>
              <a:t>a </a:t>
            </a:r>
            <a:r>
              <a:rPr sz="2000" spc="5" dirty="0">
                <a:latin typeface="Georgia"/>
                <a:cs typeface="Georgia"/>
              </a:rPr>
              <a:t>day </a:t>
            </a:r>
            <a:r>
              <a:rPr sz="2000" spc="-5" dirty="0">
                <a:latin typeface="Georgia"/>
                <a:cs typeface="Georgia"/>
              </a:rPr>
              <a:t>at their own  convenience without being interrupted or unduly </a:t>
            </a:r>
            <a:r>
              <a:rPr sz="2000" dirty="0">
                <a:latin typeface="Georgia"/>
                <a:cs typeface="Georgia"/>
              </a:rPr>
              <a:t>influenced by </a:t>
            </a:r>
            <a:r>
              <a:rPr sz="2000" spc="-5" dirty="0">
                <a:latin typeface="Georgia"/>
                <a:cs typeface="Georgia"/>
              </a:rPr>
              <a:t>sales  </a:t>
            </a:r>
            <a:r>
              <a:rPr sz="2000" dirty="0">
                <a:latin typeface="Georgia"/>
                <a:cs typeface="Georgia"/>
              </a:rPr>
              <a:t>representative </a:t>
            </a:r>
            <a:r>
              <a:rPr sz="2000" spc="-5" dirty="0">
                <a:latin typeface="Georgia"/>
                <a:cs typeface="Georgia"/>
              </a:rPr>
              <a:t>or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telemarketers.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90"/>
    </mc:Choice>
    <mc:Fallback xmlns="">
      <p:transition spd="slow" advTm="759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60170" y="813562"/>
            <a:ext cx="682117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Objectives</a:t>
            </a:r>
          </a:p>
          <a:p>
            <a:pPr algn="ctr">
              <a:lnSpc>
                <a:spcPct val="100000"/>
              </a:lnSpc>
            </a:pPr>
            <a:r>
              <a:rPr sz="2800" spc="-10" dirty="0">
                <a:solidFill>
                  <a:srgbClr val="6F2F9F"/>
                </a:solidFill>
              </a:rPr>
              <a:t>After study this topic we </a:t>
            </a:r>
            <a:r>
              <a:rPr sz="2800" spc="-5" dirty="0">
                <a:solidFill>
                  <a:srgbClr val="6F2F9F"/>
                </a:solidFill>
              </a:rPr>
              <a:t>should be </a:t>
            </a:r>
            <a:r>
              <a:rPr sz="2800" spc="-10" dirty="0">
                <a:solidFill>
                  <a:srgbClr val="6F2F9F"/>
                </a:solidFill>
              </a:rPr>
              <a:t>able</a:t>
            </a:r>
            <a:r>
              <a:rPr sz="2800" spc="105" dirty="0">
                <a:solidFill>
                  <a:srgbClr val="6F2F9F"/>
                </a:solidFill>
              </a:rPr>
              <a:t> </a:t>
            </a:r>
            <a:r>
              <a:rPr sz="2800" spc="-10" dirty="0">
                <a:solidFill>
                  <a:srgbClr val="6F2F9F"/>
                </a:solidFill>
              </a:rPr>
              <a:t>to</a:t>
            </a:r>
            <a:endParaRPr sz="2800" dirty="0"/>
          </a:p>
        </p:txBody>
      </p:sp>
      <p:sp>
        <p:nvSpPr>
          <p:cNvPr id="13" name="object 13"/>
          <p:cNvSpPr txBox="1"/>
          <p:nvPr/>
        </p:nvSpPr>
        <p:spPr>
          <a:xfrm>
            <a:off x="478790" y="1958103"/>
            <a:ext cx="8398510" cy="47141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013" marR="704215" indent="-354013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efine Management, Control, System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Management  Control</a:t>
            </a:r>
            <a:r>
              <a:rPr sz="2400" spc="-10" dirty="0">
                <a:latin typeface="Georgia"/>
                <a:cs typeface="Georgia"/>
              </a:rPr>
              <a:t> Systems.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I</a:t>
            </a:r>
            <a:r>
              <a:rPr sz="2400" spc="-5" dirty="0">
                <a:latin typeface="Georgia"/>
                <a:cs typeface="Georgia"/>
              </a:rPr>
              <a:t>dentify the </a:t>
            </a:r>
            <a:r>
              <a:rPr sz="2400" dirty="0">
                <a:latin typeface="Georgia"/>
                <a:cs typeface="Georgia"/>
              </a:rPr>
              <a:t>key </a:t>
            </a:r>
            <a:r>
              <a:rPr sz="2400" spc="-5" dirty="0">
                <a:latin typeface="Georgia"/>
                <a:cs typeface="Georgia"/>
              </a:rPr>
              <a:t>element of control systems with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examples.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C</a:t>
            </a:r>
            <a:r>
              <a:rPr sz="2400" spc="-5" dirty="0">
                <a:latin typeface="Georgia"/>
                <a:cs typeface="Georgia"/>
              </a:rPr>
              <a:t>ontrast Management Control </a:t>
            </a:r>
            <a:r>
              <a:rPr sz="2400" dirty="0">
                <a:latin typeface="Georgia"/>
                <a:cs typeface="Georgia"/>
              </a:rPr>
              <a:t>Process </a:t>
            </a:r>
            <a:r>
              <a:rPr sz="2400" spc="-5" dirty="0">
                <a:latin typeface="Georgia"/>
                <a:cs typeface="Georgia"/>
              </a:rPr>
              <a:t>with Simpler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</a:t>
            </a:r>
            <a:r>
              <a:rPr lang="en-US"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dirty="0">
                <a:latin typeface="Georgia"/>
                <a:cs typeface="Georgia"/>
              </a:rPr>
              <a:t>K</a:t>
            </a:r>
            <a:r>
              <a:rPr sz="2400" dirty="0">
                <a:latin typeface="Georgia"/>
                <a:cs typeface="Georgia"/>
              </a:rPr>
              <a:t>now </a:t>
            </a:r>
            <a:r>
              <a:rPr sz="2400" spc="-5" dirty="0">
                <a:latin typeface="Georgia"/>
                <a:cs typeface="Georgia"/>
              </a:rPr>
              <a:t>the boundaries of Management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dirty="0">
                <a:latin typeface="Georgia"/>
                <a:cs typeface="Georgia"/>
              </a:rPr>
              <a:t>K</a:t>
            </a:r>
            <a:r>
              <a:rPr sz="2400" dirty="0">
                <a:latin typeface="Georgia"/>
                <a:cs typeface="Georgia"/>
              </a:rPr>
              <a:t>now </a:t>
            </a:r>
            <a:r>
              <a:rPr sz="2400" spc="-5" dirty="0">
                <a:latin typeface="Georgia"/>
                <a:cs typeface="Georgia"/>
              </a:rPr>
              <a:t>the different </a:t>
            </a:r>
            <a:r>
              <a:rPr sz="2400" dirty="0">
                <a:latin typeface="Georgia"/>
                <a:cs typeface="Georgia"/>
              </a:rPr>
              <a:t>aspects </a:t>
            </a:r>
            <a:r>
              <a:rPr sz="2400" spc="-5" dirty="0">
                <a:latin typeface="Georgia"/>
                <a:cs typeface="Georgia"/>
              </a:rPr>
              <a:t>of Management Control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Systems.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iffer between Management Control </a:t>
            </a:r>
            <a:r>
              <a:rPr sz="2400" dirty="0">
                <a:latin typeface="Georgia"/>
                <a:cs typeface="Georgia"/>
              </a:rPr>
              <a:t>&amp; </a:t>
            </a:r>
            <a:r>
              <a:rPr sz="2400" spc="-5" dirty="0">
                <a:latin typeface="Georgia"/>
                <a:cs typeface="Georgia"/>
              </a:rPr>
              <a:t>Strategy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Formulation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5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iffer between Management Control </a:t>
            </a:r>
            <a:r>
              <a:rPr sz="2400" dirty="0">
                <a:latin typeface="Georgia"/>
                <a:cs typeface="Georgia"/>
              </a:rPr>
              <a:t>&amp; Task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sz="2400" dirty="0">
                <a:latin typeface="Georgia"/>
                <a:cs typeface="Georgia"/>
              </a:rPr>
              <a:t>Impact </a:t>
            </a:r>
            <a:r>
              <a:rPr sz="2400" spc="-5" dirty="0">
                <a:latin typeface="Georgia"/>
                <a:cs typeface="Georgia"/>
              </a:rPr>
              <a:t>of the </a:t>
            </a:r>
            <a:r>
              <a:rPr sz="2400" dirty="0">
                <a:latin typeface="Georgia"/>
                <a:cs typeface="Georgia"/>
              </a:rPr>
              <a:t>Internet in </a:t>
            </a:r>
            <a:r>
              <a:rPr sz="2400" spc="-5" dirty="0">
                <a:latin typeface="Georgia"/>
                <a:cs typeface="Georgia"/>
              </a:rPr>
              <a:t>Management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Control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9"/>
    </mc:Choice>
    <mc:Fallback xmlns="">
      <p:transition spd="slow" advTm="74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1977" y="554482"/>
            <a:ext cx="815784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Impact </a:t>
            </a:r>
            <a:r>
              <a:rPr dirty="0">
                <a:solidFill>
                  <a:srgbClr val="6F2F9F"/>
                </a:solidFill>
              </a:rPr>
              <a:t>of </a:t>
            </a:r>
            <a:r>
              <a:rPr spc="-5" dirty="0">
                <a:solidFill>
                  <a:srgbClr val="6F2F9F"/>
                </a:solidFill>
              </a:rPr>
              <a:t>the Internet </a:t>
            </a:r>
            <a:r>
              <a:rPr dirty="0">
                <a:solidFill>
                  <a:srgbClr val="6F2F9F"/>
                </a:solidFill>
              </a:rPr>
              <a:t>Management</a:t>
            </a:r>
            <a:r>
              <a:rPr spc="2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Control:</a:t>
            </a:r>
          </a:p>
          <a:p>
            <a:pPr algn="ctr">
              <a:lnSpc>
                <a:spcPct val="100000"/>
              </a:lnSpc>
            </a:pPr>
            <a:r>
              <a:rPr b="1" spc="-5" dirty="0">
                <a:solidFill>
                  <a:srgbClr val="6F2F9F"/>
                </a:solidFill>
                <a:latin typeface="Trebuchet MS"/>
                <a:cs typeface="Trebuchet MS"/>
              </a:rPr>
              <a:t>Judgment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13436" y="1634998"/>
            <a:ext cx="8599805" cy="4802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Georgia"/>
                <a:cs typeface="Georgia"/>
              </a:rPr>
              <a:t>Internet </a:t>
            </a:r>
            <a:r>
              <a:rPr sz="2200" spc="-5" dirty="0">
                <a:latin typeface="Georgia"/>
                <a:cs typeface="Georgia"/>
              </a:rPr>
              <a:t>on </a:t>
            </a:r>
            <a:r>
              <a:rPr sz="2200" spc="-10" dirty="0">
                <a:latin typeface="Georgia"/>
                <a:cs typeface="Georgia"/>
              </a:rPr>
              <a:t>management control </a:t>
            </a:r>
            <a:r>
              <a:rPr sz="2200" spc="-5" dirty="0">
                <a:latin typeface="Georgia"/>
                <a:cs typeface="Georgia"/>
              </a:rPr>
              <a:t>involves </a:t>
            </a:r>
            <a:r>
              <a:rPr sz="2200" spc="-10" dirty="0">
                <a:latin typeface="Georgia"/>
                <a:cs typeface="Georgia"/>
              </a:rPr>
              <a:t>such</a:t>
            </a:r>
            <a:r>
              <a:rPr sz="2200" spc="11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judgment:</a:t>
            </a:r>
            <a:endParaRPr sz="2200">
              <a:latin typeface="Georgia"/>
              <a:cs typeface="Georgia"/>
            </a:endParaRPr>
          </a:p>
          <a:p>
            <a:pPr marL="295910" indent="-283845">
              <a:lnSpc>
                <a:spcPts val="2375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3827779" algn="l"/>
              </a:tabLst>
            </a:pPr>
            <a:r>
              <a:rPr sz="2200" dirty="0">
                <a:latin typeface="Arial"/>
                <a:cs typeface="Arial"/>
              </a:rPr>
              <a:t>Understanding</a:t>
            </a:r>
            <a:r>
              <a:rPr sz="2200" spc="24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spc="2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relative	</a:t>
            </a:r>
            <a:r>
              <a:rPr sz="2200" dirty="0">
                <a:latin typeface="Arial"/>
                <a:cs typeface="Arial"/>
              </a:rPr>
              <a:t>important </a:t>
            </a:r>
            <a:r>
              <a:rPr sz="2200" spc="-5" dirty="0">
                <a:latin typeface="Arial"/>
                <a:cs typeface="Arial"/>
              </a:rPr>
              <a:t>of the various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&amp; sometimes</a:t>
            </a:r>
            <a:endParaRPr sz="2200">
              <a:latin typeface="Arial"/>
              <a:cs typeface="Arial"/>
            </a:endParaRPr>
          </a:p>
          <a:p>
            <a:pPr marL="295910">
              <a:lnSpc>
                <a:spcPts val="2375"/>
              </a:lnSpc>
              <a:tabLst>
                <a:tab pos="5177790" algn="l"/>
              </a:tabLst>
            </a:pPr>
            <a:r>
              <a:rPr sz="2200" spc="-5" dirty="0">
                <a:latin typeface="Arial"/>
                <a:cs typeface="Arial"/>
              </a:rPr>
              <a:t>competing, goals that</a:t>
            </a:r>
            <a:r>
              <a:rPr sz="2200" spc="10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drive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individuals	to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act.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Aligning various individual goals with those of the</a:t>
            </a:r>
            <a:r>
              <a:rPr sz="2200" spc="1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organization.</a:t>
            </a:r>
            <a:endParaRPr sz="2200">
              <a:latin typeface="Arial"/>
              <a:cs typeface="Arial"/>
            </a:endParaRPr>
          </a:p>
          <a:p>
            <a:pPr marL="295910" marR="6985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Developing specific objectives by which business units, functional  areas, and individuals department will be</a:t>
            </a:r>
            <a:r>
              <a:rPr sz="2200" spc="1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judged.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ts val="2375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2428240" algn="l"/>
                <a:tab pos="3612515" algn="l"/>
                <a:tab pos="4269740" algn="l"/>
                <a:tab pos="5583555" algn="l"/>
                <a:tab pos="7342505" algn="l"/>
              </a:tabLst>
            </a:pPr>
            <a:r>
              <a:rPr sz="2200" spc="-5" dirty="0">
                <a:latin typeface="Arial"/>
                <a:cs typeface="Arial"/>
              </a:rPr>
              <a:t>Com</a:t>
            </a:r>
            <a:r>
              <a:rPr sz="2200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unication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strate</a:t>
            </a:r>
            <a:r>
              <a:rPr sz="2200" spc="5" dirty="0">
                <a:latin typeface="Arial"/>
                <a:cs typeface="Arial"/>
              </a:rPr>
              <a:t>g</a:t>
            </a:r>
            <a:r>
              <a:rPr sz="2200" spc="-5" dirty="0">
                <a:latin typeface="Arial"/>
                <a:cs typeface="Arial"/>
              </a:rPr>
              <a:t>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sp</a:t>
            </a:r>
            <a:r>
              <a:rPr sz="2200" spc="1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fic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perfo</a:t>
            </a:r>
            <a:r>
              <a:rPr sz="2200" spc="10" dirty="0">
                <a:latin typeface="Arial"/>
                <a:cs typeface="Arial"/>
              </a:rPr>
              <a:t>r</a:t>
            </a:r>
            <a:r>
              <a:rPr sz="2200" spc="-15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an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ob</a:t>
            </a:r>
            <a:r>
              <a:rPr sz="2200" spc="10" dirty="0">
                <a:latin typeface="Arial"/>
                <a:cs typeface="Arial"/>
              </a:rPr>
              <a:t>j</a:t>
            </a:r>
            <a:r>
              <a:rPr sz="2200" spc="-5" dirty="0">
                <a:latin typeface="Arial"/>
                <a:cs typeface="Arial"/>
              </a:rPr>
              <a:t>ectives</a:t>
            </a:r>
            <a:endParaRPr sz="2200">
              <a:latin typeface="Arial"/>
              <a:cs typeface="Arial"/>
            </a:endParaRPr>
          </a:p>
          <a:p>
            <a:pPr marL="29591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throughout the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organization.</a:t>
            </a:r>
            <a:endParaRPr sz="2200">
              <a:latin typeface="Arial"/>
              <a:cs typeface="Arial"/>
            </a:endParaRPr>
          </a:p>
          <a:p>
            <a:pPr marL="295910" marR="5080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1946275" algn="l"/>
                <a:tab pos="2477135" algn="l"/>
                <a:tab pos="3054985" algn="l"/>
                <a:tab pos="4316730" algn="l"/>
                <a:tab pos="4691380" algn="l"/>
                <a:tab pos="5144770" algn="l"/>
                <a:tab pos="6531609" algn="l"/>
                <a:tab pos="6891655" algn="l"/>
                <a:tab pos="8275320" algn="l"/>
              </a:tabLst>
            </a:pPr>
            <a:r>
              <a:rPr sz="2200" spc="-5" dirty="0">
                <a:latin typeface="Arial"/>
                <a:cs typeface="Arial"/>
              </a:rPr>
              <a:t>Dete</a:t>
            </a:r>
            <a:r>
              <a:rPr sz="2200" spc="10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mining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k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v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ri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bles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	b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meas</a:t>
            </a:r>
            <a:r>
              <a:rPr sz="2200" spc="5" dirty="0">
                <a:latin typeface="Arial"/>
                <a:cs typeface="Arial"/>
              </a:rPr>
              <a:t>u</a:t>
            </a:r>
            <a:r>
              <a:rPr sz="2200" spc="-5" dirty="0">
                <a:latin typeface="Arial"/>
                <a:cs typeface="Arial"/>
              </a:rPr>
              <a:t>red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ss</a:t>
            </a:r>
            <a:r>
              <a:rPr sz="2200" spc="-15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ng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an  </a:t>
            </a:r>
            <a:r>
              <a:rPr sz="2200" spc="-10" dirty="0">
                <a:latin typeface="Arial"/>
                <a:cs typeface="Arial"/>
              </a:rPr>
              <a:t>individual’s </a:t>
            </a:r>
            <a:r>
              <a:rPr sz="2200" spc="-5" dirty="0">
                <a:latin typeface="Arial"/>
                <a:cs typeface="Arial"/>
              </a:rPr>
              <a:t>contribution to strategic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goals.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ts val="2375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Evaluating actual performance relative to the standard and</a:t>
            </a:r>
            <a:r>
              <a:rPr sz="2200" spc="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making</a:t>
            </a:r>
            <a:endParaRPr sz="2200">
              <a:latin typeface="Arial"/>
              <a:cs typeface="Arial"/>
            </a:endParaRPr>
          </a:p>
          <a:p>
            <a:pPr marL="295910">
              <a:lnSpc>
                <a:spcPts val="2375"/>
              </a:lnSpc>
            </a:pPr>
            <a:r>
              <a:rPr sz="2200" dirty="0">
                <a:latin typeface="Arial"/>
                <a:cs typeface="Arial"/>
              </a:rPr>
              <a:t>inferences </a:t>
            </a:r>
            <a:r>
              <a:rPr sz="2200" spc="-5" dirty="0">
                <a:latin typeface="Arial"/>
                <a:cs typeface="Arial"/>
              </a:rPr>
              <a:t>as to how well the manager has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performed.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1865630" algn="l"/>
                <a:tab pos="3312160" algn="l"/>
                <a:tab pos="5040630" algn="l"/>
              </a:tabLst>
            </a:pPr>
            <a:r>
              <a:rPr sz="2200" spc="-5" dirty="0">
                <a:latin typeface="Arial"/>
                <a:cs typeface="Arial"/>
              </a:rPr>
              <a:t>Conducting	productive	performance	review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meetings.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3717925" algn="l"/>
              </a:tabLst>
            </a:pPr>
            <a:r>
              <a:rPr sz="2200" spc="-5" dirty="0">
                <a:latin typeface="Arial"/>
                <a:cs typeface="Arial"/>
              </a:rPr>
              <a:t>Designing the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right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reward	</a:t>
            </a:r>
            <a:r>
              <a:rPr sz="2200" dirty="0">
                <a:latin typeface="Arial"/>
                <a:cs typeface="Arial"/>
              </a:rPr>
              <a:t>structure.</a:t>
            </a:r>
            <a:endParaRPr sz="220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Influence individuals to change their</a:t>
            </a:r>
            <a:r>
              <a:rPr sz="2200" spc="70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behavior.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57"/>
    </mc:Choice>
    <mc:Fallback xmlns="">
      <p:transition spd="slow" advTm="4157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621014" y="27813"/>
            <a:ext cx="238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31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55748" y="3122676"/>
            <a:ext cx="4021836" cy="684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96"/>
    </mc:Choice>
    <mc:Fallback xmlns="">
      <p:transition spd="slow" advTm="669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887092" y="760221"/>
            <a:ext cx="53682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Management Control</a:t>
            </a:r>
            <a:r>
              <a:rPr spc="-2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4" name="object 14"/>
          <p:cNvSpPr/>
          <p:nvPr/>
        </p:nvSpPr>
        <p:spPr>
          <a:xfrm>
            <a:off x="3411473" y="3525773"/>
            <a:ext cx="2438400" cy="759460"/>
          </a:xfrm>
          <a:custGeom>
            <a:avLst/>
            <a:gdLst/>
            <a:ahLst/>
            <a:cxnLst/>
            <a:rect l="l" t="t" r="r" b="b"/>
            <a:pathLst>
              <a:path w="2438400" h="759460">
                <a:moveTo>
                  <a:pt x="2311908" y="0"/>
                </a:moveTo>
                <a:lnTo>
                  <a:pt x="126491" y="0"/>
                </a:lnTo>
                <a:lnTo>
                  <a:pt x="77259" y="9941"/>
                </a:lnTo>
                <a:lnTo>
                  <a:pt x="37052" y="37052"/>
                </a:lnTo>
                <a:lnTo>
                  <a:pt x="9941" y="77259"/>
                </a:lnTo>
                <a:lnTo>
                  <a:pt x="0" y="126492"/>
                </a:lnTo>
                <a:lnTo>
                  <a:pt x="0" y="632459"/>
                </a:lnTo>
                <a:lnTo>
                  <a:pt x="9941" y="681692"/>
                </a:lnTo>
                <a:lnTo>
                  <a:pt x="37052" y="721899"/>
                </a:lnTo>
                <a:lnTo>
                  <a:pt x="77259" y="749010"/>
                </a:lnTo>
                <a:lnTo>
                  <a:pt x="126491" y="758951"/>
                </a:lnTo>
                <a:lnTo>
                  <a:pt x="2311908" y="758951"/>
                </a:lnTo>
                <a:lnTo>
                  <a:pt x="2361140" y="749010"/>
                </a:lnTo>
                <a:lnTo>
                  <a:pt x="2401347" y="721899"/>
                </a:lnTo>
                <a:lnTo>
                  <a:pt x="2428458" y="681692"/>
                </a:lnTo>
                <a:lnTo>
                  <a:pt x="2438400" y="632459"/>
                </a:lnTo>
                <a:lnTo>
                  <a:pt x="2438400" y="126492"/>
                </a:lnTo>
                <a:lnTo>
                  <a:pt x="2428458" y="77259"/>
                </a:lnTo>
                <a:lnTo>
                  <a:pt x="2401347" y="37052"/>
                </a:lnTo>
                <a:lnTo>
                  <a:pt x="2361140" y="9941"/>
                </a:lnTo>
                <a:lnTo>
                  <a:pt x="2311908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11473" y="3525773"/>
            <a:ext cx="2438400" cy="759460"/>
          </a:xfrm>
          <a:custGeom>
            <a:avLst/>
            <a:gdLst/>
            <a:ahLst/>
            <a:cxnLst/>
            <a:rect l="l" t="t" r="r" b="b"/>
            <a:pathLst>
              <a:path w="2438400" h="759460">
                <a:moveTo>
                  <a:pt x="0" y="126492"/>
                </a:moveTo>
                <a:lnTo>
                  <a:pt x="9941" y="77259"/>
                </a:lnTo>
                <a:lnTo>
                  <a:pt x="37052" y="37052"/>
                </a:lnTo>
                <a:lnTo>
                  <a:pt x="77259" y="9941"/>
                </a:lnTo>
                <a:lnTo>
                  <a:pt x="126491" y="0"/>
                </a:lnTo>
                <a:lnTo>
                  <a:pt x="2311908" y="0"/>
                </a:lnTo>
                <a:lnTo>
                  <a:pt x="2361140" y="9941"/>
                </a:lnTo>
                <a:lnTo>
                  <a:pt x="2401347" y="37052"/>
                </a:lnTo>
                <a:lnTo>
                  <a:pt x="2428458" y="77259"/>
                </a:lnTo>
                <a:lnTo>
                  <a:pt x="2438400" y="126492"/>
                </a:lnTo>
                <a:lnTo>
                  <a:pt x="2438400" y="632459"/>
                </a:lnTo>
                <a:lnTo>
                  <a:pt x="2428458" y="681692"/>
                </a:lnTo>
                <a:lnTo>
                  <a:pt x="2401347" y="721899"/>
                </a:lnTo>
                <a:lnTo>
                  <a:pt x="2361140" y="749010"/>
                </a:lnTo>
                <a:lnTo>
                  <a:pt x="2311908" y="758951"/>
                </a:lnTo>
                <a:lnTo>
                  <a:pt x="126491" y="758951"/>
                </a:lnTo>
                <a:lnTo>
                  <a:pt x="77259" y="749010"/>
                </a:lnTo>
                <a:lnTo>
                  <a:pt x="37052" y="721899"/>
                </a:lnTo>
                <a:lnTo>
                  <a:pt x="9941" y="681692"/>
                </a:lnTo>
                <a:lnTo>
                  <a:pt x="0" y="632459"/>
                </a:lnTo>
                <a:lnTo>
                  <a:pt x="0" y="12649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10736" y="3551631"/>
            <a:ext cx="2041525" cy="647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2450"/>
              </a:lnSpc>
              <a:spcBef>
                <a:spcPts val="95"/>
              </a:spcBef>
            </a:pP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Management</a:t>
            </a:r>
            <a:endParaRPr sz="2200">
              <a:latin typeface="Georgia"/>
              <a:cs typeface="Georgia"/>
            </a:endParaRPr>
          </a:p>
          <a:p>
            <a:pPr algn="ctr">
              <a:lnSpc>
                <a:spcPts val="2450"/>
              </a:lnSpc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Control</a:t>
            </a:r>
            <a:r>
              <a:rPr sz="2200" spc="-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Systems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30673" y="2345817"/>
            <a:ext cx="0" cy="1180465"/>
          </a:xfrm>
          <a:custGeom>
            <a:avLst/>
            <a:gdLst/>
            <a:ahLst/>
            <a:cxnLst/>
            <a:rect l="l" t="t" r="r" b="b"/>
            <a:pathLst>
              <a:path h="1180464">
                <a:moveTo>
                  <a:pt x="0" y="1179957"/>
                </a:moveTo>
                <a:lnTo>
                  <a:pt x="0" y="0"/>
                </a:lnTo>
              </a:path>
            </a:pathLst>
          </a:custGeom>
          <a:ln w="19812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86961" y="1677161"/>
            <a:ext cx="1489075" cy="669290"/>
          </a:xfrm>
          <a:custGeom>
            <a:avLst/>
            <a:gdLst/>
            <a:ahLst/>
            <a:cxnLst/>
            <a:rect l="l" t="t" r="r" b="b"/>
            <a:pathLst>
              <a:path w="1489075" h="669289">
                <a:moveTo>
                  <a:pt x="1377441" y="0"/>
                </a:moveTo>
                <a:lnTo>
                  <a:pt x="111505" y="0"/>
                </a:lnTo>
                <a:lnTo>
                  <a:pt x="68097" y="8761"/>
                </a:lnTo>
                <a:lnTo>
                  <a:pt x="32654" y="32654"/>
                </a:lnTo>
                <a:lnTo>
                  <a:pt x="8761" y="68097"/>
                </a:lnTo>
                <a:lnTo>
                  <a:pt x="0" y="111505"/>
                </a:lnTo>
                <a:lnTo>
                  <a:pt x="0" y="557529"/>
                </a:lnTo>
                <a:lnTo>
                  <a:pt x="8761" y="600938"/>
                </a:lnTo>
                <a:lnTo>
                  <a:pt x="32654" y="636381"/>
                </a:lnTo>
                <a:lnTo>
                  <a:pt x="68097" y="660274"/>
                </a:lnTo>
                <a:lnTo>
                  <a:pt x="111505" y="669036"/>
                </a:lnTo>
                <a:lnTo>
                  <a:pt x="1377441" y="669036"/>
                </a:lnTo>
                <a:lnTo>
                  <a:pt x="1420850" y="660274"/>
                </a:lnTo>
                <a:lnTo>
                  <a:pt x="1456293" y="636381"/>
                </a:lnTo>
                <a:lnTo>
                  <a:pt x="1480186" y="600938"/>
                </a:lnTo>
                <a:lnTo>
                  <a:pt x="1488948" y="557529"/>
                </a:lnTo>
                <a:lnTo>
                  <a:pt x="1488948" y="111505"/>
                </a:lnTo>
                <a:lnTo>
                  <a:pt x="1480186" y="68097"/>
                </a:lnTo>
                <a:lnTo>
                  <a:pt x="1456293" y="32654"/>
                </a:lnTo>
                <a:lnTo>
                  <a:pt x="1420850" y="8761"/>
                </a:lnTo>
                <a:lnTo>
                  <a:pt x="13774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86961" y="1677161"/>
            <a:ext cx="1489075" cy="669290"/>
          </a:xfrm>
          <a:custGeom>
            <a:avLst/>
            <a:gdLst/>
            <a:ahLst/>
            <a:cxnLst/>
            <a:rect l="l" t="t" r="r" b="b"/>
            <a:pathLst>
              <a:path w="1489075" h="669289">
                <a:moveTo>
                  <a:pt x="0" y="111505"/>
                </a:moveTo>
                <a:lnTo>
                  <a:pt x="8761" y="68097"/>
                </a:lnTo>
                <a:lnTo>
                  <a:pt x="32654" y="32654"/>
                </a:lnTo>
                <a:lnTo>
                  <a:pt x="68097" y="8761"/>
                </a:lnTo>
                <a:lnTo>
                  <a:pt x="111505" y="0"/>
                </a:lnTo>
                <a:lnTo>
                  <a:pt x="1377441" y="0"/>
                </a:lnTo>
                <a:lnTo>
                  <a:pt x="1420850" y="8761"/>
                </a:lnTo>
                <a:lnTo>
                  <a:pt x="1456293" y="32654"/>
                </a:lnTo>
                <a:lnTo>
                  <a:pt x="1480186" y="68097"/>
                </a:lnTo>
                <a:lnTo>
                  <a:pt x="1488948" y="111505"/>
                </a:lnTo>
                <a:lnTo>
                  <a:pt x="1488948" y="557529"/>
                </a:lnTo>
                <a:lnTo>
                  <a:pt x="1480186" y="600938"/>
                </a:lnTo>
                <a:lnTo>
                  <a:pt x="1456293" y="636381"/>
                </a:lnTo>
                <a:lnTo>
                  <a:pt x="1420850" y="660274"/>
                </a:lnTo>
                <a:lnTo>
                  <a:pt x="1377441" y="669036"/>
                </a:lnTo>
                <a:lnTo>
                  <a:pt x="111505" y="669036"/>
                </a:lnTo>
                <a:lnTo>
                  <a:pt x="68097" y="660274"/>
                </a:lnTo>
                <a:lnTo>
                  <a:pt x="32654" y="636381"/>
                </a:lnTo>
                <a:lnTo>
                  <a:pt x="8761" y="600938"/>
                </a:lnTo>
                <a:lnTo>
                  <a:pt x="0" y="557529"/>
                </a:lnTo>
                <a:lnTo>
                  <a:pt x="0" y="111505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07941" y="1783460"/>
            <a:ext cx="1047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Georgia"/>
                <a:cs typeface="Georgia"/>
              </a:rPr>
              <a:t>Control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287009" y="4283709"/>
            <a:ext cx="411480" cy="237490"/>
          </a:xfrm>
          <a:custGeom>
            <a:avLst/>
            <a:gdLst/>
            <a:ahLst/>
            <a:cxnLst/>
            <a:rect l="l" t="t" r="r" b="b"/>
            <a:pathLst>
              <a:path w="411479" h="237489">
                <a:moveTo>
                  <a:pt x="0" y="0"/>
                </a:moveTo>
                <a:lnTo>
                  <a:pt x="411479" y="237489"/>
                </a:lnTo>
              </a:path>
            </a:pathLst>
          </a:custGeom>
          <a:ln w="1905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54573" y="4522470"/>
            <a:ext cx="1798320" cy="640080"/>
          </a:xfrm>
          <a:custGeom>
            <a:avLst/>
            <a:gdLst/>
            <a:ahLst/>
            <a:cxnLst/>
            <a:rect l="l" t="t" r="r" b="b"/>
            <a:pathLst>
              <a:path w="1798320" h="640079">
                <a:moveTo>
                  <a:pt x="1691640" y="0"/>
                </a:moveTo>
                <a:lnTo>
                  <a:pt x="106679" y="0"/>
                </a:lnTo>
                <a:lnTo>
                  <a:pt x="65151" y="8381"/>
                </a:lnTo>
                <a:lnTo>
                  <a:pt x="31242" y="31241"/>
                </a:lnTo>
                <a:lnTo>
                  <a:pt x="8382" y="65150"/>
                </a:lnTo>
                <a:lnTo>
                  <a:pt x="0" y="106679"/>
                </a:lnTo>
                <a:lnTo>
                  <a:pt x="0" y="533399"/>
                </a:lnTo>
                <a:lnTo>
                  <a:pt x="8381" y="574928"/>
                </a:lnTo>
                <a:lnTo>
                  <a:pt x="31241" y="608837"/>
                </a:lnTo>
                <a:lnTo>
                  <a:pt x="65150" y="631697"/>
                </a:lnTo>
                <a:lnTo>
                  <a:pt x="106679" y="640079"/>
                </a:lnTo>
                <a:lnTo>
                  <a:pt x="1691640" y="640079"/>
                </a:lnTo>
                <a:lnTo>
                  <a:pt x="1733169" y="631697"/>
                </a:lnTo>
                <a:lnTo>
                  <a:pt x="1767078" y="608837"/>
                </a:lnTo>
                <a:lnTo>
                  <a:pt x="1789938" y="574928"/>
                </a:lnTo>
                <a:lnTo>
                  <a:pt x="1798320" y="533399"/>
                </a:lnTo>
                <a:lnTo>
                  <a:pt x="1798320" y="106679"/>
                </a:lnTo>
                <a:lnTo>
                  <a:pt x="1789937" y="65150"/>
                </a:lnTo>
                <a:lnTo>
                  <a:pt x="1767077" y="31241"/>
                </a:lnTo>
                <a:lnTo>
                  <a:pt x="1733169" y="8381"/>
                </a:lnTo>
                <a:lnTo>
                  <a:pt x="16916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54573" y="4522470"/>
            <a:ext cx="1798320" cy="640080"/>
          </a:xfrm>
          <a:custGeom>
            <a:avLst/>
            <a:gdLst/>
            <a:ahLst/>
            <a:cxnLst/>
            <a:rect l="l" t="t" r="r" b="b"/>
            <a:pathLst>
              <a:path w="1798320" h="640079">
                <a:moveTo>
                  <a:pt x="0" y="106679"/>
                </a:moveTo>
                <a:lnTo>
                  <a:pt x="8382" y="65150"/>
                </a:lnTo>
                <a:lnTo>
                  <a:pt x="31242" y="31241"/>
                </a:lnTo>
                <a:lnTo>
                  <a:pt x="65151" y="8381"/>
                </a:lnTo>
                <a:lnTo>
                  <a:pt x="106679" y="0"/>
                </a:lnTo>
                <a:lnTo>
                  <a:pt x="1691640" y="0"/>
                </a:lnTo>
                <a:lnTo>
                  <a:pt x="1733169" y="8381"/>
                </a:lnTo>
                <a:lnTo>
                  <a:pt x="1767077" y="31241"/>
                </a:lnTo>
                <a:lnTo>
                  <a:pt x="1789937" y="65150"/>
                </a:lnTo>
                <a:lnTo>
                  <a:pt x="1798320" y="106679"/>
                </a:lnTo>
                <a:lnTo>
                  <a:pt x="1798320" y="533399"/>
                </a:lnTo>
                <a:lnTo>
                  <a:pt x="1789938" y="574928"/>
                </a:lnTo>
                <a:lnTo>
                  <a:pt x="1767078" y="608837"/>
                </a:lnTo>
                <a:lnTo>
                  <a:pt x="1733169" y="631697"/>
                </a:lnTo>
                <a:lnTo>
                  <a:pt x="1691640" y="640079"/>
                </a:lnTo>
                <a:lnTo>
                  <a:pt x="106679" y="640079"/>
                </a:lnTo>
                <a:lnTo>
                  <a:pt x="65150" y="631697"/>
                </a:lnTo>
                <a:lnTo>
                  <a:pt x="31241" y="608837"/>
                </a:lnTo>
                <a:lnTo>
                  <a:pt x="8381" y="574928"/>
                </a:lnTo>
                <a:lnTo>
                  <a:pt x="0" y="533399"/>
                </a:lnTo>
                <a:lnTo>
                  <a:pt x="0" y="106679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55004" y="4614164"/>
            <a:ext cx="99821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FFFF"/>
                </a:solidFill>
                <a:latin typeface="Georgia"/>
                <a:cs typeface="Georgia"/>
              </a:rPr>
              <a:t>System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514471" y="4283709"/>
            <a:ext cx="459740" cy="265430"/>
          </a:xfrm>
          <a:custGeom>
            <a:avLst/>
            <a:gdLst/>
            <a:ahLst/>
            <a:cxnLst/>
            <a:rect l="l" t="t" r="r" b="b"/>
            <a:pathLst>
              <a:path w="459739" h="265429">
                <a:moveTo>
                  <a:pt x="459358" y="0"/>
                </a:moveTo>
                <a:lnTo>
                  <a:pt x="0" y="265175"/>
                </a:lnTo>
              </a:path>
            </a:pathLst>
          </a:custGeom>
          <a:ln w="1905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92629" y="4549902"/>
            <a:ext cx="2033270" cy="584200"/>
          </a:xfrm>
          <a:custGeom>
            <a:avLst/>
            <a:gdLst/>
            <a:ahLst/>
            <a:cxnLst/>
            <a:rect l="l" t="t" r="r" b="b"/>
            <a:pathLst>
              <a:path w="2033270" h="584200">
                <a:moveTo>
                  <a:pt x="1935733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10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2"/>
                </a:lnTo>
                <a:lnTo>
                  <a:pt x="1935733" y="583692"/>
                </a:lnTo>
                <a:lnTo>
                  <a:pt x="1973597" y="576046"/>
                </a:lnTo>
                <a:lnTo>
                  <a:pt x="2004520" y="555196"/>
                </a:lnTo>
                <a:lnTo>
                  <a:pt x="2025370" y="524273"/>
                </a:lnTo>
                <a:lnTo>
                  <a:pt x="2033016" y="486410"/>
                </a:lnTo>
                <a:lnTo>
                  <a:pt x="2033016" y="97281"/>
                </a:lnTo>
                <a:lnTo>
                  <a:pt x="2025370" y="59418"/>
                </a:lnTo>
                <a:lnTo>
                  <a:pt x="2004520" y="28495"/>
                </a:lnTo>
                <a:lnTo>
                  <a:pt x="1973597" y="7645"/>
                </a:lnTo>
                <a:lnTo>
                  <a:pt x="19357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92629" y="4549902"/>
            <a:ext cx="2033270" cy="584200"/>
          </a:xfrm>
          <a:custGeom>
            <a:avLst/>
            <a:gdLst/>
            <a:ahLst/>
            <a:cxnLst/>
            <a:rect l="l" t="t" r="r" b="b"/>
            <a:pathLst>
              <a:path w="203327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1935733" y="0"/>
                </a:lnTo>
                <a:lnTo>
                  <a:pt x="1973597" y="7645"/>
                </a:lnTo>
                <a:lnTo>
                  <a:pt x="2004520" y="28495"/>
                </a:lnTo>
                <a:lnTo>
                  <a:pt x="2025370" y="59418"/>
                </a:lnTo>
                <a:lnTo>
                  <a:pt x="2033016" y="97281"/>
                </a:lnTo>
                <a:lnTo>
                  <a:pt x="2033016" y="486410"/>
                </a:lnTo>
                <a:lnTo>
                  <a:pt x="2025370" y="524273"/>
                </a:lnTo>
                <a:lnTo>
                  <a:pt x="2004520" y="555196"/>
                </a:lnTo>
                <a:lnTo>
                  <a:pt x="1973597" y="576046"/>
                </a:lnTo>
                <a:lnTo>
                  <a:pt x="1935733" y="583692"/>
                </a:lnTo>
                <a:lnTo>
                  <a:pt x="97281" y="583692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10"/>
                </a:lnTo>
                <a:lnTo>
                  <a:pt x="0" y="97281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108454" y="4614164"/>
            <a:ext cx="17995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Georgia"/>
                <a:cs typeface="Georgia"/>
              </a:rPr>
              <a:t>Management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30"/>
    </mc:Choice>
    <mc:Fallback xmlns="">
      <p:transition spd="slow" advTm="88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8" grpId="0" animBg="1"/>
      <p:bldP spid="22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762000"/>
            <a:ext cx="3381247" cy="49244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/>
              <a:t> QUESTIONS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987" y="1640713"/>
            <a:ext cx="7520940" cy="1752308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800" b="0" dirty="0"/>
              <a:t> What is Management ?</a:t>
            </a:r>
            <a:endParaRPr lang="id-ID" sz="2800" b="0" dirty="0"/>
          </a:p>
          <a:p>
            <a:pPr>
              <a:buAutoNum type="arabicPeriod"/>
            </a:pPr>
            <a:r>
              <a:rPr lang="en-US" sz="2800" b="0" dirty="0"/>
              <a:t> What is Control ?</a:t>
            </a:r>
            <a:endParaRPr lang="id-ID" sz="2800" b="0" dirty="0"/>
          </a:p>
          <a:p>
            <a:pPr>
              <a:buAutoNum type="arabicPeriod"/>
            </a:pPr>
            <a:r>
              <a:rPr lang="en-US" sz="2800" b="0" dirty="0"/>
              <a:t> What is System ?</a:t>
            </a:r>
          </a:p>
          <a:p>
            <a:pPr>
              <a:buAutoNum type="arabicPeriod"/>
            </a:pPr>
            <a:r>
              <a:rPr lang="en-US" sz="2800" dirty="0"/>
              <a:t> What is Management Control Systems</a:t>
            </a:r>
            <a:endParaRPr lang="id-ID" sz="2800" b="0" dirty="0"/>
          </a:p>
          <a:p>
            <a:pPr marL="0" indent="0"/>
            <a:endParaRPr lang="id-ID" sz="2800" b="0" dirty="0"/>
          </a:p>
        </p:txBody>
      </p:sp>
      <p:pic>
        <p:nvPicPr>
          <p:cNvPr id="1026" name="Picture 2" descr="Image result for simbol tanda tanya dalam kota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559" y="3407769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83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44"/>
    </mc:Choice>
    <mc:Fallback xmlns="">
      <p:transition spd="slow" advTm="59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WordArt 2"/>
          <p:cNvSpPr>
            <a:spLocks noChangeArrowheads="1" noChangeShapeType="1" noTextEdit="1"/>
          </p:cNvSpPr>
          <p:nvPr/>
        </p:nvSpPr>
        <p:spPr bwMode="auto">
          <a:xfrm>
            <a:off x="1511300" y="620688"/>
            <a:ext cx="6192837" cy="5055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ORGANISA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TIO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N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AS A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S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Y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STEM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709613" y="2024062"/>
            <a:ext cx="7200900" cy="453707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09613" y="1484784"/>
            <a:ext cx="26446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EXTERNAL ENVIRONMENT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339975" y="2492375"/>
            <a:ext cx="2808288" cy="2447925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4067175" y="2422525"/>
            <a:ext cx="2736850" cy="2519363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4140200" y="3789363"/>
            <a:ext cx="2736850" cy="2519362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2484438" y="3789363"/>
            <a:ext cx="2736850" cy="2519362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3995738" y="3860800"/>
            <a:ext cx="1223962" cy="10080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TUJUAN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627313" y="2906713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ADM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4932363" y="2906713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EKO / TEK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2484438" y="5067300"/>
            <a:ext cx="168275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INF / DEC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MAKING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5194300" y="5138738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>
                <a:solidFill>
                  <a:srgbClr val="0033CC"/>
                </a:solidFill>
              </a:rPr>
              <a:t>MANUSIA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762567" y="6056312"/>
            <a:ext cx="1629933" cy="51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/>
              <a:t> INTERNAL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75000"/>
              </a:lnSpc>
            </a:pPr>
            <a:r>
              <a:rPr lang="en-US" dirty="0"/>
              <a:t>ENVIRONMENT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6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35"/>
    </mc:Choice>
    <mc:Fallback xmlns="">
      <p:transition spd="slow" advTm="59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89916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51"/>
    </mc:Choice>
    <mc:Fallback xmlns="">
      <p:transition spd="slow" advTm="99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906903" y="722121"/>
            <a:ext cx="546620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Management </a:t>
            </a:r>
            <a:r>
              <a:rPr lang="en-US" spc="-5" dirty="0">
                <a:solidFill>
                  <a:srgbClr val="6F2F9F"/>
                </a:solidFill>
              </a:rPr>
              <a:t>C</a:t>
            </a:r>
            <a:r>
              <a:rPr spc="-5" dirty="0">
                <a:solidFill>
                  <a:srgbClr val="6F2F9F"/>
                </a:solidFill>
              </a:rPr>
              <a:t>ontrol</a:t>
            </a:r>
            <a:r>
              <a:rPr spc="-10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40868" y="1966925"/>
            <a:ext cx="8541385" cy="3609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Control: </a:t>
            </a:r>
            <a:r>
              <a:rPr sz="2000" dirty="0">
                <a:latin typeface="Georgia"/>
                <a:cs typeface="Georgia"/>
              </a:rPr>
              <a:t>The </a:t>
            </a:r>
            <a:r>
              <a:rPr sz="2000" spc="-5" dirty="0">
                <a:latin typeface="Georgia"/>
                <a:cs typeface="Georgia"/>
              </a:rPr>
              <a:t>process </a:t>
            </a:r>
            <a:r>
              <a:rPr sz="2000" dirty="0">
                <a:latin typeface="Georgia"/>
                <a:cs typeface="Georgia"/>
              </a:rPr>
              <a:t>of monitoring activities to </a:t>
            </a:r>
            <a:r>
              <a:rPr sz="2000" spc="-5" dirty="0">
                <a:latin typeface="Georgia"/>
                <a:cs typeface="Georgia"/>
              </a:rPr>
              <a:t>ensure that they are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being</a:t>
            </a:r>
          </a:p>
          <a:p>
            <a:pPr marL="2686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accomplished as </a:t>
            </a:r>
            <a:r>
              <a:rPr sz="2000" spc="-5" dirty="0">
                <a:latin typeface="Georgia"/>
                <a:cs typeface="Georgia"/>
              </a:rPr>
              <a:t>planned </a:t>
            </a:r>
            <a:r>
              <a:rPr sz="2000" dirty="0">
                <a:latin typeface="Georgia"/>
                <a:cs typeface="Georgia"/>
              </a:rPr>
              <a:t>and </a:t>
            </a:r>
            <a:r>
              <a:rPr sz="2000" spc="-5" dirty="0">
                <a:latin typeface="Georgia"/>
                <a:cs typeface="Georgia"/>
              </a:rPr>
              <a:t>of correcting </a:t>
            </a:r>
            <a:r>
              <a:rPr sz="2000" dirty="0">
                <a:latin typeface="Georgia"/>
                <a:cs typeface="Georgia"/>
              </a:rPr>
              <a:t>any </a:t>
            </a:r>
            <a:r>
              <a:rPr sz="2000" spc="-5" dirty="0">
                <a:latin typeface="Georgia"/>
                <a:cs typeface="Georgia"/>
              </a:rPr>
              <a:t>significant</a:t>
            </a:r>
            <a:r>
              <a:rPr sz="2000" spc="2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deviations.</a:t>
            </a:r>
            <a:endParaRPr sz="20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dirty="0">
                <a:latin typeface="Georgia"/>
                <a:cs typeface="Georgia"/>
              </a:rPr>
              <a:t>Management: </a:t>
            </a:r>
            <a:r>
              <a:rPr sz="2000" spc="-5" dirty="0">
                <a:latin typeface="Georgia"/>
                <a:cs typeface="Georgia"/>
              </a:rPr>
              <a:t>The process of dealing with or controlling things or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people.</a:t>
            </a:r>
            <a:endParaRPr sz="20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Wingdings"/>
              <a:buChar char=""/>
            </a:pPr>
            <a:endParaRPr sz="2600" dirty="0">
              <a:latin typeface="Times New Roman"/>
              <a:cs typeface="Times New Roman"/>
            </a:endParaRPr>
          </a:p>
          <a:p>
            <a:pPr marL="268605" marR="94615" indent="-256540">
              <a:lnSpc>
                <a:spcPct val="100000"/>
              </a:lnSpc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System: </a:t>
            </a:r>
            <a:r>
              <a:rPr sz="2000" dirty="0">
                <a:latin typeface="Georgia"/>
                <a:cs typeface="Georgia"/>
              </a:rPr>
              <a:t>A </a:t>
            </a:r>
            <a:r>
              <a:rPr sz="2000" spc="-5" dirty="0">
                <a:latin typeface="Georgia"/>
                <a:cs typeface="Georgia"/>
              </a:rPr>
              <a:t>system </a:t>
            </a:r>
            <a:r>
              <a:rPr sz="2000" dirty="0">
                <a:latin typeface="Georgia"/>
                <a:cs typeface="Georgia"/>
              </a:rPr>
              <a:t>is a </a:t>
            </a:r>
            <a:r>
              <a:rPr sz="2000" spc="-5" dirty="0">
                <a:latin typeface="Georgia"/>
                <a:cs typeface="Georgia"/>
              </a:rPr>
              <a:t>prescribed way of carrying out </a:t>
            </a:r>
            <a:r>
              <a:rPr sz="2000" dirty="0">
                <a:latin typeface="Georgia"/>
                <a:cs typeface="Georgia"/>
              </a:rPr>
              <a:t>any activity </a:t>
            </a:r>
            <a:r>
              <a:rPr sz="2000" spc="-5" dirty="0">
                <a:latin typeface="Georgia"/>
                <a:cs typeface="Georgia"/>
              </a:rPr>
              <a:t>or set of  </a:t>
            </a:r>
            <a:r>
              <a:rPr sz="2000" dirty="0">
                <a:latin typeface="Georgia"/>
                <a:cs typeface="Georgia"/>
              </a:rPr>
              <a:t>activities.</a:t>
            </a: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Wingdings"/>
              <a:buChar char=""/>
            </a:pPr>
            <a:endParaRPr sz="2600" dirty="0">
              <a:latin typeface="Times New Roman"/>
              <a:cs typeface="Times New Roman"/>
            </a:endParaRPr>
          </a:p>
          <a:p>
            <a:pPr marL="268605" marR="518795" indent="-256540">
              <a:lnSpc>
                <a:spcPct val="100000"/>
              </a:lnSpc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Management Control </a:t>
            </a:r>
            <a:r>
              <a:rPr sz="2000" dirty="0">
                <a:latin typeface="Georgia"/>
                <a:cs typeface="Georgia"/>
              </a:rPr>
              <a:t>Systems: </a:t>
            </a:r>
            <a:r>
              <a:rPr sz="2000" spc="-5" dirty="0">
                <a:latin typeface="Georgia"/>
                <a:cs typeface="Georgia"/>
              </a:rPr>
              <a:t>The system used </a:t>
            </a:r>
            <a:r>
              <a:rPr sz="2000" dirty="0">
                <a:latin typeface="Georgia"/>
                <a:cs typeface="Georgia"/>
              </a:rPr>
              <a:t>by management </a:t>
            </a:r>
            <a:r>
              <a:rPr sz="2000" spc="-5" dirty="0">
                <a:latin typeface="Georgia"/>
                <a:cs typeface="Georgia"/>
              </a:rPr>
              <a:t>to  control the </a:t>
            </a:r>
            <a:r>
              <a:rPr sz="2000" dirty="0">
                <a:latin typeface="Georgia"/>
                <a:cs typeface="Georgia"/>
              </a:rPr>
              <a:t>activities of an </a:t>
            </a:r>
            <a:r>
              <a:rPr sz="2000" spc="-5" dirty="0">
                <a:latin typeface="Georgia"/>
                <a:cs typeface="Georgia"/>
              </a:rPr>
              <a:t>organization </a:t>
            </a:r>
            <a:r>
              <a:rPr sz="2000" dirty="0">
                <a:latin typeface="Georgia"/>
                <a:cs typeface="Georgia"/>
              </a:rPr>
              <a:t>is </a:t>
            </a:r>
            <a:r>
              <a:rPr sz="2000" spc="-5" dirty="0">
                <a:latin typeface="Georgia"/>
                <a:cs typeface="Georgia"/>
              </a:rPr>
              <a:t>called </a:t>
            </a:r>
            <a:r>
              <a:rPr sz="2000" dirty="0">
                <a:latin typeface="Georgia"/>
                <a:cs typeface="Georgia"/>
              </a:rPr>
              <a:t>management </a:t>
            </a:r>
            <a:r>
              <a:rPr sz="2000" spc="-5" dirty="0">
                <a:latin typeface="Georgia"/>
                <a:cs typeface="Georgia"/>
              </a:rPr>
              <a:t>control  systems.</a:t>
            </a:r>
            <a:endParaRPr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4703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81"/>
    </mc:Choice>
    <mc:Fallback xmlns="">
      <p:transition spd="slow" advTm="92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86147"/>
            <a:ext cx="83058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suatu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cenderung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mengarah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pada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kegiatan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dengan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dominasi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tinggi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menyeluruh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memperoleh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kepercayaan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bahwa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strategi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kinerja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perusahaan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sudah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secara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efektif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efisien</a:t>
            </a:r>
            <a:endParaRPr lang="en-US" sz="2400" dirty="0">
              <a:latin typeface="Arial Rounded MT Bold" panose="020F0704030504030204" pitchFamily="34" charset="0"/>
            </a:endParaRPr>
          </a:p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suatu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dari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lainnya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sebagai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implementasi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strategi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berfungsi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sebagai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motivasi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anggota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organisasi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mencapai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tujuan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organisasi</a:t>
            </a:r>
            <a:endParaRPr lang="en-US" sz="2400" dirty="0">
              <a:latin typeface="Arial Rounded MT Bold" panose="020F0704030504030204" pitchFamily="34" charset="0"/>
            </a:endParaRPr>
          </a:p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bantu yang </a:t>
            </a:r>
            <a:r>
              <a:rPr lang="en-US" sz="2400" dirty="0" err="1">
                <a:latin typeface="Arial Rounded MT Bold" panose="020F0704030504030204" pitchFamily="34" charset="0"/>
              </a:rPr>
              <a:t>bersifat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mengarahkan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semua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kegiatan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dilakukan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oleh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petugas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mencapai</a:t>
            </a:r>
            <a:r>
              <a:rPr lang="en-US" sz="2400" dirty="0">
                <a:latin typeface="Arial Rounded MT Bold" panose="020F0704030504030204" pitchFamily="34" charset="0"/>
              </a:rPr>
              <a:t> target </a:t>
            </a:r>
            <a:r>
              <a:rPr lang="en-US" sz="2400" dirty="0" err="1">
                <a:latin typeface="Arial Rounded MT Bold" panose="020F0704030504030204" pitchFamily="34" charset="0"/>
              </a:rPr>
              <a:t>perusahaan</a:t>
            </a:r>
            <a:r>
              <a:rPr lang="en-US" sz="2400" dirty="0">
                <a:latin typeface="Arial Rounded MT Bold" panose="020F070403050403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7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86"/>
    </mc:Choice>
    <mc:Fallback xmlns="">
      <p:transition spd="slow" advTm="6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2028</Words>
  <Application>Microsoft Office PowerPoint</Application>
  <PresentationFormat>On-screen Show (4:3)</PresentationFormat>
  <Paragraphs>290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42" baseType="lpstr">
      <vt:lpstr>Arial</vt:lpstr>
      <vt:lpstr>Arial Black</vt:lpstr>
      <vt:lpstr>Arial Rounded MT Bold</vt:lpstr>
      <vt:lpstr>Calibri</vt:lpstr>
      <vt:lpstr>Georgia</vt:lpstr>
      <vt:lpstr>Times New Roman</vt:lpstr>
      <vt:lpstr>Trebuchet MS</vt:lpstr>
      <vt:lpstr>Wingdings</vt:lpstr>
      <vt:lpstr>Wingdings 3</vt:lpstr>
      <vt:lpstr>Office Theme</vt:lpstr>
      <vt:lpstr>Facet</vt:lpstr>
      <vt:lpstr>PowerPoint Presentation</vt:lpstr>
      <vt:lpstr>PowerPoint Presentation</vt:lpstr>
      <vt:lpstr>Objectives After study this topic we should be able to</vt:lpstr>
      <vt:lpstr>Management Control Systems</vt:lpstr>
      <vt:lpstr> QUESTIONS</vt:lpstr>
      <vt:lpstr>PowerPoint Presentation</vt:lpstr>
      <vt:lpstr>PowerPoint Presentation</vt:lpstr>
      <vt:lpstr>Management Control Systems</vt:lpstr>
      <vt:lpstr>PowerPoint Presentation</vt:lpstr>
      <vt:lpstr>PowerPoint Presentation</vt:lpstr>
      <vt:lpstr>PowerPoint Presentation</vt:lpstr>
      <vt:lpstr>Elements of a Control System</vt:lpstr>
      <vt:lpstr>Elements of Control System</vt:lpstr>
      <vt:lpstr>Examples of Control System</vt:lpstr>
      <vt:lpstr>Examples of functioning of elements</vt:lpstr>
      <vt:lpstr>Management &amp; Management Control Process</vt:lpstr>
      <vt:lpstr>Contrast of Management Control With Simpler  Control Process</vt:lpstr>
      <vt:lpstr>Systems</vt:lpstr>
      <vt:lpstr>Boundaries of Management Control</vt:lpstr>
      <vt:lpstr>Aspects of Management Control Systems</vt:lpstr>
      <vt:lpstr>PowerPoint Presentation</vt:lpstr>
      <vt:lpstr>PowerPoint Presentation</vt:lpstr>
      <vt:lpstr>Aspects of Management  Control Systems:</vt:lpstr>
      <vt:lpstr>Strategy Formulation</vt:lpstr>
      <vt:lpstr>Strategies Formulation VS Management Control</vt:lpstr>
      <vt:lpstr>Task Control</vt:lpstr>
      <vt:lpstr>Task Control VS Management Control</vt:lpstr>
      <vt:lpstr>Examples of Decisions in Planning and Control Functions</vt:lpstr>
      <vt:lpstr>Impact of the Internet Management Control: Benefits</vt:lpstr>
      <vt:lpstr>Impact of the Internet Management Control: Judgment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16</cp:revision>
  <dcterms:created xsi:type="dcterms:W3CDTF">2019-10-10T13:40:15Z</dcterms:created>
  <dcterms:modified xsi:type="dcterms:W3CDTF">2020-04-29T03:17:40Z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2015-01-10T00:00:00Z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2019-10-10T00:00:00Z</vt:filetime>
  </property>
</Properties>
</file>