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62" r:id="rId19"/>
    <p:sldId id="263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4" r:id="rId30"/>
    <p:sldId id="269" r:id="rId31"/>
    <p:sldId id="268" r:id="rId32"/>
    <p:sldId id="266" r:id="rId33"/>
    <p:sldId id="27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8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DB319-1609-48A6-9EC8-99331AAAE7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12BDEF-381C-4364-978C-1FAC36378281}">
      <dgm:prSet phldrT="[Text]"/>
      <dgm:spPr/>
      <dgm:t>
        <a:bodyPr/>
        <a:lstStyle/>
        <a:p>
          <a:r>
            <a:rPr lang="pt-BR" b="1" dirty="0" smtClean="0"/>
            <a:t>Dampak terhadap Pencatatan Entitas Induk</a:t>
          </a:r>
          <a:endParaRPr lang="en-US" b="1" dirty="0"/>
        </a:p>
      </dgm:t>
    </dgm:pt>
    <dgm:pt modelId="{B052E236-7927-4599-8720-C6DA5528737E}" type="parTrans" cxnId="{67AD491A-30BC-4DCF-A3DD-C722F881269C}">
      <dgm:prSet/>
      <dgm:spPr/>
      <dgm:t>
        <a:bodyPr/>
        <a:lstStyle/>
        <a:p>
          <a:endParaRPr lang="en-US"/>
        </a:p>
      </dgm:t>
    </dgm:pt>
    <dgm:pt modelId="{CD993445-ED15-45A1-937B-A3BAD395AC1B}" type="sibTrans" cxnId="{67AD491A-30BC-4DCF-A3DD-C722F881269C}">
      <dgm:prSet/>
      <dgm:spPr/>
      <dgm:t>
        <a:bodyPr/>
        <a:lstStyle/>
        <a:p>
          <a:endParaRPr lang="en-US"/>
        </a:p>
      </dgm:t>
    </dgm:pt>
    <dgm:pt modelId="{078F2512-C989-4562-BB55-EA5AE27CECB1}">
      <dgm:prSet phldrT="[Text]"/>
      <dgm:spPr/>
      <dgm:t>
        <a:bodyPr/>
        <a:lstStyle/>
        <a:p>
          <a:r>
            <a:rPr lang="en-US" dirty="0" err="1" smtClean="0"/>
            <a:t>Transaksi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r>
            <a:rPr lang="en-US" dirty="0" smtClean="0"/>
            <a:t> </a:t>
          </a:r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tetap</a:t>
          </a:r>
          <a:r>
            <a:rPr lang="en-US" dirty="0" smtClean="0"/>
            <a:t> </a:t>
          </a:r>
          <a:r>
            <a:rPr lang="en-US" dirty="0" err="1" smtClean="0"/>
            <a:t>antara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induk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menghasilkan</a:t>
          </a:r>
          <a:r>
            <a:rPr lang="en-US" dirty="0" smtClean="0"/>
            <a:t> </a:t>
          </a:r>
          <a:r>
            <a:rPr lang="en-US" dirty="0" err="1" smtClean="0"/>
            <a:t>keuntungan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kerugian</a:t>
          </a:r>
          <a:r>
            <a:rPr lang="en-US" dirty="0" smtClean="0"/>
            <a:t>.</a:t>
          </a:r>
          <a:endParaRPr lang="en-US" dirty="0"/>
        </a:p>
      </dgm:t>
    </dgm:pt>
    <dgm:pt modelId="{40A8EFEA-55FC-466E-88B8-0BA85852229E}" type="parTrans" cxnId="{2AF4169B-A3F9-451D-8462-E9B6FF037BA2}">
      <dgm:prSet/>
      <dgm:spPr/>
      <dgm:t>
        <a:bodyPr/>
        <a:lstStyle/>
        <a:p>
          <a:endParaRPr lang="en-US"/>
        </a:p>
      </dgm:t>
    </dgm:pt>
    <dgm:pt modelId="{7DC46383-F038-4D9B-8CE3-B9041EDE5BCE}" type="sibTrans" cxnId="{2AF4169B-A3F9-451D-8462-E9B6FF037BA2}">
      <dgm:prSet/>
      <dgm:spPr/>
      <dgm:t>
        <a:bodyPr/>
        <a:lstStyle/>
        <a:p>
          <a:endParaRPr lang="en-US"/>
        </a:p>
      </dgm:t>
    </dgm:pt>
    <dgm:pt modelId="{87B2CF7C-97C0-431D-8C59-71D397E8B50C}">
      <dgm:prSet phldrT="[Text]"/>
      <dgm:spPr/>
      <dgm:t>
        <a:bodyPr/>
        <a:lstStyle/>
        <a:p>
          <a:r>
            <a:rPr lang="en-US" dirty="0" err="1" smtClean="0"/>
            <a:t>Keuntungan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kerugian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terealisasi</a:t>
          </a:r>
          <a:r>
            <a:rPr lang="en-US" dirty="0" smtClean="0"/>
            <a:t> </a:t>
          </a:r>
          <a:r>
            <a:rPr lang="en-US" dirty="0" err="1" smtClean="0"/>
            <a:t>selama</a:t>
          </a:r>
          <a:r>
            <a:rPr lang="en-US" dirty="0" smtClean="0"/>
            <a:t> </a:t>
          </a:r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 </a:t>
          </a:r>
          <a:r>
            <a:rPr lang="en-US" dirty="0" err="1" smtClean="0"/>
            <a:t>masih</a:t>
          </a:r>
          <a:r>
            <a:rPr lang="en-US" dirty="0" smtClean="0"/>
            <a:t> </a:t>
          </a:r>
          <a:r>
            <a:rPr lang="en-US" dirty="0" err="1" smtClean="0"/>
            <a:t>dimiliki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induk</a:t>
          </a:r>
          <a:r>
            <a:rPr lang="en-US" dirty="0" smtClean="0"/>
            <a:t>.</a:t>
          </a:r>
          <a:endParaRPr lang="en-US" dirty="0"/>
        </a:p>
      </dgm:t>
    </dgm:pt>
    <dgm:pt modelId="{CB8794AE-82EA-4F8F-9188-175BD14CDEE9}" type="parTrans" cxnId="{7E0C360E-183A-4B76-9D7E-1EC9951AD54A}">
      <dgm:prSet/>
      <dgm:spPr/>
      <dgm:t>
        <a:bodyPr/>
        <a:lstStyle/>
        <a:p>
          <a:endParaRPr lang="en-US"/>
        </a:p>
      </dgm:t>
    </dgm:pt>
    <dgm:pt modelId="{00062392-9F31-4FFC-8DC9-745313212BC6}" type="sibTrans" cxnId="{7E0C360E-183A-4B76-9D7E-1EC9951AD54A}">
      <dgm:prSet/>
      <dgm:spPr/>
      <dgm:t>
        <a:bodyPr/>
        <a:lstStyle/>
        <a:p>
          <a:endParaRPr lang="en-US"/>
        </a:p>
      </dgm:t>
    </dgm:pt>
    <dgm:pt modelId="{38989A38-2FD8-46F9-9412-B661FC452C43}">
      <dgm:prSet phldrT="[Text]"/>
      <dgm:spPr/>
      <dgm:t>
        <a:bodyPr/>
        <a:lstStyle/>
        <a:p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keuntungan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kerugian</a:t>
          </a:r>
          <a:r>
            <a:rPr lang="en-US" dirty="0" smtClean="0"/>
            <a:t> yang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terealisasi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,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induk</a:t>
          </a:r>
          <a:r>
            <a:rPr lang="en-US" dirty="0" smtClean="0"/>
            <a:t>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membuat</a:t>
          </a:r>
          <a:r>
            <a:rPr lang="en-US" dirty="0" smtClean="0"/>
            <a:t> </a:t>
          </a:r>
          <a:r>
            <a:rPr lang="en-US" dirty="0" err="1" smtClean="0"/>
            <a:t>pencatatan</a:t>
          </a:r>
          <a:r>
            <a:rPr lang="en-US" dirty="0" smtClean="0"/>
            <a:t>.</a:t>
          </a:r>
          <a:endParaRPr lang="en-US" dirty="0"/>
        </a:p>
      </dgm:t>
    </dgm:pt>
    <dgm:pt modelId="{A9F5BFB8-5EAF-4261-BBA7-AC53485D6CE3}" type="parTrans" cxnId="{2A70D7B4-820A-4969-A960-EE3E11E9501D}">
      <dgm:prSet/>
      <dgm:spPr/>
      <dgm:t>
        <a:bodyPr/>
        <a:lstStyle/>
        <a:p>
          <a:endParaRPr lang="en-US"/>
        </a:p>
      </dgm:t>
    </dgm:pt>
    <dgm:pt modelId="{7F0F9C86-724E-4D03-A738-057662F14782}" type="sibTrans" cxnId="{2A70D7B4-820A-4969-A960-EE3E11E9501D}">
      <dgm:prSet/>
      <dgm:spPr/>
      <dgm:t>
        <a:bodyPr/>
        <a:lstStyle/>
        <a:p>
          <a:endParaRPr lang="en-US"/>
        </a:p>
      </dgm:t>
    </dgm:pt>
    <dgm:pt modelId="{3FB92504-4234-45A6-A070-FD5BF6130847}">
      <dgm:prSet phldrT="[Text]"/>
      <dgm:spPr/>
      <dgm:t>
        <a:bodyPr/>
        <a:lstStyle/>
        <a:p>
          <a:r>
            <a:rPr lang="en-US" dirty="0" err="1" smtClean="0"/>
            <a:t>Jurnal</a:t>
          </a:r>
          <a:r>
            <a:rPr lang="en-US" dirty="0" smtClean="0"/>
            <a:t> yang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dibuat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induk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mengacu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pembahasan</a:t>
          </a:r>
          <a:r>
            <a:rPr lang="en-US" dirty="0" smtClean="0"/>
            <a:t> </a:t>
          </a:r>
          <a:r>
            <a:rPr lang="en-US" dirty="0" err="1" smtClean="0"/>
            <a:t>di</a:t>
          </a:r>
          <a:r>
            <a:rPr lang="en-US" dirty="0" smtClean="0"/>
            <a:t> </a:t>
          </a:r>
          <a:r>
            <a:rPr lang="en-US" dirty="0" err="1" smtClean="0"/>
            <a:t>Bab</a:t>
          </a:r>
          <a:r>
            <a:rPr lang="en-US" dirty="0" smtClean="0"/>
            <a:t> 2.</a:t>
          </a:r>
          <a:endParaRPr lang="en-US" dirty="0"/>
        </a:p>
      </dgm:t>
    </dgm:pt>
    <dgm:pt modelId="{B345A177-D20D-4A01-B08D-BC80358692F4}" type="parTrans" cxnId="{3D972B7C-DA0F-4888-8347-28057AAECE48}">
      <dgm:prSet/>
      <dgm:spPr/>
      <dgm:t>
        <a:bodyPr/>
        <a:lstStyle/>
        <a:p>
          <a:endParaRPr lang="en-US"/>
        </a:p>
      </dgm:t>
    </dgm:pt>
    <dgm:pt modelId="{29681250-68DF-4301-99DE-BAD77CB56E46}" type="sibTrans" cxnId="{3D972B7C-DA0F-4888-8347-28057AAECE48}">
      <dgm:prSet/>
      <dgm:spPr/>
      <dgm:t>
        <a:bodyPr/>
        <a:lstStyle/>
        <a:p>
          <a:endParaRPr lang="en-US"/>
        </a:p>
      </dgm:t>
    </dgm:pt>
    <dgm:pt modelId="{AD438735-8F9D-424D-9A48-9EA4B56E80B7}" type="pres">
      <dgm:prSet presAssocID="{9EFDB319-1609-48A6-9EC8-99331AAAE7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FF7107-48BF-4847-850B-6FFE249FE2FB}" type="pres">
      <dgm:prSet presAssocID="{B512BDEF-381C-4364-978C-1FAC36378281}" presName="parentText" presStyleLbl="node1" presStyleIdx="0" presStyleCnt="1" custScaleY="717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C0090-78E1-4DF0-A4A9-220C092DFD9B}" type="pres">
      <dgm:prSet presAssocID="{B512BDEF-381C-4364-978C-1FAC3637828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0E84ED-D8B4-4DC2-8E94-C3B3C4E305A1}" type="presOf" srcId="{B512BDEF-381C-4364-978C-1FAC36378281}" destId="{1CFF7107-48BF-4847-850B-6FFE249FE2FB}" srcOrd="0" destOrd="0" presId="urn:microsoft.com/office/officeart/2005/8/layout/vList2"/>
    <dgm:cxn modelId="{3D972B7C-DA0F-4888-8347-28057AAECE48}" srcId="{B512BDEF-381C-4364-978C-1FAC36378281}" destId="{3FB92504-4234-45A6-A070-FD5BF6130847}" srcOrd="3" destOrd="0" parTransId="{B345A177-D20D-4A01-B08D-BC80358692F4}" sibTransId="{29681250-68DF-4301-99DE-BAD77CB56E46}"/>
    <dgm:cxn modelId="{BF81ADB1-8987-4D1F-8CFC-CFEFE76F8D9B}" type="presOf" srcId="{3FB92504-4234-45A6-A070-FD5BF6130847}" destId="{0ECC0090-78E1-4DF0-A4A9-220C092DFD9B}" srcOrd="0" destOrd="3" presId="urn:microsoft.com/office/officeart/2005/8/layout/vList2"/>
    <dgm:cxn modelId="{7E0C360E-183A-4B76-9D7E-1EC9951AD54A}" srcId="{B512BDEF-381C-4364-978C-1FAC36378281}" destId="{87B2CF7C-97C0-431D-8C59-71D397E8B50C}" srcOrd="1" destOrd="0" parTransId="{CB8794AE-82EA-4F8F-9188-175BD14CDEE9}" sibTransId="{00062392-9F31-4FFC-8DC9-745313212BC6}"/>
    <dgm:cxn modelId="{67AD491A-30BC-4DCF-A3DD-C722F881269C}" srcId="{9EFDB319-1609-48A6-9EC8-99331AAAE7CC}" destId="{B512BDEF-381C-4364-978C-1FAC36378281}" srcOrd="0" destOrd="0" parTransId="{B052E236-7927-4599-8720-C6DA5528737E}" sibTransId="{CD993445-ED15-45A1-937B-A3BAD395AC1B}"/>
    <dgm:cxn modelId="{B61E40B4-3D09-48D6-A055-ED9FBEF13E17}" type="presOf" srcId="{078F2512-C989-4562-BB55-EA5AE27CECB1}" destId="{0ECC0090-78E1-4DF0-A4A9-220C092DFD9B}" srcOrd="0" destOrd="0" presId="urn:microsoft.com/office/officeart/2005/8/layout/vList2"/>
    <dgm:cxn modelId="{9032C660-7AAE-44D0-8B26-58279426B1AE}" type="presOf" srcId="{87B2CF7C-97C0-431D-8C59-71D397E8B50C}" destId="{0ECC0090-78E1-4DF0-A4A9-220C092DFD9B}" srcOrd="0" destOrd="1" presId="urn:microsoft.com/office/officeart/2005/8/layout/vList2"/>
    <dgm:cxn modelId="{D39F32A4-4BDB-49EC-A80A-E774B7F429EE}" type="presOf" srcId="{38989A38-2FD8-46F9-9412-B661FC452C43}" destId="{0ECC0090-78E1-4DF0-A4A9-220C092DFD9B}" srcOrd="0" destOrd="2" presId="urn:microsoft.com/office/officeart/2005/8/layout/vList2"/>
    <dgm:cxn modelId="{3B45B806-956E-42B8-9237-CE5FFBE04005}" type="presOf" srcId="{9EFDB319-1609-48A6-9EC8-99331AAAE7CC}" destId="{AD438735-8F9D-424D-9A48-9EA4B56E80B7}" srcOrd="0" destOrd="0" presId="urn:microsoft.com/office/officeart/2005/8/layout/vList2"/>
    <dgm:cxn modelId="{2A70D7B4-820A-4969-A960-EE3E11E9501D}" srcId="{B512BDEF-381C-4364-978C-1FAC36378281}" destId="{38989A38-2FD8-46F9-9412-B661FC452C43}" srcOrd="2" destOrd="0" parTransId="{A9F5BFB8-5EAF-4261-BBA7-AC53485D6CE3}" sibTransId="{7F0F9C86-724E-4D03-A738-057662F14782}"/>
    <dgm:cxn modelId="{2AF4169B-A3F9-451D-8462-E9B6FF037BA2}" srcId="{B512BDEF-381C-4364-978C-1FAC36378281}" destId="{078F2512-C989-4562-BB55-EA5AE27CECB1}" srcOrd="0" destOrd="0" parTransId="{40A8EFEA-55FC-466E-88B8-0BA85852229E}" sibTransId="{7DC46383-F038-4D9B-8CE3-B9041EDE5BCE}"/>
    <dgm:cxn modelId="{80231362-8E3B-4187-A036-9E7345A0B218}" type="presParOf" srcId="{AD438735-8F9D-424D-9A48-9EA4B56E80B7}" destId="{1CFF7107-48BF-4847-850B-6FFE249FE2FB}" srcOrd="0" destOrd="0" presId="urn:microsoft.com/office/officeart/2005/8/layout/vList2"/>
    <dgm:cxn modelId="{F4FD1704-6EEB-48B9-9073-5BE484A3C120}" type="presParOf" srcId="{AD438735-8F9D-424D-9A48-9EA4B56E80B7}" destId="{0ECC0090-78E1-4DF0-A4A9-220C092DFD9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FDB319-1609-48A6-9EC8-99331AAAE7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BD7F22-738F-468A-AFCA-8257C9F03824}">
      <dgm:prSet phldrT="[Text]"/>
      <dgm:spPr/>
      <dgm:t>
        <a:bodyPr/>
        <a:lstStyle/>
        <a:p>
          <a:r>
            <a:rPr lang="en-US" b="1" dirty="0" err="1" smtClean="0"/>
            <a:t>Dampak</a:t>
          </a:r>
          <a:r>
            <a:rPr lang="en-US" b="1" dirty="0" smtClean="0"/>
            <a:t> </a:t>
          </a:r>
          <a:r>
            <a:rPr lang="en-US" b="1" dirty="0" err="1" smtClean="0"/>
            <a:t>terhadap</a:t>
          </a:r>
          <a:r>
            <a:rPr lang="en-US" b="1" dirty="0" smtClean="0"/>
            <a:t> </a:t>
          </a:r>
          <a:r>
            <a:rPr lang="en-US" b="1" dirty="0" err="1" smtClean="0"/>
            <a:t>Jurnal</a:t>
          </a:r>
          <a:r>
            <a:rPr lang="en-US" b="1" dirty="0" smtClean="0"/>
            <a:t> </a:t>
          </a:r>
          <a:r>
            <a:rPr lang="en-US" b="1" dirty="0" err="1" smtClean="0"/>
            <a:t>Eliminasi</a:t>
          </a:r>
          <a:endParaRPr lang="en-US" b="1" dirty="0"/>
        </a:p>
      </dgm:t>
    </dgm:pt>
    <dgm:pt modelId="{7878BB92-6F68-4CD7-969D-B7466FF940B5}" type="parTrans" cxnId="{A82046EA-1B7F-4859-B060-7D010ED6F424}">
      <dgm:prSet/>
      <dgm:spPr/>
      <dgm:t>
        <a:bodyPr/>
        <a:lstStyle/>
        <a:p>
          <a:endParaRPr lang="en-US"/>
        </a:p>
      </dgm:t>
    </dgm:pt>
    <dgm:pt modelId="{2D2B882B-50ED-4966-A71E-E5A819B1FF24}" type="sibTrans" cxnId="{A82046EA-1B7F-4859-B060-7D010ED6F424}">
      <dgm:prSet/>
      <dgm:spPr/>
      <dgm:t>
        <a:bodyPr/>
        <a:lstStyle/>
        <a:p>
          <a:endParaRPr lang="en-US"/>
        </a:p>
      </dgm:t>
    </dgm:pt>
    <dgm:pt modelId="{E07FE186-182C-488A-96D7-B0E8895379D3}">
      <dgm:prSet phldrT="[Text]"/>
      <dgm:spPr/>
      <dgm:t>
        <a:bodyPr/>
        <a:lstStyle/>
        <a:p>
          <a:r>
            <a:rPr lang="en-US" dirty="0" err="1" smtClean="0"/>
            <a:t>Transaksi</a:t>
          </a:r>
          <a:r>
            <a:rPr lang="en-US" dirty="0" smtClean="0"/>
            <a:t> </a:t>
          </a:r>
          <a:r>
            <a:rPr lang="en-US" dirty="0" err="1" smtClean="0"/>
            <a:t>jual</a:t>
          </a:r>
          <a:r>
            <a:rPr lang="en-US" dirty="0" smtClean="0"/>
            <a:t> </a:t>
          </a:r>
          <a:r>
            <a:rPr lang="en-US" dirty="0" err="1" smtClean="0"/>
            <a:t>beli</a:t>
          </a:r>
          <a:r>
            <a:rPr lang="en-US" dirty="0" smtClean="0"/>
            <a:t> </a:t>
          </a:r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tetap</a:t>
          </a:r>
          <a:r>
            <a:rPr lang="en-US" dirty="0" smtClean="0"/>
            <a:t> </a:t>
          </a:r>
          <a:r>
            <a:rPr lang="en-US" dirty="0" err="1" smtClean="0"/>
            <a:t>antara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induk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juga</a:t>
          </a:r>
          <a:r>
            <a:rPr lang="en-US" dirty="0" smtClean="0"/>
            <a:t>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dieliminasi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rangka</a:t>
          </a:r>
          <a:r>
            <a:rPr lang="en-US" dirty="0" smtClean="0"/>
            <a:t> </a:t>
          </a:r>
          <a:r>
            <a:rPr lang="en-US" dirty="0" err="1" smtClean="0"/>
            <a:t>penyusunan</a:t>
          </a:r>
          <a:r>
            <a:rPr lang="en-US" dirty="0" smtClean="0"/>
            <a:t> </a:t>
          </a:r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keuangan</a:t>
          </a:r>
          <a:r>
            <a:rPr lang="en-US" dirty="0" smtClean="0"/>
            <a:t> </a:t>
          </a:r>
          <a:r>
            <a:rPr lang="en-US" dirty="0" err="1" smtClean="0"/>
            <a:t>konsolidasian</a:t>
          </a:r>
          <a:r>
            <a:rPr lang="en-US" dirty="0" smtClean="0"/>
            <a:t>.</a:t>
          </a:r>
          <a:endParaRPr lang="en-US" dirty="0"/>
        </a:p>
      </dgm:t>
    </dgm:pt>
    <dgm:pt modelId="{30016331-CDFA-405D-90DA-83E6833C3282}" type="parTrans" cxnId="{C80B014A-E00D-483A-950C-500D295F8594}">
      <dgm:prSet/>
      <dgm:spPr/>
      <dgm:t>
        <a:bodyPr/>
        <a:lstStyle/>
        <a:p>
          <a:endParaRPr lang="en-US"/>
        </a:p>
      </dgm:t>
    </dgm:pt>
    <dgm:pt modelId="{9C47F3CE-2519-4F22-891C-18EC22F86031}" type="sibTrans" cxnId="{C80B014A-E00D-483A-950C-500D295F8594}">
      <dgm:prSet/>
      <dgm:spPr/>
      <dgm:t>
        <a:bodyPr/>
        <a:lstStyle/>
        <a:p>
          <a:endParaRPr lang="en-US"/>
        </a:p>
      </dgm:t>
    </dgm:pt>
    <dgm:pt modelId="{94CC1394-59C4-4E54-A387-470E4FDFCDCD}">
      <dgm:prSet/>
      <dgm:spPr/>
      <dgm:t>
        <a:bodyPr/>
        <a:lstStyle/>
        <a:p>
          <a:r>
            <a:rPr lang="en-US" dirty="0" err="1" smtClean="0"/>
            <a:t>Keuntungan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kerugian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penjualan</a:t>
          </a:r>
          <a:r>
            <a:rPr lang="en-US" dirty="0" smtClean="0"/>
            <a:t> </a:t>
          </a:r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tetap</a:t>
          </a:r>
          <a:r>
            <a:rPr lang="en-US" dirty="0" smtClean="0"/>
            <a:t> </a:t>
          </a:r>
          <a:r>
            <a:rPr lang="en-US" dirty="0" err="1" smtClean="0"/>
            <a:t>antara</a:t>
          </a:r>
          <a:r>
            <a:rPr lang="en-US" dirty="0" smtClean="0"/>
            <a:t> </a:t>
          </a:r>
          <a:r>
            <a:rPr lang="en-US" dirty="0" err="1" smtClean="0"/>
            <a:t>induk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terealisasi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saat</a:t>
          </a:r>
          <a:r>
            <a:rPr lang="en-US" dirty="0" smtClean="0"/>
            <a:t> </a:t>
          </a:r>
          <a:r>
            <a:rPr lang="en-US" dirty="0" err="1" smtClean="0"/>
            <a:t>pelepasan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penggunaan</a:t>
          </a:r>
          <a:r>
            <a:rPr lang="en-US" dirty="0" smtClean="0"/>
            <a:t> </a:t>
          </a:r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tetap</a:t>
          </a:r>
          <a:r>
            <a:rPr lang="en-US" dirty="0" smtClean="0"/>
            <a:t>.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tetap</a:t>
          </a:r>
          <a:r>
            <a:rPr lang="en-US" dirty="0" smtClean="0"/>
            <a:t> yang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disusutkan</a:t>
          </a:r>
          <a:r>
            <a:rPr lang="en-US" dirty="0" smtClean="0"/>
            <a:t>, </a:t>
          </a:r>
          <a:r>
            <a:rPr lang="en-US" dirty="0" err="1" smtClean="0"/>
            <a:t>keuntungan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kerugian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terealisasi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saat</a:t>
          </a:r>
          <a:r>
            <a:rPr lang="en-US" dirty="0" smtClean="0"/>
            <a:t> </a:t>
          </a:r>
          <a:r>
            <a:rPr lang="en-US" dirty="0" err="1" smtClean="0"/>
            <a:t>pelepasan</a:t>
          </a:r>
          <a:r>
            <a:rPr lang="en-US" dirty="0" smtClean="0"/>
            <a:t> </a:t>
          </a:r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. </a:t>
          </a:r>
          <a:r>
            <a:rPr lang="en-US" dirty="0" err="1" smtClean="0"/>
            <a:t>Sedangkan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tetap</a:t>
          </a:r>
          <a:r>
            <a:rPr lang="en-US" dirty="0" smtClean="0"/>
            <a:t> yang </a:t>
          </a:r>
          <a:r>
            <a:rPr lang="en-US" dirty="0" err="1" smtClean="0"/>
            <a:t>disusutkan</a:t>
          </a:r>
          <a:r>
            <a:rPr lang="en-US" dirty="0" smtClean="0"/>
            <a:t>, </a:t>
          </a:r>
          <a:r>
            <a:rPr lang="en-US" dirty="0" err="1" smtClean="0"/>
            <a:t>misalnya</a:t>
          </a:r>
          <a:r>
            <a:rPr lang="en-US" dirty="0" smtClean="0"/>
            <a:t> </a:t>
          </a:r>
          <a:r>
            <a:rPr lang="en-US" dirty="0" err="1" smtClean="0"/>
            <a:t>bangunan</a:t>
          </a:r>
          <a:r>
            <a:rPr lang="en-US" dirty="0" smtClean="0"/>
            <a:t>, </a:t>
          </a:r>
          <a:r>
            <a:rPr lang="en-US" dirty="0" err="1" smtClean="0"/>
            <a:t>mesin</a:t>
          </a:r>
          <a:r>
            <a:rPr lang="en-US" dirty="0" smtClean="0"/>
            <a:t>, </a:t>
          </a:r>
          <a:r>
            <a:rPr lang="en-US" dirty="0" err="1" smtClean="0"/>
            <a:t>kendaraan</a:t>
          </a:r>
          <a:r>
            <a:rPr lang="en-US" dirty="0" smtClean="0"/>
            <a:t>, </a:t>
          </a:r>
          <a:r>
            <a:rPr lang="en-US" dirty="0" err="1" smtClean="0"/>
            <a:t>keuntungan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kerugian</a:t>
          </a:r>
          <a:r>
            <a:rPr lang="en-US" dirty="0" smtClean="0"/>
            <a:t> </a:t>
          </a:r>
          <a:r>
            <a:rPr lang="en-US" dirty="0" err="1" smtClean="0"/>
            <a:t>terealisasi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 </a:t>
          </a:r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dijual</a:t>
          </a:r>
          <a:r>
            <a:rPr lang="en-US" dirty="0" smtClean="0"/>
            <a:t>.</a:t>
          </a:r>
          <a:endParaRPr lang="en-US" dirty="0"/>
        </a:p>
      </dgm:t>
    </dgm:pt>
    <dgm:pt modelId="{C09D3E82-F7BE-4628-862A-41AFA2AA23C2}" type="parTrans" cxnId="{FF2E718E-D132-423B-B8BE-E0FE7EF81E21}">
      <dgm:prSet/>
      <dgm:spPr/>
      <dgm:t>
        <a:bodyPr/>
        <a:lstStyle/>
        <a:p>
          <a:endParaRPr lang="en-US"/>
        </a:p>
      </dgm:t>
    </dgm:pt>
    <dgm:pt modelId="{16B19808-3EB0-45D8-8F2B-0CAA9B604DD6}" type="sibTrans" cxnId="{FF2E718E-D132-423B-B8BE-E0FE7EF81E21}">
      <dgm:prSet/>
      <dgm:spPr/>
      <dgm:t>
        <a:bodyPr/>
        <a:lstStyle/>
        <a:p>
          <a:endParaRPr lang="en-US"/>
        </a:p>
      </dgm:t>
    </dgm:pt>
    <dgm:pt modelId="{D147748C-E41B-4485-8B99-D62EE4B2EC3D}">
      <dgm:prSet phldrT="[Text]"/>
      <dgm:spPr/>
      <dgm:t>
        <a:bodyPr/>
        <a:lstStyle/>
        <a:p>
          <a:r>
            <a:rPr lang="en-US" dirty="0" err="1" smtClean="0"/>
            <a:t>Dilihat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sisi</a:t>
          </a:r>
          <a:r>
            <a:rPr lang="en-US" dirty="0" smtClean="0"/>
            <a:t> </a:t>
          </a:r>
          <a:r>
            <a:rPr lang="en-US" dirty="0" err="1" smtClean="0"/>
            <a:t>konsolidasi</a:t>
          </a:r>
          <a:r>
            <a:rPr lang="en-US" dirty="0" smtClean="0"/>
            <a:t>, </a:t>
          </a:r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tetap</a:t>
          </a:r>
          <a:r>
            <a:rPr lang="en-US" dirty="0" smtClean="0"/>
            <a:t> yang </a:t>
          </a:r>
          <a:r>
            <a:rPr lang="en-US" dirty="0" err="1" smtClean="0"/>
            <a:t>diperoleh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induknya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sebaliknya</a:t>
          </a:r>
          <a:r>
            <a:rPr lang="en-US" dirty="0" smtClean="0"/>
            <a:t>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dicatat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nilai</a:t>
          </a:r>
          <a:r>
            <a:rPr lang="en-US" dirty="0" smtClean="0"/>
            <a:t> </a:t>
          </a:r>
          <a:r>
            <a:rPr lang="en-US" dirty="0" err="1" smtClean="0"/>
            <a:t>perolehan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pihak</a:t>
          </a:r>
          <a:r>
            <a:rPr lang="en-US" dirty="0" smtClean="0"/>
            <a:t> non-</a:t>
          </a:r>
          <a:r>
            <a:rPr lang="en-US" dirty="0" err="1" smtClean="0"/>
            <a:t>afiliasi</a:t>
          </a:r>
          <a:r>
            <a:rPr lang="en-US" dirty="0" smtClean="0"/>
            <a:t>.</a:t>
          </a:r>
          <a:endParaRPr lang="en-US" dirty="0"/>
        </a:p>
      </dgm:t>
    </dgm:pt>
    <dgm:pt modelId="{0BE230C1-ECE2-4D26-B449-6763AAC75AA7}" type="parTrans" cxnId="{DC42C98D-57EF-44BF-829E-312F92E5407C}">
      <dgm:prSet/>
      <dgm:spPr/>
      <dgm:t>
        <a:bodyPr/>
        <a:lstStyle/>
        <a:p>
          <a:endParaRPr lang="en-US"/>
        </a:p>
      </dgm:t>
    </dgm:pt>
    <dgm:pt modelId="{3148072C-93EC-4BD6-A6AA-754FA90B0BA8}" type="sibTrans" cxnId="{DC42C98D-57EF-44BF-829E-312F92E5407C}">
      <dgm:prSet/>
      <dgm:spPr/>
      <dgm:t>
        <a:bodyPr/>
        <a:lstStyle/>
        <a:p>
          <a:endParaRPr lang="en-US"/>
        </a:p>
      </dgm:t>
    </dgm:pt>
    <dgm:pt modelId="{CA3F2C25-500C-40E5-8A7D-E799B2A6C5A2}">
      <dgm:prSet phldrT="[Text]"/>
      <dgm:spPr/>
      <dgm:t>
        <a:bodyPr/>
        <a:lstStyle/>
        <a:p>
          <a:r>
            <a:rPr lang="en-US" dirty="0" err="1" smtClean="0"/>
            <a:t>Selama</a:t>
          </a:r>
          <a:r>
            <a:rPr lang="en-US" dirty="0" smtClean="0"/>
            <a:t> </a:t>
          </a:r>
          <a:r>
            <a:rPr lang="en-US" dirty="0" err="1" smtClean="0"/>
            <a:t>aset</a:t>
          </a:r>
          <a:r>
            <a:rPr lang="en-US" dirty="0" smtClean="0"/>
            <a:t> </a:t>
          </a:r>
          <a:r>
            <a:rPr lang="en-US" dirty="0" err="1" smtClean="0"/>
            <a:t>tetap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 </a:t>
          </a:r>
          <a:r>
            <a:rPr lang="en-US" dirty="0" err="1" smtClean="0"/>
            <a:t>masih</a:t>
          </a:r>
          <a:r>
            <a:rPr lang="en-US" dirty="0" smtClean="0"/>
            <a:t> </a:t>
          </a:r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 (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induk</a:t>
          </a:r>
          <a:r>
            <a:rPr lang="en-US" dirty="0" smtClean="0"/>
            <a:t>), </a:t>
          </a:r>
          <a:r>
            <a:rPr lang="en-US" dirty="0" err="1" smtClean="0"/>
            <a:t>maka</a:t>
          </a:r>
          <a:r>
            <a:rPr lang="en-US" dirty="0" smtClean="0"/>
            <a:t> </a:t>
          </a:r>
          <a:r>
            <a:rPr lang="en-US" dirty="0" err="1" smtClean="0"/>
            <a:t>keuntungan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kerugian</a:t>
          </a:r>
          <a:r>
            <a:rPr lang="en-US" dirty="0" smtClean="0"/>
            <a:t> yang </a:t>
          </a:r>
          <a:r>
            <a:rPr lang="en-US" dirty="0" err="1" smtClean="0"/>
            <a:t>diakui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induk</a:t>
          </a:r>
          <a:r>
            <a:rPr lang="en-US" dirty="0" smtClean="0"/>
            <a:t> (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entitas</a:t>
          </a:r>
          <a:r>
            <a:rPr lang="en-US" dirty="0" smtClean="0"/>
            <a:t> </a:t>
          </a:r>
          <a:r>
            <a:rPr lang="en-US" dirty="0" err="1" smtClean="0"/>
            <a:t>anak</a:t>
          </a:r>
          <a:r>
            <a:rPr lang="en-US" dirty="0" smtClean="0"/>
            <a:t>)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terealisasi</a:t>
          </a:r>
          <a:r>
            <a:rPr lang="en-US" dirty="0" smtClean="0"/>
            <a:t>.</a:t>
          </a:r>
          <a:endParaRPr lang="en-US" dirty="0"/>
        </a:p>
      </dgm:t>
    </dgm:pt>
    <dgm:pt modelId="{6CBE94B1-C6D5-4622-AB14-6A6C6915BB57}" type="parTrans" cxnId="{4FEE777A-6597-4262-A726-9C981179E60C}">
      <dgm:prSet/>
      <dgm:spPr/>
      <dgm:t>
        <a:bodyPr/>
        <a:lstStyle/>
        <a:p>
          <a:endParaRPr lang="en-US"/>
        </a:p>
      </dgm:t>
    </dgm:pt>
    <dgm:pt modelId="{E378DAF2-1CB8-4A49-AD2A-9EA9C93546BF}" type="sibTrans" cxnId="{4FEE777A-6597-4262-A726-9C981179E60C}">
      <dgm:prSet/>
      <dgm:spPr/>
      <dgm:t>
        <a:bodyPr/>
        <a:lstStyle/>
        <a:p>
          <a:endParaRPr lang="en-US"/>
        </a:p>
      </dgm:t>
    </dgm:pt>
    <dgm:pt modelId="{F9D09A58-65EF-4313-B6E6-A20413078B6C}">
      <dgm:prSet phldrT="[Text]"/>
      <dgm:spPr/>
      <dgm:t>
        <a:bodyPr/>
        <a:lstStyle/>
        <a:p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penyusunan</a:t>
          </a:r>
          <a:r>
            <a:rPr lang="en-US" dirty="0" smtClean="0"/>
            <a:t> </a:t>
          </a:r>
          <a:r>
            <a:rPr lang="en-US" dirty="0" err="1" smtClean="0"/>
            <a:t>laporan</a:t>
          </a:r>
          <a:r>
            <a:rPr lang="en-US" dirty="0" smtClean="0"/>
            <a:t> </a:t>
          </a:r>
          <a:r>
            <a:rPr lang="en-US" dirty="0" err="1" smtClean="0"/>
            <a:t>keuangan</a:t>
          </a:r>
          <a:r>
            <a:rPr lang="en-US" dirty="0" smtClean="0"/>
            <a:t> </a:t>
          </a:r>
          <a:r>
            <a:rPr lang="en-US" dirty="0" err="1" smtClean="0"/>
            <a:t>konsolidasian</a:t>
          </a:r>
          <a:r>
            <a:rPr lang="en-US" dirty="0" smtClean="0"/>
            <a:t>, </a:t>
          </a:r>
          <a:r>
            <a:rPr lang="en-US" dirty="0" err="1" smtClean="0"/>
            <a:t>maka</a:t>
          </a:r>
          <a:r>
            <a:rPr lang="en-US" dirty="0" smtClean="0"/>
            <a:t> </a:t>
          </a:r>
          <a:r>
            <a:rPr lang="en-US" dirty="0" err="1" smtClean="0"/>
            <a:t>dibuat</a:t>
          </a:r>
          <a:r>
            <a:rPr lang="en-US" dirty="0" smtClean="0"/>
            <a:t> </a:t>
          </a:r>
          <a:r>
            <a:rPr lang="en-US" dirty="0" err="1" smtClean="0"/>
            <a:t>jurnal</a:t>
          </a:r>
          <a:r>
            <a:rPr lang="en-US" dirty="0" smtClean="0"/>
            <a:t> </a:t>
          </a:r>
          <a:r>
            <a:rPr lang="en-US" dirty="0" err="1" smtClean="0"/>
            <a:t>eliminasi</a:t>
          </a:r>
          <a:r>
            <a:rPr lang="en-US" dirty="0" smtClean="0"/>
            <a:t> </a:t>
          </a:r>
          <a:r>
            <a:rPr lang="en-US" dirty="0" err="1" smtClean="0"/>
            <a:t>atas</a:t>
          </a:r>
          <a:r>
            <a:rPr lang="en-US" dirty="0" smtClean="0"/>
            <a:t> </a:t>
          </a:r>
          <a:r>
            <a:rPr lang="en-US" dirty="0" err="1" smtClean="0"/>
            <a:t>keuntungan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kerugian</a:t>
          </a:r>
          <a:r>
            <a:rPr lang="en-US" dirty="0" smtClean="0"/>
            <a:t> yang </a:t>
          </a:r>
          <a:r>
            <a:rPr lang="en-US" dirty="0" err="1" smtClean="0"/>
            <a:t>belum</a:t>
          </a:r>
          <a:r>
            <a:rPr lang="en-US" dirty="0" smtClean="0"/>
            <a:t> </a:t>
          </a:r>
          <a:r>
            <a:rPr lang="en-US" dirty="0" err="1" smtClean="0"/>
            <a:t>terealisasi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.</a:t>
          </a:r>
          <a:endParaRPr lang="en-US" dirty="0"/>
        </a:p>
      </dgm:t>
    </dgm:pt>
    <dgm:pt modelId="{8D7104EC-0B9D-4611-8022-14800D2BFF0B}" type="parTrans" cxnId="{91F966D8-8847-4217-8A60-20AD1F80B16B}">
      <dgm:prSet/>
      <dgm:spPr/>
      <dgm:t>
        <a:bodyPr/>
        <a:lstStyle/>
        <a:p>
          <a:endParaRPr lang="en-US"/>
        </a:p>
      </dgm:t>
    </dgm:pt>
    <dgm:pt modelId="{278B7B2C-D3A2-4C4B-A002-EC9A93072DE4}" type="sibTrans" cxnId="{91F966D8-8847-4217-8A60-20AD1F80B16B}">
      <dgm:prSet/>
      <dgm:spPr/>
      <dgm:t>
        <a:bodyPr/>
        <a:lstStyle/>
        <a:p>
          <a:endParaRPr lang="en-US"/>
        </a:p>
      </dgm:t>
    </dgm:pt>
    <dgm:pt modelId="{AD438735-8F9D-424D-9A48-9EA4B56E80B7}" type="pres">
      <dgm:prSet presAssocID="{9EFDB319-1609-48A6-9EC8-99331AAAE7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7635EB-F2DD-45A4-B5CB-DA6852B84152}" type="pres">
      <dgm:prSet presAssocID="{25BD7F22-738F-468A-AFCA-8257C9F038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12406-D336-4492-882B-C11D4B08EFB4}" type="pres">
      <dgm:prSet presAssocID="{25BD7F22-738F-468A-AFCA-8257C9F03824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92306A-E0F9-4F75-A728-3C175CD9875D}" type="presOf" srcId="{CA3F2C25-500C-40E5-8A7D-E799B2A6C5A2}" destId="{A6412406-D336-4492-882B-C11D4B08EFB4}" srcOrd="0" destOrd="2" presId="urn:microsoft.com/office/officeart/2005/8/layout/vList2"/>
    <dgm:cxn modelId="{DC42C98D-57EF-44BF-829E-312F92E5407C}" srcId="{25BD7F22-738F-468A-AFCA-8257C9F03824}" destId="{D147748C-E41B-4485-8B99-D62EE4B2EC3D}" srcOrd="1" destOrd="0" parTransId="{0BE230C1-ECE2-4D26-B449-6763AAC75AA7}" sibTransId="{3148072C-93EC-4BD6-A6AA-754FA90B0BA8}"/>
    <dgm:cxn modelId="{2A9FFA7F-011C-45D2-B61C-E19D3998CC14}" type="presOf" srcId="{D147748C-E41B-4485-8B99-D62EE4B2EC3D}" destId="{A6412406-D336-4492-882B-C11D4B08EFB4}" srcOrd="0" destOrd="1" presId="urn:microsoft.com/office/officeart/2005/8/layout/vList2"/>
    <dgm:cxn modelId="{91F966D8-8847-4217-8A60-20AD1F80B16B}" srcId="{25BD7F22-738F-468A-AFCA-8257C9F03824}" destId="{F9D09A58-65EF-4313-B6E6-A20413078B6C}" srcOrd="3" destOrd="0" parTransId="{8D7104EC-0B9D-4611-8022-14800D2BFF0B}" sibTransId="{278B7B2C-D3A2-4C4B-A002-EC9A93072DE4}"/>
    <dgm:cxn modelId="{C80B014A-E00D-483A-950C-500D295F8594}" srcId="{25BD7F22-738F-468A-AFCA-8257C9F03824}" destId="{E07FE186-182C-488A-96D7-B0E8895379D3}" srcOrd="0" destOrd="0" parTransId="{30016331-CDFA-405D-90DA-83E6833C3282}" sibTransId="{9C47F3CE-2519-4F22-891C-18EC22F86031}"/>
    <dgm:cxn modelId="{D7BA9AEA-7A2D-4ED6-AA09-5123D359640D}" type="presOf" srcId="{25BD7F22-738F-468A-AFCA-8257C9F03824}" destId="{3F7635EB-F2DD-45A4-B5CB-DA6852B84152}" srcOrd="0" destOrd="0" presId="urn:microsoft.com/office/officeart/2005/8/layout/vList2"/>
    <dgm:cxn modelId="{C1413E94-DA7F-4476-9F47-52A17A417DF6}" type="presOf" srcId="{9EFDB319-1609-48A6-9EC8-99331AAAE7CC}" destId="{AD438735-8F9D-424D-9A48-9EA4B56E80B7}" srcOrd="0" destOrd="0" presId="urn:microsoft.com/office/officeart/2005/8/layout/vList2"/>
    <dgm:cxn modelId="{4FEE777A-6597-4262-A726-9C981179E60C}" srcId="{25BD7F22-738F-468A-AFCA-8257C9F03824}" destId="{CA3F2C25-500C-40E5-8A7D-E799B2A6C5A2}" srcOrd="2" destOrd="0" parTransId="{6CBE94B1-C6D5-4622-AB14-6A6C6915BB57}" sibTransId="{E378DAF2-1CB8-4A49-AD2A-9EA9C93546BF}"/>
    <dgm:cxn modelId="{24A42701-239A-4F49-BC79-3B2A9FCF86A8}" type="presOf" srcId="{E07FE186-182C-488A-96D7-B0E8895379D3}" destId="{A6412406-D336-4492-882B-C11D4B08EFB4}" srcOrd="0" destOrd="0" presId="urn:microsoft.com/office/officeart/2005/8/layout/vList2"/>
    <dgm:cxn modelId="{093A73C1-C7E7-49F9-BE51-6C4FDD0EE9C8}" type="presOf" srcId="{94CC1394-59C4-4E54-A387-470E4FDFCDCD}" destId="{A6412406-D336-4492-882B-C11D4B08EFB4}" srcOrd="0" destOrd="4" presId="urn:microsoft.com/office/officeart/2005/8/layout/vList2"/>
    <dgm:cxn modelId="{EB0D071F-CEB6-42EF-B978-731DC6E8C665}" type="presOf" srcId="{F9D09A58-65EF-4313-B6E6-A20413078B6C}" destId="{A6412406-D336-4492-882B-C11D4B08EFB4}" srcOrd="0" destOrd="3" presId="urn:microsoft.com/office/officeart/2005/8/layout/vList2"/>
    <dgm:cxn modelId="{FF2E718E-D132-423B-B8BE-E0FE7EF81E21}" srcId="{25BD7F22-738F-468A-AFCA-8257C9F03824}" destId="{94CC1394-59C4-4E54-A387-470E4FDFCDCD}" srcOrd="4" destOrd="0" parTransId="{C09D3E82-F7BE-4628-862A-41AFA2AA23C2}" sibTransId="{16B19808-3EB0-45D8-8F2B-0CAA9B604DD6}"/>
    <dgm:cxn modelId="{A82046EA-1B7F-4859-B060-7D010ED6F424}" srcId="{9EFDB319-1609-48A6-9EC8-99331AAAE7CC}" destId="{25BD7F22-738F-468A-AFCA-8257C9F03824}" srcOrd="0" destOrd="0" parTransId="{7878BB92-6F68-4CD7-969D-B7466FF940B5}" sibTransId="{2D2B882B-50ED-4966-A71E-E5A819B1FF24}"/>
    <dgm:cxn modelId="{C2E32680-07B6-4FF9-A090-9894CD275237}" type="presParOf" srcId="{AD438735-8F9D-424D-9A48-9EA4B56E80B7}" destId="{3F7635EB-F2DD-45A4-B5CB-DA6852B84152}" srcOrd="0" destOrd="0" presId="urn:microsoft.com/office/officeart/2005/8/layout/vList2"/>
    <dgm:cxn modelId="{84417068-198D-41E2-9F22-23F058F242D3}" type="presParOf" srcId="{AD438735-8F9D-424D-9A48-9EA4B56E80B7}" destId="{A6412406-D336-4492-882B-C11D4B08EFB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F7107-48BF-4847-850B-6FFE249FE2FB}">
      <dsp:nvSpPr>
        <dsp:cNvPr id="0" name=""/>
        <dsp:cNvSpPr/>
      </dsp:nvSpPr>
      <dsp:spPr>
        <a:xfrm>
          <a:off x="0" y="73441"/>
          <a:ext cx="6324600" cy="7810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b="1" kern="1200" dirty="0" smtClean="0"/>
            <a:t>Dampak terhadap Pencatatan Entitas Induk</a:t>
          </a:r>
          <a:endParaRPr lang="en-US" sz="2600" b="1" kern="1200" dirty="0"/>
        </a:p>
      </dsp:txBody>
      <dsp:txXfrm>
        <a:off x="38126" y="111567"/>
        <a:ext cx="6248348" cy="704764"/>
      </dsp:txXfrm>
    </dsp:sp>
    <dsp:sp modelId="{0ECC0090-78E1-4DF0-A4A9-220C092DFD9B}">
      <dsp:nvSpPr>
        <dsp:cNvPr id="0" name=""/>
        <dsp:cNvSpPr/>
      </dsp:nvSpPr>
      <dsp:spPr>
        <a:xfrm>
          <a:off x="0" y="854458"/>
          <a:ext cx="6324600" cy="341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06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Transaksi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penjualan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aset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tetap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antara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entitas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induk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entitas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anak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dapat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menghasilkan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keuntungan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kerugian</a:t>
          </a:r>
          <a:r>
            <a:rPr lang="en-US" sz="2000" kern="1200" dirty="0" smtClean="0"/>
            <a:t>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Keuntungan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kerugian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tersebut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belum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terealisasi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selama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aset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tersebut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masih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dimiliki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oleh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entitas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anak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entitas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induk</a:t>
          </a:r>
          <a:r>
            <a:rPr lang="en-US" sz="2000" kern="1200" dirty="0" smtClean="0"/>
            <a:t>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Atas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keuntungan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kerugian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belum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terealisasi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tersebut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entitas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induk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harus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membuat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pencatatan</a:t>
          </a:r>
          <a:r>
            <a:rPr lang="en-US" sz="2000" kern="1200" dirty="0" smtClean="0"/>
            <a:t>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Jurnal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harus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dibuat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oleh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entitas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induk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dapat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mengacu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pembahasan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Bab</a:t>
          </a:r>
          <a:r>
            <a:rPr lang="en-US" sz="2000" kern="1200" dirty="0" smtClean="0"/>
            <a:t> 2.</a:t>
          </a:r>
          <a:endParaRPr lang="en-US" sz="2000" kern="1200" dirty="0"/>
        </a:p>
      </dsp:txBody>
      <dsp:txXfrm>
        <a:off x="0" y="854458"/>
        <a:ext cx="6324600" cy="3415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635EB-F2DD-45A4-B5CB-DA6852B84152}">
      <dsp:nvSpPr>
        <dsp:cNvPr id="0" name=""/>
        <dsp:cNvSpPr/>
      </dsp:nvSpPr>
      <dsp:spPr>
        <a:xfrm>
          <a:off x="0" y="164938"/>
          <a:ext cx="6324600" cy="501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/>
            <a:t>Dampak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terhadap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Jurnal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Eliminasi</a:t>
          </a:r>
          <a:endParaRPr lang="en-US" sz="2200" b="1" kern="1200" dirty="0"/>
        </a:p>
      </dsp:txBody>
      <dsp:txXfrm>
        <a:off x="24502" y="189440"/>
        <a:ext cx="6275596" cy="452926"/>
      </dsp:txXfrm>
    </dsp:sp>
    <dsp:sp modelId="{A6412406-D336-4492-882B-C11D4B08EFB4}">
      <dsp:nvSpPr>
        <dsp:cNvPr id="0" name=""/>
        <dsp:cNvSpPr/>
      </dsp:nvSpPr>
      <dsp:spPr>
        <a:xfrm>
          <a:off x="0" y="666868"/>
          <a:ext cx="6324600" cy="428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06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 smtClean="0"/>
            <a:t>Transaksi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jual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beli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aset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tetap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antara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entitas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induk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entitas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anak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juga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harus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dieliminasi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dalam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rangka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penyusunan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laporan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keuangan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konsolidasian</a:t>
          </a:r>
          <a:r>
            <a:rPr lang="en-US" sz="1700" kern="1200" dirty="0" smtClean="0"/>
            <a:t>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 smtClean="0"/>
            <a:t>Dilihat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dari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sisi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konsolidasi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aset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tetap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diperoleh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entitas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anak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dari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entitas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induknya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atau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sebaliknya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harus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dicatat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pada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nilai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perolehan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dari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pihak</a:t>
          </a:r>
          <a:r>
            <a:rPr lang="en-US" sz="1700" kern="1200" dirty="0" smtClean="0"/>
            <a:t> non-</a:t>
          </a:r>
          <a:r>
            <a:rPr lang="en-US" sz="1700" kern="1200" dirty="0" err="1" smtClean="0"/>
            <a:t>afiliasi</a:t>
          </a:r>
          <a:r>
            <a:rPr lang="en-US" sz="1700" kern="1200" dirty="0" smtClean="0"/>
            <a:t>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 smtClean="0"/>
            <a:t>Selama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aset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tetap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tersebut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masih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digunakan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oleh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entitas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anak</a:t>
          </a:r>
          <a:r>
            <a:rPr lang="en-US" sz="1700" kern="1200" dirty="0" smtClean="0"/>
            <a:t> (</a:t>
          </a:r>
          <a:r>
            <a:rPr lang="en-US" sz="1700" kern="1200" dirty="0" err="1" smtClean="0"/>
            <a:t>atau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entitas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induk</a:t>
          </a:r>
          <a:r>
            <a:rPr lang="en-US" sz="1700" kern="1200" dirty="0" smtClean="0"/>
            <a:t>), </a:t>
          </a:r>
          <a:r>
            <a:rPr lang="en-US" sz="1700" kern="1200" dirty="0" err="1" smtClean="0"/>
            <a:t>maka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keuntungan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atau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kerugian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diakui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oleh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entitas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induk</a:t>
          </a:r>
          <a:r>
            <a:rPr lang="en-US" sz="1700" kern="1200" dirty="0" smtClean="0"/>
            <a:t> (</a:t>
          </a:r>
          <a:r>
            <a:rPr lang="en-US" sz="1700" kern="1200" dirty="0" err="1" smtClean="0"/>
            <a:t>atau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entitas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anak</a:t>
          </a:r>
          <a:r>
            <a:rPr lang="en-US" sz="1700" kern="1200" dirty="0" smtClean="0"/>
            <a:t>) </a:t>
          </a:r>
          <a:r>
            <a:rPr lang="en-US" sz="1700" kern="1200" dirty="0" err="1" smtClean="0"/>
            <a:t>belum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terealisasi</a:t>
          </a:r>
          <a:r>
            <a:rPr lang="en-US" sz="1700" kern="1200" dirty="0" smtClean="0"/>
            <a:t>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 smtClean="0"/>
            <a:t>Untuk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penyusunan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laporan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keuangan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konsolidasian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maka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dibuat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jurnal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eliminasi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atas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keuntungan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atau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kerugian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belum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terealisasi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tersebut</a:t>
          </a:r>
          <a:r>
            <a:rPr lang="en-US" sz="1700" kern="1200" dirty="0" smtClean="0"/>
            <a:t>.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err="1" smtClean="0"/>
            <a:t>Keuntungan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atau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kerugian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atas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penjualan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aset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tetap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antara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induk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entitas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anak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terealisasi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pada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saat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pelepasan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atau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penggunaan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aset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tetap</a:t>
          </a:r>
          <a:r>
            <a:rPr lang="en-US" sz="1700" kern="1200" dirty="0" smtClean="0"/>
            <a:t>. </a:t>
          </a:r>
          <a:r>
            <a:rPr lang="en-US" sz="1700" kern="1200" dirty="0" err="1" smtClean="0"/>
            <a:t>Untuk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aset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tetap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tidak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disusutkan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keuntungan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atau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kerugian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terealisasi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pada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saat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pelepasan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aset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tersebut</a:t>
          </a:r>
          <a:r>
            <a:rPr lang="en-US" sz="1700" kern="1200" dirty="0" smtClean="0"/>
            <a:t>. </a:t>
          </a:r>
          <a:r>
            <a:rPr lang="en-US" sz="1700" kern="1200" dirty="0" err="1" smtClean="0"/>
            <a:t>Sedangkan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untuk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aset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tetap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disusutkan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misalnya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bangunan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mesin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kendaraan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keuntungan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atau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kerugian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terealisasi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pada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aset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tersebut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digunakan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atau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dijual</a:t>
          </a:r>
          <a:r>
            <a:rPr lang="en-US" sz="1700" kern="1200" dirty="0" smtClean="0"/>
            <a:t>.</a:t>
          </a:r>
          <a:endParaRPr lang="en-US" sz="1700" kern="1200" dirty="0"/>
        </a:p>
      </dsp:txBody>
      <dsp:txXfrm>
        <a:off x="0" y="666868"/>
        <a:ext cx="6324600" cy="4280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duksi01\Downloads\personal-1264693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7584" y="0"/>
            <a:ext cx="5464896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580" y="4869160"/>
            <a:ext cx="5716416" cy="812304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ASET </a:t>
            </a:r>
            <a:r>
              <a:rPr lang="en-US" b="1" dirty="0" err="1" smtClean="0"/>
              <a:t>TETAp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563888" y="3501008"/>
            <a:ext cx="53640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BAB 6</a:t>
            </a:r>
          </a:p>
          <a:p>
            <a:pPr algn="ctr"/>
            <a:r>
              <a:rPr lang="en-US" sz="2800" b="1" dirty="0" smtClean="0"/>
              <a:t>TRANSAKSI ENTITAS INDUK </a:t>
            </a:r>
            <a:br>
              <a:rPr lang="en-US" sz="2800" b="1" dirty="0" smtClean="0"/>
            </a:br>
            <a:r>
              <a:rPr lang="en-US" sz="2800" b="1" dirty="0" smtClean="0"/>
              <a:t>DAN ENTITAS ANAK:</a:t>
            </a:r>
          </a:p>
          <a:p>
            <a:pPr algn="ctr"/>
            <a:r>
              <a:rPr lang="en-US" sz="2800" b="1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i-FI" b="1" dirty="0"/>
              <a:t>Transaksi Hulu Penjualan Aset Tetap Tidak Disusutkan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412704"/>
          </a:xfrm>
        </p:spPr>
        <p:txBody>
          <a:bodyPr>
            <a:normAutofit fontScale="62500" lnSpcReduction="20000"/>
          </a:bodyPr>
          <a:lstStyle/>
          <a:p>
            <a:r>
              <a:rPr lang="fi-FI" b="1" dirty="0"/>
              <a:t>Contoh 6.2 Transaksi Hulu Penjualan </a:t>
            </a:r>
            <a:r>
              <a:rPr lang="fi-FI" b="1" dirty="0" smtClean="0"/>
              <a:t>Tanah</a:t>
            </a:r>
          </a:p>
          <a:p>
            <a:r>
              <a:rPr lang="fi-FI" dirty="0" smtClean="0"/>
              <a:t>Neraca saldo PT Nusantara dan PT Andalas per 31 Desember bisa dilihat di dalam buku</a:t>
            </a:r>
            <a:r>
              <a:rPr lang="fi-FI" b="1" dirty="0" smtClean="0"/>
              <a:t> halaman 179.</a:t>
            </a:r>
          </a:p>
          <a:p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tambahan</a:t>
            </a:r>
            <a:r>
              <a:rPr lang="en-US" b="1" dirty="0"/>
              <a:t>: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PT </a:t>
            </a:r>
            <a:r>
              <a:rPr lang="en-US" dirty="0"/>
              <a:t>Nusantara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75% </a:t>
            </a:r>
            <a:r>
              <a:rPr lang="en-US" dirty="0" err="1"/>
              <a:t>saham</a:t>
            </a:r>
            <a:r>
              <a:rPr lang="en-US" dirty="0"/>
              <a:t> PT </a:t>
            </a:r>
            <a:r>
              <a:rPr lang="en-US" dirty="0" err="1"/>
              <a:t>Andalas</a:t>
            </a:r>
            <a:r>
              <a:rPr lang="en-US" dirty="0"/>
              <a:t> di 1 </a:t>
            </a:r>
            <a:r>
              <a:rPr lang="en-US" dirty="0" err="1"/>
              <a:t>Januari</a:t>
            </a:r>
            <a:r>
              <a:rPr lang="en-US" dirty="0"/>
              <a:t> 2020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bukunya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Rp900.000.000.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nonpengendali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bukunya</a:t>
            </a:r>
            <a:r>
              <a:rPr lang="en-US" dirty="0"/>
              <a:t>, </a:t>
            </a:r>
            <a:r>
              <a:rPr lang="en-US" dirty="0" err="1"/>
              <a:t>sebesar</a:t>
            </a:r>
            <a:r>
              <a:rPr lang="en-US" dirty="0"/>
              <a:t> Rp300.000.000.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/>
              <a:t>2020, PT </a:t>
            </a:r>
            <a:r>
              <a:rPr lang="en-US" dirty="0" err="1"/>
              <a:t>Andalas</a:t>
            </a:r>
            <a:r>
              <a:rPr lang="en-US" dirty="0"/>
              <a:t>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(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) </a:t>
            </a:r>
            <a:r>
              <a:rPr lang="en-US" dirty="0" err="1"/>
              <a:t>sebesar</a:t>
            </a:r>
            <a:r>
              <a:rPr lang="en-US" dirty="0"/>
              <a:t> Rp200.000.000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mengumumkan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dividen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Rp50.000.000.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tanah</a:t>
            </a:r>
            <a:r>
              <a:rPr lang="en-US" dirty="0"/>
              <a:t> PT </a:t>
            </a:r>
            <a:r>
              <a:rPr lang="en-US" dirty="0" err="1"/>
              <a:t>Andalas</a:t>
            </a:r>
            <a:r>
              <a:rPr lang="en-US" dirty="0"/>
              <a:t>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yang </a:t>
            </a:r>
            <a:r>
              <a:rPr lang="en-US" dirty="0" err="1"/>
              <a:t>dibeli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PT Nusantara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Rp150.000.000. Tanah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PT Nusantara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Rp120.000.000, </a:t>
            </a:r>
            <a:r>
              <a:rPr lang="en-US" dirty="0" err="1"/>
              <a:t>sehingga</a:t>
            </a:r>
            <a:r>
              <a:rPr lang="en-US" dirty="0"/>
              <a:t> PT Nusantara </a:t>
            </a:r>
            <a:r>
              <a:rPr lang="en-US" dirty="0" err="1"/>
              <a:t>mengakui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Rp30.000.000.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/>
              <a:t>31 </a:t>
            </a:r>
            <a:r>
              <a:rPr lang="en-US" dirty="0" err="1"/>
              <a:t>Desember</a:t>
            </a:r>
            <a:r>
              <a:rPr lang="en-US" dirty="0"/>
              <a:t> 2020,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PT </a:t>
            </a:r>
            <a:r>
              <a:rPr lang="en-US" dirty="0" err="1"/>
              <a:t>Andalas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1136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1" t="17910" r="13697" b="61592"/>
          <a:stretch/>
        </p:blipFill>
        <p:spPr>
          <a:xfrm>
            <a:off x="251520" y="1628799"/>
            <a:ext cx="4824536" cy="2070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0" t="45373" r="13978" b="42687"/>
          <a:stretch/>
        </p:blipFill>
        <p:spPr>
          <a:xfrm>
            <a:off x="1405720" y="3781216"/>
            <a:ext cx="5110495" cy="1277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1" t="71045" r="13697" b="24179"/>
          <a:stretch/>
        </p:blipFill>
        <p:spPr>
          <a:xfrm>
            <a:off x="3007181" y="5373216"/>
            <a:ext cx="5760626" cy="5760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1252" y="476672"/>
            <a:ext cx="443480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err="1"/>
              <a:t>Prosedur</a:t>
            </a:r>
            <a:r>
              <a:rPr lang="en-US" b="1" dirty="0"/>
              <a:t> </a:t>
            </a:r>
            <a:r>
              <a:rPr lang="en-US" b="1" dirty="0" err="1"/>
              <a:t>Konsolidasi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b="1" dirty="0"/>
              <a:t> –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38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1252" y="476672"/>
            <a:ext cx="425962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err="1"/>
              <a:t>Prosedur</a:t>
            </a:r>
            <a:r>
              <a:rPr lang="en-US" b="1" dirty="0"/>
              <a:t> </a:t>
            </a:r>
            <a:r>
              <a:rPr lang="en-US" b="1" dirty="0" err="1"/>
              <a:t>Konsolidasi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 smtClean="0"/>
              <a:t>Kedua</a:t>
            </a:r>
            <a:r>
              <a:rPr lang="en-US" b="1" dirty="0" smtClean="0"/>
              <a:t> – </a:t>
            </a:r>
            <a:r>
              <a:rPr lang="en-US" b="1" dirty="0"/>
              <a:t>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64876" r="14260" b="14626"/>
          <a:stretch/>
        </p:blipFill>
        <p:spPr>
          <a:xfrm>
            <a:off x="539552" y="1484784"/>
            <a:ext cx="5760640" cy="2514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t="21651" r="17354" b="65771"/>
          <a:stretch/>
        </p:blipFill>
        <p:spPr>
          <a:xfrm>
            <a:off x="1619672" y="3998962"/>
            <a:ext cx="6336704" cy="16152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4" t="38408" r="18480" b="56020"/>
          <a:stretch/>
        </p:blipFill>
        <p:spPr>
          <a:xfrm>
            <a:off x="3399204" y="5733256"/>
            <a:ext cx="5656342" cy="64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62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854" y="354843"/>
            <a:ext cx="627114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Dijualnya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2021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eliminasi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t="18707" r="18481" b="69154"/>
          <a:stretch/>
        </p:blipFill>
        <p:spPr>
          <a:xfrm>
            <a:off x="590623" y="1699146"/>
            <a:ext cx="6495499" cy="1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82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i-FI" b="1" dirty="0"/>
              <a:t>Transaksi Hilir Penjualan Aset Tetap Tidak Disusutkan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484712"/>
          </a:xfrm>
        </p:spPr>
        <p:txBody>
          <a:bodyPr>
            <a:normAutofit fontScale="70000" lnSpcReduction="20000"/>
          </a:bodyPr>
          <a:lstStyle/>
          <a:p>
            <a:r>
              <a:rPr lang="fi-FI" b="1" dirty="0"/>
              <a:t>Contoh 6.3 Transaksi Hilir Penjualan </a:t>
            </a:r>
            <a:r>
              <a:rPr lang="fi-FI" b="1" dirty="0" smtClean="0"/>
              <a:t>Tanah</a:t>
            </a:r>
          </a:p>
          <a:p>
            <a:pPr lvl="1"/>
            <a:r>
              <a:rPr lang="en-US" dirty="0"/>
              <a:t>PT Nusantara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75%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smtClean="0"/>
              <a:t>                        PT </a:t>
            </a:r>
            <a:r>
              <a:rPr lang="en-US" dirty="0" err="1"/>
              <a:t>Andalas</a:t>
            </a:r>
            <a:r>
              <a:rPr lang="en-US" dirty="0"/>
              <a:t> di 1 </a:t>
            </a:r>
            <a:r>
              <a:rPr lang="en-US" dirty="0" err="1"/>
              <a:t>Januari</a:t>
            </a:r>
            <a:r>
              <a:rPr lang="en-US" dirty="0"/>
              <a:t> 2020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bukunya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Rp900.000.000.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nonpengendali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bukunya</a:t>
            </a:r>
            <a:r>
              <a:rPr lang="en-US" dirty="0"/>
              <a:t>, </a:t>
            </a:r>
            <a:r>
              <a:rPr lang="en-US" dirty="0" err="1"/>
              <a:t>sebesar</a:t>
            </a:r>
            <a:r>
              <a:rPr lang="en-US" dirty="0"/>
              <a:t> Rp300.000.000. </a:t>
            </a:r>
          </a:p>
          <a:p>
            <a:pPr lvl="1"/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, PT </a:t>
            </a:r>
            <a:r>
              <a:rPr lang="en-US" dirty="0" err="1"/>
              <a:t>Andalas</a:t>
            </a:r>
            <a:r>
              <a:rPr lang="en-US" dirty="0"/>
              <a:t>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Rp220.000.000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mengumumkan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dividen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Rp50.000.00. </a:t>
            </a:r>
            <a:endParaRPr lang="en-US" dirty="0" smtClean="0"/>
          </a:p>
          <a:p>
            <a:pPr lvl="1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akun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PT Nusantara,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yang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PT </a:t>
            </a:r>
            <a:r>
              <a:rPr lang="en-US" dirty="0" err="1"/>
              <a:t>Andalas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Rp70.000.000. Tanah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PT </a:t>
            </a:r>
            <a:r>
              <a:rPr lang="en-US" dirty="0" err="1"/>
              <a:t>Andalas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non-</a:t>
            </a:r>
            <a:r>
              <a:rPr lang="en-US" dirty="0" err="1"/>
              <a:t>afiliasi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Rp50.000.000. </a:t>
            </a:r>
            <a:r>
              <a:rPr lang="en-US" dirty="0" err="1"/>
              <a:t>Sehingga</a:t>
            </a:r>
            <a:r>
              <a:rPr lang="en-US" dirty="0"/>
              <a:t> PT </a:t>
            </a:r>
            <a:r>
              <a:rPr lang="en-US" dirty="0" err="1"/>
              <a:t>Andalas</a:t>
            </a:r>
            <a:r>
              <a:rPr lang="en-US" dirty="0"/>
              <a:t> </a:t>
            </a:r>
            <a:r>
              <a:rPr lang="en-US" dirty="0" err="1"/>
              <a:t>membukukan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Rp20.000.000. </a:t>
            </a:r>
            <a:r>
              <a:rPr lang="en-US" dirty="0" err="1"/>
              <a:t>Sampai</a:t>
            </a:r>
            <a:r>
              <a:rPr lang="en-US" dirty="0"/>
              <a:t> 31 </a:t>
            </a:r>
            <a:r>
              <a:rPr lang="en-US" dirty="0" err="1"/>
              <a:t>Desember</a:t>
            </a:r>
            <a:r>
              <a:rPr lang="en-US" dirty="0"/>
              <a:t> 2020,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PT Nusantara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Neraca</a:t>
            </a:r>
            <a:r>
              <a:rPr lang="en-US" dirty="0" smtClean="0"/>
              <a:t> </a:t>
            </a:r>
            <a:r>
              <a:rPr lang="en-US" dirty="0" err="1" smtClean="0"/>
              <a:t>saldo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b="1" dirty="0" err="1" smtClean="0"/>
              <a:t>halaman</a:t>
            </a:r>
            <a:r>
              <a:rPr lang="en-US" b="1" dirty="0" smtClean="0"/>
              <a:t>  186-187.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96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476672"/>
            <a:ext cx="443480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err="1"/>
              <a:t>Prosedur</a:t>
            </a:r>
            <a:r>
              <a:rPr lang="en-US" b="1" dirty="0"/>
              <a:t> </a:t>
            </a:r>
            <a:r>
              <a:rPr lang="en-US" b="1" dirty="0" err="1"/>
              <a:t>Konsolidasi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b="1" dirty="0"/>
              <a:t> –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t="34826" r="18762" b="40696"/>
          <a:stretch/>
        </p:blipFill>
        <p:spPr>
          <a:xfrm>
            <a:off x="611560" y="1516169"/>
            <a:ext cx="4968552" cy="2560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t="65473" r="19044" b="23184"/>
          <a:stretch/>
        </p:blipFill>
        <p:spPr>
          <a:xfrm>
            <a:off x="1475656" y="4179233"/>
            <a:ext cx="5692564" cy="1364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8" t="83184" r="18481" b="12040"/>
          <a:stretch/>
        </p:blipFill>
        <p:spPr>
          <a:xfrm>
            <a:off x="2828962" y="5805264"/>
            <a:ext cx="5919502" cy="59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920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548680"/>
            <a:ext cx="425962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err="1"/>
              <a:t>Prosedur</a:t>
            </a:r>
            <a:r>
              <a:rPr lang="en-US" b="1" dirty="0"/>
              <a:t> </a:t>
            </a:r>
            <a:r>
              <a:rPr lang="en-US" b="1" dirty="0" err="1"/>
              <a:t>Konsolidasi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/>
              <a:t>Kedua</a:t>
            </a:r>
            <a:r>
              <a:rPr lang="en-US" b="1" dirty="0"/>
              <a:t> – 2021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1" t="60563" r="18471" b="13956"/>
          <a:stretch/>
        </p:blipFill>
        <p:spPr>
          <a:xfrm>
            <a:off x="501981" y="1556793"/>
            <a:ext cx="5510179" cy="297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6" t="21293" r="13697" b="66170"/>
          <a:stretch/>
        </p:blipFill>
        <p:spPr>
          <a:xfrm>
            <a:off x="2267744" y="4533793"/>
            <a:ext cx="5202262" cy="1343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5" t="38209" r="14259" b="55595"/>
          <a:stretch/>
        </p:blipFill>
        <p:spPr>
          <a:xfrm>
            <a:off x="3414441" y="6021288"/>
            <a:ext cx="5195438" cy="66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85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404664"/>
            <a:ext cx="604867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Dijualnya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2021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</a:t>
            </a:r>
            <a:r>
              <a:rPr lang="en-US" dirty="0" err="1"/>
              <a:t>eliminasi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t="18905" r="14541" b="69155"/>
          <a:stretch/>
        </p:blipFill>
        <p:spPr>
          <a:xfrm>
            <a:off x="747126" y="1705969"/>
            <a:ext cx="7312588" cy="186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80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building-1458587_1280--pixabaydotco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797" b="4797"/>
          <a:stretch>
            <a:fillRect/>
          </a:stretch>
        </p:blipFill>
        <p:spPr/>
      </p:pic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3894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TRANSAKSI PENJUALAN ASET TETAP  DISUSUTKAN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TRANSAKSI PENJUALAN ASET TETAP  DISUSUT-KAN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err="1" smtClean="0">
                <a:latin typeface="+mj-lt"/>
              </a:rPr>
              <a:t>Untuk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transaksi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penjualan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aset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tetap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disusutkan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antara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induk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anak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keuntungan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atau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kerugian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penjualan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aset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tetap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terealisasi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seiring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penggunaan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aset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tersebut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  <p:pic>
        <p:nvPicPr>
          <p:cNvPr id="5" name="Picture Placeholder 5" descr="building-1458587_1280--pixabaydotcom.jpg"/>
          <p:cNvPicPr>
            <a:picLocks noChangeAspect="1"/>
          </p:cNvPicPr>
          <p:nvPr/>
        </p:nvPicPr>
        <p:blipFill>
          <a:blip r:embed="rId2" cstate="print"/>
          <a:srcRect t="4797" b="4797"/>
          <a:stretch>
            <a:fillRect/>
          </a:stretch>
        </p:blipFill>
        <p:spPr>
          <a:xfrm>
            <a:off x="-1" y="0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-684584" y="0"/>
            <a:ext cx="9828584" cy="6858000"/>
            <a:chOff x="-684584" y="0"/>
            <a:chExt cx="9828584" cy="6858000"/>
          </a:xfrm>
        </p:grpSpPr>
        <p:sp>
          <p:nvSpPr>
            <p:cNvPr id="46" name="Snip and Round Single Corner Rectangle 45"/>
            <p:cNvSpPr/>
            <p:nvPr/>
          </p:nvSpPr>
          <p:spPr>
            <a:xfrm flipH="1">
              <a:off x="0" y="1556792"/>
              <a:ext cx="9144000" cy="5301208"/>
            </a:xfrm>
            <a:prstGeom prst="snip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66"/>
            <p:cNvGrpSpPr/>
            <p:nvPr/>
          </p:nvGrpSpPr>
          <p:grpSpPr>
            <a:xfrm>
              <a:off x="-684584" y="0"/>
              <a:ext cx="8496944" cy="1412776"/>
              <a:chOff x="-684584" y="0"/>
              <a:chExt cx="8496944" cy="1412776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-684584" y="0"/>
                <a:ext cx="8496944" cy="1412776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0" y="260648"/>
                <a:ext cx="6876256" cy="864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96480" y="1844824"/>
            <a:ext cx="8496000" cy="576064"/>
            <a:chOff x="0" y="0"/>
            <a:chExt cx="4267200" cy="915120"/>
          </a:xfrm>
        </p:grpSpPr>
        <p:sp>
          <p:nvSpPr>
            <p:cNvPr id="21" name="Rounded Rectangle 20"/>
            <p:cNvSpPr/>
            <p:nvPr/>
          </p:nvSpPr>
          <p:spPr>
            <a:xfrm>
              <a:off x="0" y="0"/>
              <a:ext cx="4267200" cy="915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003">
              <a:schemeClr val="dk1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4672" y="4467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dk1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/>
                <a:t>Transaksi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antara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Entitas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Induk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dan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Entitas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Anak</a:t>
              </a:r>
              <a:r>
                <a:rPr lang="en-US" sz="2000" kern="1200" dirty="0" smtClean="0"/>
                <a:t>: </a:t>
              </a:r>
              <a:r>
                <a:rPr lang="en-US" sz="2000" kern="1200" dirty="0" err="1" smtClean="0"/>
                <a:t>Aset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Tetap</a:t>
              </a:r>
              <a:endParaRPr lang="en-US" sz="20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72066" y="3068960"/>
            <a:ext cx="2143140" cy="915120"/>
            <a:chOff x="304800" y="1412619"/>
            <a:chExt cx="4267200" cy="915120"/>
          </a:xfrm>
          <a:solidFill>
            <a:schemeClr val="bg1"/>
          </a:solidFill>
        </p:grpSpPr>
        <p:sp>
          <p:nvSpPr>
            <p:cNvPr id="19" name="Rounded Rectangle 18"/>
            <p:cNvSpPr/>
            <p:nvPr/>
          </p:nvSpPr>
          <p:spPr>
            <a:xfrm>
              <a:off x="304800" y="1412619"/>
              <a:ext cx="4267200" cy="9151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/>
            <p:cNvSpPr/>
            <p:nvPr/>
          </p:nvSpPr>
          <p:spPr>
            <a:xfrm>
              <a:off x="349472" y="1457291"/>
              <a:ext cx="4177856" cy="8257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0070C0"/>
                  </a:solidFill>
                </a:rPr>
                <a:t>Transaksi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Penjualan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Aset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Tetap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Disusutkan</a:t>
              </a:r>
              <a:endParaRPr lang="en-US" sz="20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71736" y="6021288"/>
            <a:ext cx="2857520" cy="504056"/>
            <a:chOff x="304800" y="2818780"/>
            <a:chExt cx="4267200" cy="915120"/>
          </a:xfrm>
        </p:grpSpPr>
        <p:sp>
          <p:nvSpPr>
            <p:cNvPr id="17" name="Rounded Rectangle 16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Transaksi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Hilir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Aset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Tetap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Tidak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Disusutkan</a:t>
              </a:r>
              <a:endParaRPr lang="en-US" sz="16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343800" y="3068960"/>
            <a:ext cx="1800200" cy="648000"/>
            <a:chOff x="304800" y="1412619"/>
            <a:chExt cx="4267200" cy="915120"/>
          </a:xfrm>
          <a:solidFill>
            <a:schemeClr val="bg1"/>
          </a:solidFill>
        </p:grpSpPr>
        <p:sp>
          <p:nvSpPr>
            <p:cNvPr id="24" name="Rounded Rectangle 23"/>
            <p:cNvSpPr/>
            <p:nvPr/>
          </p:nvSpPr>
          <p:spPr>
            <a:xfrm>
              <a:off x="304800" y="1412619"/>
              <a:ext cx="4267200" cy="9151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6"/>
            <p:cNvSpPr/>
            <p:nvPr/>
          </p:nvSpPr>
          <p:spPr>
            <a:xfrm>
              <a:off x="349472" y="1457291"/>
              <a:ext cx="4177856" cy="8257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0070C0"/>
                  </a:solidFill>
                </a:rPr>
                <a:t>Ilustrasi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Komprehensif</a:t>
              </a:r>
              <a:endParaRPr lang="en-US" sz="20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71736" y="3068960"/>
            <a:ext cx="2357454" cy="915120"/>
            <a:chOff x="304800" y="1412619"/>
            <a:chExt cx="4267200" cy="915120"/>
          </a:xfrm>
          <a:solidFill>
            <a:schemeClr val="bg1"/>
          </a:solidFill>
        </p:grpSpPr>
        <p:sp>
          <p:nvSpPr>
            <p:cNvPr id="27" name="Rounded Rectangle 26"/>
            <p:cNvSpPr/>
            <p:nvPr/>
          </p:nvSpPr>
          <p:spPr>
            <a:xfrm>
              <a:off x="304800" y="1412619"/>
              <a:ext cx="4267200" cy="9151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6"/>
            <p:cNvSpPr/>
            <p:nvPr/>
          </p:nvSpPr>
          <p:spPr>
            <a:xfrm>
              <a:off x="349472" y="1457291"/>
              <a:ext cx="4177856" cy="8257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0070C0"/>
                  </a:solidFill>
                </a:rPr>
                <a:t>Transaksi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Penjualan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Aset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Tetap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Tidak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Disusutkan</a:t>
              </a:r>
              <a:endParaRPr lang="en-US" sz="20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0034" y="3068960"/>
            <a:ext cx="1643074" cy="915120"/>
            <a:chOff x="304800" y="1412619"/>
            <a:chExt cx="4267200" cy="915120"/>
          </a:xfrm>
        </p:grpSpPr>
        <p:sp>
          <p:nvSpPr>
            <p:cNvPr id="30" name="Rounded Rectangle 29"/>
            <p:cNvSpPr/>
            <p:nvPr/>
          </p:nvSpPr>
          <p:spPr>
            <a:xfrm>
              <a:off x="304800" y="1412619"/>
              <a:ext cx="4267200" cy="915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001">
              <a:schemeClr val="lt1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6"/>
            <p:cNvSpPr/>
            <p:nvPr/>
          </p:nvSpPr>
          <p:spPr>
            <a:xfrm>
              <a:off x="349472" y="1457291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0070C0"/>
                  </a:solidFill>
                </a:rPr>
                <a:t>Transaksi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Penjualan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Aset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70C0"/>
                  </a:solidFill>
                </a:rPr>
                <a:t>T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etap</a:t>
              </a:r>
              <a:endParaRPr lang="en-US" sz="20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71736" y="5301208"/>
            <a:ext cx="2857520" cy="504056"/>
            <a:chOff x="304800" y="2818780"/>
            <a:chExt cx="4267200" cy="915120"/>
          </a:xfrm>
        </p:grpSpPr>
        <p:sp>
          <p:nvSpPr>
            <p:cNvPr id="33" name="Rounded Rectangle 32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8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Transaksi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Hulu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Penjualan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Aset</a:t>
              </a:r>
              <a:r>
                <a:rPr lang="en-US" sz="1600" kern="1200" dirty="0" smtClean="0"/>
                <a:t> </a:t>
              </a:r>
              <a:r>
                <a:rPr lang="en-US" sz="1600" dirty="0" err="1" smtClean="0"/>
                <a:t>T</a:t>
              </a:r>
              <a:r>
                <a:rPr lang="en-US" sz="1600" kern="1200" dirty="0" err="1" smtClean="0"/>
                <a:t>etap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Tidak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Disusutkan</a:t>
              </a:r>
              <a:endParaRPr lang="en-US" sz="1600" kern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571736" y="4149080"/>
            <a:ext cx="2857520" cy="915120"/>
            <a:chOff x="304800" y="2818780"/>
            <a:chExt cx="4267200" cy="915120"/>
          </a:xfrm>
        </p:grpSpPr>
        <p:sp>
          <p:nvSpPr>
            <p:cNvPr id="36" name="Rounded Rectangle 35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8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Dampak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Transaksi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Penjualan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Aset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Tetap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Tidak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Disusutkan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terhadap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Pencatatan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Entitas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Induk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dan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Jurnal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Eliminasi</a:t>
              </a:r>
              <a:endParaRPr lang="en-US" sz="1600" kern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57158" y="4221088"/>
            <a:ext cx="1944216" cy="1493928"/>
            <a:chOff x="304800" y="2818780"/>
            <a:chExt cx="4267200" cy="915120"/>
          </a:xfrm>
        </p:grpSpPr>
        <p:sp>
          <p:nvSpPr>
            <p:cNvPr id="42" name="Rounded Rectangle 41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ounded Rectangle 8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err="1" smtClean="0"/>
                <a:t>Dampak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terhadap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Pencatatan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Entitas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Induk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dan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Jurnal</a:t>
              </a:r>
              <a:r>
                <a:rPr lang="en-US" kern="1200" dirty="0" smtClean="0"/>
                <a:t> </a:t>
              </a:r>
              <a:r>
                <a:rPr lang="en-US" kern="1200" dirty="0" err="1" smtClean="0"/>
                <a:t>Eliminasi</a:t>
              </a:r>
              <a:endParaRPr lang="en-US" kern="1200" dirty="0"/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b="1" dirty="0" smtClean="0"/>
              <a:t>RERANGKA BAB</a:t>
            </a:r>
            <a:endParaRPr lang="en-US" b="1" dirty="0"/>
          </a:p>
        </p:txBody>
      </p:sp>
      <p:cxnSp>
        <p:nvCxnSpPr>
          <p:cNvPr id="57" name="Elbow Connector 56"/>
          <p:cNvCxnSpPr>
            <a:stCxn id="22" idx="2"/>
            <a:endCxn id="31" idx="0"/>
          </p:cNvCxnSpPr>
          <p:nvPr/>
        </p:nvCxnSpPr>
        <p:spPr>
          <a:xfrm rot="5400000">
            <a:off x="2622594" y="1091745"/>
            <a:ext cx="720865" cy="3322909"/>
          </a:xfrm>
          <a:prstGeom prst="bentConnector3">
            <a:avLst>
              <a:gd name="adj1" fmla="val 50000"/>
            </a:avLst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22" idx="2"/>
            <a:endCxn id="28" idx="0"/>
          </p:cNvCxnSpPr>
          <p:nvPr/>
        </p:nvCxnSpPr>
        <p:spPr>
          <a:xfrm rot="5400000">
            <a:off x="3837040" y="2306191"/>
            <a:ext cx="720865" cy="894017"/>
          </a:xfrm>
          <a:prstGeom prst="bentConnector3">
            <a:avLst>
              <a:gd name="adj1" fmla="val 50000"/>
            </a:avLst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22" idx="2"/>
            <a:endCxn id="19" idx="0"/>
          </p:cNvCxnSpPr>
          <p:nvPr/>
        </p:nvCxnSpPr>
        <p:spPr>
          <a:xfrm rot="16200000" flipH="1">
            <a:off x="5055962" y="1981285"/>
            <a:ext cx="676193" cy="1499156"/>
          </a:xfrm>
          <a:prstGeom prst="bentConnector3">
            <a:avLst>
              <a:gd name="adj1" fmla="val 50000"/>
            </a:avLst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22" idx="2"/>
            <a:endCxn id="24" idx="0"/>
          </p:cNvCxnSpPr>
          <p:nvPr/>
        </p:nvCxnSpPr>
        <p:spPr>
          <a:xfrm rot="16200000" flipH="1">
            <a:off x="6106094" y="931153"/>
            <a:ext cx="676193" cy="3599420"/>
          </a:xfrm>
          <a:prstGeom prst="bentConnector3">
            <a:avLst>
              <a:gd name="adj1" fmla="val 50000"/>
            </a:avLst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31" idx="1"/>
            <a:endCxn id="43" idx="1"/>
          </p:cNvCxnSpPr>
          <p:nvPr/>
        </p:nvCxnSpPr>
        <p:spPr>
          <a:xfrm rot="10800000" flipV="1">
            <a:off x="377511" y="3526520"/>
            <a:ext cx="139724" cy="1441532"/>
          </a:xfrm>
          <a:prstGeom prst="bentConnector3">
            <a:avLst>
              <a:gd name="adj1" fmla="val 263608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>
            <a:stCxn id="27" idx="1"/>
            <a:endCxn id="36" idx="1"/>
          </p:cNvCxnSpPr>
          <p:nvPr/>
        </p:nvCxnSpPr>
        <p:spPr>
          <a:xfrm rot="10800000" flipV="1">
            <a:off x="2571736" y="3526520"/>
            <a:ext cx="1588" cy="1080120"/>
          </a:xfrm>
          <a:prstGeom prst="bentConnector3">
            <a:avLst>
              <a:gd name="adj1" fmla="val 14395466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27" idx="1"/>
            <a:endCxn id="34" idx="1"/>
          </p:cNvCxnSpPr>
          <p:nvPr/>
        </p:nvCxnSpPr>
        <p:spPr>
          <a:xfrm rot="10800000" flipH="1" flipV="1">
            <a:off x="2571736" y="3526519"/>
            <a:ext cx="29914" cy="2026717"/>
          </a:xfrm>
          <a:prstGeom prst="bentConnector3">
            <a:avLst>
              <a:gd name="adj1" fmla="val -764191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28" idx="1"/>
            <a:endCxn id="17" idx="1"/>
          </p:cNvCxnSpPr>
          <p:nvPr/>
        </p:nvCxnSpPr>
        <p:spPr>
          <a:xfrm rot="10800000" flipV="1">
            <a:off x="2571737" y="3526520"/>
            <a:ext cx="24679" cy="2746796"/>
          </a:xfrm>
          <a:prstGeom prst="bentConnector3">
            <a:avLst>
              <a:gd name="adj1" fmla="val 1026294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5643570" y="6173688"/>
            <a:ext cx="2857520" cy="504056"/>
            <a:chOff x="304800" y="2818780"/>
            <a:chExt cx="4267200" cy="915120"/>
          </a:xfrm>
        </p:grpSpPr>
        <p:sp>
          <p:nvSpPr>
            <p:cNvPr id="79" name="Rounded Rectangle 78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Rounded Rectangle 8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Transaksi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Hilir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Aset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Tetap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Disusutkan</a:t>
              </a:r>
              <a:endParaRPr lang="en-US" sz="1600" kern="12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643570" y="5453608"/>
            <a:ext cx="2857520" cy="504056"/>
            <a:chOff x="304800" y="2818780"/>
            <a:chExt cx="4267200" cy="915120"/>
          </a:xfrm>
        </p:grpSpPr>
        <p:sp>
          <p:nvSpPr>
            <p:cNvPr id="82" name="Rounded Rectangle 81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Rounded Rectangle 8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Transaksi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Hulu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Penjualan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Aset</a:t>
              </a:r>
              <a:r>
                <a:rPr lang="en-US" sz="1600" kern="1200" dirty="0" smtClean="0"/>
                <a:t> </a:t>
              </a:r>
              <a:r>
                <a:rPr lang="en-US" sz="1600" dirty="0" err="1" smtClean="0"/>
                <a:t>T</a:t>
              </a:r>
              <a:r>
                <a:rPr lang="en-US" sz="1600" kern="1200" dirty="0" err="1" smtClean="0"/>
                <a:t>etap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Disusutkan</a:t>
              </a:r>
              <a:endParaRPr lang="en-US" sz="1600" kern="12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643570" y="4301480"/>
            <a:ext cx="2857520" cy="915120"/>
            <a:chOff x="304800" y="2818780"/>
            <a:chExt cx="4267200" cy="915120"/>
          </a:xfrm>
        </p:grpSpPr>
        <p:sp>
          <p:nvSpPr>
            <p:cNvPr id="85" name="Rounded Rectangle 84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6" name="Rounded Rectangle 8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Dampak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Transaksi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Penjualan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Aset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Tetap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Disusutkan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terhadap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Pencatatan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Entitas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Induk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dan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Jurnal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Eliminasi</a:t>
              </a:r>
              <a:endParaRPr lang="en-US" sz="1600" kern="1200" dirty="0"/>
            </a:p>
          </p:txBody>
        </p:sp>
      </p:grpSp>
      <p:cxnSp>
        <p:nvCxnSpPr>
          <p:cNvPr id="87" name="Elbow Connector 86"/>
          <p:cNvCxnSpPr>
            <a:stCxn id="19" idx="2"/>
            <a:endCxn id="85" idx="3"/>
          </p:cNvCxnSpPr>
          <p:nvPr/>
        </p:nvCxnSpPr>
        <p:spPr>
          <a:xfrm rot="16200000" flipH="1">
            <a:off x="6934883" y="3192833"/>
            <a:ext cx="774960" cy="2357454"/>
          </a:xfrm>
          <a:prstGeom prst="bentConnector4">
            <a:avLst>
              <a:gd name="adj1" fmla="val 22239"/>
              <a:gd name="adj2" fmla="val 107960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20" idx="2"/>
            <a:endCxn id="83" idx="3"/>
          </p:cNvCxnSpPr>
          <p:nvPr/>
        </p:nvCxnSpPr>
        <p:spPr>
          <a:xfrm rot="16200000" flipH="1">
            <a:off x="6424291" y="3658752"/>
            <a:ext cx="1766229" cy="2327539"/>
          </a:xfrm>
          <a:prstGeom prst="bentConnector4">
            <a:avLst>
              <a:gd name="adj1" fmla="val 11881"/>
              <a:gd name="adj2" fmla="val 109822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20" idx="2"/>
            <a:endCxn id="79" idx="3"/>
          </p:cNvCxnSpPr>
          <p:nvPr/>
        </p:nvCxnSpPr>
        <p:spPr>
          <a:xfrm rot="16200000" flipH="1">
            <a:off x="6079209" y="4003835"/>
            <a:ext cx="2486308" cy="2357454"/>
          </a:xfrm>
          <a:prstGeom prst="bentConnector4">
            <a:avLst>
              <a:gd name="adj1" fmla="val 7605"/>
              <a:gd name="adj2" fmla="val 107960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628728"/>
          </a:xfrm>
        </p:spPr>
        <p:txBody>
          <a:bodyPr/>
          <a:lstStyle/>
          <a:p>
            <a:r>
              <a:rPr lang="en-US" b="1" dirty="0" err="1"/>
              <a:t>Dampak</a:t>
            </a:r>
            <a:r>
              <a:rPr lang="en-US" b="1" dirty="0"/>
              <a:t> </a:t>
            </a:r>
            <a:r>
              <a:rPr lang="en-US" b="1" dirty="0" err="1"/>
              <a:t>Transaksi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Aset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r>
              <a:rPr lang="en-US" b="1" dirty="0"/>
              <a:t> </a:t>
            </a:r>
            <a:r>
              <a:rPr lang="en-US" b="1" dirty="0" err="1"/>
              <a:t>Disusutkan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Pencatatan</a:t>
            </a:r>
            <a:r>
              <a:rPr lang="en-US" b="1" dirty="0"/>
              <a:t> </a:t>
            </a:r>
            <a:r>
              <a:rPr lang="en-US" b="1" dirty="0" err="1"/>
              <a:t>Entitas</a:t>
            </a:r>
            <a:r>
              <a:rPr lang="en-US" b="1" dirty="0"/>
              <a:t> </a:t>
            </a:r>
            <a:r>
              <a:rPr lang="en-US" b="1" dirty="0" err="1"/>
              <a:t>Induk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Jurnal</a:t>
            </a:r>
            <a:r>
              <a:rPr lang="en-US" b="1" dirty="0"/>
              <a:t> </a:t>
            </a:r>
            <a:r>
              <a:rPr lang="en-US" b="1" dirty="0" err="1"/>
              <a:t>Eliminasi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84475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 6.4 </a:t>
            </a:r>
            <a:r>
              <a:rPr lang="en-US" b="1" dirty="0" err="1"/>
              <a:t>Dampak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Kendaraan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Pencatatan</a:t>
            </a:r>
            <a:r>
              <a:rPr lang="en-US" b="1" dirty="0"/>
              <a:t> </a:t>
            </a:r>
            <a:r>
              <a:rPr lang="en-US" b="1" dirty="0" err="1"/>
              <a:t>Entitas</a:t>
            </a:r>
            <a:r>
              <a:rPr lang="en-US" b="1" dirty="0"/>
              <a:t> </a:t>
            </a:r>
            <a:r>
              <a:rPr lang="en-US" b="1" dirty="0" err="1"/>
              <a:t>Induk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Jurnal</a:t>
            </a:r>
            <a:r>
              <a:rPr lang="en-US" b="1" dirty="0"/>
              <a:t> </a:t>
            </a:r>
            <a:r>
              <a:rPr lang="en-US" b="1" dirty="0" err="1" smtClean="0"/>
              <a:t>Eliminasi</a:t>
            </a:r>
            <a:endParaRPr lang="en-US" b="1" dirty="0" smtClean="0"/>
          </a:p>
          <a:p>
            <a:pPr lvl="1"/>
            <a:r>
              <a:rPr lang="en-US" dirty="0" err="1"/>
              <a:t>Pada</a:t>
            </a:r>
            <a:r>
              <a:rPr lang="en-US" dirty="0"/>
              <a:t> 31 </a:t>
            </a:r>
            <a:r>
              <a:rPr lang="en-US" dirty="0" err="1"/>
              <a:t>Desember</a:t>
            </a:r>
            <a:r>
              <a:rPr lang="en-US" dirty="0"/>
              <a:t> 2020, PT </a:t>
            </a:r>
            <a:r>
              <a:rPr lang="en-US" dirty="0" err="1"/>
              <a:t>Palapa</a:t>
            </a:r>
            <a:r>
              <a:rPr lang="en-US" dirty="0"/>
              <a:t> (PT P) </a:t>
            </a:r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anaknya</a:t>
            </a:r>
            <a:r>
              <a:rPr lang="en-US" dirty="0"/>
              <a:t>, PT </a:t>
            </a:r>
            <a:r>
              <a:rPr lang="en-US" dirty="0" err="1"/>
              <a:t>Samudera</a:t>
            </a:r>
            <a:r>
              <a:rPr lang="en-US" dirty="0"/>
              <a:t> (PT S),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Rp210.000.000. PT P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1 </a:t>
            </a:r>
            <a:r>
              <a:rPr lang="en-US" dirty="0" err="1"/>
              <a:t>Januari</a:t>
            </a:r>
            <a:r>
              <a:rPr lang="en-US" dirty="0"/>
              <a:t> 2019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Rp300.000.000. PT P </a:t>
            </a:r>
            <a:r>
              <a:rPr lang="en-US" dirty="0" err="1"/>
              <a:t>menyusutkan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5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.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31 </a:t>
            </a:r>
            <a:r>
              <a:rPr lang="en-US" dirty="0" err="1"/>
              <a:t>Desember</a:t>
            </a:r>
            <a:r>
              <a:rPr lang="en-US" dirty="0"/>
              <a:t> 2020 </a:t>
            </a:r>
            <a:r>
              <a:rPr lang="en-US" dirty="0" err="1"/>
              <a:t>adalah</a:t>
            </a:r>
            <a:r>
              <a:rPr lang="en-US" dirty="0"/>
              <a:t> Rp180.000.000, </a:t>
            </a:r>
            <a:r>
              <a:rPr lang="en-US" dirty="0" err="1"/>
              <a:t>sehingga</a:t>
            </a:r>
            <a:r>
              <a:rPr lang="en-US" dirty="0"/>
              <a:t> PT P </a:t>
            </a:r>
            <a:r>
              <a:rPr lang="en-US" dirty="0" err="1"/>
              <a:t>membukukan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Rp30.000.000. </a:t>
            </a:r>
            <a:endParaRPr lang="en-US" dirty="0" smtClean="0"/>
          </a:p>
          <a:p>
            <a:pPr lvl="1"/>
            <a:r>
              <a:rPr lang="en-US" dirty="0"/>
              <a:t>PT S </a:t>
            </a:r>
            <a:r>
              <a:rPr lang="en-US" dirty="0" err="1"/>
              <a:t>bermaksud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menyusutkan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3 </a:t>
            </a:r>
            <a:r>
              <a:rPr lang="en-US" dirty="0" err="1"/>
              <a:t>tahun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8327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3" t="64676" r="14542" b="20995"/>
          <a:stretch/>
        </p:blipFill>
        <p:spPr>
          <a:xfrm>
            <a:off x="827584" y="3933056"/>
            <a:ext cx="7056784" cy="21529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26069" r="14540" b="68159"/>
          <a:stretch/>
        </p:blipFill>
        <p:spPr>
          <a:xfrm>
            <a:off x="755576" y="1589964"/>
            <a:ext cx="7056784" cy="863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48557" r="14540" b="44478"/>
          <a:stretch/>
        </p:blipFill>
        <p:spPr>
          <a:xfrm>
            <a:off x="827584" y="2636912"/>
            <a:ext cx="6984776" cy="103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25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32836" r="18481" b="61791"/>
          <a:stretch/>
        </p:blipFill>
        <p:spPr>
          <a:xfrm>
            <a:off x="611560" y="1628799"/>
            <a:ext cx="8136904" cy="923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t="45373" r="19043" b="48259"/>
          <a:stretch/>
        </p:blipFill>
        <p:spPr>
          <a:xfrm>
            <a:off x="612078" y="2674962"/>
            <a:ext cx="7992370" cy="1074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t="59304" r="19325" b="29552"/>
          <a:stretch/>
        </p:blipFill>
        <p:spPr>
          <a:xfrm>
            <a:off x="755576" y="4067031"/>
            <a:ext cx="7776864" cy="184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62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fi-FI" b="1" dirty="0"/>
              <a:t>Transaksi Hulu Penjualan Aset Tetap Disusutkan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b="1" dirty="0"/>
              <a:t>Contoh 6.5 Transaksi Hulu Penjualan </a:t>
            </a:r>
            <a:r>
              <a:rPr lang="fi-FI" b="1" dirty="0" smtClean="0"/>
              <a:t>Bangunan</a:t>
            </a:r>
          </a:p>
          <a:p>
            <a:r>
              <a:rPr lang="fi-FI" b="1" dirty="0" smtClean="0"/>
              <a:t>Neraca saldo per 31 Desember 2020 lihat dalam buku halaman 197.</a:t>
            </a:r>
          </a:p>
          <a:p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tambahan</a:t>
            </a:r>
            <a:r>
              <a:rPr lang="en-US" b="1" dirty="0"/>
              <a:t>: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PT </a:t>
            </a:r>
            <a:r>
              <a:rPr lang="en-US" dirty="0"/>
              <a:t>Nusantara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75% </a:t>
            </a:r>
            <a:r>
              <a:rPr lang="en-US" dirty="0" err="1"/>
              <a:t>saham</a:t>
            </a:r>
            <a:r>
              <a:rPr lang="en-US" dirty="0"/>
              <a:t> PT </a:t>
            </a:r>
            <a:r>
              <a:rPr lang="en-US" dirty="0" err="1"/>
              <a:t>Andalas</a:t>
            </a:r>
            <a:r>
              <a:rPr lang="en-US" dirty="0"/>
              <a:t> di 1 </a:t>
            </a:r>
            <a:r>
              <a:rPr lang="en-US" dirty="0" err="1"/>
              <a:t>Januari</a:t>
            </a:r>
            <a:r>
              <a:rPr lang="en-US" dirty="0"/>
              <a:t> 2020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bukunya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Rp900.000.000.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nonpengendali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bukunya</a:t>
            </a:r>
            <a:r>
              <a:rPr lang="en-US" dirty="0"/>
              <a:t>, </a:t>
            </a:r>
            <a:r>
              <a:rPr lang="en-US" dirty="0" err="1"/>
              <a:t>sebesar</a:t>
            </a:r>
            <a:r>
              <a:rPr lang="en-US" dirty="0"/>
              <a:t> Rp300.000.000.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/>
              <a:t>2020, PT </a:t>
            </a:r>
            <a:r>
              <a:rPr lang="en-US" dirty="0" err="1"/>
              <a:t>Andalas</a:t>
            </a:r>
            <a:r>
              <a:rPr lang="en-US" dirty="0"/>
              <a:t> </a:t>
            </a:r>
            <a:r>
              <a:rPr lang="en-US" dirty="0" err="1"/>
              <a:t>melaporkan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Rp200.000.000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mengumumkan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dividen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Rp50.000.000.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PT </a:t>
            </a:r>
            <a:r>
              <a:rPr lang="en-US" dirty="0" err="1"/>
              <a:t>Andalas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PT Nusantara </a:t>
            </a:r>
            <a:r>
              <a:rPr lang="en-US" dirty="0" err="1"/>
              <a:t>pada</a:t>
            </a:r>
            <a:r>
              <a:rPr lang="en-US" dirty="0"/>
              <a:t> 31 </a:t>
            </a:r>
            <a:r>
              <a:rPr lang="en-US" dirty="0" err="1"/>
              <a:t>Desember</a:t>
            </a:r>
            <a:r>
              <a:rPr lang="en-US" dirty="0"/>
              <a:t> 2020 </a:t>
            </a:r>
            <a:r>
              <a:rPr lang="en-US" dirty="0" err="1"/>
              <a:t>seharga</a:t>
            </a:r>
            <a:r>
              <a:rPr lang="en-US" dirty="0"/>
              <a:t> Rp230.000.000.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PT Nusantara </a:t>
            </a:r>
            <a:r>
              <a:rPr lang="en-US" dirty="0" err="1"/>
              <a:t>pada</a:t>
            </a:r>
            <a:r>
              <a:rPr lang="en-US" dirty="0"/>
              <a:t> 1 </a:t>
            </a:r>
            <a:r>
              <a:rPr lang="en-US" dirty="0" err="1"/>
              <a:t>Januari</a:t>
            </a:r>
            <a:r>
              <a:rPr lang="en-US" dirty="0"/>
              <a:t> 2011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Rp400.000.000. </a:t>
            </a:r>
            <a:r>
              <a:rPr lang="en-US" dirty="0" err="1"/>
              <a:t>Umur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diperkirakan</a:t>
            </a:r>
            <a:r>
              <a:rPr lang="en-US" dirty="0"/>
              <a:t> 20 </a:t>
            </a:r>
            <a:r>
              <a:rPr lang="en-US" dirty="0" err="1"/>
              <a:t>tahun</a:t>
            </a:r>
            <a:r>
              <a:rPr lang="en-US" dirty="0"/>
              <a:t>. PT Nusantara </a:t>
            </a:r>
            <a:r>
              <a:rPr lang="en-US" dirty="0" err="1"/>
              <a:t>menyusutkan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.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 smtClean="0"/>
              <a:t>PT </a:t>
            </a:r>
            <a:r>
              <a:rPr lang="en-US" dirty="0" err="1"/>
              <a:t>Andalas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10 </a:t>
            </a:r>
            <a:r>
              <a:rPr lang="en-US" dirty="0" err="1"/>
              <a:t>tahun</a:t>
            </a:r>
            <a:r>
              <a:rPr lang="en-US" dirty="0"/>
              <a:t>. PT </a:t>
            </a:r>
            <a:r>
              <a:rPr lang="en-US" dirty="0" err="1"/>
              <a:t>Andalas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lurus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menyusutkan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memperkirakan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sisa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nol. </a:t>
            </a:r>
          </a:p>
        </p:txBody>
      </p:sp>
    </p:spTree>
    <p:extLst>
      <p:ext uri="{BB962C8B-B14F-4D97-AF65-F5344CB8AC3E}">
        <p14:creationId xmlns:p14="http://schemas.microsoft.com/office/powerpoint/2010/main" val="2108953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476672"/>
            <a:ext cx="4434804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err="1"/>
              <a:t>Prosedur</a:t>
            </a:r>
            <a:r>
              <a:rPr lang="en-US" b="1" dirty="0"/>
              <a:t> </a:t>
            </a:r>
            <a:r>
              <a:rPr lang="en-US" b="1" dirty="0" err="1"/>
              <a:t>Konsolidasi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b="1" dirty="0"/>
              <a:t> –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17910" r="13978" b="62189"/>
          <a:stretch/>
        </p:blipFill>
        <p:spPr>
          <a:xfrm>
            <a:off x="611560" y="1628800"/>
            <a:ext cx="5544616" cy="2349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1" t="44577" r="13697" b="43483"/>
          <a:stretch/>
        </p:blipFill>
        <p:spPr>
          <a:xfrm>
            <a:off x="1547664" y="4041934"/>
            <a:ext cx="5976664" cy="1494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t="64279" r="13978" b="28159"/>
          <a:stretch/>
        </p:blipFill>
        <p:spPr>
          <a:xfrm>
            <a:off x="2483768" y="5733256"/>
            <a:ext cx="6408712" cy="102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77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548680"/>
            <a:ext cx="425962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err="1"/>
              <a:t>Prosedur</a:t>
            </a:r>
            <a:r>
              <a:rPr lang="en-US" b="1" dirty="0"/>
              <a:t> </a:t>
            </a:r>
            <a:r>
              <a:rPr lang="en-US" b="1" dirty="0" err="1"/>
              <a:t>Konsolidasi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/>
              <a:t>Kedua</a:t>
            </a:r>
            <a:r>
              <a:rPr lang="en-US" b="1" dirty="0"/>
              <a:t> – 2021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18507" r="19325" b="62190"/>
          <a:stretch/>
        </p:blipFill>
        <p:spPr>
          <a:xfrm>
            <a:off x="641196" y="1628800"/>
            <a:ext cx="6595100" cy="2722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3" t="43598" r="18762" b="44278"/>
          <a:stretch/>
        </p:blipFill>
        <p:spPr>
          <a:xfrm>
            <a:off x="1475656" y="4344737"/>
            <a:ext cx="6120680" cy="1580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0" t="63352" r="19043" b="30348"/>
          <a:stretch/>
        </p:blipFill>
        <p:spPr>
          <a:xfrm>
            <a:off x="2483768" y="5998472"/>
            <a:ext cx="6408712" cy="85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9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196680"/>
          </a:xfrm>
        </p:spPr>
        <p:txBody>
          <a:bodyPr/>
          <a:lstStyle/>
          <a:p>
            <a:r>
              <a:rPr lang="fi-FI" b="1" dirty="0"/>
              <a:t>Transaksi Hilir Penjualan Aset Tetap Disusutkan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196680"/>
          </a:xfrm>
        </p:spPr>
        <p:txBody>
          <a:bodyPr>
            <a:normAutofit fontScale="47500" lnSpcReduction="20000"/>
          </a:bodyPr>
          <a:lstStyle/>
          <a:p>
            <a:r>
              <a:rPr lang="fi-FI" b="1" dirty="0"/>
              <a:t>Contoh 6.6 – Transaksi Hilir Penjualan </a:t>
            </a:r>
            <a:r>
              <a:rPr lang="fi-FI" b="1" dirty="0" smtClean="0"/>
              <a:t>Peralatan</a:t>
            </a:r>
          </a:p>
          <a:p>
            <a:r>
              <a:rPr lang="fi-FI" b="1" dirty="0" smtClean="0"/>
              <a:t>Neraca saldo lihat buku halaman 204-205.</a:t>
            </a:r>
          </a:p>
          <a:p>
            <a:r>
              <a:rPr lang="en-US" b="1" dirty="0" err="1"/>
              <a:t>Informasi</a:t>
            </a:r>
            <a:r>
              <a:rPr lang="en-US" b="1" dirty="0"/>
              <a:t> </a:t>
            </a:r>
            <a:r>
              <a:rPr lang="en-US" b="1" dirty="0" err="1"/>
              <a:t>tambahan</a:t>
            </a:r>
            <a:r>
              <a:rPr lang="en-US" b="1" dirty="0"/>
              <a:t>: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en-US" sz="2900" dirty="0" smtClean="0"/>
              <a:t>PT </a:t>
            </a:r>
            <a:r>
              <a:rPr lang="en-US" sz="2900" dirty="0"/>
              <a:t>Nusantara </a:t>
            </a:r>
            <a:r>
              <a:rPr lang="en-US" sz="2900" dirty="0" err="1"/>
              <a:t>telah</a:t>
            </a:r>
            <a:r>
              <a:rPr lang="en-US" sz="2900" dirty="0"/>
              <a:t> </a:t>
            </a:r>
            <a:r>
              <a:rPr lang="en-US" sz="2900" dirty="0" err="1"/>
              <a:t>melakukan</a:t>
            </a:r>
            <a:r>
              <a:rPr lang="en-US" sz="2900" dirty="0"/>
              <a:t> </a:t>
            </a:r>
            <a:r>
              <a:rPr lang="en-US" sz="2900" dirty="0" err="1"/>
              <a:t>pembelian</a:t>
            </a:r>
            <a:r>
              <a:rPr lang="en-US" sz="2900" dirty="0"/>
              <a:t> 75% </a:t>
            </a:r>
            <a:r>
              <a:rPr lang="en-US" sz="2900" dirty="0" err="1"/>
              <a:t>saham</a:t>
            </a:r>
            <a:r>
              <a:rPr lang="en-US" sz="2900" dirty="0"/>
              <a:t> PT </a:t>
            </a:r>
            <a:r>
              <a:rPr lang="en-US" sz="2900" dirty="0" err="1"/>
              <a:t>Andalas</a:t>
            </a:r>
            <a:r>
              <a:rPr lang="en-US" sz="2900" dirty="0"/>
              <a:t> di 1 </a:t>
            </a:r>
            <a:r>
              <a:rPr lang="en-US" sz="2900" dirty="0" err="1"/>
              <a:t>Januari</a:t>
            </a:r>
            <a:r>
              <a:rPr lang="en-US" sz="2900" dirty="0"/>
              <a:t> 2020 </a:t>
            </a:r>
            <a:r>
              <a:rPr lang="en-US" sz="2900" dirty="0" err="1"/>
              <a:t>pada</a:t>
            </a:r>
            <a:r>
              <a:rPr lang="en-US" sz="2900" dirty="0"/>
              <a:t> </a:t>
            </a:r>
            <a:r>
              <a:rPr lang="en-US" sz="2900" dirty="0" err="1"/>
              <a:t>nilai</a:t>
            </a:r>
            <a:r>
              <a:rPr lang="en-US" sz="2900" dirty="0"/>
              <a:t> </a:t>
            </a:r>
            <a:r>
              <a:rPr lang="en-US" sz="2900" dirty="0" err="1"/>
              <a:t>bukunya</a:t>
            </a:r>
            <a:r>
              <a:rPr lang="en-US" sz="2900" dirty="0"/>
              <a:t>, </a:t>
            </a:r>
            <a:r>
              <a:rPr lang="en-US" sz="2900" dirty="0" err="1"/>
              <a:t>yaitu</a:t>
            </a:r>
            <a:r>
              <a:rPr lang="en-US" sz="2900" dirty="0"/>
              <a:t> Rp900.000.000. </a:t>
            </a:r>
            <a:r>
              <a:rPr lang="en-US" sz="2900" dirty="0" err="1"/>
              <a:t>Nilai</a:t>
            </a:r>
            <a:r>
              <a:rPr lang="en-US" sz="2900" dirty="0"/>
              <a:t> </a:t>
            </a:r>
            <a:r>
              <a:rPr lang="en-US" sz="2900" dirty="0" err="1"/>
              <a:t>wajar</a:t>
            </a:r>
            <a:r>
              <a:rPr lang="en-US" sz="2900" dirty="0"/>
              <a:t> </a:t>
            </a:r>
            <a:r>
              <a:rPr lang="en-US" sz="2900" dirty="0" err="1"/>
              <a:t>kepentingan</a:t>
            </a:r>
            <a:r>
              <a:rPr lang="en-US" sz="2900" dirty="0"/>
              <a:t> </a:t>
            </a:r>
            <a:r>
              <a:rPr lang="en-US" sz="2900" dirty="0" err="1"/>
              <a:t>nonpengendali</a:t>
            </a:r>
            <a:r>
              <a:rPr lang="en-US" sz="2900" dirty="0"/>
              <a:t> </a:t>
            </a:r>
            <a:r>
              <a:rPr lang="en-US" sz="2900" dirty="0" err="1"/>
              <a:t>sama</a:t>
            </a:r>
            <a:r>
              <a:rPr lang="en-US" sz="2900" dirty="0"/>
              <a:t> </a:t>
            </a:r>
            <a:r>
              <a:rPr lang="en-US" sz="2900" dirty="0" err="1"/>
              <a:t>dengan</a:t>
            </a:r>
            <a:r>
              <a:rPr lang="en-US" sz="2900" dirty="0"/>
              <a:t> </a:t>
            </a:r>
            <a:r>
              <a:rPr lang="en-US" sz="2900" dirty="0" err="1"/>
              <a:t>nilai</a:t>
            </a:r>
            <a:r>
              <a:rPr lang="en-US" sz="2900" dirty="0"/>
              <a:t> </a:t>
            </a:r>
            <a:r>
              <a:rPr lang="en-US" sz="2900" dirty="0" err="1"/>
              <a:t>bukunya</a:t>
            </a:r>
            <a:r>
              <a:rPr lang="en-US" sz="2900" dirty="0"/>
              <a:t>, </a:t>
            </a:r>
            <a:r>
              <a:rPr lang="en-US" sz="2900" dirty="0" err="1"/>
              <a:t>sebesar</a:t>
            </a:r>
            <a:r>
              <a:rPr lang="en-US" sz="2900" dirty="0"/>
              <a:t> Rp300.000.000.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900" dirty="0" err="1" smtClean="0"/>
              <a:t>Selama</a:t>
            </a:r>
            <a:r>
              <a:rPr lang="en-US" sz="2900" dirty="0" smtClean="0"/>
              <a:t> </a:t>
            </a:r>
            <a:r>
              <a:rPr lang="en-US" sz="2900" dirty="0"/>
              <a:t>2020, PT </a:t>
            </a:r>
            <a:r>
              <a:rPr lang="en-US" sz="2900" dirty="0" err="1"/>
              <a:t>Andalas</a:t>
            </a:r>
            <a:r>
              <a:rPr lang="en-US" sz="2900" dirty="0"/>
              <a:t> </a:t>
            </a:r>
            <a:r>
              <a:rPr lang="en-US" sz="2900" dirty="0" err="1"/>
              <a:t>melaporkan</a:t>
            </a:r>
            <a:r>
              <a:rPr lang="en-US" sz="2900" dirty="0"/>
              <a:t> </a:t>
            </a:r>
            <a:r>
              <a:rPr lang="en-US" sz="2900" dirty="0" err="1"/>
              <a:t>perolehan</a:t>
            </a:r>
            <a:r>
              <a:rPr lang="en-US" sz="2900" dirty="0"/>
              <a:t> </a:t>
            </a:r>
            <a:r>
              <a:rPr lang="en-US" sz="2900" dirty="0" err="1"/>
              <a:t>laba</a:t>
            </a:r>
            <a:r>
              <a:rPr lang="en-US" sz="2900" dirty="0"/>
              <a:t> </a:t>
            </a:r>
            <a:r>
              <a:rPr lang="en-US" sz="2900" dirty="0" err="1"/>
              <a:t>neto</a:t>
            </a:r>
            <a:r>
              <a:rPr lang="en-US" sz="2900" dirty="0"/>
              <a:t> </a:t>
            </a:r>
            <a:r>
              <a:rPr lang="en-US" sz="2900" dirty="0" err="1"/>
              <a:t>sebesar</a:t>
            </a:r>
            <a:r>
              <a:rPr lang="en-US" sz="2900" dirty="0"/>
              <a:t> Rp250.000.000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mengumumkan</a:t>
            </a:r>
            <a:r>
              <a:rPr lang="en-US" sz="2900" dirty="0"/>
              <a:t> </a:t>
            </a:r>
            <a:r>
              <a:rPr lang="en-US" sz="2900" dirty="0" err="1"/>
              <a:t>pembagian</a:t>
            </a:r>
            <a:r>
              <a:rPr lang="en-US" sz="2900" dirty="0"/>
              <a:t> </a:t>
            </a:r>
            <a:r>
              <a:rPr lang="en-US" sz="2900" dirty="0" err="1"/>
              <a:t>dividen</a:t>
            </a:r>
            <a:r>
              <a:rPr lang="en-US" sz="2900" dirty="0"/>
              <a:t> </a:t>
            </a:r>
            <a:r>
              <a:rPr lang="en-US" sz="2900" dirty="0" err="1"/>
              <a:t>sebesar</a:t>
            </a:r>
            <a:r>
              <a:rPr lang="en-US" sz="2900" dirty="0"/>
              <a:t> Rp50.000.000.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900" dirty="0" smtClean="0"/>
              <a:t>PT </a:t>
            </a:r>
            <a:r>
              <a:rPr lang="en-US" sz="2900" dirty="0"/>
              <a:t>Nusantara </a:t>
            </a:r>
            <a:r>
              <a:rPr lang="en-US" sz="2900" dirty="0" err="1"/>
              <a:t>telah</a:t>
            </a:r>
            <a:r>
              <a:rPr lang="en-US" sz="2900" dirty="0"/>
              <a:t> </a:t>
            </a:r>
            <a:r>
              <a:rPr lang="en-US" sz="2900" dirty="0" err="1"/>
              <a:t>melakukan</a:t>
            </a:r>
            <a:r>
              <a:rPr lang="en-US" sz="2900" dirty="0"/>
              <a:t> </a:t>
            </a:r>
            <a:r>
              <a:rPr lang="en-US" sz="2900" dirty="0" err="1"/>
              <a:t>pembelian</a:t>
            </a:r>
            <a:r>
              <a:rPr lang="en-US" sz="2900" dirty="0"/>
              <a:t> </a:t>
            </a:r>
            <a:r>
              <a:rPr lang="en-US" sz="2900" dirty="0" err="1"/>
              <a:t>peralatan</a:t>
            </a:r>
            <a:r>
              <a:rPr lang="en-US" sz="2900" dirty="0"/>
              <a:t> </a:t>
            </a:r>
            <a:r>
              <a:rPr lang="en-US" sz="2900" dirty="0" err="1"/>
              <a:t>milik</a:t>
            </a:r>
            <a:r>
              <a:rPr lang="en-US" sz="2900" dirty="0"/>
              <a:t> PT </a:t>
            </a:r>
            <a:r>
              <a:rPr lang="en-US" sz="2900" dirty="0" err="1"/>
              <a:t>Andalas</a:t>
            </a:r>
            <a:r>
              <a:rPr lang="en-US" sz="2900" dirty="0"/>
              <a:t> </a:t>
            </a:r>
            <a:r>
              <a:rPr lang="en-US" sz="2900" dirty="0" err="1"/>
              <a:t>pada</a:t>
            </a:r>
            <a:r>
              <a:rPr lang="en-US" sz="2900" dirty="0"/>
              <a:t> 31 </a:t>
            </a:r>
            <a:r>
              <a:rPr lang="en-US" sz="2900" dirty="0" err="1"/>
              <a:t>Desember</a:t>
            </a:r>
            <a:r>
              <a:rPr lang="en-US" sz="2900" dirty="0"/>
              <a:t> 2020 </a:t>
            </a:r>
            <a:r>
              <a:rPr lang="en-US" sz="2900" dirty="0" err="1"/>
              <a:t>seharga</a:t>
            </a:r>
            <a:r>
              <a:rPr lang="en-US" sz="2900" dirty="0"/>
              <a:t> Rp150.000.000. </a:t>
            </a:r>
            <a:r>
              <a:rPr lang="en-US" sz="2900" dirty="0" err="1"/>
              <a:t>Peralatan</a:t>
            </a:r>
            <a:r>
              <a:rPr lang="en-US" sz="2900" dirty="0"/>
              <a:t> </a:t>
            </a:r>
            <a:r>
              <a:rPr lang="en-US" sz="2900" dirty="0" err="1"/>
              <a:t>tersebut</a:t>
            </a:r>
            <a:r>
              <a:rPr lang="en-US" sz="2900" dirty="0"/>
              <a:t> </a:t>
            </a:r>
            <a:r>
              <a:rPr lang="en-US" sz="2900" dirty="0" err="1"/>
              <a:t>diperoleh</a:t>
            </a:r>
            <a:r>
              <a:rPr lang="en-US" sz="2900" dirty="0"/>
              <a:t> PT Nusantara </a:t>
            </a:r>
            <a:r>
              <a:rPr lang="en-US" sz="2900" dirty="0" err="1"/>
              <a:t>pada</a:t>
            </a:r>
            <a:r>
              <a:rPr lang="en-US" sz="2900" dirty="0"/>
              <a:t> 1 </a:t>
            </a:r>
            <a:r>
              <a:rPr lang="en-US" sz="2900" dirty="0" err="1"/>
              <a:t>Januari</a:t>
            </a:r>
            <a:r>
              <a:rPr lang="en-US" sz="2900" dirty="0"/>
              <a:t> 2018 </a:t>
            </a:r>
            <a:r>
              <a:rPr lang="en-US" sz="2900" dirty="0" err="1"/>
              <a:t>pada</a:t>
            </a:r>
            <a:r>
              <a:rPr lang="en-US" sz="2900" dirty="0"/>
              <a:t> </a:t>
            </a:r>
            <a:r>
              <a:rPr lang="en-US" sz="2900" dirty="0" err="1"/>
              <a:t>harga</a:t>
            </a:r>
            <a:r>
              <a:rPr lang="en-US" sz="2900" dirty="0"/>
              <a:t> Rp250.000.000. </a:t>
            </a:r>
            <a:r>
              <a:rPr lang="en-US" sz="2900" dirty="0" err="1"/>
              <a:t>Umur</a:t>
            </a:r>
            <a:r>
              <a:rPr lang="en-US" sz="2900" dirty="0"/>
              <a:t> </a:t>
            </a:r>
            <a:r>
              <a:rPr lang="en-US" sz="2900" dirty="0" err="1"/>
              <a:t>manfaat</a:t>
            </a:r>
            <a:r>
              <a:rPr lang="en-US" sz="2900" dirty="0"/>
              <a:t> </a:t>
            </a:r>
            <a:r>
              <a:rPr lang="en-US" sz="2900" dirty="0" err="1"/>
              <a:t>atas</a:t>
            </a:r>
            <a:r>
              <a:rPr lang="en-US" sz="2900" dirty="0"/>
              <a:t> </a:t>
            </a:r>
            <a:r>
              <a:rPr lang="en-US" sz="2900" dirty="0" err="1"/>
              <a:t>peralatan</a:t>
            </a:r>
            <a:r>
              <a:rPr lang="en-US" sz="2900" dirty="0"/>
              <a:t> </a:t>
            </a:r>
            <a:r>
              <a:rPr lang="en-US" sz="2900" dirty="0" err="1"/>
              <a:t>tersebut</a:t>
            </a:r>
            <a:r>
              <a:rPr lang="en-US" sz="2900" dirty="0"/>
              <a:t> </a:t>
            </a:r>
            <a:r>
              <a:rPr lang="en-US" sz="2900" dirty="0" err="1"/>
              <a:t>diperkirakan</a:t>
            </a:r>
            <a:r>
              <a:rPr lang="en-US" sz="2900" dirty="0"/>
              <a:t> 5 </a:t>
            </a:r>
            <a:r>
              <a:rPr lang="en-US" sz="2900" dirty="0" err="1"/>
              <a:t>tahun</a:t>
            </a:r>
            <a:r>
              <a:rPr lang="en-US" sz="2900" dirty="0"/>
              <a:t>. PT </a:t>
            </a:r>
            <a:r>
              <a:rPr lang="en-US" sz="2900" dirty="0" err="1"/>
              <a:t>Andalas</a:t>
            </a:r>
            <a:r>
              <a:rPr lang="en-US" sz="2900" dirty="0"/>
              <a:t> </a:t>
            </a:r>
            <a:r>
              <a:rPr lang="en-US" sz="2900" dirty="0" err="1"/>
              <a:t>menyusutkan</a:t>
            </a:r>
            <a:r>
              <a:rPr lang="en-US" sz="2900" dirty="0"/>
              <a:t> </a:t>
            </a:r>
            <a:r>
              <a:rPr lang="en-US" sz="2900" dirty="0" err="1"/>
              <a:t>peralatan</a:t>
            </a:r>
            <a:r>
              <a:rPr lang="en-US" sz="2900" dirty="0"/>
              <a:t> </a:t>
            </a:r>
            <a:r>
              <a:rPr lang="en-US" sz="2900" dirty="0" err="1"/>
              <a:t>tersebut</a:t>
            </a:r>
            <a:r>
              <a:rPr lang="en-US" sz="2900" dirty="0"/>
              <a:t> </a:t>
            </a:r>
            <a:r>
              <a:rPr lang="en-US" sz="2900" dirty="0" err="1"/>
              <a:t>dengan</a:t>
            </a:r>
            <a:r>
              <a:rPr lang="en-US" sz="2900" dirty="0"/>
              <a:t> </a:t>
            </a:r>
            <a:r>
              <a:rPr lang="en-US" sz="2900" dirty="0" err="1"/>
              <a:t>metode</a:t>
            </a:r>
            <a:r>
              <a:rPr lang="en-US" sz="2900" dirty="0"/>
              <a:t> </a:t>
            </a:r>
            <a:r>
              <a:rPr lang="en-US" sz="2900" dirty="0" err="1"/>
              <a:t>garis</a:t>
            </a:r>
            <a:r>
              <a:rPr lang="en-US" sz="2900" dirty="0"/>
              <a:t> </a:t>
            </a:r>
            <a:r>
              <a:rPr lang="en-US" sz="2900" dirty="0" err="1"/>
              <a:t>lurus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tanpa</a:t>
            </a:r>
            <a:r>
              <a:rPr lang="en-US" sz="2900" dirty="0"/>
              <a:t> </a:t>
            </a:r>
            <a:r>
              <a:rPr lang="en-US" sz="2900" dirty="0" err="1"/>
              <a:t>nilai</a:t>
            </a:r>
            <a:r>
              <a:rPr lang="en-US" sz="2900" dirty="0"/>
              <a:t> </a:t>
            </a:r>
            <a:r>
              <a:rPr lang="en-US" sz="2900" dirty="0" err="1"/>
              <a:t>sisa</a:t>
            </a:r>
            <a:r>
              <a:rPr lang="en-US" sz="2900" dirty="0"/>
              <a:t>.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900" dirty="0" smtClean="0"/>
              <a:t>PT </a:t>
            </a:r>
            <a:r>
              <a:rPr lang="en-US" sz="2900" dirty="0"/>
              <a:t>Nusantara </a:t>
            </a:r>
            <a:r>
              <a:rPr lang="en-US" sz="2900" dirty="0" err="1"/>
              <a:t>menggunakan</a:t>
            </a:r>
            <a:r>
              <a:rPr lang="en-US" sz="2900" dirty="0"/>
              <a:t> </a:t>
            </a:r>
            <a:r>
              <a:rPr lang="en-US" sz="2900" dirty="0" err="1"/>
              <a:t>peralatan</a:t>
            </a:r>
            <a:r>
              <a:rPr lang="en-US" sz="2900" dirty="0"/>
              <a:t> </a:t>
            </a:r>
            <a:r>
              <a:rPr lang="en-US" sz="2900" dirty="0" err="1"/>
              <a:t>tersebut</a:t>
            </a:r>
            <a:r>
              <a:rPr lang="en-US" sz="2900" dirty="0"/>
              <a:t> </a:t>
            </a:r>
            <a:r>
              <a:rPr lang="en-US" sz="2900" dirty="0" err="1"/>
              <a:t>selama</a:t>
            </a:r>
            <a:r>
              <a:rPr lang="en-US" sz="2900" dirty="0"/>
              <a:t> </a:t>
            </a:r>
            <a:r>
              <a:rPr lang="en-US" sz="2900" dirty="0" err="1"/>
              <a:t>sisa</a:t>
            </a:r>
            <a:r>
              <a:rPr lang="en-US" sz="2900" dirty="0"/>
              <a:t> </a:t>
            </a:r>
            <a:r>
              <a:rPr lang="en-US" sz="2900" dirty="0" err="1"/>
              <a:t>masa</a:t>
            </a:r>
            <a:r>
              <a:rPr lang="en-US" sz="2900" dirty="0"/>
              <a:t> </a:t>
            </a:r>
            <a:r>
              <a:rPr lang="en-US" sz="2900" dirty="0" err="1"/>
              <a:t>manfaat</a:t>
            </a:r>
            <a:r>
              <a:rPr lang="en-US" sz="2900" dirty="0"/>
              <a:t> </a:t>
            </a:r>
            <a:r>
              <a:rPr lang="en-US" sz="2900" dirty="0" err="1"/>
              <a:t>peralatan</a:t>
            </a:r>
            <a:r>
              <a:rPr lang="en-US" sz="2900" dirty="0"/>
              <a:t>, </a:t>
            </a:r>
            <a:r>
              <a:rPr lang="en-US" sz="2900" dirty="0" err="1"/>
              <a:t>yaitu</a:t>
            </a:r>
            <a:r>
              <a:rPr lang="en-US" sz="2900" dirty="0"/>
              <a:t> </a:t>
            </a:r>
            <a:r>
              <a:rPr lang="en-US" sz="2900" dirty="0" err="1"/>
              <a:t>selama</a:t>
            </a:r>
            <a:r>
              <a:rPr lang="en-US" sz="2900" dirty="0"/>
              <a:t> 2 </a:t>
            </a:r>
            <a:r>
              <a:rPr lang="en-US" sz="2900" dirty="0" err="1"/>
              <a:t>tahun</a:t>
            </a:r>
            <a:r>
              <a:rPr lang="en-US" sz="2900" dirty="0"/>
              <a:t>. PT Nusantara </a:t>
            </a:r>
            <a:r>
              <a:rPr lang="en-US" sz="2900" dirty="0" err="1"/>
              <a:t>menggunakan</a:t>
            </a:r>
            <a:r>
              <a:rPr lang="en-US" sz="2900" dirty="0"/>
              <a:t> </a:t>
            </a:r>
            <a:r>
              <a:rPr lang="en-US" sz="2900" dirty="0" err="1"/>
              <a:t>metode</a:t>
            </a:r>
            <a:r>
              <a:rPr lang="en-US" sz="2900" dirty="0"/>
              <a:t> </a:t>
            </a:r>
            <a:r>
              <a:rPr lang="en-US" sz="2900" dirty="0" err="1"/>
              <a:t>garis</a:t>
            </a:r>
            <a:r>
              <a:rPr lang="en-US" sz="2900" dirty="0"/>
              <a:t> </a:t>
            </a:r>
            <a:r>
              <a:rPr lang="en-US" sz="2900" dirty="0" err="1"/>
              <a:t>lurus</a:t>
            </a:r>
            <a:r>
              <a:rPr lang="en-US" sz="2900" dirty="0"/>
              <a:t> </a:t>
            </a:r>
            <a:r>
              <a:rPr lang="en-US" sz="2900" dirty="0" err="1"/>
              <a:t>untuk</a:t>
            </a:r>
            <a:r>
              <a:rPr lang="en-US" sz="2900" dirty="0"/>
              <a:t> </a:t>
            </a:r>
            <a:r>
              <a:rPr lang="en-US" sz="2900" dirty="0" err="1"/>
              <a:t>menyusutkan</a:t>
            </a:r>
            <a:r>
              <a:rPr lang="en-US" sz="2900" dirty="0"/>
              <a:t> </a:t>
            </a:r>
            <a:r>
              <a:rPr lang="en-US" sz="2900" dirty="0" err="1"/>
              <a:t>peralatan</a:t>
            </a:r>
            <a:r>
              <a:rPr lang="en-US" sz="2900" dirty="0"/>
              <a:t> </a:t>
            </a:r>
            <a:r>
              <a:rPr lang="en-US" sz="2900" dirty="0" err="1"/>
              <a:t>dan</a:t>
            </a:r>
            <a:r>
              <a:rPr lang="en-US" sz="2900" dirty="0"/>
              <a:t> </a:t>
            </a:r>
            <a:r>
              <a:rPr lang="en-US" sz="2900" dirty="0" err="1"/>
              <a:t>memperkirakan</a:t>
            </a:r>
            <a:r>
              <a:rPr lang="en-US" sz="2900" dirty="0"/>
              <a:t> </a:t>
            </a:r>
            <a:r>
              <a:rPr lang="en-US" sz="2900" dirty="0" err="1"/>
              <a:t>bahwa</a:t>
            </a:r>
            <a:r>
              <a:rPr lang="en-US" sz="2900" dirty="0"/>
              <a:t> </a:t>
            </a:r>
            <a:r>
              <a:rPr lang="en-US" sz="2900" dirty="0" err="1"/>
              <a:t>nilai</a:t>
            </a:r>
            <a:r>
              <a:rPr lang="en-US" sz="2900" dirty="0"/>
              <a:t> </a:t>
            </a:r>
            <a:r>
              <a:rPr lang="en-US" sz="2900" dirty="0" err="1"/>
              <a:t>sisa</a:t>
            </a:r>
            <a:r>
              <a:rPr lang="en-US" sz="2900" dirty="0"/>
              <a:t> </a:t>
            </a:r>
            <a:r>
              <a:rPr lang="en-US" sz="2900" dirty="0" err="1"/>
              <a:t>bangunan</a:t>
            </a:r>
            <a:r>
              <a:rPr lang="en-US" sz="2900" dirty="0"/>
              <a:t> </a:t>
            </a:r>
            <a:r>
              <a:rPr lang="en-US" sz="2900" dirty="0" err="1"/>
              <a:t>tersebut</a:t>
            </a:r>
            <a:r>
              <a:rPr lang="en-US" sz="2900" dirty="0"/>
              <a:t> </a:t>
            </a:r>
            <a:r>
              <a:rPr lang="en-US" sz="2900" dirty="0" err="1"/>
              <a:t>adalah</a:t>
            </a:r>
            <a:r>
              <a:rPr lang="en-US" sz="2900" dirty="0"/>
              <a:t> nol. </a:t>
            </a:r>
            <a:endParaRPr lang="fi-FI" sz="29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28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404664"/>
            <a:ext cx="624985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err="1"/>
              <a:t>Prosedur</a:t>
            </a:r>
            <a:r>
              <a:rPr lang="en-US" b="1" dirty="0"/>
              <a:t> </a:t>
            </a:r>
            <a:r>
              <a:rPr lang="en-US" b="1" dirty="0" err="1"/>
              <a:t>Konsolidasi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b="1" dirty="0"/>
              <a:t> –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t="47164" r="18762" b="30547"/>
          <a:stretch/>
        </p:blipFill>
        <p:spPr>
          <a:xfrm>
            <a:off x="539552" y="1556792"/>
            <a:ext cx="7056784" cy="3320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t="75423" r="18762" b="12289"/>
          <a:stretch/>
        </p:blipFill>
        <p:spPr>
          <a:xfrm>
            <a:off x="179512" y="5085184"/>
            <a:ext cx="4163056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t="22700" r="14822" b="69752"/>
          <a:stretch/>
        </p:blipFill>
        <p:spPr>
          <a:xfrm>
            <a:off x="4483217" y="6013708"/>
            <a:ext cx="4574579" cy="73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74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548680"/>
            <a:ext cx="425962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err="1"/>
              <a:t>Prosedur</a:t>
            </a:r>
            <a:r>
              <a:rPr lang="en-US" b="1" dirty="0"/>
              <a:t> </a:t>
            </a:r>
            <a:r>
              <a:rPr lang="en-US" b="1" dirty="0" err="1"/>
              <a:t>Konsolidasi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</a:t>
            </a:r>
            <a:r>
              <a:rPr lang="en-US" b="1" dirty="0" err="1"/>
              <a:t>Kedua</a:t>
            </a:r>
            <a:r>
              <a:rPr lang="en-US" b="1" dirty="0"/>
              <a:t> – 2021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3" t="47761" r="14542" b="30746"/>
          <a:stretch/>
        </p:blipFill>
        <p:spPr>
          <a:xfrm>
            <a:off x="611560" y="1628800"/>
            <a:ext cx="5664627" cy="2592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3" t="74826" r="12007" b="12587"/>
          <a:stretch/>
        </p:blipFill>
        <p:spPr>
          <a:xfrm>
            <a:off x="611560" y="4533379"/>
            <a:ext cx="4481003" cy="1152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t="23750" r="18481" b="68557"/>
          <a:stretch/>
        </p:blipFill>
        <p:spPr>
          <a:xfrm>
            <a:off x="5220072" y="5109443"/>
            <a:ext cx="3690687" cy="599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t="37214" r="18762" b="57350"/>
          <a:stretch/>
        </p:blipFill>
        <p:spPr>
          <a:xfrm>
            <a:off x="3635896" y="5949280"/>
            <a:ext cx="501901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01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calculator-178127_1920--pixabaydotco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815" b="4815"/>
          <a:stretch>
            <a:fillRect/>
          </a:stretch>
        </p:blipFill>
        <p:spPr/>
      </p:pic>
      <p:sp>
        <p:nvSpPr>
          <p:cNvPr id="6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3894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IKHTISAR PEMBELAJARAN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micro-assembly-1534573_1280--pixabaydotco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624" r="6624"/>
          <a:stretch>
            <a:fillRect/>
          </a:stretch>
        </p:blipFill>
        <p:spPr/>
      </p:pic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3894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TRANSAKSI PENJUALAN ASET TETAP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IKHTISAR PEMBELA-JARAN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800" dirty="0" err="1" smtClean="0">
                <a:latin typeface="+mj-lt"/>
              </a:rPr>
              <a:t>Aset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tetap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diperoleh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dari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anak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atau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induk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harus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dicatat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pada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nilai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perolehan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dari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pihak</a:t>
            </a:r>
            <a:r>
              <a:rPr lang="en-US" sz="2800" dirty="0" smtClean="0">
                <a:latin typeface="+mj-lt"/>
              </a:rPr>
              <a:t> non-</a:t>
            </a:r>
            <a:r>
              <a:rPr lang="en-US" sz="2800" dirty="0" err="1" smtClean="0">
                <a:latin typeface="+mj-lt"/>
              </a:rPr>
              <a:t>afiliasi</a:t>
            </a:r>
            <a:r>
              <a:rPr lang="en-US" sz="2800" dirty="0" smtClean="0">
                <a:latin typeface="+mj-lt"/>
              </a:rPr>
              <a:t>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800" dirty="0" err="1" smtClean="0">
                <a:latin typeface="+mj-lt"/>
              </a:rPr>
              <a:t>Keuntungan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atau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kerugian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belum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terealisasi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dari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transaksi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hulu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aset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tetap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dicatat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secara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penuh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oleh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induk</a:t>
            </a:r>
            <a:r>
              <a:rPr lang="en-US" sz="2800" dirty="0" smtClean="0">
                <a:latin typeface="+mj-lt"/>
              </a:rPr>
              <a:t>. </a:t>
            </a:r>
          </a:p>
        </p:txBody>
      </p:sp>
      <p:pic>
        <p:nvPicPr>
          <p:cNvPr id="5" name="Picture Placeholder 5" descr="calculator-178127_1920--pixabaydotcom.jpg"/>
          <p:cNvPicPr>
            <a:picLocks noChangeAspect="1"/>
          </p:cNvPicPr>
          <p:nvPr/>
        </p:nvPicPr>
        <p:blipFill>
          <a:blip r:embed="rId2" cstate="print"/>
          <a:srcRect t="4815" b="4815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IKHTISAR PEMBELA-JARAN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 startAt="3"/>
            </a:pPr>
            <a:r>
              <a:rPr lang="en-US" sz="2800" dirty="0" err="1" smtClean="0">
                <a:latin typeface="+mj-lt"/>
              </a:rPr>
              <a:t>Keuntungan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atau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kerugian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belum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terealisasi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dari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transaksi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hilir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aset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tetap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dicatat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induk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sebesar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porsi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kepemilikannya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anak</a:t>
            </a:r>
            <a:r>
              <a:rPr lang="en-US" sz="2800" dirty="0" smtClean="0">
                <a:latin typeface="+mj-lt"/>
              </a:rPr>
              <a:t>.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3"/>
            </a:pPr>
            <a:r>
              <a:rPr lang="en-US" sz="2800" dirty="0" err="1" smtClean="0">
                <a:latin typeface="+mj-lt"/>
              </a:rPr>
              <a:t>Jurnal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eliminasi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diperlukan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untuk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menyesuaikan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nilai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perolehan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aset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akumulasi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penyusutan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beban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penyusutan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disajikan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dalam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laporan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keuangan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konsolidasian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sesuai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dengan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nilai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perolehan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dari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pihak</a:t>
            </a:r>
            <a:r>
              <a:rPr lang="en-US" sz="2800" dirty="0" smtClean="0">
                <a:latin typeface="+mj-lt"/>
              </a:rPr>
              <a:t> non-</a:t>
            </a:r>
            <a:r>
              <a:rPr lang="en-US" sz="2800" dirty="0" err="1" smtClean="0">
                <a:latin typeface="+mj-lt"/>
              </a:rPr>
              <a:t>afiliasi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  <p:pic>
        <p:nvPicPr>
          <p:cNvPr id="5" name="Picture Placeholder 5" descr="calculator-178127_1920--pixabaydotcom.jpg"/>
          <p:cNvPicPr>
            <a:picLocks noChangeAspect="1"/>
          </p:cNvPicPr>
          <p:nvPr/>
        </p:nvPicPr>
        <p:blipFill>
          <a:blip r:embed="rId2" cstate="print"/>
          <a:srcRect t="4815" b="4815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IKHTISAR PEMBELA-JARAN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 startAt="5"/>
            </a:pPr>
            <a:r>
              <a:rPr lang="en-US" dirty="0" err="1" smtClean="0">
                <a:latin typeface="+mj-lt"/>
              </a:rPr>
              <a:t>Keuntungan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kerugian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belum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terealisasi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transaksi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hulu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hilir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aset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tetap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tidak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disusutkan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terealisasi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aset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tersebut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dijual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5"/>
            </a:pPr>
            <a:r>
              <a:rPr lang="en-US" dirty="0" err="1" smtClean="0">
                <a:latin typeface="+mj-lt"/>
              </a:rPr>
              <a:t>Keuntungan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kerugian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belum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terealisasi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transaksi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hulu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hilir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aset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tetap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disusutkan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terealisasi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aset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tersebut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digunakan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5"/>
            </a:pPr>
            <a:r>
              <a:rPr lang="en-US" dirty="0" err="1" smtClean="0">
                <a:latin typeface="+mj-lt"/>
              </a:rPr>
              <a:t>Besarnya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keuntungan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kerugian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transaksi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hulu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hilir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aset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tetap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disusutkan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terealisasi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setiap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periodenya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adalah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selisih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beban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penyusutan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menurut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anak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5" name="Picture Placeholder 5" descr="calculator-178127_1920--pixabaydotcom.jpg"/>
          <p:cNvPicPr>
            <a:picLocks noChangeAspect="1"/>
          </p:cNvPicPr>
          <p:nvPr/>
        </p:nvPicPr>
        <p:blipFill>
          <a:blip r:embed="rId2" cstate="print"/>
          <a:srcRect t="4815" b="4815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TRANSAKSI PENJUALAN ASET TETAP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9"/>
          </p:nvPr>
        </p:nvGraphicFramePr>
        <p:xfrm>
          <a:off x="2362200" y="1752600"/>
          <a:ext cx="6324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Placeholder 5" descr="micro-assembly-1534573_1280--pixabaydotcom.jpg"/>
          <p:cNvPicPr>
            <a:picLocks noChangeAspect="1"/>
          </p:cNvPicPr>
          <p:nvPr/>
        </p:nvPicPr>
        <p:blipFill>
          <a:blip r:embed="rId7" cstate="print"/>
          <a:srcRect l="6624" r="6624"/>
          <a:stretch>
            <a:fillRect/>
          </a:stretch>
        </p:blipFill>
        <p:spPr>
          <a:xfrm>
            <a:off x="0" y="0"/>
            <a:ext cx="2509578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TRANSAKSI PENJUALAN ASET TETAP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155657697"/>
              </p:ext>
            </p:extLst>
          </p:nvPr>
        </p:nvGraphicFramePr>
        <p:xfrm>
          <a:off x="2362200" y="1484784"/>
          <a:ext cx="6324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Placeholder 5" descr="micro-assembly-1534573_1280--pixabaydotcom.jpg"/>
          <p:cNvPicPr>
            <a:picLocks noChangeAspect="1"/>
          </p:cNvPicPr>
          <p:nvPr/>
        </p:nvPicPr>
        <p:blipFill>
          <a:blip r:embed="rId7" cstate="print"/>
          <a:srcRect l="6624" r="6624"/>
          <a:stretch>
            <a:fillRect/>
          </a:stretch>
        </p:blipFill>
        <p:spPr>
          <a:xfrm>
            <a:off x="0" y="0"/>
            <a:ext cx="2509578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field-175959_19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404" r="3404"/>
          <a:stretch>
            <a:fillRect/>
          </a:stretch>
        </p:blipFill>
        <p:spPr/>
      </p:pic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3894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TRANSAKSI PENJUALAN ASET TETAP TIDAK DISUSUTKAN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TRANSAKSI PENJUALAN ASET TETAP TIDAK DISUSUT-KAN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6287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sering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terlibat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transaksi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penjualan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tanah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anak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/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sebaliknya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 err="1" smtClean="0">
                <a:latin typeface="+mj-lt"/>
              </a:rPr>
              <a:t>Atas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transaksi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tersebut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membukukan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keuntungan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kerugian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penjualan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 err="1" smtClean="0">
                <a:latin typeface="+mj-lt"/>
              </a:rPr>
              <a:t>Keuntungan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kerugian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tersebut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belum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terealisasi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jika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tanah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tersebut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digunakan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oleh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anak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 err="1" smtClean="0">
                <a:latin typeface="+mj-lt"/>
              </a:rPr>
              <a:t>Realisasi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keuntungan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kerugian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penjualan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tanah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terjadi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pelepasan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tanah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 err="1" smtClean="0">
                <a:latin typeface="+mj-lt"/>
              </a:rPr>
              <a:t>Pelepasan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tanah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bisa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terjadi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karena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penjualan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penghentian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pengakuan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pertukaran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5" name="Picture Placeholder 5" descr="field-175959_1920.jpg"/>
          <p:cNvPicPr>
            <a:picLocks noChangeAspect="1"/>
          </p:cNvPicPr>
          <p:nvPr/>
        </p:nvPicPr>
        <p:blipFill>
          <a:blip r:embed="rId2" cstate="print"/>
          <a:srcRect l="3404" r="3404"/>
          <a:stretch>
            <a:fillRect/>
          </a:stretch>
        </p:blipFill>
        <p:spPr>
          <a:xfrm>
            <a:off x="1" y="0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b="1" dirty="0" err="1"/>
              <a:t>Contoh</a:t>
            </a:r>
            <a:r>
              <a:rPr lang="es-ES" b="1" dirty="0"/>
              <a:t> 6.1 </a:t>
            </a:r>
            <a:r>
              <a:rPr lang="es-ES" b="1" dirty="0" err="1"/>
              <a:t>Dampak</a:t>
            </a:r>
            <a:r>
              <a:rPr lang="es-ES" b="1" dirty="0"/>
              <a:t> </a:t>
            </a:r>
            <a:r>
              <a:rPr lang="es-ES" b="1" dirty="0" err="1"/>
              <a:t>Penjualan</a:t>
            </a:r>
            <a:r>
              <a:rPr lang="es-ES" b="1" dirty="0"/>
              <a:t> </a:t>
            </a:r>
            <a:r>
              <a:rPr lang="es-ES" b="1" dirty="0" err="1"/>
              <a:t>Tanah</a:t>
            </a:r>
            <a:r>
              <a:rPr lang="es-ES" b="1" dirty="0"/>
              <a:t> </a:t>
            </a:r>
            <a:r>
              <a:rPr lang="es-ES" b="1" dirty="0" err="1"/>
              <a:t>terhadap</a:t>
            </a:r>
            <a:r>
              <a:rPr lang="es-ES" b="1" dirty="0"/>
              <a:t> </a:t>
            </a:r>
            <a:r>
              <a:rPr lang="es-ES" b="1" dirty="0" err="1"/>
              <a:t>Pencatatan</a:t>
            </a:r>
            <a:r>
              <a:rPr lang="es-ES" b="1" dirty="0"/>
              <a:t> </a:t>
            </a:r>
            <a:r>
              <a:rPr lang="es-ES" b="1" dirty="0" err="1"/>
              <a:t>Entitas</a:t>
            </a:r>
            <a:r>
              <a:rPr lang="es-ES" b="1" dirty="0"/>
              <a:t> </a:t>
            </a:r>
            <a:r>
              <a:rPr lang="es-ES" b="1" dirty="0" err="1"/>
              <a:t>Induk</a:t>
            </a:r>
            <a:r>
              <a:rPr lang="es-ES" b="1" dirty="0"/>
              <a:t> dan </a:t>
            </a:r>
            <a:r>
              <a:rPr lang="es-ES" b="1" dirty="0" err="1"/>
              <a:t>Jurnal</a:t>
            </a:r>
            <a:r>
              <a:rPr lang="es-ES" b="1" dirty="0"/>
              <a:t> </a:t>
            </a:r>
            <a:r>
              <a:rPr lang="es-ES" b="1" dirty="0" err="1" smtClean="0"/>
              <a:t>Eliminasi</a:t>
            </a:r>
            <a:endParaRPr lang="es-ES" b="1" dirty="0" smtClean="0"/>
          </a:p>
          <a:p>
            <a:pPr lvl="1"/>
            <a:r>
              <a:rPr lang="en-US" dirty="0"/>
              <a:t>PT </a:t>
            </a:r>
            <a:r>
              <a:rPr lang="en-US" dirty="0" err="1"/>
              <a:t>Palapa</a:t>
            </a:r>
            <a:r>
              <a:rPr lang="en-US" dirty="0"/>
              <a:t> (PT P) </a:t>
            </a:r>
            <a:r>
              <a:rPr lang="en-US" dirty="0" err="1"/>
              <a:t>memiliki</a:t>
            </a:r>
            <a:r>
              <a:rPr lang="en-US" dirty="0"/>
              <a:t> 100% </a:t>
            </a:r>
            <a:r>
              <a:rPr lang="en-US" dirty="0" err="1"/>
              <a:t>saham</a:t>
            </a:r>
            <a:r>
              <a:rPr lang="en-US" dirty="0"/>
              <a:t> PT </a:t>
            </a:r>
            <a:r>
              <a:rPr lang="en-US" dirty="0" err="1"/>
              <a:t>Samudera</a:t>
            </a:r>
            <a:r>
              <a:rPr lang="en-US" dirty="0"/>
              <a:t> (PT S). </a:t>
            </a:r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PT P </a:t>
            </a:r>
            <a:r>
              <a:rPr lang="en-US" dirty="0" err="1"/>
              <a:t>dan</a:t>
            </a:r>
            <a:r>
              <a:rPr lang="en-US" dirty="0"/>
              <a:t> PT S:</a:t>
            </a:r>
          </a:p>
          <a:p>
            <a:pPr lvl="2"/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/>
              <a:t>1 (P1) – PT P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non-</a:t>
            </a:r>
            <a:r>
              <a:rPr lang="en-US" dirty="0" err="1"/>
              <a:t>afiliasi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900.000.000.</a:t>
            </a:r>
          </a:p>
          <a:p>
            <a:pPr lvl="2"/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/>
              <a:t>2 (P2) – PT P </a:t>
            </a:r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PT S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1.000.000.000. </a:t>
            </a:r>
          </a:p>
          <a:p>
            <a:pPr lvl="2"/>
            <a:r>
              <a:rPr lang="en-US" dirty="0" err="1" smtClean="0"/>
              <a:t>Peristiwa</a:t>
            </a:r>
            <a:r>
              <a:rPr lang="en-US" dirty="0" smtClean="0"/>
              <a:t> </a:t>
            </a:r>
            <a:r>
              <a:rPr lang="en-US" dirty="0"/>
              <a:t>3 (P3) - PT S </a:t>
            </a:r>
            <a:r>
              <a:rPr lang="en-US" dirty="0" err="1"/>
              <a:t>menjual</a:t>
            </a:r>
            <a:r>
              <a:rPr lang="en-US" dirty="0"/>
              <a:t> </a:t>
            </a:r>
            <a:r>
              <a:rPr lang="en-US" dirty="0" err="1"/>
              <a:t>tanah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non-</a:t>
            </a:r>
            <a:r>
              <a:rPr lang="en-US" dirty="0" err="1"/>
              <a:t>afiliasi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1.200.000.000.</a:t>
            </a:r>
          </a:p>
        </p:txBody>
      </p:sp>
    </p:spTree>
    <p:extLst>
      <p:ext uri="{BB962C8B-B14F-4D97-AF65-F5344CB8AC3E}">
        <p14:creationId xmlns:p14="http://schemas.microsoft.com/office/powerpoint/2010/main" val="11696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2" t="46169" r="14259" b="43682"/>
          <a:stretch/>
        </p:blipFill>
        <p:spPr>
          <a:xfrm>
            <a:off x="467544" y="1628800"/>
            <a:ext cx="8352928" cy="17899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t="27065" r="19325" b="63200"/>
          <a:stretch/>
        </p:blipFill>
        <p:spPr>
          <a:xfrm>
            <a:off x="484960" y="3391455"/>
            <a:ext cx="8191495" cy="1698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t="17910" r="14259" b="72338"/>
          <a:stretch/>
        </p:blipFill>
        <p:spPr>
          <a:xfrm>
            <a:off x="459487" y="5098221"/>
            <a:ext cx="8174078" cy="16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10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1480</TotalTime>
  <Words>1523</Words>
  <Application>Microsoft Office PowerPoint</Application>
  <PresentationFormat>On-screen Show (4:3)</PresentationFormat>
  <Paragraphs>101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PPt-Template_S4</vt:lpstr>
      <vt:lpstr>ASET TETAp</vt:lpstr>
      <vt:lpstr>RERANGKA BAB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produksi01</dc:creator>
  <cp:lastModifiedBy>S4pro-04</cp:lastModifiedBy>
  <cp:revision>365</cp:revision>
  <dcterms:created xsi:type="dcterms:W3CDTF">2016-08-25T03:47:46Z</dcterms:created>
  <dcterms:modified xsi:type="dcterms:W3CDTF">2021-03-18T03:04:36Z</dcterms:modified>
</cp:coreProperties>
</file>