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462" r:id="rId2"/>
    <p:sldId id="461" r:id="rId3"/>
    <p:sldId id="262" r:id="rId4"/>
    <p:sldId id="263" r:id="rId5"/>
    <p:sldId id="264" r:id="rId6"/>
    <p:sldId id="265" r:id="rId7"/>
    <p:sldId id="266" r:id="rId8"/>
    <p:sldId id="4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0" autoAdjust="0"/>
    <p:restoredTop sz="94660"/>
  </p:normalViewPr>
  <p:slideViewPr>
    <p:cSldViewPr snapToGrid="0">
      <p:cViewPr varScale="1">
        <p:scale>
          <a:sx n="60" d="100"/>
          <a:sy n="60" d="100"/>
        </p:scale>
        <p:origin x="84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FA6E20-6A0E-46C8-AB98-6B6503457980}" type="datetimeFigureOut">
              <a:rPr lang="en-ID" smtClean="0"/>
              <a:t>18/03/2025</a:t>
            </a:fld>
            <a:endParaRPr lang="en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58DE70-0BCD-4D17-8790-C142972FD76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326955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58DE70-0BCD-4D17-8790-C142972FD763}" type="slidenum">
              <a:rPr lang="en-ID" smtClean="0"/>
              <a:t>1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2987203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58DE70-0BCD-4D17-8790-C142972FD763}" type="slidenum">
              <a:rPr lang="en-ID" smtClean="0"/>
              <a:t>2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680272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A33C5F-24E8-4995-87EC-A9227648EA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8222BD-8CCD-4631-AFD1-63E87B8BD3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ED6424-EF0A-4ECC-9BBB-3331E2FC2A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FC440-E5CF-41FE-804D-3B7DEB4CA21A}" type="datetimeFigureOut">
              <a:rPr lang="en-ID" smtClean="0"/>
              <a:t>18/03/2025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6488D3-55DE-4ADD-AFF3-97A57B97E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596211-4906-40CA-AC67-98FE1E9229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18AC2-A5ED-43F0-B23E-6750BF499A5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04926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71273D-5A1D-4E67-94B5-EFEC7BFF29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8C797C-392D-4A92-AF2E-F4EB40A1CD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ED9FDA-B062-4D1A-B2BC-E6AEB1E19F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FC440-E5CF-41FE-804D-3B7DEB4CA21A}" type="datetimeFigureOut">
              <a:rPr lang="en-ID" smtClean="0"/>
              <a:t>18/03/2025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610CC9-2FB8-4C50-9BD9-65E9BD9C2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7D5B39-C975-4009-AA58-AC844FE016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18AC2-A5ED-43F0-B23E-6750BF499A5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03915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BDF5A7D-485C-4666-9B38-4C037DE07B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EA30F4-3156-44ED-A629-ABC3B32B3E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08C369-8985-498B-AA0F-F99AE92C06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FC440-E5CF-41FE-804D-3B7DEB4CA21A}" type="datetimeFigureOut">
              <a:rPr lang="en-ID" smtClean="0"/>
              <a:t>18/03/2025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D13503-2005-40CD-B0B5-09D91B12C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9FB78E-B79D-46EA-A73B-F49AB1D1BE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18AC2-A5ED-43F0-B23E-6750BF499A5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11340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2DA524-7080-4E65-9CDB-832F8E57F7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B3EFE9-7014-4ECA-B1B6-F308667D4B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4B8065-2837-4EC4-9732-B1354642E2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FC440-E5CF-41FE-804D-3B7DEB4CA21A}" type="datetimeFigureOut">
              <a:rPr lang="en-ID" smtClean="0"/>
              <a:t>18/03/2025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C8EAB5-530F-4754-B8C9-8F25CA545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55D2FD-3CB2-4C65-80CA-C7326F5C2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18AC2-A5ED-43F0-B23E-6750BF499A5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611271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663E18-8557-4D7B-9B5F-6B8D7CE955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72F23E-86A2-4CF5-9BB0-02FCC0DA15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BEBDA5-94E2-4446-86CA-68E6D75E58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FC440-E5CF-41FE-804D-3B7DEB4CA21A}" type="datetimeFigureOut">
              <a:rPr lang="en-ID" smtClean="0"/>
              <a:t>18/03/2025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ED9696-F730-4F93-BDC7-3C4FFA8E33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660AF7-D4A4-407A-BD06-2EB9C2FCE3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18AC2-A5ED-43F0-B23E-6750BF499A5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925079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DD2518-EDC4-4B2C-88FD-996667CDB1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9AE27A-0E13-454E-97A0-EF3E88F957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DB0729-C3E0-41FD-BB2A-68A455C259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5E2A87-B1BF-402A-A712-C305A17A7F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FC440-E5CF-41FE-804D-3B7DEB4CA21A}" type="datetimeFigureOut">
              <a:rPr lang="en-ID" smtClean="0"/>
              <a:t>18/03/2025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F95206-7F73-4C98-A21F-186197B77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270472-4457-4992-A4DB-1D520FE22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18AC2-A5ED-43F0-B23E-6750BF499A5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800615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9B02B8-EA60-46D7-A30C-95FD75DACB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E62E36-383D-4472-A14F-7F26757951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5A3395-8099-402E-9FD0-3BBA876124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697E724-9707-4837-8ED9-A9B80D10A3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2C9F4E9-08AB-411F-9A35-B1FA455FC1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7E223EC-2829-4E95-89A9-B407BF711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FC440-E5CF-41FE-804D-3B7DEB4CA21A}" type="datetimeFigureOut">
              <a:rPr lang="en-ID" smtClean="0"/>
              <a:t>18/03/2025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A9916D3-861E-415B-ACCB-D0C576D0D8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5DB396-0157-4FB9-93CD-E3A0EB15CA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18AC2-A5ED-43F0-B23E-6750BF499A5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365924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94EE72-82AA-4F94-ADBA-A7AD3C056E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917B5E-FBBC-4063-A793-5DA66D7E84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FC440-E5CF-41FE-804D-3B7DEB4CA21A}" type="datetimeFigureOut">
              <a:rPr lang="en-ID" smtClean="0"/>
              <a:t>18/03/2025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24AB4E-B59C-4222-9B57-6C78EAD4F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904B03C-A4ED-4591-A3BC-6F2D3E7383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18AC2-A5ED-43F0-B23E-6750BF499A5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298738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C87840-ECAB-42AD-B23B-E22D2E8CD3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FC440-E5CF-41FE-804D-3B7DEB4CA21A}" type="datetimeFigureOut">
              <a:rPr lang="en-ID" smtClean="0"/>
              <a:t>18/03/2025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971039-CDD3-42AB-9EA3-27A15B5484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7DAEA6-F69B-46F3-9AAF-C1824C5B5D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18AC2-A5ED-43F0-B23E-6750BF499A5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03268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B55531-FE18-44A5-8CD6-55B9DAFA1C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DEDD21-D95E-4A0F-842C-E56F9FBCA6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97CA86-9832-4D2E-880B-7B2911EE31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6B4751-6281-4BF4-8A8F-B3F301066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FC440-E5CF-41FE-804D-3B7DEB4CA21A}" type="datetimeFigureOut">
              <a:rPr lang="en-ID" smtClean="0"/>
              <a:t>18/03/2025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9232C7-F7A2-4E41-B106-64FE699BB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FD4FDD-E514-407F-8831-64823F80ED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18AC2-A5ED-43F0-B23E-6750BF499A5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016013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B570CF-27D8-441A-8612-007CDADB23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618FBA4-0D23-4997-A5D4-9B5C3968B8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133BF6-A9CA-4733-8F3A-DA0759DB71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370442-2C7F-4EFC-8873-303E75B9C1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FC440-E5CF-41FE-804D-3B7DEB4CA21A}" type="datetimeFigureOut">
              <a:rPr lang="en-ID" smtClean="0"/>
              <a:t>18/03/2025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1B667A-E26B-4ACC-B12D-01591D4A1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A83341-3AF0-4F3E-91AD-7A4113432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18AC2-A5ED-43F0-B23E-6750BF499A5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1951486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58AF64F-9BE9-422C-BB43-995B0C6C80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8CF316-A417-41F4-AD31-A575535FBF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5272EC-62CA-4AFA-ABB6-0DC65CDF32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1FC440-E5CF-41FE-804D-3B7DEB4CA21A}" type="datetimeFigureOut">
              <a:rPr lang="en-ID" smtClean="0"/>
              <a:t>18/03/2025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43F853-2450-4E26-9BF6-1781FCE029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D2BA98-2EBE-4D45-B370-4D02B410AA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518AC2-A5ED-43F0-B23E-6750BF499A5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814192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ABEC024-4290-4E16-86EB-F4E51D322D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41F39C1-3F11-453B-88FF-D1BE44DE41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600" y="2103437"/>
            <a:ext cx="10515600" cy="1325563"/>
          </a:xfrm>
        </p:spPr>
        <p:txBody>
          <a:bodyPr/>
          <a:lstStyle/>
          <a:p>
            <a:pPr algn="ctr"/>
            <a:r>
              <a:rPr lang="en-US" b="1" dirty="0"/>
              <a:t>PENGEMBANGAN BISNIS</a:t>
            </a:r>
            <a:br>
              <a:rPr lang="en-US" b="1" dirty="0"/>
            </a:br>
            <a:r>
              <a:rPr lang="en-US" b="1" dirty="0" err="1"/>
              <a:t>Pendampingan</a:t>
            </a:r>
            <a:r>
              <a:rPr lang="en-US" b="1" dirty="0"/>
              <a:t> UMKM </a:t>
            </a:r>
            <a:endParaRPr lang="en-ID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5C180C-A410-48A9-AC9A-4FE5C13D66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229099"/>
            <a:ext cx="10515600" cy="957263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err="1"/>
              <a:t>Pertemuan</a:t>
            </a:r>
            <a:r>
              <a:rPr lang="en-US" dirty="0"/>
              <a:t> 2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2651153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6C3E7AD-BD6E-46DA-880A-B2B5C56899C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5" name="Picture 44">
            <a:extLst>
              <a:ext uri="{FF2B5EF4-FFF2-40B4-BE49-F238E27FC236}">
                <a16:creationId xmlns:a16="http://schemas.microsoft.com/office/drawing/2014/main" id="{22EBC6D3-CEC4-4ECC-AAB0-3BD84436E71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063" t="19816" r="29708" b="9749"/>
          <a:stretch/>
        </p:blipFill>
        <p:spPr>
          <a:xfrm>
            <a:off x="3780397" y="1405847"/>
            <a:ext cx="4782749" cy="4830400"/>
          </a:xfrm>
          <a:prstGeom prst="rect">
            <a:avLst/>
          </a:prstGeom>
        </p:spPr>
      </p:pic>
      <p:grpSp>
        <p:nvGrpSpPr>
          <p:cNvPr id="32" name="object 19">
            <a:extLst>
              <a:ext uri="{FF2B5EF4-FFF2-40B4-BE49-F238E27FC236}">
                <a16:creationId xmlns:a16="http://schemas.microsoft.com/office/drawing/2014/main" id="{418C115D-1A1F-4072-B1C4-64AE34637605}"/>
              </a:ext>
            </a:extLst>
          </p:cNvPr>
          <p:cNvGrpSpPr/>
          <p:nvPr/>
        </p:nvGrpSpPr>
        <p:grpSpPr>
          <a:xfrm>
            <a:off x="156728" y="1810897"/>
            <a:ext cx="2437130" cy="1443358"/>
            <a:chOff x="211772" y="4466780"/>
            <a:chExt cx="2437130" cy="1943735"/>
          </a:xfrm>
        </p:grpSpPr>
        <p:sp>
          <p:nvSpPr>
            <p:cNvPr id="33" name="object 20">
              <a:extLst>
                <a:ext uri="{FF2B5EF4-FFF2-40B4-BE49-F238E27FC236}">
                  <a16:creationId xmlns:a16="http://schemas.microsoft.com/office/drawing/2014/main" id="{156E4297-D362-423D-BED5-4F800A11665F}"/>
                </a:ext>
              </a:extLst>
            </p:cNvPr>
            <p:cNvSpPr/>
            <p:nvPr/>
          </p:nvSpPr>
          <p:spPr>
            <a:xfrm>
              <a:off x="224789" y="4479797"/>
              <a:ext cx="2411095" cy="1917700"/>
            </a:xfrm>
            <a:custGeom>
              <a:avLst/>
              <a:gdLst/>
              <a:ahLst/>
              <a:cxnLst/>
              <a:rect l="l" t="t" r="r" b="b"/>
              <a:pathLst>
                <a:path w="2411095" h="1917700">
                  <a:moveTo>
                    <a:pt x="2091436" y="0"/>
                  </a:moveTo>
                  <a:lnTo>
                    <a:pt x="319532" y="0"/>
                  </a:lnTo>
                  <a:lnTo>
                    <a:pt x="272315" y="3463"/>
                  </a:lnTo>
                  <a:lnTo>
                    <a:pt x="227249" y="13524"/>
                  </a:lnTo>
                  <a:lnTo>
                    <a:pt x="184828" y="29688"/>
                  </a:lnTo>
                  <a:lnTo>
                    <a:pt x="145546" y="51464"/>
                  </a:lnTo>
                  <a:lnTo>
                    <a:pt x="109898" y="78356"/>
                  </a:lnTo>
                  <a:lnTo>
                    <a:pt x="78377" y="109872"/>
                  </a:lnTo>
                  <a:lnTo>
                    <a:pt x="51480" y="145518"/>
                  </a:lnTo>
                  <a:lnTo>
                    <a:pt x="29699" y="184800"/>
                  </a:lnTo>
                  <a:lnTo>
                    <a:pt x="13529" y="227225"/>
                  </a:lnTo>
                  <a:lnTo>
                    <a:pt x="3464" y="272300"/>
                  </a:lnTo>
                  <a:lnTo>
                    <a:pt x="0" y="319531"/>
                  </a:lnTo>
                  <a:lnTo>
                    <a:pt x="0" y="1597659"/>
                  </a:lnTo>
                  <a:lnTo>
                    <a:pt x="3464" y="1644876"/>
                  </a:lnTo>
                  <a:lnTo>
                    <a:pt x="13529" y="1689942"/>
                  </a:lnTo>
                  <a:lnTo>
                    <a:pt x="29699" y="1732363"/>
                  </a:lnTo>
                  <a:lnTo>
                    <a:pt x="51480" y="1771645"/>
                  </a:lnTo>
                  <a:lnTo>
                    <a:pt x="78377" y="1807293"/>
                  </a:lnTo>
                  <a:lnTo>
                    <a:pt x="109898" y="1838814"/>
                  </a:lnTo>
                  <a:lnTo>
                    <a:pt x="145546" y="1865711"/>
                  </a:lnTo>
                  <a:lnTo>
                    <a:pt x="184828" y="1887492"/>
                  </a:lnTo>
                  <a:lnTo>
                    <a:pt x="227249" y="1903662"/>
                  </a:lnTo>
                  <a:lnTo>
                    <a:pt x="272315" y="1913727"/>
                  </a:lnTo>
                  <a:lnTo>
                    <a:pt x="319532" y="1917191"/>
                  </a:lnTo>
                  <a:lnTo>
                    <a:pt x="2091436" y="1917191"/>
                  </a:lnTo>
                  <a:lnTo>
                    <a:pt x="2138667" y="1913727"/>
                  </a:lnTo>
                  <a:lnTo>
                    <a:pt x="2183742" y="1903662"/>
                  </a:lnTo>
                  <a:lnTo>
                    <a:pt x="2226167" y="1887492"/>
                  </a:lnTo>
                  <a:lnTo>
                    <a:pt x="2265449" y="1865711"/>
                  </a:lnTo>
                  <a:lnTo>
                    <a:pt x="2301095" y="1838814"/>
                  </a:lnTo>
                  <a:lnTo>
                    <a:pt x="2332611" y="1807293"/>
                  </a:lnTo>
                  <a:lnTo>
                    <a:pt x="2359503" y="1771645"/>
                  </a:lnTo>
                  <a:lnTo>
                    <a:pt x="2381279" y="1732363"/>
                  </a:lnTo>
                  <a:lnTo>
                    <a:pt x="2397443" y="1689942"/>
                  </a:lnTo>
                  <a:lnTo>
                    <a:pt x="2407504" y="1644876"/>
                  </a:lnTo>
                  <a:lnTo>
                    <a:pt x="2410968" y="1597659"/>
                  </a:lnTo>
                  <a:lnTo>
                    <a:pt x="2410968" y="319531"/>
                  </a:lnTo>
                  <a:lnTo>
                    <a:pt x="2407504" y="272300"/>
                  </a:lnTo>
                  <a:lnTo>
                    <a:pt x="2397443" y="227225"/>
                  </a:lnTo>
                  <a:lnTo>
                    <a:pt x="2381279" y="184800"/>
                  </a:lnTo>
                  <a:lnTo>
                    <a:pt x="2359503" y="145518"/>
                  </a:lnTo>
                  <a:lnTo>
                    <a:pt x="2332611" y="109872"/>
                  </a:lnTo>
                  <a:lnTo>
                    <a:pt x="2301095" y="78356"/>
                  </a:lnTo>
                  <a:lnTo>
                    <a:pt x="2265449" y="51464"/>
                  </a:lnTo>
                  <a:lnTo>
                    <a:pt x="2226167" y="29688"/>
                  </a:lnTo>
                  <a:lnTo>
                    <a:pt x="2183742" y="13524"/>
                  </a:lnTo>
                  <a:lnTo>
                    <a:pt x="2138667" y="3463"/>
                  </a:lnTo>
                  <a:lnTo>
                    <a:pt x="2091436" y="0"/>
                  </a:lnTo>
                  <a:close/>
                </a:path>
              </a:pathLst>
            </a:custGeom>
            <a:solidFill>
              <a:srgbClr val="C4EE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21">
              <a:extLst>
                <a:ext uri="{FF2B5EF4-FFF2-40B4-BE49-F238E27FC236}">
                  <a16:creationId xmlns:a16="http://schemas.microsoft.com/office/drawing/2014/main" id="{E3D243E6-EE70-4349-8025-BB6CEF588BF2}"/>
                </a:ext>
              </a:extLst>
            </p:cNvPr>
            <p:cNvSpPr/>
            <p:nvPr/>
          </p:nvSpPr>
          <p:spPr>
            <a:xfrm>
              <a:off x="224789" y="4479797"/>
              <a:ext cx="2411095" cy="1917700"/>
            </a:xfrm>
            <a:custGeom>
              <a:avLst/>
              <a:gdLst/>
              <a:ahLst/>
              <a:cxnLst/>
              <a:rect l="l" t="t" r="r" b="b"/>
              <a:pathLst>
                <a:path w="2411095" h="1917700">
                  <a:moveTo>
                    <a:pt x="0" y="319531"/>
                  </a:moveTo>
                  <a:lnTo>
                    <a:pt x="3464" y="272300"/>
                  </a:lnTo>
                  <a:lnTo>
                    <a:pt x="13529" y="227225"/>
                  </a:lnTo>
                  <a:lnTo>
                    <a:pt x="29699" y="184800"/>
                  </a:lnTo>
                  <a:lnTo>
                    <a:pt x="51480" y="145518"/>
                  </a:lnTo>
                  <a:lnTo>
                    <a:pt x="78377" y="109872"/>
                  </a:lnTo>
                  <a:lnTo>
                    <a:pt x="109898" y="78356"/>
                  </a:lnTo>
                  <a:lnTo>
                    <a:pt x="145546" y="51464"/>
                  </a:lnTo>
                  <a:lnTo>
                    <a:pt x="184828" y="29688"/>
                  </a:lnTo>
                  <a:lnTo>
                    <a:pt x="227249" y="13524"/>
                  </a:lnTo>
                  <a:lnTo>
                    <a:pt x="272315" y="3463"/>
                  </a:lnTo>
                  <a:lnTo>
                    <a:pt x="319532" y="0"/>
                  </a:lnTo>
                  <a:lnTo>
                    <a:pt x="2091436" y="0"/>
                  </a:lnTo>
                  <a:lnTo>
                    <a:pt x="2138667" y="3463"/>
                  </a:lnTo>
                  <a:lnTo>
                    <a:pt x="2183742" y="13524"/>
                  </a:lnTo>
                  <a:lnTo>
                    <a:pt x="2226167" y="29688"/>
                  </a:lnTo>
                  <a:lnTo>
                    <a:pt x="2265449" y="51464"/>
                  </a:lnTo>
                  <a:lnTo>
                    <a:pt x="2301095" y="78356"/>
                  </a:lnTo>
                  <a:lnTo>
                    <a:pt x="2332611" y="109872"/>
                  </a:lnTo>
                  <a:lnTo>
                    <a:pt x="2359503" y="145518"/>
                  </a:lnTo>
                  <a:lnTo>
                    <a:pt x="2381279" y="184800"/>
                  </a:lnTo>
                  <a:lnTo>
                    <a:pt x="2397443" y="227225"/>
                  </a:lnTo>
                  <a:lnTo>
                    <a:pt x="2407504" y="272300"/>
                  </a:lnTo>
                  <a:lnTo>
                    <a:pt x="2410968" y="319531"/>
                  </a:lnTo>
                  <a:lnTo>
                    <a:pt x="2410968" y="1597659"/>
                  </a:lnTo>
                  <a:lnTo>
                    <a:pt x="2407504" y="1644876"/>
                  </a:lnTo>
                  <a:lnTo>
                    <a:pt x="2397443" y="1689942"/>
                  </a:lnTo>
                  <a:lnTo>
                    <a:pt x="2381279" y="1732363"/>
                  </a:lnTo>
                  <a:lnTo>
                    <a:pt x="2359503" y="1771645"/>
                  </a:lnTo>
                  <a:lnTo>
                    <a:pt x="2332611" y="1807293"/>
                  </a:lnTo>
                  <a:lnTo>
                    <a:pt x="2301095" y="1838814"/>
                  </a:lnTo>
                  <a:lnTo>
                    <a:pt x="2265449" y="1865711"/>
                  </a:lnTo>
                  <a:lnTo>
                    <a:pt x="2226167" y="1887492"/>
                  </a:lnTo>
                  <a:lnTo>
                    <a:pt x="2183742" y="1903662"/>
                  </a:lnTo>
                  <a:lnTo>
                    <a:pt x="2138667" y="1913727"/>
                  </a:lnTo>
                  <a:lnTo>
                    <a:pt x="2091436" y="1917191"/>
                  </a:lnTo>
                  <a:lnTo>
                    <a:pt x="319532" y="1917191"/>
                  </a:lnTo>
                  <a:lnTo>
                    <a:pt x="272315" y="1913727"/>
                  </a:lnTo>
                  <a:lnTo>
                    <a:pt x="227249" y="1903662"/>
                  </a:lnTo>
                  <a:lnTo>
                    <a:pt x="184828" y="1887492"/>
                  </a:lnTo>
                  <a:lnTo>
                    <a:pt x="145546" y="1865711"/>
                  </a:lnTo>
                  <a:lnTo>
                    <a:pt x="109898" y="1838814"/>
                  </a:lnTo>
                  <a:lnTo>
                    <a:pt x="78377" y="1807293"/>
                  </a:lnTo>
                  <a:lnTo>
                    <a:pt x="51480" y="1771645"/>
                  </a:lnTo>
                  <a:lnTo>
                    <a:pt x="29699" y="1732363"/>
                  </a:lnTo>
                  <a:lnTo>
                    <a:pt x="13529" y="1689942"/>
                  </a:lnTo>
                  <a:lnTo>
                    <a:pt x="3464" y="1644876"/>
                  </a:lnTo>
                  <a:lnTo>
                    <a:pt x="0" y="1597659"/>
                  </a:lnTo>
                  <a:lnTo>
                    <a:pt x="0" y="319531"/>
                  </a:lnTo>
                  <a:close/>
                </a:path>
              </a:pathLst>
            </a:custGeom>
            <a:ln w="25908">
              <a:solidFill>
                <a:srgbClr val="B3DDF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26">
            <a:extLst>
              <a:ext uri="{FF2B5EF4-FFF2-40B4-BE49-F238E27FC236}">
                <a16:creationId xmlns:a16="http://schemas.microsoft.com/office/drawing/2014/main" id="{3B2CE8FD-795E-48CA-8E1E-250BD4C63044}"/>
              </a:ext>
            </a:extLst>
          </p:cNvPr>
          <p:cNvSpPr txBox="1"/>
          <p:nvPr/>
        </p:nvSpPr>
        <p:spPr>
          <a:xfrm>
            <a:off x="5856351" y="1402308"/>
            <a:ext cx="2128816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indent="12700" algn="ctr">
              <a:lnSpc>
                <a:spcPct val="100000"/>
              </a:lnSpc>
              <a:spcBef>
                <a:spcPts val="100"/>
              </a:spcBef>
            </a:pPr>
            <a:r>
              <a:rPr lang="en-US" sz="1200" b="1" spc="-15" dirty="0">
                <a:solidFill>
                  <a:srgbClr val="083762"/>
                </a:solidFill>
                <a:latin typeface="Arial"/>
                <a:cs typeface="Arial"/>
              </a:rPr>
              <a:t>MANAJEMEN PEMASARAN &amp; DISTRIBUSI PRODUKSI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11" name="object 23">
            <a:extLst>
              <a:ext uri="{FF2B5EF4-FFF2-40B4-BE49-F238E27FC236}">
                <a16:creationId xmlns:a16="http://schemas.microsoft.com/office/drawing/2014/main" id="{AF8F1F5A-FE62-42CA-BB24-9E63BED38C4F}"/>
              </a:ext>
            </a:extLst>
          </p:cNvPr>
          <p:cNvSpPr txBox="1"/>
          <p:nvPr/>
        </p:nvSpPr>
        <p:spPr>
          <a:xfrm>
            <a:off x="3890032" y="1405847"/>
            <a:ext cx="1675764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1200" b="1" spc="-10" dirty="0">
                <a:solidFill>
                  <a:srgbClr val="083762"/>
                </a:solidFill>
                <a:latin typeface="Arial"/>
                <a:cs typeface="Arial"/>
              </a:rPr>
              <a:t>TATA KELOLA USAHA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13" name="object 24">
            <a:extLst>
              <a:ext uri="{FF2B5EF4-FFF2-40B4-BE49-F238E27FC236}">
                <a16:creationId xmlns:a16="http://schemas.microsoft.com/office/drawing/2014/main" id="{9E382DE8-8F25-4B89-9E7C-51FD754DA0B8}"/>
              </a:ext>
            </a:extLst>
          </p:cNvPr>
          <p:cNvSpPr txBox="1"/>
          <p:nvPr/>
        </p:nvSpPr>
        <p:spPr>
          <a:xfrm>
            <a:off x="4094114" y="5854091"/>
            <a:ext cx="1726607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lang="en-US" sz="1200" b="1" dirty="0">
                <a:solidFill>
                  <a:srgbClr val="083762"/>
                </a:solidFill>
                <a:latin typeface="Arial"/>
                <a:cs typeface="Arial"/>
              </a:rPr>
              <a:t>MANAJEMEN BAHAN BAKU &amp; PRODUKSI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14" name="object 25">
            <a:extLst>
              <a:ext uri="{FF2B5EF4-FFF2-40B4-BE49-F238E27FC236}">
                <a16:creationId xmlns:a16="http://schemas.microsoft.com/office/drawing/2014/main" id="{A74BD1D0-86C8-4FCD-9375-CEDC66F39372}"/>
              </a:ext>
            </a:extLst>
          </p:cNvPr>
          <p:cNvSpPr txBox="1"/>
          <p:nvPr/>
        </p:nvSpPr>
        <p:spPr>
          <a:xfrm>
            <a:off x="6302417" y="5854091"/>
            <a:ext cx="168275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algn="ctr">
              <a:lnSpc>
                <a:spcPct val="100000"/>
              </a:lnSpc>
              <a:spcBef>
                <a:spcPts val="100"/>
              </a:spcBef>
            </a:pPr>
            <a:r>
              <a:rPr lang="en-US" sz="1200" b="1" spc="-15" dirty="0">
                <a:solidFill>
                  <a:srgbClr val="083762"/>
                </a:solidFill>
                <a:latin typeface="Arial"/>
                <a:cs typeface="Arial"/>
              </a:rPr>
              <a:t>TEKNIK PEMASARAN DIGITAL</a:t>
            </a:r>
            <a:endParaRPr sz="1200" dirty="0">
              <a:latin typeface="Arial"/>
              <a:cs typeface="Arial"/>
            </a:endParaRPr>
          </a:p>
        </p:txBody>
      </p:sp>
      <p:grpSp>
        <p:nvGrpSpPr>
          <p:cNvPr id="15" name="object 19">
            <a:extLst>
              <a:ext uri="{FF2B5EF4-FFF2-40B4-BE49-F238E27FC236}">
                <a16:creationId xmlns:a16="http://schemas.microsoft.com/office/drawing/2014/main" id="{1C2E10B6-85EB-4F42-A268-235ADE230F71}"/>
              </a:ext>
            </a:extLst>
          </p:cNvPr>
          <p:cNvGrpSpPr/>
          <p:nvPr/>
        </p:nvGrpSpPr>
        <p:grpSpPr>
          <a:xfrm>
            <a:off x="257491" y="3817086"/>
            <a:ext cx="2437130" cy="2203886"/>
            <a:chOff x="211772" y="4466780"/>
            <a:chExt cx="2437130" cy="1943735"/>
          </a:xfrm>
        </p:grpSpPr>
        <p:sp>
          <p:nvSpPr>
            <p:cNvPr id="16" name="object 20">
              <a:extLst>
                <a:ext uri="{FF2B5EF4-FFF2-40B4-BE49-F238E27FC236}">
                  <a16:creationId xmlns:a16="http://schemas.microsoft.com/office/drawing/2014/main" id="{3E31093C-D231-4BAB-A308-0ACFFAA4229D}"/>
                </a:ext>
              </a:extLst>
            </p:cNvPr>
            <p:cNvSpPr/>
            <p:nvPr/>
          </p:nvSpPr>
          <p:spPr>
            <a:xfrm>
              <a:off x="224789" y="4479797"/>
              <a:ext cx="2411095" cy="1917700"/>
            </a:xfrm>
            <a:custGeom>
              <a:avLst/>
              <a:gdLst/>
              <a:ahLst/>
              <a:cxnLst/>
              <a:rect l="l" t="t" r="r" b="b"/>
              <a:pathLst>
                <a:path w="2411095" h="1917700">
                  <a:moveTo>
                    <a:pt x="2091436" y="0"/>
                  </a:moveTo>
                  <a:lnTo>
                    <a:pt x="319532" y="0"/>
                  </a:lnTo>
                  <a:lnTo>
                    <a:pt x="272315" y="3463"/>
                  </a:lnTo>
                  <a:lnTo>
                    <a:pt x="227249" y="13524"/>
                  </a:lnTo>
                  <a:lnTo>
                    <a:pt x="184828" y="29688"/>
                  </a:lnTo>
                  <a:lnTo>
                    <a:pt x="145546" y="51464"/>
                  </a:lnTo>
                  <a:lnTo>
                    <a:pt x="109898" y="78356"/>
                  </a:lnTo>
                  <a:lnTo>
                    <a:pt x="78377" y="109872"/>
                  </a:lnTo>
                  <a:lnTo>
                    <a:pt x="51480" y="145518"/>
                  </a:lnTo>
                  <a:lnTo>
                    <a:pt x="29699" y="184800"/>
                  </a:lnTo>
                  <a:lnTo>
                    <a:pt x="13529" y="227225"/>
                  </a:lnTo>
                  <a:lnTo>
                    <a:pt x="3464" y="272300"/>
                  </a:lnTo>
                  <a:lnTo>
                    <a:pt x="0" y="319531"/>
                  </a:lnTo>
                  <a:lnTo>
                    <a:pt x="0" y="1597659"/>
                  </a:lnTo>
                  <a:lnTo>
                    <a:pt x="3464" y="1644876"/>
                  </a:lnTo>
                  <a:lnTo>
                    <a:pt x="13529" y="1689942"/>
                  </a:lnTo>
                  <a:lnTo>
                    <a:pt x="29699" y="1732363"/>
                  </a:lnTo>
                  <a:lnTo>
                    <a:pt x="51480" y="1771645"/>
                  </a:lnTo>
                  <a:lnTo>
                    <a:pt x="78377" y="1807293"/>
                  </a:lnTo>
                  <a:lnTo>
                    <a:pt x="109898" y="1838814"/>
                  </a:lnTo>
                  <a:lnTo>
                    <a:pt x="145546" y="1865711"/>
                  </a:lnTo>
                  <a:lnTo>
                    <a:pt x="184828" y="1887492"/>
                  </a:lnTo>
                  <a:lnTo>
                    <a:pt x="227249" y="1903662"/>
                  </a:lnTo>
                  <a:lnTo>
                    <a:pt x="272315" y="1913727"/>
                  </a:lnTo>
                  <a:lnTo>
                    <a:pt x="319532" y="1917191"/>
                  </a:lnTo>
                  <a:lnTo>
                    <a:pt x="2091436" y="1917191"/>
                  </a:lnTo>
                  <a:lnTo>
                    <a:pt x="2138667" y="1913727"/>
                  </a:lnTo>
                  <a:lnTo>
                    <a:pt x="2183742" y="1903662"/>
                  </a:lnTo>
                  <a:lnTo>
                    <a:pt x="2226167" y="1887492"/>
                  </a:lnTo>
                  <a:lnTo>
                    <a:pt x="2265449" y="1865711"/>
                  </a:lnTo>
                  <a:lnTo>
                    <a:pt x="2301095" y="1838814"/>
                  </a:lnTo>
                  <a:lnTo>
                    <a:pt x="2332611" y="1807293"/>
                  </a:lnTo>
                  <a:lnTo>
                    <a:pt x="2359503" y="1771645"/>
                  </a:lnTo>
                  <a:lnTo>
                    <a:pt x="2381279" y="1732363"/>
                  </a:lnTo>
                  <a:lnTo>
                    <a:pt x="2397443" y="1689942"/>
                  </a:lnTo>
                  <a:lnTo>
                    <a:pt x="2407504" y="1644876"/>
                  </a:lnTo>
                  <a:lnTo>
                    <a:pt x="2410968" y="1597659"/>
                  </a:lnTo>
                  <a:lnTo>
                    <a:pt x="2410968" y="319531"/>
                  </a:lnTo>
                  <a:lnTo>
                    <a:pt x="2407504" y="272300"/>
                  </a:lnTo>
                  <a:lnTo>
                    <a:pt x="2397443" y="227225"/>
                  </a:lnTo>
                  <a:lnTo>
                    <a:pt x="2381279" y="184800"/>
                  </a:lnTo>
                  <a:lnTo>
                    <a:pt x="2359503" y="145518"/>
                  </a:lnTo>
                  <a:lnTo>
                    <a:pt x="2332611" y="109872"/>
                  </a:lnTo>
                  <a:lnTo>
                    <a:pt x="2301095" y="78356"/>
                  </a:lnTo>
                  <a:lnTo>
                    <a:pt x="2265449" y="51464"/>
                  </a:lnTo>
                  <a:lnTo>
                    <a:pt x="2226167" y="29688"/>
                  </a:lnTo>
                  <a:lnTo>
                    <a:pt x="2183742" y="13524"/>
                  </a:lnTo>
                  <a:lnTo>
                    <a:pt x="2138667" y="3463"/>
                  </a:lnTo>
                  <a:lnTo>
                    <a:pt x="2091436" y="0"/>
                  </a:lnTo>
                  <a:close/>
                </a:path>
              </a:pathLst>
            </a:custGeom>
            <a:solidFill>
              <a:srgbClr val="C4EE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21">
              <a:extLst>
                <a:ext uri="{FF2B5EF4-FFF2-40B4-BE49-F238E27FC236}">
                  <a16:creationId xmlns:a16="http://schemas.microsoft.com/office/drawing/2014/main" id="{7CBE882B-DD9F-4EE7-B681-97EA49BFF293}"/>
                </a:ext>
              </a:extLst>
            </p:cNvPr>
            <p:cNvSpPr/>
            <p:nvPr/>
          </p:nvSpPr>
          <p:spPr>
            <a:xfrm>
              <a:off x="224789" y="4479797"/>
              <a:ext cx="2411095" cy="1917700"/>
            </a:xfrm>
            <a:custGeom>
              <a:avLst/>
              <a:gdLst/>
              <a:ahLst/>
              <a:cxnLst/>
              <a:rect l="l" t="t" r="r" b="b"/>
              <a:pathLst>
                <a:path w="2411095" h="1917700">
                  <a:moveTo>
                    <a:pt x="0" y="319531"/>
                  </a:moveTo>
                  <a:lnTo>
                    <a:pt x="3464" y="272300"/>
                  </a:lnTo>
                  <a:lnTo>
                    <a:pt x="13529" y="227225"/>
                  </a:lnTo>
                  <a:lnTo>
                    <a:pt x="29699" y="184800"/>
                  </a:lnTo>
                  <a:lnTo>
                    <a:pt x="51480" y="145518"/>
                  </a:lnTo>
                  <a:lnTo>
                    <a:pt x="78377" y="109872"/>
                  </a:lnTo>
                  <a:lnTo>
                    <a:pt x="109898" y="78356"/>
                  </a:lnTo>
                  <a:lnTo>
                    <a:pt x="145546" y="51464"/>
                  </a:lnTo>
                  <a:lnTo>
                    <a:pt x="184828" y="29688"/>
                  </a:lnTo>
                  <a:lnTo>
                    <a:pt x="227249" y="13524"/>
                  </a:lnTo>
                  <a:lnTo>
                    <a:pt x="272315" y="3463"/>
                  </a:lnTo>
                  <a:lnTo>
                    <a:pt x="319532" y="0"/>
                  </a:lnTo>
                  <a:lnTo>
                    <a:pt x="2091436" y="0"/>
                  </a:lnTo>
                  <a:lnTo>
                    <a:pt x="2138667" y="3463"/>
                  </a:lnTo>
                  <a:lnTo>
                    <a:pt x="2183742" y="13524"/>
                  </a:lnTo>
                  <a:lnTo>
                    <a:pt x="2226167" y="29688"/>
                  </a:lnTo>
                  <a:lnTo>
                    <a:pt x="2265449" y="51464"/>
                  </a:lnTo>
                  <a:lnTo>
                    <a:pt x="2301095" y="78356"/>
                  </a:lnTo>
                  <a:lnTo>
                    <a:pt x="2332611" y="109872"/>
                  </a:lnTo>
                  <a:lnTo>
                    <a:pt x="2359503" y="145518"/>
                  </a:lnTo>
                  <a:lnTo>
                    <a:pt x="2381279" y="184800"/>
                  </a:lnTo>
                  <a:lnTo>
                    <a:pt x="2397443" y="227225"/>
                  </a:lnTo>
                  <a:lnTo>
                    <a:pt x="2407504" y="272300"/>
                  </a:lnTo>
                  <a:lnTo>
                    <a:pt x="2410968" y="319531"/>
                  </a:lnTo>
                  <a:lnTo>
                    <a:pt x="2410968" y="1597659"/>
                  </a:lnTo>
                  <a:lnTo>
                    <a:pt x="2407504" y="1644876"/>
                  </a:lnTo>
                  <a:lnTo>
                    <a:pt x="2397443" y="1689942"/>
                  </a:lnTo>
                  <a:lnTo>
                    <a:pt x="2381279" y="1732363"/>
                  </a:lnTo>
                  <a:lnTo>
                    <a:pt x="2359503" y="1771645"/>
                  </a:lnTo>
                  <a:lnTo>
                    <a:pt x="2332611" y="1807293"/>
                  </a:lnTo>
                  <a:lnTo>
                    <a:pt x="2301095" y="1838814"/>
                  </a:lnTo>
                  <a:lnTo>
                    <a:pt x="2265449" y="1865711"/>
                  </a:lnTo>
                  <a:lnTo>
                    <a:pt x="2226167" y="1887492"/>
                  </a:lnTo>
                  <a:lnTo>
                    <a:pt x="2183742" y="1903662"/>
                  </a:lnTo>
                  <a:lnTo>
                    <a:pt x="2138667" y="1913727"/>
                  </a:lnTo>
                  <a:lnTo>
                    <a:pt x="2091436" y="1917191"/>
                  </a:lnTo>
                  <a:lnTo>
                    <a:pt x="319532" y="1917191"/>
                  </a:lnTo>
                  <a:lnTo>
                    <a:pt x="272315" y="1913727"/>
                  </a:lnTo>
                  <a:lnTo>
                    <a:pt x="227249" y="1903662"/>
                  </a:lnTo>
                  <a:lnTo>
                    <a:pt x="184828" y="1887492"/>
                  </a:lnTo>
                  <a:lnTo>
                    <a:pt x="145546" y="1865711"/>
                  </a:lnTo>
                  <a:lnTo>
                    <a:pt x="109898" y="1838814"/>
                  </a:lnTo>
                  <a:lnTo>
                    <a:pt x="78377" y="1807293"/>
                  </a:lnTo>
                  <a:lnTo>
                    <a:pt x="51480" y="1771645"/>
                  </a:lnTo>
                  <a:lnTo>
                    <a:pt x="29699" y="1732363"/>
                  </a:lnTo>
                  <a:lnTo>
                    <a:pt x="13529" y="1689942"/>
                  </a:lnTo>
                  <a:lnTo>
                    <a:pt x="3464" y="1644876"/>
                  </a:lnTo>
                  <a:lnTo>
                    <a:pt x="0" y="1597659"/>
                  </a:lnTo>
                  <a:lnTo>
                    <a:pt x="0" y="319531"/>
                  </a:lnTo>
                  <a:close/>
                </a:path>
              </a:pathLst>
            </a:custGeom>
            <a:ln w="25908">
              <a:solidFill>
                <a:srgbClr val="B3DDF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22">
            <a:extLst>
              <a:ext uri="{FF2B5EF4-FFF2-40B4-BE49-F238E27FC236}">
                <a16:creationId xmlns:a16="http://schemas.microsoft.com/office/drawing/2014/main" id="{58E60865-D4D0-4F48-A18D-0B6A5851DB1E}"/>
              </a:ext>
            </a:extLst>
          </p:cNvPr>
          <p:cNvSpPr txBox="1"/>
          <p:nvPr/>
        </p:nvSpPr>
        <p:spPr>
          <a:xfrm>
            <a:off x="534847" y="4028973"/>
            <a:ext cx="2019935" cy="185948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marR="5080" indent="-228600">
              <a:lnSpc>
                <a:spcPct val="100000"/>
              </a:lnSpc>
              <a:spcBef>
                <a:spcPts val="100"/>
              </a:spcBef>
              <a:buAutoNum type="arabicPeriod"/>
              <a:tabLst>
                <a:tab pos="241300" algn="l"/>
              </a:tabLst>
            </a:pPr>
            <a:r>
              <a:rPr sz="1200" spc="-5" dirty="0">
                <a:latin typeface="Arial MT"/>
                <a:cs typeface="Arial MT"/>
              </a:rPr>
              <a:t>Ketersediaan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Bahan</a:t>
            </a:r>
            <a:r>
              <a:rPr sz="1200" spc="-5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Baku </a:t>
            </a:r>
            <a:r>
              <a:rPr sz="1200" spc="-3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Produksi</a:t>
            </a:r>
            <a:endParaRPr sz="1200" dirty="0">
              <a:latin typeface="Arial MT"/>
              <a:cs typeface="Arial MT"/>
            </a:endParaRPr>
          </a:p>
          <a:p>
            <a:pPr marL="241300" indent="-228600">
              <a:lnSpc>
                <a:spcPct val="100000"/>
              </a:lnSpc>
              <a:buAutoNum type="arabicPeriod"/>
              <a:tabLst>
                <a:tab pos="241300" algn="l"/>
              </a:tabLst>
            </a:pPr>
            <a:r>
              <a:rPr sz="1200" spc="-5" dirty="0">
                <a:latin typeface="Arial MT"/>
                <a:cs typeface="Arial MT"/>
              </a:rPr>
              <a:t>Ketersediaan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SOP</a:t>
            </a:r>
            <a:r>
              <a:rPr sz="1200" spc="-7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proses</a:t>
            </a:r>
          </a:p>
          <a:p>
            <a:pPr marL="241300">
              <a:lnSpc>
                <a:spcPct val="100000"/>
              </a:lnSpc>
            </a:pPr>
            <a:r>
              <a:rPr lang="en-ID" sz="1200" spc="-5" dirty="0">
                <a:latin typeface="Arial MT"/>
                <a:cs typeface="Arial MT"/>
              </a:rPr>
              <a:t>P</a:t>
            </a:r>
            <a:r>
              <a:rPr sz="1200" spc="-5" dirty="0" err="1">
                <a:latin typeface="Arial MT"/>
                <a:cs typeface="Arial MT"/>
              </a:rPr>
              <a:t>roduksi</a:t>
            </a:r>
            <a:endParaRPr sz="1200" dirty="0">
              <a:latin typeface="Arial MT"/>
              <a:cs typeface="Arial MT"/>
            </a:endParaRPr>
          </a:p>
          <a:p>
            <a:pPr marL="241300" marR="273685" indent="-228600">
              <a:lnSpc>
                <a:spcPct val="100000"/>
              </a:lnSpc>
              <a:buAutoNum type="arabicPeriod" startAt="3"/>
              <a:tabLst>
                <a:tab pos="241300" algn="l"/>
              </a:tabLst>
            </a:pPr>
            <a:r>
              <a:rPr sz="1200" dirty="0">
                <a:latin typeface="Arial MT"/>
                <a:cs typeface="Arial MT"/>
              </a:rPr>
              <a:t>P</a:t>
            </a:r>
            <a:r>
              <a:rPr sz="1200" spc="-5" dirty="0">
                <a:latin typeface="Arial MT"/>
                <a:cs typeface="Arial MT"/>
              </a:rPr>
              <a:t>en</a:t>
            </a:r>
            <a:r>
              <a:rPr sz="1200" spc="-15" dirty="0">
                <a:latin typeface="Arial MT"/>
                <a:cs typeface="Arial MT"/>
              </a:rPr>
              <a:t>y</a:t>
            </a:r>
            <a:r>
              <a:rPr sz="1200" spc="-5" dirty="0">
                <a:latin typeface="Arial MT"/>
                <a:cs typeface="Arial MT"/>
              </a:rPr>
              <a:t>edia</a:t>
            </a:r>
            <a:r>
              <a:rPr sz="1200" spc="-10" dirty="0">
                <a:latin typeface="Arial MT"/>
                <a:cs typeface="Arial MT"/>
              </a:rPr>
              <a:t>a</a:t>
            </a:r>
            <a:r>
              <a:rPr sz="1200" spc="-5" dirty="0">
                <a:latin typeface="Arial MT"/>
                <a:cs typeface="Arial MT"/>
              </a:rPr>
              <a:t>n</a:t>
            </a:r>
            <a:r>
              <a:rPr sz="1200" spc="-3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P</a:t>
            </a:r>
            <a:r>
              <a:rPr sz="1200" spc="-5" dirty="0">
                <a:latin typeface="Arial MT"/>
                <a:cs typeface="Arial MT"/>
              </a:rPr>
              <a:t>erala</a:t>
            </a:r>
            <a:r>
              <a:rPr sz="1200" dirty="0">
                <a:latin typeface="Arial MT"/>
                <a:cs typeface="Arial MT"/>
              </a:rPr>
              <a:t>t</a:t>
            </a:r>
            <a:r>
              <a:rPr sz="1200" spc="5" dirty="0">
                <a:latin typeface="Arial MT"/>
                <a:cs typeface="Arial MT"/>
              </a:rPr>
              <a:t>a</a:t>
            </a:r>
            <a:r>
              <a:rPr sz="1200" spc="-5" dirty="0">
                <a:latin typeface="Arial MT"/>
                <a:cs typeface="Arial MT"/>
              </a:rPr>
              <a:t>n  Produksi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Modern</a:t>
            </a:r>
            <a:endParaRPr sz="1200" dirty="0">
              <a:latin typeface="Arial MT"/>
              <a:cs typeface="Arial MT"/>
            </a:endParaRPr>
          </a:p>
          <a:p>
            <a:pPr marL="241300" marR="62865" indent="-228600">
              <a:lnSpc>
                <a:spcPct val="100000"/>
              </a:lnSpc>
              <a:buAutoNum type="arabicPeriod" startAt="3"/>
              <a:tabLst>
                <a:tab pos="241300" algn="l"/>
              </a:tabLst>
            </a:pPr>
            <a:r>
              <a:rPr lang="en-US" sz="1200" spc="-5" dirty="0">
                <a:latin typeface="Arial MT"/>
                <a:cs typeface="Arial MT"/>
              </a:rPr>
              <a:t>Monitoring &amp; Quality Control </a:t>
            </a:r>
            <a:r>
              <a:rPr lang="en-US" sz="1200" dirty="0" err="1">
                <a:latin typeface="Arial MT"/>
                <a:cs typeface="Arial MT"/>
              </a:rPr>
              <a:t>produksi</a:t>
            </a:r>
            <a:r>
              <a:rPr lang="en-US" sz="1200" dirty="0">
                <a:latin typeface="Arial MT"/>
                <a:cs typeface="Arial MT"/>
              </a:rPr>
              <a:t> </a:t>
            </a:r>
          </a:p>
          <a:p>
            <a:pPr marL="241300" marR="62865" indent="-228600">
              <a:lnSpc>
                <a:spcPct val="100000"/>
              </a:lnSpc>
              <a:buAutoNum type="arabicPeriod" startAt="3"/>
              <a:tabLst>
                <a:tab pos="241300" algn="l"/>
              </a:tabLst>
            </a:pPr>
            <a:r>
              <a:rPr lang="en-US" sz="1200" spc="-5" dirty="0">
                <a:latin typeface="Arial MT"/>
                <a:cs typeface="Arial MT"/>
              </a:rPr>
              <a:t>Target &amp; </a:t>
            </a:r>
            <a:r>
              <a:rPr lang="en-US" sz="1200" spc="-5" dirty="0" err="1">
                <a:latin typeface="Arial MT"/>
                <a:cs typeface="Arial MT"/>
              </a:rPr>
              <a:t>Peningkatan</a:t>
            </a:r>
            <a:r>
              <a:rPr lang="en-US" sz="1200" spc="-5" dirty="0">
                <a:latin typeface="Arial MT"/>
                <a:cs typeface="Arial MT"/>
              </a:rPr>
              <a:t> </a:t>
            </a:r>
            <a:r>
              <a:rPr lang="en-US" sz="1200" spc="-5" dirty="0" err="1">
                <a:latin typeface="Arial MT"/>
                <a:cs typeface="Arial MT"/>
              </a:rPr>
              <a:t>skala</a:t>
            </a:r>
            <a:r>
              <a:rPr lang="en-US" sz="1200" spc="-5" dirty="0">
                <a:latin typeface="Arial MT"/>
                <a:cs typeface="Arial MT"/>
              </a:rPr>
              <a:t> </a:t>
            </a:r>
            <a:r>
              <a:rPr lang="en-US" sz="1200" spc="-5" dirty="0" err="1">
                <a:latin typeface="Arial MT"/>
                <a:cs typeface="Arial MT"/>
              </a:rPr>
              <a:t>produksi</a:t>
            </a:r>
            <a:endParaRPr sz="1200" dirty="0">
              <a:latin typeface="Arial MT"/>
              <a:cs typeface="Arial MT"/>
            </a:endParaRPr>
          </a:p>
        </p:txBody>
      </p:sp>
      <p:sp>
        <p:nvSpPr>
          <p:cNvPr id="28" name="object 14">
            <a:extLst>
              <a:ext uri="{FF2B5EF4-FFF2-40B4-BE49-F238E27FC236}">
                <a16:creationId xmlns:a16="http://schemas.microsoft.com/office/drawing/2014/main" id="{72D6B995-A337-4FAE-88C9-D46682ACCEF1}"/>
              </a:ext>
            </a:extLst>
          </p:cNvPr>
          <p:cNvSpPr/>
          <p:nvPr/>
        </p:nvSpPr>
        <p:spPr>
          <a:xfrm>
            <a:off x="182763" y="1784464"/>
            <a:ext cx="2411095" cy="1496224"/>
          </a:xfrm>
          <a:custGeom>
            <a:avLst/>
            <a:gdLst/>
            <a:ahLst/>
            <a:cxnLst/>
            <a:rect l="l" t="t" r="r" b="b"/>
            <a:pathLst>
              <a:path w="2411095" h="1917700">
                <a:moveTo>
                  <a:pt x="0" y="319531"/>
                </a:moveTo>
                <a:lnTo>
                  <a:pt x="3464" y="272300"/>
                </a:lnTo>
                <a:lnTo>
                  <a:pt x="13529" y="227225"/>
                </a:lnTo>
                <a:lnTo>
                  <a:pt x="29699" y="184800"/>
                </a:lnTo>
                <a:lnTo>
                  <a:pt x="51480" y="145518"/>
                </a:lnTo>
                <a:lnTo>
                  <a:pt x="78377" y="109872"/>
                </a:lnTo>
                <a:lnTo>
                  <a:pt x="109898" y="78356"/>
                </a:lnTo>
                <a:lnTo>
                  <a:pt x="145546" y="51464"/>
                </a:lnTo>
                <a:lnTo>
                  <a:pt x="184828" y="29688"/>
                </a:lnTo>
                <a:lnTo>
                  <a:pt x="227249" y="13524"/>
                </a:lnTo>
                <a:lnTo>
                  <a:pt x="272315" y="3463"/>
                </a:lnTo>
                <a:lnTo>
                  <a:pt x="319532" y="0"/>
                </a:lnTo>
                <a:lnTo>
                  <a:pt x="2091436" y="0"/>
                </a:lnTo>
                <a:lnTo>
                  <a:pt x="2138667" y="3463"/>
                </a:lnTo>
                <a:lnTo>
                  <a:pt x="2183742" y="13524"/>
                </a:lnTo>
                <a:lnTo>
                  <a:pt x="2226167" y="29688"/>
                </a:lnTo>
                <a:lnTo>
                  <a:pt x="2265449" y="51464"/>
                </a:lnTo>
                <a:lnTo>
                  <a:pt x="2301095" y="78356"/>
                </a:lnTo>
                <a:lnTo>
                  <a:pt x="2332611" y="109872"/>
                </a:lnTo>
                <a:lnTo>
                  <a:pt x="2359503" y="145518"/>
                </a:lnTo>
                <a:lnTo>
                  <a:pt x="2381279" y="184800"/>
                </a:lnTo>
                <a:lnTo>
                  <a:pt x="2397443" y="227225"/>
                </a:lnTo>
                <a:lnTo>
                  <a:pt x="2407504" y="272300"/>
                </a:lnTo>
                <a:lnTo>
                  <a:pt x="2410968" y="319531"/>
                </a:lnTo>
                <a:lnTo>
                  <a:pt x="2410968" y="1597660"/>
                </a:lnTo>
                <a:lnTo>
                  <a:pt x="2407504" y="1644891"/>
                </a:lnTo>
                <a:lnTo>
                  <a:pt x="2397443" y="1689966"/>
                </a:lnTo>
                <a:lnTo>
                  <a:pt x="2381279" y="1732391"/>
                </a:lnTo>
                <a:lnTo>
                  <a:pt x="2359503" y="1771673"/>
                </a:lnTo>
                <a:lnTo>
                  <a:pt x="2332611" y="1807319"/>
                </a:lnTo>
                <a:lnTo>
                  <a:pt x="2301095" y="1838835"/>
                </a:lnTo>
                <a:lnTo>
                  <a:pt x="2265449" y="1865727"/>
                </a:lnTo>
                <a:lnTo>
                  <a:pt x="2226167" y="1887503"/>
                </a:lnTo>
                <a:lnTo>
                  <a:pt x="2183742" y="1903667"/>
                </a:lnTo>
                <a:lnTo>
                  <a:pt x="2138667" y="1913728"/>
                </a:lnTo>
                <a:lnTo>
                  <a:pt x="2091436" y="1917191"/>
                </a:lnTo>
                <a:lnTo>
                  <a:pt x="319532" y="1917191"/>
                </a:lnTo>
                <a:lnTo>
                  <a:pt x="272315" y="1913728"/>
                </a:lnTo>
                <a:lnTo>
                  <a:pt x="227249" y="1903667"/>
                </a:lnTo>
                <a:lnTo>
                  <a:pt x="184828" y="1887503"/>
                </a:lnTo>
                <a:lnTo>
                  <a:pt x="145546" y="1865727"/>
                </a:lnTo>
                <a:lnTo>
                  <a:pt x="109898" y="1838835"/>
                </a:lnTo>
                <a:lnTo>
                  <a:pt x="78377" y="1807319"/>
                </a:lnTo>
                <a:lnTo>
                  <a:pt x="51480" y="1771673"/>
                </a:lnTo>
                <a:lnTo>
                  <a:pt x="29699" y="1732391"/>
                </a:lnTo>
                <a:lnTo>
                  <a:pt x="13529" y="1689966"/>
                </a:lnTo>
                <a:lnTo>
                  <a:pt x="3464" y="1644891"/>
                </a:lnTo>
                <a:lnTo>
                  <a:pt x="0" y="1597660"/>
                </a:lnTo>
                <a:lnTo>
                  <a:pt x="0" y="319531"/>
                </a:lnTo>
                <a:close/>
              </a:path>
            </a:pathLst>
          </a:custGeom>
          <a:ln w="25908">
            <a:solidFill>
              <a:srgbClr val="B3DDF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7">
            <a:extLst>
              <a:ext uri="{FF2B5EF4-FFF2-40B4-BE49-F238E27FC236}">
                <a16:creationId xmlns:a16="http://schemas.microsoft.com/office/drawing/2014/main" id="{EC4DD4E6-07F5-4372-B545-7DF1743C1A4B}"/>
              </a:ext>
            </a:extLst>
          </p:cNvPr>
          <p:cNvSpPr/>
          <p:nvPr/>
        </p:nvSpPr>
        <p:spPr>
          <a:xfrm>
            <a:off x="9232901" y="1248917"/>
            <a:ext cx="2411095" cy="1917700"/>
          </a:xfrm>
          <a:custGeom>
            <a:avLst/>
            <a:gdLst/>
            <a:ahLst/>
            <a:cxnLst/>
            <a:rect l="l" t="t" r="r" b="b"/>
            <a:pathLst>
              <a:path w="2411095" h="1917700">
                <a:moveTo>
                  <a:pt x="0" y="319532"/>
                </a:moveTo>
                <a:lnTo>
                  <a:pt x="3463" y="272300"/>
                </a:lnTo>
                <a:lnTo>
                  <a:pt x="13524" y="227225"/>
                </a:lnTo>
                <a:lnTo>
                  <a:pt x="29688" y="184800"/>
                </a:lnTo>
                <a:lnTo>
                  <a:pt x="51464" y="145518"/>
                </a:lnTo>
                <a:lnTo>
                  <a:pt x="78356" y="109872"/>
                </a:lnTo>
                <a:lnTo>
                  <a:pt x="109872" y="78356"/>
                </a:lnTo>
                <a:lnTo>
                  <a:pt x="145518" y="51464"/>
                </a:lnTo>
                <a:lnTo>
                  <a:pt x="184800" y="29688"/>
                </a:lnTo>
                <a:lnTo>
                  <a:pt x="227225" y="13524"/>
                </a:lnTo>
                <a:lnTo>
                  <a:pt x="272300" y="3463"/>
                </a:lnTo>
                <a:lnTo>
                  <a:pt x="319531" y="0"/>
                </a:lnTo>
                <a:lnTo>
                  <a:pt x="2091436" y="0"/>
                </a:lnTo>
                <a:lnTo>
                  <a:pt x="2138667" y="3463"/>
                </a:lnTo>
                <a:lnTo>
                  <a:pt x="2183742" y="13524"/>
                </a:lnTo>
                <a:lnTo>
                  <a:pt x="2226167" y="29688"/>
                </a:lnTo>
                <a:lnTo>
                  <a:pt x="2265449" y="51464"/>
                </a:lnTo>
                <a:lnTo>
                  <a:pt x="2301095" y="78356"/>
                </a:lnTo>
                <a:lnTo>
                  <a:pt x="2332611" y="109872"/>
                </a:lnTo>
                <a:lnTo>
                  <a:pt x="2359503" y="145518"/>
                </a:lnTo>
                <a:lnTo>
                  <a:pt x="2381279" y="184800"/>
                </a:lnTo>
                <a:lnTo>
                  <a:pt x="2397443" y="227225"/>
                </a:lnTo>
                <a:lnTo>
                  <a:pt x="2407504" y="272300"/>
                </a:lnTo>
                <a:lnTo>
                  <a:pt x="2410968" y="319532"/>
                </a:lnTo>
                <a:lnTo>
                  <a:pt x="2410968" y="1597660"/>
                </a:lnTo>
                <a:lnTo>
                  <a:pt x="2407504" y="1644891"/>
                </a:lnTo>
                <a:lnTo>
                  <a:pt x="2397443" y="1689966"/>
                </a:lnTo>
                <a:lnTo>
                  <a:pt x="2381279" y="1732391"/>
                </a:lnTo>
                <a:lnTo>
                  <a:pt x="2359503" y="1771673"/>
                </a:lnTo>
                <a:lnTo>
                  <a:pt x="2332611" y="1807319"/>
                </a:lnTo>
                <a:lnTo>
                  <a:pt x="2301095" y="1838835"/>
                </a:lnTo>
                <a:lnTo>
                  <a:pt x="2265449" y="1865727"/>
                </a:lnTo>
                <a:lnTo>
                  <a:pt x="2226167" y="1887503"/>
                </a:lnTo>
                <a:lnTo>
                  <a:pt x="2183742" y="1903667"/>
                </a:lnTo>
                <a:lnTo>
                  <a:pt x="2138667" y="1913728"/>
                </a:lnTo>
                <a:lnTo>
                  <a:pt x="2091436" y="1917192"/>
                </a:lnTo>
                <a:lnTo>
                  <a:pt x="319531" y="1917192"/>
                </a:lnTo>
                <a:lnTo>
                  <a:pt x="272300" y="1913728"/>
                </a:lnTo>
                <a:lnTo>
                  <a:pt x="227225" y="1903667"/>
                </a:lnTo>
                <a:lnTo>
                  <a:pt x="184800" y="1887503"/>
                </a:lnTo>
                <a:lnTo>
                  <a:pt x="145518" y="1865727"/>
                </a:lnTo>
                <a:lnTo>
                  <a:pt x="109872" y="1838835"/>
                </a:lnTo>
                <a:lnTo>
                  <a:pt x="78356" y="1807319"/>
                </a:lnTo>
                <a:lnTo>
                  <a:pt x="51464" y="1771673"/>
                </a:lnTo>
                <a:lnTo>
                  <a:pt x="29688" y="1732391"/>
                </a:lnTo>
                <a:lnTo>
                  <a:pt x="13524" y="1689966"/>
                </a:lnTo>
                <a:lnTo>
                  <a:pt x="3463" y="1644891"/>
                </a:lnTo>
                <a:lnTo>
                  <a:pt x="0" y="1597660"/>
                </a:lnTo>
                <a:lnTo>
                  <a:pt x="0" y="319532"/>
                </a:lnTo>
                <a:close/>
              </a:path>
            </a:pathLst>
          </a:custGeom>
          <a:ln w="25908">
            <a:solidFill>
              <a:srgbClr val="B3DDF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6">
            <a:extLst>
              <a:ext uri="{FF2B5EF4-FFF2-40B4-BE49-F238E27FC236}">
                <a16:creationId xmlns:a16="http://schemas.microsoft.com/office/drawing/2014/main" id="{004FA7E1-5EAB-46C0-93FD-B573B6EBB137}"/>
              </a:ext>
            </a:extLst>
          </p:cNvPr>
          <p:cNvSpPr/>
          <p:nvPr/>
        </p:nvSpPr>
        <p:spPr>
          <a:xfrm>
            <a:off x="9232900" y="1248917"/>
            <a:ext cx="2411095" cy="1981452"/>
          </a:xfrm>
          <a:custGeom>
            <a:avLst/>
            <a:gdLst/>
            <a:ahLst/>
            <a:cxnLst/>
            <a:rect l="l" t="t" r="r" b="b"/>
            <a:pathLst>
              <a:path w="2411095" h="1917700">
                <a:moveTo>
                  <a:pt x="2091436" y="0"/>
                </a:moveTo>
                <a:lnTo>
                  <a:pt x="319531" y="0"/>
                </a:lnTo>
                <a:lnTo>
                  <a:pt x="272300" y="3463"/>
                </a:lnTo>
                <a:lnTo>
                  <a:pt x="227225" y="13524"/>
                </a:lnTo>
                <a:lnTo>
                  <a:pt x="184800" y="29688"/>
                </a:lnTo>
                <a:lnTo>
                  <a:pt x="145518" y="51464"/>
                </a:lnTo>
                <a:lnTo>
                  <a:pt x="109872" y="78356"/>
                </a:lnTo>
                <a:lnTo>
                  <a:pt x="78356" y="109872"/>
                </a:lnTo>
                <a:lnTo>
                  <a:pt x="51464" y="145518"/>
                </a:lnTo>
                <a:lnTo>
                  <a:pt x="29688" y="184800"/>
                </a:lnTo>
                <a:lnTo>
                  <a:pt x="13524" y="227225"/>
                </a:lnTo>
                <a:lnTo>
                  <a:pt x="3463" y="272300"/>
                </a:lnTo>
                <a:lnTo>
                  <a:pt x="0" y="319532"/>
                </a:lnTo>
                <a:lnTo>
                  <a:pt x="0" y="1597660"/>
                </a:lnTo>
                <a:lnTo>
                  <a:pt x="3463" y="1644891"/>
                </a:lnTo>
                <a:lnTo>
                  <a:pt x="13524" y="1689966"/>
                </a:lnTo>
                <a:lnTo>
                  <a:pt x="29688" y="1732391"/>
                </a:lnTo>
                <a:lnTo>
                  <a:pt x="51464" y="1771673"/>
                </a:lnTo>
                <a:lnTo>
                  <a:pt x="78356" y="1807319"/>
                </a:lnTo>
                <a:lnTo>
                  <a:pt x="109872" y="1838835"/>
                </a:lnTo>
                <a:lnTo>
                  <a:pt x="145518" y="1865727"/>
                </a:lnTo>
                <a:lnTo>
                  <a:pt x="184800" y="1887503"/>
                </a:lnTo>
                <a:lnTo>
                  <a:pt x="227225" y="1903667"/>
                </a:lnTo>
                <a:lnTo>
                  <a:pt x="272300" y="1913728"/>
                </a:lnTo>
                <a:lnTo>
                  <a:pt x="319531" y="1917192"/>
                </a:lnTo>
                <a:lnTo>
                  <a:pt x="2091436" y="1917192"/>
                </a:lnTo>
                <a:lnTo>
                  <a:pt x="2138667" y="1913728"/>
                </a:lnTo>
                <a:lnTo>
                  <a:pt x="2183742" y="1903667"/>
                </a:lnTo>
                <a:lnTo>
                  <a:pt x="2226167" y="1887503"/>
                </a:lnTo>
                <a:lnTo>
                  <a:pt x="2265449" y="1865727"/>
                </a:lnTo>
                <a:lnTo>
                  <a:pt x="2301095" y="1838835"/>
                </a:lnTo>
                <a:lnTo>
                  <a:pt x="2332611" y="1807319"/>
                </a:lnTo>
                <a:lnTo>
                  <a:pt x="2359503" y="1771673"/>
                </a:lnTo>
                <a:lnTo>
                  <a:pt x="2381279" y="1732391"/>
                </a:lnTo>
                <a:lnTo>
                  <a:pt x="2397443" y="1689966"/>
                </a:lnTo>
                <a:lnTo>
                  <a:pt x="2407504" y="1644891"/>
                </a:lnTo>
                <a:lnTo>
                  <a:pt x="2410968" y="1597660"/>
                </a:lnTo>
                <a:lnTo>
                  <a:pt x="2410968" y="319532"/>
                </a:lnTo>
                <a:lnTo>
                  <a:pt x="2407504" y="272300"/>
                </a:lnTo>
                <a:lnTo>
                  <a:pt x="2397443" y="227225"/>
                </a:lnTo>
                <a:lnTo>
                  <a:pt x="2381279" y="184800"/>
                </a:lnTo>
                <a:lnTo>
                  <a:pt x="2359503" y="145518"/>
                </a:lnTo>
                <a:lnTo>
                  <a:pt x="2332611" y="109872"/>
                </a:lnTo>
                <a:lnTo>
                  <a:pt x="2301095" y="78356"/>
                </a:lnTo>
                <a:lnTo>
                  <a:pt x="2265449" y="51464"/>
                </a:lnTo>
                <a:lnTo>
                  <a:pt x="2226167" y="29688"/>
                </a:lnTo>
                <a:lnTo>
                  <a:pt x="2183742" y="13524"/>
                </a:lnTo>
                <a:lnTo>
                  <a:pt x="2138667" y="3463"/>
                </a:lnTo>
                <a:lnTo>
                  <a:pt x="2091436" y="0"/>
                </a:lnTo>
                <a:close/>
              </a:path>
            </a:pathLst>
          </a:custGeom>
          <a:solidFill>
            <a:srgbClr val="C4EE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11">
            <a:extLst>
              <a:ext uri="{FF2B5EF4-FFF2-40B4-BE49-F238E27FC236}">
                <a16:creationId xmlns:a16="http://schemas.microsoft.com/office/drawing/2014/main" id="{49D0B83A-1416-440F-9C1D-0AD212DFF331}"/>
              </a:ext>
            </a:extLst>
          </p:cNvPr>
          <p:cNvSpPr txBox="1"/>
          <p:nvPr/>
        </p:nvSpPr>
        <p:spPr>
          <a:xfrm>
            <a:off x="9293795" y="1405847"/>
            <a:ext cx="2289303" cy="170046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marR="5080" indent="-228600">
              <a:lnSpc>
                <a:spcPct val="100000"/>
              </a:lnSpc>
              <a:spcBef>
                <a:spcPts val="100"/>
              </a:spcBef>
              <a:buAutoNum type="arabicPeriod"/>
              <a:tabLst>
                <a:tab pos="241300" algn="l"/>
              </a:tabLst>
            </a:pPr>
            <a:r>
              <a:rPr lang="en-US" sz="1200" spc="-5" dirty="0" err="1">
                <a:latin typeface="Arial MT"/>
                <a:cs typeface="Arial MT"/>
              </a:rPr>
              <a:t>Perluasan</a:t>
            </a:r>
            <a:r>
              <a:rPr lang="en-US" sz="1200" spc="-5" dirty="0">
                <a:latin typeface="Arial MT"/>
                <a:cs typeface="Arial MT"/>
              </a:rPr>
              <a:t> </a:t>
            </a:r>
            <a:r>
              <a:rPr lang="en-US" sz="1200" spc="-5" dirty="0" err="1">
                <a:latin typeface="Arial MT"/>
                <a:cs typeface="Arial MT"/>
              </a:rPr>
              <a:t>saluran</a:t>
            </a:r>
            <a:r>
              <a:rPr lang="en-US" sz="1200" spc="-5" dirty="0">
                <a:latin typeface="Arial MT"/>
                <a:cs typeface="Arial MT"/>
              </a:rPr>
              <a:t> </a:t>
            </a:r>
            <a:r>
              <a:rPr lang="en-US" sz="1200" spc="-5" dirty="0" err="1">
                <a:latin typeface="Arial MT"/>
                <a:cs typeface="Arial MT"/>
              </a:rPr>
              <a:t>distribusi</a:t>
            </a:r>
            <a:r>
              <a:rPr lang="en-US" sz="1200" spc="-5" dirty="0">
                <a:latin typeface="Arial MT"/>
                <a:cs typeface="Arial MT"/>
              </a:rPr>
              <a:t> </a:t>
            </a:r>
            <a:r>
              <a:rPr lang="en-US" sz="1200" spc="-5" dirty="0" err="1">
                <a:latin typeface="Arial MT"/>
                <a:cs typeface="Arial MT"/>
              </a:rPr>
              <a:t>penjualan</a:t>
            </a:r>
            <a:endParaRPr lang="en-US" sz="1200" spc="-5" dirty="0">
              <a:latin typeface="Arial MT"/>
              <a:cs typeface="Arial MT"/>
            </a:endParaRPr>
          </a:p>
          <a:p>
            <a:pPr marL="241300" marR="5080" indent="-228600">
              <a:lnSpc>
                <a:spcPct val="100000"/>
              </a:lnSpc>
              <a:spcBef>
                <a:spcPts val="100"/>
              </a:spcBef>
              <a:buAutoNum type="arabicPeriod"/>
              <a:tabLst>
                <a:tab pos="241300" algn="l"/>
              </a:tabLst>
            </a:pPr>
            <a:r>
              <a:rPr lang="en-US" sz="1200" spc="-5" dirty="0" err="1">
                <a:latin typeface="Arial MT"/>
                <a:cs typeface="Arial MT"/>
              </a:rPr>
              <a:t>Peningkatan</a:t>
            </a:r>
            <a:r>
              <a:rPr lang="en-US" sz="1200" spc="-5" dirty="0">
                <a:latin typeface="Arial MT"/>
                <a:cs typeface="Arial MT"/>
              </a:rPr>
              <a:t> brand </a:t>
            </a:r>
            <a:r>
              <a:rPr lang="en-US" sz="1200" spc="-5" dirty="0" err="1">
                <a:latin typeface="Arial MT"/>
                <a:cs typeface="Arial MT"/>
              </a:rPr>
              <a:t>posisioning</a:t>
            </a:r>
            <a:endParaRPr lang="en-US" sz="1200" spc="-5" dirty="0">
              <a:latin typeface="Arial MT"/>
              <a:cs typeface="Arial MT"/>
            </a:endParaRPr>
          </a:p>
          <a:p>
            <a:pPr marL="241300" marR="5080" indent="-228600">
              <a:lnSpc>
                <a:spcPct val="100000"/>
              </a:lnSpc>
              <a:spcBef>
                <a:spcPts val="100"/>
              </a:spcBef>
              <a:buAutoNum type="arabicPeriod"/>
              <a:tabLst>
                <a:tab pos="241300" algn="l"/>
              </a:tabLst>
            </a:pPr>
            <a:r>
              <a:rPr sz="1200" spc="-5" dirty="0" err="1">
                <a:latin typeface="Arial MT"/>
                <a:cs typeface="Arial MT"/>
              </a:rPr>
              <a:t>Keikutsertaan</a:t>
            </a:r>
            <a:r>
              <a:rPr sz="1200" spc="-5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Pameran</a:t>
            </a:r>
            <a:r>
              <a:rPr sz="1200" spc="-4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&amp; </a:t>
            </a:r>
            <a:r>
              <a:rPr sz="1200" spc="-3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Bazar</a:t>
            </a:r>
            <a:endParaRPr sz="1200" dirty="0">
              <a:latin typeface="Arial MT"/>
              <a:cs typeface="Arial MT"/>
            </a:endParaRPr>
          </a:p>
          <a:p>
            <a:pPr marL="241300" indent="-228600">
              <a:lnSpc>
                <a:spcPct val="100000"/>
              </a:lnSpc>
              <a:buAutoNum type="arabicPeriod"/>
              <a:tabLst>
                <a:tab pos="241300" algn="l"/>
              </a:tabLst>
            </a:pPr>
            <a:r>
              <a:rPr sz="1200" dirty="0">
                <a:latin typeface="Arial MT"/>
                <a:cs typeface="Arial MT"/>
              </a:rPr>
              <a:t>Akses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ke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Modern</a:t>
            </a:r>
            <a:r>
              <a:rPr sz="1200" spc="-4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Market</a:t>
            </a:r>
          </a:p>
          <a:p>
            <a:pPr marL="241300" marR="180975" indent="-228600">
              <a:lnSpc>
                <a:spcPct val="100000"/>
              </a:lnSpc>
              <a:buAutoNum type="arabicPeriod"/>
              <a:tabLst>
                <a:tab pos="241300" algn="l"/>
              </a:tabLst>
            </a:pPr>
            <a:r>
              <a:rPr sz="1200" spc="-5" dirty="0">
                <a:latin typeface="Arial MT"/>
                <a:cs typeface="Arial MT"/>
              </a:rPr>
              <a:t>Kesiapan</a:t>
            </a:r>
            <a:r>
              <a:rPr sz="1200" spc="-5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UMKM</a:t>
            </a:r>
            <a:r>
              <a:rPr sz="1200" spc="-3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untuk </a:t>
            </a:r>
            <a:r>
              <a:rPr sz="1200" spc="-3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Ekspor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Produk</a:t>
            </a:r>
            <a:endParaRPr sz="1200" dirty="0">
              <a:latin typeface="Arial MT"/>
              <a:cs typeface="Arial MT"/>
            </a:endParaRPr>
          </a:p>
        </p:txBody>
      </p:sp>
      <p:sp>
        <p:nvSpPr>
          <p:cNvPr id="39" name="object 16">
            <a:extLst>
              <a:ext uri="{FF2B5EF4-FFF2-40B4-BE49-F238E27FC236}">
                <a16:creationId xmlns:a16="http://schemas.microsoft.com/office/drawing/2014/main" id="{E97ABAFC-1A47-47B7-AF43-058475CB7ACC}"/>
              </a:ext>
            </a:extLst>
          </p:cNvPr>
          <p:cNvSpPr/>
          <p:nvPr/>
        </p:nvSpPr>
        <p:spPr>
          <a:xfrm>
            <a:off x="9237579" y="3352926"/>
            <a:ext cx="2411095" cy="1584834"/>
          </a:xfrm>
          <a:custGeom>
            <a:avLst/>
            <a:gdLst/>
            <a:ahLst/>
            <a:cxnLst/>
            <a:rect l="l" t="t" r="r" b="b"/>
            <a:pathLst>
              <a:path w="2411095" h="1917700">
                <a:moveTo>
                  <a:pt x="0" y="319532"/>
                </a:moveTo>
                <a:lnTo>
                  <a:pt x="3463" y="272300"/>
                </a:lnTo>
                <a:lnTo>
                  <a:pt x="13524" y="227225"/>
                </a:lnTo>
                <a:lnTo>
                  <a:pt x="29688" y="184800"/>
                </a:lnTo>
                <a:lnTo>
                  <a:pt x="51464" y="145518"/>
                </a:lnTo>
                <a:lnTo>
                  <a:pt x="78356" y="109872"/>
                </a:lnTo>
                <a:lnTo>
                  <a:pt x="109872" y="78356"/>
                </a:lnTo>
                <a:lnTo>
                  <a:pt x="145518" y="51464"/>
                </a:lnTo>
                <a:lnTo>
                  <a:pt x="184800" y="29688"/>
                </a:lnTo>
                <a:lnTo>
                  <a:pt x="227225" y="13524"/>
                </a:lnTo>
                <a:lnTo>
                  <a:pt x="272300" y="3463"/>
                </a:lnTo>
                <a:lnTo>
                  <a:pt x="319532" y="0"/>
                </a:lnTo>
                <a:lnTo>
                  <a:pt x="2091436" y="0"/>
                </a:lnTo>
                <a:lnTo>
                  <a:pt x="2138667" y="3463"/>
                </a:lnTo>
                <a:lnTo>
                  <a:pt x="2183742" y="13524"/>
                </a:lnTo>
                <a:lnTo>
                  <a:pt x="2226167" y="29688"/>
                </a:lnTo>
                <a:lnTo>
                  <a:pt x="2265449" y="51464"/>
                </a:lnTo>
                <a:lnTo>
                  <a:pt x="2301095" y="78356"/>
                </a:lnTo>
                <a:lnTo>
                  <a:pt x="2332611" y="109872"/>
                </a:lnTo>
                <a:lnTo>
                  <a:pt x="2359503" y="145518"/>
                </a:lnTo>
                <a:lnTo>
                  <a:pt x="2381279" y="184800"/>
                </a:lnTo>
                <a:lnTo>
                  <a:pt x="2397443" y="227225"/>
                </a:lnTo>
                <a:lnTo>
                  <a:pt x="2407504" y="272300"/>
                </a:lnTo>
                <a:lnTo>
                  <a:pt x="2410968" y="319532"/>
                </a:lnTo>
                <a:lnTo>
                  <a:pt x="2410968" y="1597660"/>
                </a:lnTo>
                <a:lnTo>
                  <a:pt x="2407504" y="1644876"/>
                </a:lnTo>
                <a:lnTo>
                  <a:pt x="2397443" y="1689942"/>
                </a:lnTo>
                <a:lnTo>
                  <a:pt x="2381279" y="1732363"/>
                </a:lnTo>
                <a:lnTo>
                  <a:pt x="2359503" y="1771645"/>
                </a:lnTo>
                <a:lnTo>
                  <a:pt x="2332611" y="1807293"/>
                </a:lnTo>
                <a:lnTo>
                  <a:pt x="2301095" y="1838814"/>
                </a:lnTo>
                <a:lnTo>
                  <a:pt x="2265449" y="1865711"/>
                </a:lnTo>
                <a:lnTo>
                  <a:pt x="2226167" y="1887492"/>
                </a:lnTo>
                <a:lnTo>
                  <a:pt x="2183742" y="1903662"/>
                </a:lnTo>
                <a:lnTo>
                  <a:pt x="2138667" y="1913727"/>
                </a:lnTo>
                <a:lnTo>
                  <a:pt x="2091436" y="1917192"/>
                </a:lnTo>
                <a:lnTo>
                  <a:pt x="319532" y="1917192"/>
                </a:lnTo>
                <a:lnTo>
                  <a:pt x="272300" y="1913727"/>
                </a:lnTo>
                <a:lnTo>
                  <a:pt x="227225" y="1903662"/>
                </a:lnTo>
                <a:lnTo>
                  <a:pt x="184800" y="1887492"/>
                </a:lnTo>
                <a:lnTo>
                  <a:pt x="145518" y="1865711"/>
                </a:lnTo>
                <a:lnTo>
                  <a:pt x="109872" y="1838814"/>
                </a:lnTo>
                <a:lnTo>
                  <a:pt x="78356" y="1807293"/>
                </a:lnTo>
                <a:lnTo>
                  <a:pt x="51464" y="1771645"/>
                </a:lnTo>
                <a:lnTo>
                  <a:pt x="29688" y="1732363"/>
                </a:lnTo>
                <a:lnTo>
                  <a:pt x="13524" y="1689942"/>
                </a:lnTo>
                <a:lnTo>
                  <a:pt x="3463" y="1644876"/>
                </a:lnTo>
                <a:lnTo>
                  <a:pt x="0" y="1597660"/>
                </a:lnTo>
                <a:lnTo>
                  <a:pt x="0" y="319532"/>
                </a:lnTo>
                <a:close/>
              </a:path>
            </a:pathLst>
          </a:custGeom>
          <a:ln w="25908">
            <a:solidFill>
              <a:srgbClr val="B3DDF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15">
            <a:extLst>
              <a:ext uri="{FF2B5EF4-FFF2-40B4-BE49-F238E27FC236}">
                <a16:creationId xmlns:a16="http://schemas.microsoft.com/office/drawing/2014/main" id="{7B9A0294-9B85-4C49-9885-B06DFB0B2B99}"/>
              </a:ext>
            </a:extLst>
          </p:cNvPr>
          <p:cNvSpPr/>
          <p:nvPr/>
        </p:nvSpPr>
        <p:spPr>
          <a:xfrm>
            <a:off x="9225915" y="3352926"/>
            <a:ext cx="2411095" cy="1584834"/>
          </a:xfrm>
          <a:custGeom>
            <a:avLst/>
            <a:gdLst/>
            <a:ahLst/>
            <a:cxnLst/>
            <a:rect l="l" t="t" r="r" b="b"/>
            <a:pathLst>
              <a:path w="2411095" h="1917700">
                <a:moveTo>
                  <a:pt x="2091436" y="0"/>
                </a:moveTo>
                <a:lnTo>
                  <a:pt x="319532" y="0"/>
                </a:lnTo>
                <a:lnTo>
                  <a:pt x="272300" y="3463"/>
                </a:lnTo>
                <a:lnTo>
                  <a:pt x="227225" y="13524"/>
                </a:lnTo>
                <a:lnTo>
                  <a:pt x="184800" y="29688"/>
                </a:lnTo>
                <a:lnTo>
                  <a:pt x="145518" y="51464"/>
                </a:lnTo>
                <a:lnTo>
                  <a:pt x="109872" y="78356"/>
                </a:lnTo>
                <a:lnTo>
                  <a:pt x="78356" y="109872"/>
                </a:lnTo>
                <a:lnTo>
                  <a:pt x="51464" y="145518"/>
                </a:lnTo>
                <a:lnTo>
                  <a:pt x="29688" y="184800"/>
                </a:lnTo>
                <a:lnTo>
                  <a:pt x="13524" y="227225"/>
                </a:lnTo>
                <a:lnTo>
                  <a:pt x="3463" y="272300"/>
                </a:lnTo>
                <a:lnTo>
                  <a:pt x="0" y="319532"/>
                </a:lnTo>
                <a:lnTo>
                  <a:pt x="0" y="1597660"/>
                </a:lnTo>
                <a:lnTo>
                  <a:pt x="3463" y="1644876"/>
                </a:lnTo>
                <a:lnTo>
                  <a:pt x="13524" y="1689942"/>
                </a:lnTo>
                <a:lnTo>
                  <a:pt x="29688" y="1732363"/>
                </a:lnTo>
                <a:lnTo>
                  <a:pt x="51464" y="1771645"/>
                </a:lnTo>
                <a:lnTo>
                  <a:pt x="78356" y="1807293"/>
                </a:lnTo>
                <a:lnTo>
                  <a:pt x="109872" y="1838814"/>
                </a:lnTo>
                <a:lnTo>
                  <a:pt x="145518" y="1865711"/>
                </a:lnTo>
                <a:lnTo>
                  <a:pt x="184800" y="1887492"/>
                </a:lnTo>
                <a:lnTo>
                  <a:pt x="227225" y="1903662"/>
                </a:lnTo>
                <a:lnTo>
                  <a:pt x="272300" y="1913727"/>
                </a:lnTo>
                <a:lnTo>
                  <a:pt x="319532" y="1917192"/>
                </a:lnTo>
                <a:lnTo>
                  <a:pt x="2091436" y="1917192"/>
                </a:lnTo>
                <a:lnTo>
                  <a:pt x="2138667" y="1913727"/>
                </a:lnTo>
                <a:lnTo>
                  <a:pt x="2183742" y="1903662"/>
                </a:lnTo>
                <a:lnTo>
                  <a:pt x="2226167" y="1887492"/>
                </a:lnTo>
                <a:lnTo>
                  <a:pt x="2265449" y="1865711"/>
                </a:lnTo>
                <a:lnTo>
                  <a:pt x="2301095" y="1838814"/>
                </a:lnTo>
                <a:lnTo>
                  <a:pt x="2332611" y="1807293"/>
                </a:lnTo>
                <a:lnTo>
                  <a:pt x="2359503" y="1771645"/>
                </a:lnTo>
                <a:lnTo>
                  <a:pt x="2381279" y="1732363"/>
                </a:lnTo>
                <a:lnTo>
                  <a:pt x="2397443" y="1689942"/>
                </a:lnTo>
                <a:lnTo>
                  <a:pt x="2407504" y="1644876"/>
                </a:lnTo>
                <a:lnTo>
                  <a:pt x="2410968" y="1597660"/>
                </a:lnTo>
                <a:lnTo>
                  <a:pt x="2410968" y="319532"/>
                </a:lnTo>
                <a:lnTo>
                  <a:pt x="2407504" y="272300"/>
                </a:lnTo>
                <a:lnTo>
                  <a:pt x="2397443" y="227225"/>
                </a:lnTo>
                <a:lnTo>
                  <a:pt x="2381279" y="184800"/>
                </a:lnTo>
                <a:lnTo>
                  <a:pt x="2359503" y="145518"/>
                </a:lnTo>
                <a:lnTo>
                  <a:pt x="2332611" y="109872"/>
                </a:lnTo>
                <a:lnTo>
                  <a:pt x="2301095" y="78356"/>
                </a:lnTo>
                <a:lnTo>
                  <a:pt x="2265449" y="51464"/>
                </a:lnTo>
                <a:lnTo>
                  <a:pt x="2226167" y="29688"/>
                </a:lnTo>
                <a:lnTo>
                  <a:pt x="2183742" y="13524"/>
                </a:lnTo>
                <a:lnTo>
                  <a:pt x="2138667" y="3463"/>
                </a:lnTo>
                <a:lnTo>
                  <a:pt x="2091436" y="0"/>
                </a:lnTo>
                <a:close/>
              </a:path>
            </a:pathLst>
          </a:custGeom>
          <a:solidFill>
            <a:srgbClr val="C4EE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18">
            <a:extLst>
              <a:ext uri="{FF2B5EF4-FFF2-40B4-BE49-F238E27FC236}">
                <a16:creationId xmlns:a16="http://schemas.microsoft.com/office/drawing/2014/main" id="{6AC7BE93-7E1C-44D3-A78B-C72179C63F13}"/>
              </a:ext>
            </a:extLst>
          </p:cNvPr>
          <p:cNvSpPr txBox="1"/>
          <p:nvPr/>
        </p:nvSpPr>
        <p:spPr>
          <a:xfrm>
            <a:off x="9406572" y="3475798"/>
            <a:ext cx="2063750" cy="13311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100"/>
              </a:spcBef>
              <a:buAutoNum type="arabicPeriod"/>
              <a:tabLst>
                <a:tab pos="241300" algn="l"/>
              </a:tabLst>
            </a:pPr>
            <a:r>
              <a:rPr lang="en-US" sz="1200" spc="-5" dirty="0" err="1">
                <a:latin typeface="Arial MT"/>
                <a:cs typeface="Arial MT"/>
              </a:rPr>
              <a:t>Penguasaan</a:t>
            </a:r>
            <a:r>
              <a:rPr lang="en-US" sz="1200" spc="-5" dirty="0">
                <a:latin typeface="Arial MT"/>
                <a:cs typeface="Arial MT"/>
              </a:rPr>
              <a:t> </a:t>
            </a:r>
            <a:r>
              <a:rPr lang="en-US" sz="1200" spc="-5" dirty="0" err="1">
                <a:latin typeface="Arial MT"/>
                <a:cs typeface="Arial MT"/>
              </a:rPr>
              <a:t>Pemasaran</a:t>
            </a:r>
            <a:r>
              <a:rPr lang="en-US" sz="1200" spc="-5" dirty="0">
                <a:latin typeface="Arial MT"/>
                <a:cs typeface="Arial MT"/>
              </a:rPr>
              <a:t> di </a:t>
            </a:r>
            <a:r>
              <a:rPr lang="en-US" sz="1200" spc="-5" dirty="0" err="1">
                <a:latin typeface="Arial MT"/>
                <a:cs typeface="Arial MT"/>
              </a:rPr>
              <a:t>Sosial</a:t>
            </a:r>
            <a:r>
              <a:rPr lang="en-US" sz="1200" spc="-5" dirty="0">
                <a:latin typeface="Arial MT"/>
                <a:cs typeface="Arial MT"/>
              </a:rPr>
              <a:t> Media</a:t>
            </a:r>
          </a:p>
          <a:p>
            <a:pPr marL="241300" indent="-228600">
              <a:lnSpc>
                <a:spcPct val="100000"/>
              </a:lnSpc>
              <a:spcBef>
                <a:spcPts val="100"/>
              </a:spcBef>
              <a:buAutoNum type="arabicPeriod"/>
              <a:tabLst>
                <a:tab pos="241300" algn="l"/>
              </a:tabLst>
            </a:pPr>
            <a:r>
              <a:rPr lang="en-US" sz="1200" spc="-5" dirty="0" err="1">
                <a:latin typeface="Arial MT"/>
                <a:cs typeface="Arial MT"/>
              </a:rPr>
              <a:t>Peningkatan</a:t>
            </a:r>
            <a:r>
              <a:rPr lang="en-US" sz="1200" spc="-5" dirty="0">
                <a:latin typeface="Arial MT"/>
                <a:cs typeface="Arial MT"/>
              </a:rPr>
              <a:t> </a:t>
            </a:r>
            <a:r>
              <a:rPr lang="en-US" sz="1200" spc="-5" dirty="0" err="1">
                <a:latin typeface="Arial MT"/>
                <a:cs typeface="Arial MT"/>
              </a:rPr>
              <a:t>pemasaran</a:t>
            </a:r>
            <a:r>
              <a:rPr lang="en-US" sz="1200" spc="-5" dirty="0">
                <a:latin typeface="Arial MT"/>
                <a:cs typeface="Arial MT"/>
              </a:rPr>
              <a:t> di Marketplace &amp; e-commerce</a:t>
            </a:r>
          </a:p>
          <a:p>
            <a:pPr marL="241300" indent="-228600">
              <a:lnSpc>
                <a:spcPct val="100000"/>
              </a:lnSpc>
              <a:spcBef>
                <a:spcPts val="100"/>
              </a:spcBef>
              <a:buAutoNum type="arabicPeriod"/>
              <a:tabLst>
                <a:tab pos="241300" algn="l"/>
              </a:tabLst>
            </a:pPr>
            <a:r>
              <a:rPr lang="en-US" sz="1200" spc="-5" dirty="0" err="1">
                <a:latin typeface="Arial MT"/>
                <a:cs typeface="Arial MT"/>
              </a:rPr>
              <a:t>Konsistensi</a:t>
            </a:r>
            <a:r>
              <a:rPr lang="en-US" sz="1200" spc="-5" dirty="0">
                <a:latin typeface="Arial MT"/>
                <a:cs typeface="Arial MT"/>
              </a:rPr>
              <a:t> </a:t>
            </a:r>
            <a:r>
              <a:rPr lang="en-ID" sz="1200" spc="-5" dirty="0">
                <a:latin typeface="Arial MT"/>
              </a:rPr>
              <a:t>campaign digital marketing </a:t>
            </a:r>
            <a:endParaRPr sz="1200" spc="-5" dirty="0">
              <a:latin typeface="Arial MT"/>
            </a:endParaRPr>
          </a:p>
        </p:txBody>
      </p:sp>
      <p:sp>
        <p:nvSpPr>
          <p:cNvPr id="46" name="object 25">
            <a:extLst>
              <a:ext uri="{FF2B5EF4-FFF2-40B4-BE49-F238E27FC236}">
                <a16:creationId xmlns:a16="http://schemas.microsoft.com/office/drawing/2014/main" id="{5BAFF31D-7CC9-411E-A5FA-61C2ADB7988E}"/>
              </a:ext>
            </a:extLst>
          </p:cNvPr>
          <p:cNvSpPr txBox="1"/>
          <p:nvPr/>
        </p:nvSpPr>
        <p:spPr>
          <a:xfrm>
            <a:off x="5119129" y="3740220"/>
            <a:ext cx="1907450" cy="38215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txBody>
          <a:bodyPr vert="horz" wrap="square" lIns="0" tIns="12700" rIns="0" bIns="0" rtlCol="0">
            <a:spAutoFit/>
          </a:bodyPr>
          <a:lstStyle/>
          <a:p>
            <a:pPr marL="12065" marR="5080" algn="ctr">
              <a:lnSpc>
                <a:spcPct val="100000"/>
              </a:lnSpc>
              <a:spcBef>
                <a:spcPts val="100"/>
              </a:spcBef>
            </a:pPr>
            <a:r>
              <a:rPr lang="en-US" sz="1200" b="1" spc="-15" dirty="0">
                <a:latin typeface="Arial"/>
                <a:cs typeface="Arial"/>
              </a:rPr>
              <a:t>PENGEMBANGAN USAHA &amp; PERMODALAN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18745CA9-00B7-4168-AA65-F4B5F6869159}"/>
              </a:ext>
            </a:extLst>
          </p:cNvPr>
          <p:cNvSpPr txBox="1"/>
          <p:nvPr/>
        </p:nvSpPr>
        <p:spPr>
          <a:xfrm>
            <a:off x="182762" y="2006957"/>
            <a:ext cx="2604061" cy="12234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100"/>
              </a:spcBef>
              <a:buAutoNum type="arabicPeriod"/>
              <a:tabLst>
                <a:tab pos="2068513" algn="l"/>
              </a:tabLst>
            </a:pPr>
            <a:r>
              <a:rPr lang="es-ES" sz="1050" spc="-5" dirty="0" err="1">
                <a:latin typeface="Arial MT"/>
                <a:cs typeface="Arial MT"/>
              </a:rPr>
              <a:t>Adanya</a:t>
            </a:r>
            <a:r>
              <a:rPr lang="es-ES" sz="1050" spc="-30" dirty="0">
                <a:latin typeface="Arial MT"/>
                <a:cs typeface="Arial MT"/>
              </a:rPr>
              <a:t> </a:t>
            </a:r>
            <a:r>
              <a:rPr lang="es-ES" sz="1050" spc="-5" dirty="0" err="1">
                <a:latin typeface="Arial MT"/>
                <a:cs typeface="Arial MT"/>
              </a:rPr>
              <a:t>Legalitas</a:t>
            </a:r>
            <a:r>
              <a:rPr lang="es-ES" sz="1050" spc="-45" dirty="0">
                <a:latin typeface="Arial MT"/>
                <a:cs typeface="Arial MT"/>
              </a:rPr>
              <a:t> </a:t>
            </a:r>
            <a:r>
              <a:rPr lang="es-ES" sz="1050" dirty="0" err="1">
                <a:latin typeface="Arial MT"/>
                <a:cs typeface="Arial MT"/>
              </a:rPr>
              <a:t>Usaha</a:t>
            </a:r>
            <a:endParaRPr lang="es-ES" sz="1050" dirty="0">
              <a:latin typeface="Arial MT"/>
              <a:cs typeface="Arial MT"/>
            </a:endParaRPr>
          </a:p>
          <a:p>
            <a:pPr marL="241300" marR="483870" indent="-228600">
              <a:lnSpc>
                <a:spcPct val="100000"/>
              </a:lnSpc>
              <a:buAutoNum type="arabicPeriod"/>
              <a:tabLst>
                <a:tab pos="2068513" algn="l"/>
              </a:tabLst>
            </a:pPr>
            <a:r>
              <a:rPr lang="es-ES" sz="1050" spc="-5" dirty="0" err="1">
                <a:latin typeface="Arial MT"/>
                <a:cs typeface="Arial MT"/>
              </a:rPr>
              <a:t>Adanya</a:t>
            </a:r>
            <a:r>
              <a:rPr lang="es-ES" sz="1050" spc="-5" dirty="0">
                <a:latin typeface="Arial MT"/>
                <a:cs typeface="Arial MT"/>
              </a:rPr>
              <a:t> </a:t>
            </a:r>
            <a:r>
              <a:rPr lang="es-ES" sz="1050" spc="-5" dirty="0" err="1">
                <a:latin typeface="Arial MT"/>
                <a:cs typeface="Arial MT"/>
              </a:rPr>
              <a:t>Pencatatan</a:t>
            </a:r>
            <a:r>
              <a:rPr lang="es-ES" sz="1050" spc="-5" dirty="0">
                <a:latin typeface="Arial MT"/>
                <a:cs typeface="Arial MT"/>
              </a:rPr>
              <a:t> &amp; </a:t>
            </a:r>
            <a:r>
              <a:rPr lang="es-ES" sz="1050" spc="-5" dirty="0" err="1">
                <a:latin typeface="Arial MT"/>
                <a:cs typeface="Arial MT"/>
              </a:rPr>
              <a:t>Manajemen</a:t>
            </a:r>
            <a:r>
              <a:rPr lang="es-ES" sz="1050" spc="-5" dirty="0">
                <a:latin typeface="Arial MT"/>
                <a:cs typeface="Arial MT"/>
              </a:rPr>
              <a:t> </a:t>
            </a:r>
            <a:r>
              <a:rPr lang="es-ES" sz="1050" spc="-5" dirty="0" err="1">
                <a:latin typeface="Arial MT"/>
                <a:cs typeface="Arial MT"/>
              </a:rPr>
              <a:t>Keuangan</a:t>
            </a:r>
            <a:endParaRPr lang="es-ES" sz="1050" spc="-5" dirty="0">
              <a:latin typeface="Arial MT"/>
              <a:cs typeface="Arial MT"/>
            </a:endParaRPr>
          </a:p>
          <a:p>
            <a:pPr marL="241300" marR="483870" indent="-228600">
              <a:lnSpc>
                <a:spcPct val="100000"/>
              </a:lnSpc>
              <a:buAutoNum type="arabicPeriod"/>
              <a:tabLst>
                <a:tab pos="2068513" algn="l"/>
              </a:tabLst>
            </a:pPr>
            <a:r>
              <a:rPr lang="en-ID" sz="1050" spc="-15" dirty="0" err="1">
                <a:latin typeface="Arial MT"/>
                <a:cs typeface="Arial MT"/>
              </a:rPr>
              <a:t>Tersedianya</a:t>
            </a:r>
            <a:r>
              <a:rPr lang="en-ID" sz="1050" spc="-60" dirty="0">
                <a:latin typeface="Arial MT"/>
                <a:cs typeface="Arial MT"/>
              </a:rPr>
              <a:t> </a:t>
            </a:r>
            <a:r>
              <a:rPr lang="en-ID" sz="1050" dirty="0" err="1">
                <a:latin typeface="Arial MT"/>
                <a:cs typeface="Arial MT"/>
              </a:rPr>
              <a:t>Dokumen</a:t>
            </a:r>
            <a:r>
              <a:rPr lang="en-ID" sz="1050" dirty="0">
                <a:latin typeface="Arial MT"/>
                <a:cs typeface="Arial MT"/>
              </a:rPr>
              <a:t> </a:t>
            </a:r>
            <a:r>
              <a:rPr lang="en-ID" sz="1050" dirty="0" err="1">
                <a:latin typeface="Arial MT"/>
                <a:cs typeface="Arial MT"/>
              </a:rPr>
              <a:t>Administrasi</a:t>
            </a:r>
            <a:r>
              <a:rPr lang="en-ID" sz="1050" spc="-45" dirty="0">
                <a:latin typeface="Arial MT"/>
                <a:cs typeface="Arial MT"/>
              </a:rPr>
              <a:t> </a:t>
            </a:r>
            <a:r>
              <a:rPr lang="en-ID" sz="1050" spc="-5" dirty="0">
                <a:latin typeface="Arial MT"/>
                <a:cs typeface="Arial MT"/>
              </a:rPr>
              <a:t>Proses</a:t>
            </a:r>
            <a:r>
              <a:rPr lang="en-ID" sz="1050" spc="-35" dirty="0">
                <a:latin typeface="Arial MT"/>
                <a:cs typeface="Arial MT"/>
              </a:rPr>
              <a:t> </a:t>
            </a:r>
            <a:r>
              <a:rPr lang="en-ID" sz="1050" spc="-5" dirty="0" err="1">
                <a:latin typeface="Arial MT"/>
                <a:cs typeface="Arial MT"/>
              </a:rPr>
              <a:t>Bisnis</a:t>
            </a:r>
            <a:endParaRPr lang="en-ID" sz="1050" spc="-5" dirty="0">
              <a:latin typeface="Arial MT"/>
              <a:cs typeface="Arial MT"/>
            </a:endParaRPr>
          </a:p>
          <a:p>
            <a:pPr marL="241300" marR="483870" indent="-228600">
              <a:lnSpc>
                <a:spcPct val="100000"/>
              </a:lnSpc>
              <a:buAutoNum type="arabicPeriod"/>
              <a:tabLst>
                <a:tab pos="2068513" algn="l"/>
              </a:tabLst>
            </a:pPr>
            <a:endParaRPr lang="en-ID" sz="1050" spc="-5" dirty="0">
              <a:latin typeface="Arial MT"/>
              <a:cs typeface="Arial MT"/>
            </a:endParaRPr>
          </a:p>
          <a:p>
            <a:pPr marL="241300" marR="483870" indent="-228600">
              <a:lnSpc>
                <a:spcPct val="100000"/>
              </a:lnSpc>
              <a:buAutoNum type="arabicPeriod"/>
              <a:tabLst>
                <a:tab pos="2068513" algn="l"/>
              </a:tabLst>
            </a:pPr>
            <a:endParaRPr lang="en-ID" sz="1050" spc="-5" dirty="0">
              <a:latin typeface="Arial MT"/>
              <a:cs typeface="Arial MT"/>
            </a:endParaRPr>
          </a:p>
        </p:txBody>
      </p:sp>
      <p:cxnSp>
        <p:nvCxnSpPr>
          <p:cNvPr id="50" name="Connector: Elbow 49">
            <a:extLst>
              <a:ext uri="{FF2B5EF4-FFF2-40B4-BE49-F238E27FC236}">
                <a16:creationId xmlns:a16="http://schemas.microsoft.com/office/drawing/2014/main" id="{48640C69-E387-418D-B759-A718C117DBEE}"/>
              </a:ext>
            </a:extLst>
          </p:cNvPr>
          <p:cNvCxnSpPr/>
          <p:nvPr/>
        </p:nvCxnSpPr>
        <p:spPr>
          <a:xfrm rot="10800000">
            <a:off x="2635884" y="2027929"/>
            <a:ext cx="1485950" cy="703343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nector: Elbow 51">
            <a:extLst>
              <a:ext uri="{FF2B5EF4-FFF2-40B4-BE49-F238E27FC236}">
                <a16:creationId xmlns:a16="http://schemas.microsoft.com/office/drawing/2014/main" id="{86E2133A-18B4-404A-9F05-105E5AEC0A35}"/>
              </a:ext>
            </a:extLst>
          </p:cNvPr>
          <p:cNvCxnSpPr/>
          <p:nvPr/>
        </p:nvCxnSpPr>
        <p:spPr>
          <a:xfrm rot="10800000" flipV="1">
            <a:off x="2694622" y="4725541"/>
            <a:ext cx="1328294" cy="684201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object 15">
            <a:extLst>
              <a:ext uri="{FF2B5EF4-FFF2-40B4-BE49-F238E27FC236}">
                <a16:creationId xmlns:a16="http://schemas.microsoft.com/office/drawing/2014/main" id="{025E06CB-7FE7-4686-A923-8F9C2B6C2390}"/>
              </a:ext>
            </a:extLst>
          </p:cNvPr>
          <p:cNvSpPr/>
          <p:nvPr/>
        </p:nvSpPr>
        <p:spPr>
          <a:xfrm>
            <a:off x="9246058" y="5043423"/>
            <a:ext cx="2411095" cy="1584834"/>
          </a:xfrm>
          <a:custGeom>
            <a:avLst/>
            <a:gdLst/>
            <a:ahLst/>
            <a:cxnLst/>
            <a:rect l="l" t="t" r="r" b="b"/>
            <a:pathLst>
              <a:path w="2411095" h="1917700">
                <a:moveTo>
                  <a:pt x="2091436" y="0"/>
                </a:moveTo>
                <a:lnTo>
                  <a:pt x="319532" y="0"/>
                </a:lnTo>
                <a:lnTo>
                  <a:pt x="272300" y="3463"/>
                </a:lnTo>
                <a:lnTo>
                  <a:pt x="227225" y="13524"/>
                </a:lnTo>
                <a:lnTo>
                  <a:pt x="184800" y="29688"/>
                </a:lnTo>
                <a:lnTo>
                  <a:pt x="145518" y="51464"/>
                </a:lnTo>
                <a:lnTo>
                  <a:pt x="109872" y="78356"/>
                </a:lnTo>
                <a:lnTo>
                  <a:pt x="78356" y="109872"/>
                </a:lnTo>
                <a:lnTo>
                  <a:pt x="51464" y="145518"/>
                </a:lnTo>
                <a:lnTo>
                  <a:pt x="29688" y="184800"/>
                </a:lnTo>
                <a:lnTo>
                  <a:pt x="13524" y="227225"/>
                </a:lnTo>
                <a:lnTo>
                  <a:pt x="3463" y="272300"/>
                </a:lnTo>
                <a:lnTo>
                  <a:pt x="0" y="319532"/>
                </a:lnTo>
                <a:lnTo>
                  <a:pt x="0" y="1597660"/>
                </a:lnTo>
                <a:lnTo>
                  <a:pt x="3463" y="1644876"/>
                </a:lnTo>
                <a:lnTo>
                  <a:pt x="13524" y="1689942"/>
                </a:lnTo>
                <a:lnTo>
                  <a:pt x="29688" y="1732363"/>
                </a:lnTo>
                <a:lnTo>
                  <a:pt x="51464" y="1771645"/>
                </a:lnTo>
                <a:lnTo>
                  <a:pt x="78356" y="1807293"/>
                </a:lnTo>
                <a:lnTo>
                  <a:pt x="109872" y="1838814"/>
                </a:lnTo>
                <a:lnTo>
                  <a:pt x="145518" y="1865711"/>
                </a:lnTo>
                <a:lnTo>
                  <a:pt x="184800" y="1887492"/>
                </a:lnTo>
                <a:lnTo>
                  <a:pt x="227225" y="1903662"/>
                </a:lnTo>
                <a:lnTo>
                  <a:pt x="272300" y="1913727"/>
                </a:lnTo>
                <a:lnTo>
                  <a:pt x="319532" y="1917192"/>
                </a:lnTo>
                <a:lnTo>
                  <a:pt x="2091436" y="1917192"/>
                </a:lnTo>
                <a:lnTo>
                  <a:pt x="2138667" y="1913727"/>
                </a:lnTo>
                <a:lnTo>
                  <a:pt x="2183742" y="1903662"/>
                </a:lnTo>
                <a:lnTo>
                  <a:pt x="2226167" y="1887492"/>
                </a:lnTo>
                <a:lnTo>
                  <a:pt x="2265449" y="1865711"/>
                </a:lnTo>
                <a:lnTo>
                  <a:pt x="2301095" y="1838814"/>
                </a:lnTo>
                <a:lnTo>
                  <a:pt x="2332611" y="1807293"/>
                </a:lnTo>
                <a:lnTo>
                  <a:pt x="2359503" y="1771645"/>
                </a:lnTo>
                <a:lnTo>
                  <a:pt x="2381279" y="1732363"/>
                </a:lnTo>
                <a:lnTo>
                  <a:pt x="2397443" y="1689942"/>
                </a:lnTo>
                <a:lnTo>
                  <a:pt x="2407504" y="1644876"/>
                </a:lnTo>
                <a:lnTo>
                  <a:pt x="2410968" y="1597660"/>
                </a:lnTo>
                <a:lnTo>
                  <a:pt x="2410968" y="319532"/>
                </a:lnTo>
                <a:lnTo>
                  <a:pt x="2407504" y="272300"/>
                </a:lnTo>
                <a:lnTo>
                  <a:pt x="2397443" y="227225"/>
                </a:lnTo>
                <a:lnTo>
                  <a:pt x="2381279" y="184800"/>
                </a:lnTo>
                <a:lnTo>
                  <a:pt x="2359503" y="145518"/>
                </a:lnTo>
                <a:lnTo>
                  <a:pt x="2332611" y="109872"/>
                </a:lnTo>
                <a:lnTo>
                  <a:pt x="2301095" y="78356"/>
                </a:lnTo>
                <a:lnTo>
                  <a:pt x="2265449" y="51464"/>
                </a:lnTo>
                <a:lnTo>
                  <a:pt x="2226167" y="29688"/>
                </a:lnTo>
                <a:lnTo>
                  <a:pt x="2183742" y="13524"/>
                </a:lnTo>
                <a:lnTo>
                  <a:pt x="2138667" y="3463"/>
                </a:lnTo>
                <a:lnTo>
                  <a:pt x="2091436" y="0"/>
                </a:lnTo>
                <a:close/>
              </a:path>
            </a:pathLst>
          </a:custGeom>
          <a:solidFill>
            <a:srgbClr val="C4EE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18">
            <a:extLst>
              <a:ext uri="{FF2B5EF4-FFF2-40B4-BE49-F238E27FC236}">
                <a16:creationId xmlns:a16="http://schemas.microsoft.com/office/drawing/2014/main" id="{35CA95E1-45C3-496B-BAB8-B76900848300}"/>
              </a:ext>
            </a:extLst>
          </p:cNvPr>
          <p:cNvSpPr txBox="1"/>
          <p:nvPr/>
        </p:nvSpPr>
        <p:spPr>
          <a:xfrm>
            <a:off x="9406571" y="5170273"/>
            <a:ext cx="2063750" cy="130548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marR="5080" indent="-228600">
              <a:lnSpc>
                <a:spcPct val="100000"/>
              </a:lnSpc>
              <a:buAutoNum type="arabicPeriod"/>
              <a:tabLst>
                <a:tab pos="241300" algn="l"/>
              </a:tabLst>
            </a:pPr>
            <a:r>
              <a:rPr lang="es-ES" sz="1200" spc="-5" dirty="0" err="1">
                <a:latin typeface="Arial MT"/>
                <a:cs typeface="Arial MT"/>
              </a:rPr>
              <a:t>Penciptaan</a:t>
            </a:r>
            <a:r>
              <a:rPr lang="es-ES" sz="1200" spc="-5" dirty="0">
                <a:latin typeface="Arial MT"/>
                <a:cs typeface="Arial MT"/>
              </a:rPr>
              <a:t> </a:t>
            </a:r>
            <a:r>
              <a:rPr lang="es-ES" sz="1200" spc="-5" dirty="0" err="1">
                <a:latin typeface="Arial MT"/>
                <a:cs typeface="Arial MT"/>
              </a:rPr>
              <a:t>produk</a:t>
            </a:r>
            <a:r>
              <a:rPr lang="es-ES" sz="1200" spc="-5" dirty="0">
                <a:latin typeface="Arial MT"/>
                <a:cs typeface="Arial MT"/>
              </a:rPr>
              <a:t> </a:t>
            </a:r>
            <a:r>
              <a:rPr lang="es-ES" sz="1200" spc="-5" dirty="0" err="1">
                <a:latin typeface="Arial MT"/>
                <a:cs typeface="Arial MT"/>
              </a:rPr>
              <a:t>baru</a:t>
            </a:r>
            <a:r>
              <a:rPr lang="es-ES" sz="1200" spc="-5" dirty="0">
                <a:latin typeface="Arial MT"/>
                <a:cs typeface="Arial MT"/>
              </a:rPr>
              <a:t> </a:t>
            </a:r>
            <a:r>
              <a:rPr lang="es-ES" sz="1200" spc="-5" dirty="0" err="1">
                <a:latin typeface="Arial MT"/>
                <a:cs typeface="Arial MT"/>
              </a:rPr>
              <a:t>atau</a:t>
            </a:r>
            <a:r>
              <a:rPr lang="es-ES" sz="1200" spc="-5" dirty="0">
                <a:latin typeface="Arial MT"/>
                <a:cs typeface="Arial MT"/>
              </a:rPr>
              <a:t> </a:t>
            </a:r>
            <a:r>
              <a:rPr lang="es-ES" sz="1200" spc="-5" dirty="0" err="1">
                <a:latin typeface="Arial MT"/>
                <a:cs typeface="Arial MT"/>
              </a:rPr>
              <a:t>inovasi</a:t>
            </a:r>
            <a:r>
              <a:rPr lang="es-ES" sz="1200" spc="-5" dirty="0">
                <a:latin typeface="Arial MT"/>
                <a:cs typeface="Arial MT"/>
              </a:rPr>
              <a:t> </a:t>
            </a:r>
            <a:r>
              <a:rPr lang="es-ES" sz="1200" spc="-5" dirty="0" err="1">
                <a:latin typeface="Arial MT"/>
                <a:cs typeface="Arial MT"/>
              </a:rPr>
              <a:t>baru</a:t>
            </a:r>
            <a:endParaRPr lang="es-ES" sz="1200" spc="-5" dirty="0">
              <a:latin typeface="Arial MT"/>
              <a:cs typeface="Arial MT"/>
            </a:endParaRPr>
          </a:p>
          <a:p>
            <a:pPr marL="241300" marR="5080" indent="-228600">
              <a:lnSpc>
                <a:spcPct val="100000"/>
              </a:lnSpc>
              <a:buAutoNum type="arabicPeriod"/>
              <a:tabLst>
                <a:tab pos="241300" algn="l"/>
              </a:tabLst>
            </a:pPr>
            <a:r>
              <a:rPr lang="es-ES" sz="1200" spc="-5" dirty="0" err="1">
                <a:latin typeface="Arial MT"/>
                <a:cs typeface="Arial MT"/>
              </a:rPr>
              <a:t>Profile</a:t>
            </a:r>
            <a:r>
              <a:rPr lang="es-ES" sz="1200" spc="-5" dirty="0">
                <a:latin typeface="Arial MT"/>
                <a:cs typeface="Arial MT"/>
              </a:rPr>
              <a:t> </a:t>
            </a:r>
            <a:r>
              <a:rPr lang="es-ES" sz="1200" spc="-5" dirty="0" err="1">
                <a:latin typeface="Arial MT"/>
                <a:cs typeface="Arial MT"/>
              </a:rPr>
              <a:t>bisnis</a:t>
            </a:r>
            <a:r>
              <a:rPr lang="es-ES" sz="1200" spc="-5" dirty="0">
                <a:latin typeface="Arial MT"/>
                <a:cs typeface="Arial MT"/>
              </a:rPr>
              <a:t> </a:t>
            </a:r>
          </a:p>
          <a:p>
            <a:pPr marL="241300" marR="5080" indent="-228600">
              <a:lnSpc>
                <a:spcPct val="100000"/>
              </a:lnSpc>
              <a:buAutoNum type="arabicPeriod"/>
              <a:tabLst>
                <a:tab pos="241300" algn="l"/>
              </a:tabLst>
            </a:pPr>
            <a:r>
              <a:rPr lang="es-ES" sz="1200" spc="-5" dirty="0" err="1">
                <a:latin typeface="Arial MT"/>
                <a:cs typeface="Arial MT"/>
              </a:rPr>
              <a:t>Sumber</a:t>
            </a:r>
            <a:r>
              <a:rPr lang="es-ES" sz="1200" spc="-5" dirty="0">
                <a:latin typeface="Arial MT"/>
                <a:cs typeface="Arial MT"/>
              </a:rPr>
              <a:t> </a:t>
            </a:r>
            <a:r>
              <a:rPr lang="es-ES" sz="1200" spc="-5" dirty="0" err="1">
                <a:latin typeface="Arial MT"/>
                <a:cs typeface="Arial MT"/>
              </a:rPr>
              <a:t>permodalan</a:t>
            </a:r>
            <a:endParaRPr lang="es-ES" sz="1200" spc="-5" dirty="0">
              <a:latin typeface="Arial MT"/>
              <a:cs typeface="Arial MT"/>
            </a:endParaRPr>
          </a:p>
          <a:p>
            <a:pPr marL="241300" marR="5080" indent="-228600">
              <a:lnSpc>
                <a:spcPct val="100000"/>
              </a:lnSpc>
              <a:buAutoNum type="arabicPeriod"/>
              <a:tabLst>
                <a:tab pos="241300" algn="l"/>
              </a:tabLst>
            </a:pPr>
            <a:r>
              <a:rPr lang="es-ES" sz="1200" spc="-5" dirty="0" err="1">
                <a:latin typeface="Arial MT"/>
                <a:cs typeface="Arial MT"/>
              </a:rPr>
              <a:t>Kegiatan</a:t>
            </a:r>
            <a:r>
              <a:rPr lang="es-ES" sz="1200" spc="-5" dirty="0">
                <a:latin typeface="Arial MT"/>
                <a:cs typeface="Arial MT"/>
              </a:rPr>
              <a:t> </a:t>
            </a:r>
            <a:r>
              <a:rPr lang="es-ES" sz="1200" spc="-5" dirty="0" err="1">
                <a:latin typeface="Arial MT"/>
                <a:cs typeface="Arial MT"/>
              </a:rPr>
              <a:t>Rencana</a:t>
            </a:r>
            <a:r>
              <a:rPr lang="es-ES" sz="1200" spc="-5" dirty="0">
                <a:latin typeface="Arial MT"/>
                <a:cs typeface="Arial MT"/>
              </a:rPr>
              <a:t> </a:t>
            </a:r>
            <a:r>
              <a:rPr lang="es-ES" sz="1200" spc="-5" dirty="0" err="1">
                <a:latin typeface="Arial MT"/>
                <a:cs typeface="Arial MT"/>
              </a:rPr>
              <a:t>pengembangan</a:t>
            </a:r>
            <a:r>
              <a:rPr lang="es-ES" sz="1200" spc="-5" dirty="0">
                <a:latin typeface="Arial MT"/>
                <a:cs typeface="Arial MT"/>
              </a:rPr>
              <a:t> </a:t>
            </a:r>
            <a:r>
              <a:rPr lang="es-ES" sz="1200" spc="-5" dirty="0" err="1">
                <a:latin typeface="Arial MT"/>
                <a:cs typeface="Arial MT"/>
              </a:rPr>
              <a:t>usaha</a:t>
            </a:r>
            <a:r>
              <a:rPr lang="es-ES" sz="1200" spc="-5" dirty="0">
                <a:latin typeface="Arial MT"/>
                <a:cs typeface="Arial MT"/>
              </a:rPr>
              <a:t> (</a:t>
            </a:r>
            <a:r>
              <a:rPr lang="es-ES" sz="1200" spc="-5" dirty="0" err="1">
                <a:latin typeface="Arial MT"/>
                <a:cs typeface="Arial MT"/>
              </a:rPr>
              <a:t>business</a:t>
            </a:r>
            <a:r>
              <a:rPr lang="es-ES" sz="1200" spc="-5" dirty="0">
                <a:latin typeface="Arial MT"/>
                <a:cs typeface="Arial MT"/>
              </a:rPr>
              <a:t> plan)</a:t>
            </a:r>
            <a:endParaRPr lang="es-ES" sz="1200" dirty="0">
              <a:latin typeface="Arial MT"/>
              <a:cs typeface="Arial MT"/>
            </a:endParaRPr>
          </a:p>
        </p:txBody>
      </p:sp>
      <p:cxnSp>
        <p:nvCxnSpPr>
          <p:cNvPr id="56" name="Connector: Elbow 55">
            <a:extLst>
              <a:ext uri="{FF2B5EF4-FFF2-40B4-BE49-F238E27FC236}">
                <a16:creationId xmlns:a16="http://schemas.microsoft.com/office/drawing/2014/main" id="{BF78797F-8B0F-4FB1-930E-4B596AB2DB0A}"/>
              </a:ext>
            </a:extLst>
          </p:cNvPr>
          <p:cNvCxnSpPr/>
          <p:nvPr/>
        </p:nvCxnSpPr>
        <p:spPr>
          <a:xfrm flipV="1">
            <a:off x="8078572" y="1814577"/>
            <a:ext cx="1147343" cy="916696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nector: Elbow 57">
            <a:extLst>
              <a:ext uri="{FF2B5EF4-FFF2-40B4-BE49-F238E27FC236}">
                <a16:creationId xmlns:a16="http://schemas.microsoft.com/office/drawing/2014/main" id="{F664A1C5-7764-403E-946B-A4C6C43AB8DF}"/>
              </a:ext>
            </a:extLst>
          </p:cNvPr>
          <p:cNvCxnSpPr>
            <a:cxnSpLocks/>
          </p:cNvCxnSpPr>
          <p:nvPr/>
        </p:nvCxnSpPr>
        <p:spPr>
          <a:xfrm flipV="1">
            <a:off x="8077046" y="3931300"/>
            <a:ext cx="1148869" cy="1027414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nector: Elbow 59">
            <a:extLst>
              <a:ext uri="{FF2B5EF4-FFF2-40B4-BE49-F238E27FC236}">
                <a16:creationId xmlns:a16="http://schemas.microsoft.com/office/drawing/2014/main" id="{530ABF13-3B4C-495F-81E2-64BCE5EE3954}"/>
              </a:ext>
            </a:extLst>
          </p:cNvPr>
          <p:cNvCxnSpPr>
            <a:cxnSpLocks/>
          </p:cNvCxnSpPr>
          <p:nvPr/>
        </p:nvCxnSpPr>
        <p:spPr>
          <a:xfrm>
            <a:off x="6072854" y="4654066"/>
            <a:ext cx="3153061" cy="1703115"/>
          </a:xfrm>
          <a:prstGeom prst="bentConnector3">
            <a:avLst>
              <a:gd name="adj1" fmla="val 137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itle 1">
            <a:extLst>
              <a:ext uri="{FF2B5EF4-FFF2-40B4-BE49-F238E27FC236}">
                <a16:creationId xmlns:a16="http://schemas.microsoft.com/office/drawing/2014/main" id="{B31B5F58-D065-4070-84F5-0D93FC76AE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31233" y="76495"/>
            <a:ext cx="7095979" cy="1325563"/>
          </a:xfrm>
        </p:spPr>
        <p:txBody>
          <a:bodyPr>
            <a:normAutofit/>
          </a:bodyPr>
          <a:lstStyle/>
          <a:p>
            <a:r>
              <a:rPr lang="en-US" sz="3600" b="1" dirty="0"/>
              <a:t>KPI PROGRAM PENDAMPINGAN</a:t>
            </a:r>
            <a:endParaRPr lang="en-ID" sz="3600" b="1" dirty="0"/>
          </a:p>
        </p:txBody>
      </p:sp>
    </p:spTree>
    <p:extLst>
      <p:ext uri="{BB962C8B-B14F-4D97-AF65-F5344CB8AC3E}">
        <p14:creationId xmlns:p14="http://schemas.microsoft.com/office/powerpoint/2010/main" val="24930032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BED85F57-3480-4E4D-A1D2-453FA4AE4B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CCD5B44-B864-43EB-9B32-31EEAFCA76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31233" y="76495"/>
            <a:ext cx="7095979" cy="1325563"/>
          </a:xfrm>
        </p:spPr>
        <p:txBody>
          <a:bodyPr>
            <a:normAutofit/>
          </a:bodyPr>
          <a:lstStyle/>
          <a:p>
            <a:r>
              <a:rPr lang="en-US" sz="3600" b="1" dirty="0"/>
              <a:t>CONTOH RENCANA PROGRAM KERJA</a:t>
            </a:r>
            <a:endParaRPr lang="en-ID" sz="3600" b="1" dirty="0"/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FFFB5B6C-8594-476F-BDC6-1F309FA8673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8021166"/>
              </p:ext>
            </p:extLst>
          </p:nvPr>
        </p:nvGraphicFramePr>
        <p:xfrm>
          <a:off x="225084" y="1981183"/>
          <a:ext cx="11274085" cy="47517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823">
                  <a:extLst>
                    <a:ext uri="{9D8B030D-6E8A-4147-A177-3AD203B41FA5}">
                      <a16:colId xmlns:a16="http://schemas.microsoft.com/office/drawing/2014/main" val="2573561148"/>
                    </a:ext>
                  </a:extLst>
                </a:gridCol>
                <a:gridCol w="2259654">
                  <a:extLst>
                    <a:ext uri="{9D8B030D-6E8A-4147-A177-3AD203B41FA5}">
                      <a16:colId xmlns:a16="http://schemas.microsoft.com/office/drawing/2014/main" val="1731649620"/>
                    </a:ext>
                  </a:extLst>
                </a:gridCol>
                <a:gridCol w="2552269">
                  <a:extLst>
                    <a:ext uri="{9D8B030D-6E8A-4147-A177-3AD203B41FA5}">
                      <a16:colId xmlns:a16="http://schemas.microsoft.com/office/drawing/2014/main" val="606634756"/>
                    </a:ext>
                  </a:extLst>
                </a:gridCol>
                <a:gridCol w="3769950">
                  <a:extLst>
                    <a:ext uri="{9D8B030D-6E8A-4147-A177-3AD203B41FA5}">
                      <a16:colId xmlns:a16="http://schemas.microsoft.com/office/drawing/2014/main" val="2721409264"/>
                    </a:ext>
                  </a:extLst>
                </a:gridCol>
                <a:gridCol w="1495598">
                  <a:extLst>
                    <a:ext uri="{9D8B030D-6E8A-4147-A177-3AD203B41FA5}">
                      <a16:colId xmlns:a16="http://schemas.microsoft.com/office/drawing/2014/main" val="3345647559"/>
                    </a:ext>
                  </a:extLst>
                </a:gridCol>
                <a:gridCol w="586791">
                  <a:extLst>
                    <a:ext uri="{9D8B030D-6E8A-4147-A177-3AD203B41FA5}">
                      <a16:colId xmlns:a16="http://schemas.microsoft.com/office/drawing/2014/main" val="3162633431"/>
                    </a:ext>
                  </a:extLst>
                </a:gridCol>
              </a:tblGrid>
              <a:tr h="55590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NO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KONDISI EXISTING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RENCANA KEGIATAN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defTabSz="896938"/>
                      <a:r>
                        <a:rPr lang="en-US" sz="1200" dirty="0"/>
                        <a:t>TARGET RENCANA PERBAIKAN YANG AKAN DICAPAI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WAKTU PELAKSANAAN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KET</a:t>
                      </a:r>
                    </a:p>
                    <a:p>
                      <a:pPr algn="ctr"/>
                      <a:r>
                        <a:rPr lang="en-US" sz="1200" dirty="0"/>
                        <a:t>(PIC)</a:t>
                      </a:r>
                      <a:endParaRPr lang="en-ID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2027997"/>
                  </a:ext>
                </a:extLst>
              </a:tr>
              <a:tr h="1000621">
                <a:tc>
                  <a:txBody>
                    <a:bodyPr/>
                    <a:lstStyle/>
                    <a:p>
                      <a:r>
                        <a:rPr lang="en-US" sz="1200" dirty="0"/>
                        <a:t>I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err="1"/>
                        <a:t>Legalitas</a:t>
                      </a:r>
                      <a:r>
                        <a:rPr lang="en-US" sz="1200" dirty="0"/>
                        <a:t> yang </a:t>
                      </a:r>
                      <a:r>
                        <a:rPr lang="en-US" sz="1200" dirty="0" err="1"/>
                        <a:t>sudah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dimiliki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baru</a:t>
                      </a:r>
                      <a:r>
                        <a:rPr lang="en-US" sz="1200" dirty="0"/>
                        <a:t> NIB, </a:t>
                      </a:r>
                      <a:r>
                        <a:rPr lang="en-US" sz="1200" dirty="0" err="1"/>
                        <a:t>belum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memiliki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sertifikasi</a:t>
                      </a:r>
                      <a:r>
                        <a:rPr lang="en-US" sz="1200" dirty="0"/>
                        <a:t> HALAL dan PIRT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err="1"/>
                        <a:t>Pengurusan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Sertifikasi</a:t>
                      </a:r>
                      <a:r>
                        <a:rPr lang="en-US" sz="1200" dirty="0"/>
                        <a:t> Halal</a:t>
                      </a:r>
                    </a:p>
                    <a:p>
                      <a:pPr marL="182563" indent="-182563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err="1"/>
                        <a:t>Pengurusan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Izin</a:t>
                      </a:r>
                      <a:r>
                        <a:rPr lang="en-US" sz="1200" dirty="0"/>
                        <a:t> P-IRT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err="1"/>
                        <a:t>Melengkapi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dokumen</a:t>
                      </a:r>
                      <a:r>
                        <a:rPr lang="en-US" sz="1200" dirty="0"/>
                        <a:t> a-z</a:t>
                      </a:r>
                    </a:p>
                    <a:p>
                      <a:pPr marL="182563" indent="-182563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 err="1"/>
                        <a:t>Mendaftarkan</a:t>
                      </a:r>
                      <a:r>
                        <a:rPr lang="en-US" sz="1200" b="0" dirty="0"/>
                        <a:t> UMKM </a:t>
                      </a:r>
                      <a:r>
                        <a:rPr lang="en-US" sz="1200" b="0" dirty="0" err="1"/>
                        <a:t>untuk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mengikuti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pelatihan</a:t>
                      </a:r>
                      <a:r>
                        <a:rPr lang="en-US" sz="1200" b="0" dirty="0"/>
                        <a:t> agar </a:t>
                      </a:r>
                      <a:r>
                        <a:rPr lang="en-US" sz="1200" b="0" dirty="0" err="1"/>
                        <a:t>mendapatkan</a:t>
                      </a:r>
                      <a:r>
                        <a:rPr lang="en-US" sz="1200" b="0" dirty="0"/>
                        <a:t> </a:t>
                      </a:r>
                      <a:r>
                        <a:rPr lang="fi-FI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Sertifikat Penyuluhan Keamanan Pangan (PKP)</a:t>
                      </a:r>
                      <a:endParaRPr lang="en-ID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12 </a:t>
                      </a:r>
                      <a:r>
                        <a:rPr lang="en-US" sz="1200" dirty="0" err="1"/>
                        <a:t>s.d</a:t>
                      </a:r>
                      <a:r>
                        <a:rPr lang="en-US" sz="1200" dirty="0"/>
                        <a:t> 15 </a:t>
                      </a:r>
                      <a:r>
                        <a:rPr lang="en-US" sz="1200" dirty="0" err="1"/>
                        <a:t>Maret</a:t>
                      </a:r>
                      <a:endParaRPr lang="en-US" sz="1200" dirty="0"/>
                    </a:p>
                    <a:p>
                      <a:endParaRPr lang="en-US" sz="1200" dirty="0"/>
                    </a:p>
                    <a:p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Dina</a:t>
                      </a:r>
                    </a:p>
                    <a:p>
                      <a:endParaRPr lang="en-ID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4110949"/>
                  </a:ext>
                </a:extLst>
              </a:tr>
              <a:tr h="778261">
                <a:tc>
                  <a:txBody>
                    <a:bodyPr/>
                    <a:lstStyle/>
                    <a:p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dirty="0" err="1"/>
                        <a:t>Ketersediaan</a:t>
                      </a:r>
                      <a:r>
                        <a:rPr lang="en-US" sz="1200" dirty="0"/>
                        <a:t> e-wallet (</a:t>
                      </a:r>
                      <a:r>
                        <a:rPr lang="en-US" sz="1200" dirty="0" err="1"/>
                        <a:t>dompet</a:t>
                      </a:r>
                      <a:r>
                        <a:rPr lang="en-US" sz="1200" dirty="0"/>
                        <a:t> digital) </a:t>
                      </a:r>
                      <a:r>
                        <a:rPr lang="en-US" sz="1200" dirty="0" err="1"/>
                        <a:t>masih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terbatas</a:t>
                      </a:r>
                      <a:r>
                        <a:rPr lang="en-US" sz="1200" dirty="0"/>
                        <a:t> 2 e wallet (Dana &amp; </a:t>
                      </a:r>
                      <a:r>
                        <a:rPr lang="en-US" sz="1200" dirty="0" err="1"/>
                        <a:t>gopay</a:t>
                      </a:r>
                      <a:r>
                        <a:rPr lang="en-US" sz="1200" dirty="0"/>
                        <a:t>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err="1"/>
                        <a:t>Membuat</a:t>
                      </a:r>
                      <a:r>
                        <a:rPr lang="en-US" sz="1200" dirty="0"/>
                        <a:t> E wallet (</a:t>
                      </a:r>
                      <a:r>
                        <a:rPr lang="en-US" sz="1200" dirty="0" err="1"/>
                        <a:t>dompet</a:t>
                      </a:r>
                      <a:r>
                        <a:rPr lang="en-US" sz="1200" dirty="0"/>
                        <a:t> digital) 2 Shoppe pay &amp; Kris 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 err="1"/>
                        <a:t>Menyiapkan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berkas</a:t>
                      </a:r>
                      <a:r>
                        <a:rPr lang="en-US" sz="1200" b="0" dirty="0"/>
                        <a:t>/</a:t>
                      </a:r>
                      <a:r>
                        <a:rPr lang="en-US" sz="1200" b="0" dirty="0" err="1"/>
                        <a:t>dokumen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persyaratan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pembuatan</a:t>
                      </a:r>
                      <a:r>
                        <a:rPr lang="en-US" sz="1200" b="0" dirty="0"/>
                        <a:t> e wallet</a:t>
                      </a:r>
                    </a:p>
                    <a:p>
                      <a:pPr marL="182563" indent="-182563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 err="1"/>
                        <a:t>Membuat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akun</a:t>
                      </a:r>
                      <a:r>
                        <a:rPr lang="en-US" sz="1200" b="0" dirty="0"/>
                        <a:t> e wallet</a:t>
                      </a:r>
                      <a:endParaRPr lang="en-ID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15 </a:t>
                      </a:r>
                      <a:r>
                        <a:rPr lang="en-US" sz="1200" dirty="0" err="1"/>
                        <a:t>Maret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Dina</a:t>
                      </a:r>
                    </a:p>
                    <a:p>
                      <a:endParaRPr lang="en-ID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1961289"/>
                  </a:ext>
                </a:extLst>
              </a:tr>
              <a:tr h="1000621">
                <a:tc>
                  <a:txBody>
                    <a:bodyPr/>
                    <a:lstStyle/>
                    <a:p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dirty="0" err="1"/>
                        <a:t>Ketersediaan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Laporan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Keuangan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belum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memadai</a:t>
                      </a:r>
                      <a:r>
                        <a:rPr lang="en-US" sz="1200" dirty="0"/>
                        <a:t>. </a:t>
                      </a:r>
                      <a:r>
                        <a:rPr lang="en-US" sz="1200" dirty="0" err="1"/>
                        <a:t>Pencatatan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transaksi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penjualan</a:t>
                      </a:r>
                      <a:r>
                        <a:rPr lang="en-US" sz="1200" dirty="0"/>
                        <a:t> dan kas yang </a:t>
                      </a:r>
                      <a:r>
                        <a:rPr lang="en-US" sz="1200" dirty="0" err="1"/>
                        <a:t>bercampur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dng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pembukuan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rumah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tangga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err="1"/>
                        <a:t>Melakukan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pemisahan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transaksi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Penerimaan</a:t>
                      </a:r>
                      <a:r>
                        <a:rPr lang="en-US" sz="1200" dirty="0"/>
                        <a:t>/ </a:t>
                      </a:r>
                      <a:r>
                        <a:rPr lang="en-US" sz="1200" dirty="0" err="1"/>
                        <a:t>pengeluaran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antara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keuangan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usaha</a:t>
                      </a:r>
                      <a:r>
                        <a:rPr lang="en-US" sz="1200" dirty="0"/>
                        <a:t> dan RT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 err="1"/>
                        <a:t>Pembuatan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Bukus</a:t>
                      </a:r>
                      <a:r>
                        <a:rPr lang="en-US" sz="1200" b="0" dirty="0"/>
                        <a:t> kas </a:t>
                      </a:r>
                      <a:r>
                        <a:rPr lang="en-US" sz="1200" b="0" dirty="0" err="1"/>
                        <a:t>sederhana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khusus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keuangan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usaha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dengan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menggunakan</a:t>
                      </a:r>
                      <a:r>
                        <a:rPr lang="en-US" sz="1200" b="0" dirty="0"/>
                        <a:t> HP </a:t>
                      </a:r>
                      <a:r>
                        <a:rPr lang="en-US" sz="1200" b="0" dirty="0" err="1"/>
                        <a:t>atau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aplilkasi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lainnya</a:t>
                      </a:r>
                      <a:r>
                        <a:rPr lang="en-US" sz="1200" b="0" dirty="0"/>
                        <a:t> (</a:t>
                      </a:r>
                      <a:r>
                        <a:rPr lang="en-US" sz="1200" b="0" dirty="0" err="1"/>
                        <a:t>tuliskan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aplikasi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atau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alat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yg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akan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digunakan</a:t>
                      </a:r>
                      <a:r>
                        <a:rPr lang="en-US" sz="1200" b="0" dirty="0"/>
                        <a:t>)</a:t>
                      </a:r>
                      <a:endParaRPr lang="en-ID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17 </a:t>
                      </a:r>
                      <a:r>
                        <a:rPr lang="en-US" sz="1200" dirty="0" err="1"/>
                        <a:t>Maret</a:t>
                      </a:r>
                      <a:endParaRPr lang="en-ID" sz="1200" dirty="0"/>
                    </a:p>
                    <a:p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Suhendro</a:t>
                      </a:r>
                      <a:endParaRPr lang="en-ID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263270"/>
                  </a:ext>
                </a:extLst>
              </a:tr>
              <a:tr h="1000621">
                <a:tc>
                  <a:txBody>
                    <a:bodyPr/>
                    <a:lstStyle/>
                    <a:p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dirty="0"/>
                        <a:t>Belum </a:t>
                      </a:r>
                      <a:r>
                        <a:rPr lang="en-US" sz="1200" dirty="0" err="1"/>
                        <a:t>memiliki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ketersediaan</a:t>
                      </a:r>
                      <a:r>
                        <a:rPr lang="en-US" sz="1200" dirty="0"/>
                        <a:t> Stock </a:t>
                      </a:r>
                      <a:r>
                        <a:rPr lang="en-US" sz="1200" dirty="0" err="1"/>
                        <a:t>Opname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Bahan</a:t>
                      </a:r>
                      <a:r>
                        <a:rPr lang="en-US" sz="1200" dirty="0"/>
                        <a:t> Baku</a:t>
                      </a:r>
                      <a:endParaRPr lang="en-ID" sz="1200" dirty="0"/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err="1"/>
                        <a:t>Membuat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pencatatan</a:t>
                      </a:r>
                      <a:r>
                        <a:rPr lang="en-US" sz="1200" dirty="0"/>
                        <a:t> dan </a:t>
                      </a:r>
                      <a:r>
                        <a:rPr lang="en-US" sz="1200" dirty="0" err="1"/>
                        <a:t>mekanisme</a:t>
                      </a:r>
                      <a:r>
                        <a:rPr lang="en-US" sz="1200" dirty="0"/>
                        <a:t> controlling </a:t>
                      </a:r>
                      <a:r>
                        <a:rPr lang="en-US" sz="1200" dirty="0" err="1"/>
                        <a:t>ketersediaan</a:t>
                      </a:r>
                      <a:r>
                        <a:rPr lang="en-US" sz="1200" dirty="0"/>
                        <a:t> stock </a:t>
                      </a:r>
                      <a:r>
                        <a:rPr lang="en-US" sz="1200" dirty="0" err="1"/>
                        <a:t>bahan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baku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 err="1"/>
                        <a:t>Membuat</a:t>
                      </a:r>
                      <a:r>
                        <a:rPr lang="en-US" sz="1200" b="0" dirty="0"/>
                        <a:t> daftar </a:t>
                      </a:r>
                      <a:r>
                        <a:rPr lang="en-US" sz="1200" b="0" dirty="0" err="1"/>
                        <a:t>stok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Bahan</a:t>
                      </a:r>
                      <a:r>
                        <a:rPr lang="en-US" sz="1200" b="0" dirty="0"/>
                        <a:t> Baku</a:t>
                      </a:r>
                    </a:p>
                    <a:p>
                      <a:pPr marL="182563" indent="-182563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 err="1"/>
                        <a:t>Melakukan</a:t>
                      </a:r>
                      <a:r>
                        <a:rPr lang="en-US" sz="1200" b="0" dirty="0"/>
                        <a:t> cross </a:t>
                      </a:r>
                      <a:r>
                        <a:rPr lang="en-US" sz="1200" b="0" dirty="0" err="1"/>
                        <a:t>cek</a:t>
                      </a:r>
                      <a:r>
                        <a:rPr lang="en-US" sz="1200" b="0" dirty="0"/>
                        <a:t> Stok </a:t>
                      </a:r>
                      <a:r>
                        <a:rPr lang="en-US" sz="1200" b="0" dirty="0" err="1"/>
                        <a:t>Opname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barang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secara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rutin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tiap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akhir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bulan</a:t>
                      </a:r>
                      <a:endParaRPr lang="en-ID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17 </a:t>
                      </a:r>
                      <a:r>
                        <a:rPr lang="en-US" sz="1200" dirty="0" err="1"/>
                        <a:t>Maret</a:t>
                      </a:r>
                      <a:endParaRPr lang="en-ID" sz="1200" dirty="0"/>
                    </a:p>
                    <a:p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Citra</a:t>
                      </a:r>
                      <a:endParaRPr lang="en-ID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4105196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2F13C252-9989-4CFD-B2EE-631E342F6F6D}"/>
              </a:ext>
            </a:extLst>
          </p:cNvPr>
          <p:cNvSpPr txBox="1"/>
          <p:nvPr/>
        </p:nvSpPr>
        <p:spPr>
          <a:xfrm>
            <a:off x="225084" y="1402058"/>
            <a:ext cx="39858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I. </a:t>
            </a:r>
            <a:r>
              <a:rPr lang="en-US" dirty="0" err="1"/>
              <a:t>Indikator</a:t>
            </a:r>
            <a:r>
              <a:rPr lang="en-US" dirty="0"/>
              <a:t> </a:t>
            </a:r>
            <a:r>
              <a:rPr lang="en-US" dirty="0" err="1"/>
              <a:t>Capaian</a:t>
            </a:r>
            <a:r>
              <a:rPr lang="en-US" dirty="0"/>
              <a:t> : Tata Kelola Usaha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5475583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88599A42-F085-4F3F-82C5-261918A907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CCD5B44-B864-43EB-9B32-31EEAFCA76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9880" y="301832"/>
            <a:ext cx="5773615" cy="1325563"/>
          </a:xfrm>
        </p:spPr>
        <p:txBody>
          <a:bodyPr>
            <a:normAutofit/>
          </a:bodyPr>
          <a:lstStyle/>
          <a:p>
            <a:r>
              <a:rPr lang="en-US" sz="3600" b="1" dirty="0"/>
              <a:t>RENCANA PROGRAM KERJA</a:t>
            </a:r>
            <a:endParaRPr lang="en-ID" sz="3600" b="1" dirty="0"/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FFFB5B6C-8594-476F-BDC6-1F309FA8673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5675990"/>
              </p:ext>
            </p:extLst>
          </p:nvPr>
        </p:nvGraphicFramePr>
        <p:xfrm>
          <a:off x="225083" y="1732181"/>
          <a:ext cx="11774659" cy="50651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823">
                  <a:extLst>
                    <a:ext uri="{9D8B030D-6E8A-4147-A177-3AD203B41FA5}">
                      <a16:colId xmlns:a16="http://schemas.microsoft.com/office/drawing/2014/main" val="2573561148"/>
                    </a:ext>
                  </a:extLst>
                </a:gridCol>
                <a:gridCol w="2259654">
                  <a:extLst>
                    <a:ext uri="{9D8B030D-6E8A-4147-A177-3AD203B41FA5}">
                      <a16:colId xmlns:a16="http://schemas.microsoft.com/office/drawing/2014/main" val="1731649620"/>
                    </a:ext>
                  </a:extLst>
                </a:gridCol>
                <a:gridCol w="3489120">
                  <a:extLst>
                    <a:ext uri="{9D8B030D-6E8A-4147-A177-3AD203B41FA5}">
                      <a16:colId xmlns:a16="http://schemas.microsoft.com/office/drawing/2014/main" val="606634756"/>
                    </a:ext>
                  </a:extLst>
                </a:gridCol>
                <a:gridCol w="3713871">
                  <a:extLst>
                    <a:ext uri="{9D8B030D-6E8A-4147-A177-3AD203B41FA5}">
                      <a16:colId xmlns:a16="http://schemas.microsoft.com/office/drawing/2014/main" val="2721409264"/>
                    </a:ext>
                  </a:extLst>
                </a:gridCol>
                <a:gridCol w="1083212">
                  <a:extLst>
                    <a:ext uri="{9D8B030D-6E8A-4147-A177-3AD203B41FA5}">
                      <a16:colId xmlns:a16="http://schemas.microsoft.com/office/drawing/2014/main" val="3345647559"/>
                    </a:ext>
                  </a:extLst>
                </a:gridCol>
                <a:gridCol w="618979">
                  <a:extLst>
                    <a:ext uri="{9D8B030D-6E8A-4147-A177-3AD203B41FA5}">
                      <a16:colId xmlns:a16="http://schemas.microsoft.com/office/drawing/2014/main" val="3162633431"/>
                    </a:ext>
                  </a:extLst>
                </a:gridCol>
              </a:tblGrid>
              <a:tr h="462753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NO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KONDISI EXISTING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RENCANA KEGIATAN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defTabSz="896938"/>
                      <a:r>
                        <a:rPr lang="en-US" sz="1200" dirty="0"/>
                        <a:t>TARGET RENCANA PERBAIKAN YANG AKAN DICAPAI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WAKTU PELAKSANAAN</a:t>
                      </a:r>
                      <a:endParaRPr lang="en-ID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KET</a:t>
                      </a:r>
                    </a:p>
                    <a:p>
                      <a:pPr algn="ctr"/>
                      <a:r>
                        <a:rPr lang="en-US" sz="1200" dirty="0"/>
                        <a:t>(PIC)</a:t>
                      </a:r>
                      <a:endParaRPr lang="en-ID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2027997"/>
                  </a:ext>
                </a:extLst>
              </a:tr>
              <a:tr h="1219115">
                <a:tc>
                  <a:txBody>
                    <a:bodyPr/>
                    <a:lstStyle/>
                    <a:p>
                      <a:r>
                        <a:rPr lang="en-US" sz="1200" dirty="0"/>
                        <a:t>I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err="1"/>
                        <a:t>Ketersediaan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Bahan</a:t>
                      </a:r>
                      <a:r>
                        <a:rPr lang="en-US" sz="1200" dirty="0"/>
                        <a:t> Baku dan </a:t>
                      </a:r>
                      <a:r>
                        <a:rPr lang="en-US" sz="1200" dirty="0" err="1"/>
                        <a:t>jaminan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bahan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baku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untuk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Produsksi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masih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terbatas</a:t>
                      </a:r>
                      <a:r>
                        <a:rPr lang="en-US" sz="1200" dirty="0"/>
                        <a:t> 2 supplier </a:t>
                      </a:r>
                      <a:r>
                        <a:rPr lang="en-US" sz="1200" dirty="0" err="1"/>
                        <a:t>dengan</a:t>
                      </a:r>
                      <a:r>
                        <a:rPr lang="en-US" sz="1200" dirty="0"/>
                        <a:t> system </a:t>
                      </a:r>
                      <a:r>
                        <a:rPr lang="en-US" sz="1200" dirty="0" err="1"/>
                        <a:t>pembayaran</a:t>
                      </a:r>
                      <a:r>
                        <a:rPr lang="en-US" sz="1200" dirty="0"/>
                        <a:t> cash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err="1"/>
                        <a:t>Tambahan</a:t>
                      </a:r>
                      <a:r>
                        <a:rPr lang="en-US" sz="1200" dirty="0"/>
                        <a:t> supplier </a:t>
                      </a:r>
                      <a:r>
                        <a:rPr lang="en-US" sz="1200" dirty="0" err="1"/>
                        <a:t>dengan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penawaran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lebih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baik</a:t>
                      </a:r>
                      <a:r>
                        <a:rPr lang="en-US" sz="1200" dirty="0"/>
                        <a:t> (</a:t>
                      </a:r>
                      <a:r>
                        <a:rPr lang="en-US" sz="1200" dirty="0" err="1"/>
                        <a:t>Pembayaran</a:t>
                      </a:r>
                      <a:r>
                        <a:rPr lang="en-US" sz="1200" dirty="0"/>
                        <a:t> tempo)</a:t>
                      </a:r>
                      <a:endParaRPr lang="en-ID" sz="1200" dirty="0"/>
                    </a:p>
                    <a:p>
                      <a:pPr marL="182563" indent="-182563">
                        <a:buFont typeface="Arial" panose="020B0604020202020204" pitchFamily="34" charset="0"/>
                        <a:buChar char="•"/>
                      </a:pPr>
                      <a:r>
                        <a:rPr lang="en-ID" sz="1200" dirty="0" err="1"/>
                        <a:t>Jaminan</a:t>
                      </a:r>
                      <a:r>
                        <a:rPr lang="en-ID" sz="1200" dirty="0"/>
                        <a:t> </a:t>
                      </a:r>
                      <a:r>
                        <a:rPr lang="en-ID" sz="1200" dirty="0" err="1"/>
                        <a:t>ketersediaan</a:t>
                      </a:r>
                      <a:r>
                        <a:rPr lang="en-ID" sz="1200" dirty="0"/>
                        <a:t> </a:t>
                      </a:r>
                      <a:r>
                        <a:rPr lang="en-ID" sz="1200" dirty="0" err="1"/>
                        <a:t>bahan</a:t>
                      </a:r>
                      <a:r>
                        <a:rPr lang="en-ID" sz="1200" dirty="0"/>
                        <a:t> </a:t>
                      </a:r>
                      <a:r>
                        <a:rPr lang="en-ID" sz="1200" dirty="0" err="1"/>
                        <a:t>baku</a:t>
                      </a:r>
                      <a:r>
                        <a:rPr lang="en-ID" sz="1200" dirty="0"/>
                        <a:t> </a:t>
                      </a:r>
                      <a:r>
                        <a:rPr lang="en-ID" sz="1200" dirty="0" err="1"/>
                        <a:t>melalui</a:t>
                      </a:r>
                      <a:r>
                        <a:rPr lang="en-ID" sz="1200" dirty="0"/>
                        <a:t> </a:t>
                      </a:r>
                      <a:r>
                        <a:rPr lang="en-ID" sz="1200" dirty="0" err="1"/>
                        <a:t>kontrak</a:t>
                      </a:r>
                      <a:r>
                        <a:rPr lang="en-ID" sz="1200" dirty="0"/>
                        <a:t> </a:t>
                      </a:r>
                      <a:r>
                        <a:rPr lang="en-ID" sz="1200" dirty="0" err="1"/>
                        <a:t>kerja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err="1"/>
                        <a:t>Mencari</a:t>
                      </a:r>
                      <a:r>
                        <a:rPr lang="en-US" sz="1200" dirty="0"/>
                        <a:t> data base supplier </a:t>
                      </a:r>
                      <a:r>
                        <a:rPr lang="en-US" sz="1200" dirty="0" err="1"/>
                        <a:t>bahan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baku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sebagai</a:t>
                      </a:r>
                      <a:r>
                        <a:rPr lang="en-US" sz="1200" dirty="0"/>
                        <a:t> supplier </a:t>
                      </a:r>
                      <a:r>
                        <a:rPr lang="en-US" sz="1200" dirty="0" err="1"/>
                        <a:t>alternatif</a:t>
                      </a:r>
                      <a:endParaRPr lang="en-US" sz="1200" dirty="0"/>
                    </a:p>
                    <a:p>
                      <a:pPr marL="182563" indent="-182563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/>
                        <a:t>Menyusun Draft </a:t>
                      </a:r>
                      <a:r>
                        <a:rPr lang="en-US" sz="1200" b="0" dirty="0" err="1"/>
                        <a:t>kontak</a:t>
                      </a:r>
                      <a:r>
                        <a:rPr lang="en-US" sz="1200" b="0" dirty="0"/>
                        <a:t> Kerjasama </a:t>
                      </a:r>
                      <a:r>
                        <a:rPr lang="en-US" sz="1200" b="0" dirty="0" err="1"/>
                        <a:t>dengan</a:t>
                      </a:r>
                      <a:r>
                        <a:rPr lang="en-US" sz="1200" b="0" dirty="0"/>
                        <a:t> supplier </a:t>
                      </a:r>
                    </a:p>
                    <a:p>
                      <a:pPr marL="182563" indent="-182563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 err="1"/>
                        <a:t>Negosiasi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dengan</a:t>
                      </a:r>
                      <a:r>
                        <a:rPr lang="en-US" sz="1200" b="0" dirty="0"/>
                        <a:t> supplier</a:t>
                      </a:r>
                      <a:endParaRPr lang="en-ID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12 </a:t>
                      </a:r>
                      <a:r>
                        <a:rPr lang="en-US" sz="1200" dirty="0" err="1"/>
                        <a:t>s.d</a:t>
                      </a:r>
                      <a:r>
                        <a:rPr lang="en-US" sz="1200" dirty="0"/>
                        <a:t> 15 </a:t>
                      </a:r>
                      <a:r>
                        <a:rPr lang="en-US" sz="1200" dirty="0" err="1"/>
                        <a:t>Maret</a:t>
                      </a:r>
                      <a:endParaRPr lang="en-US" sz="1200" dirty="0"/>
                    </a:p>
                    <a:p>
                      <a:endParaRPr lang="en-US" sz="1200" dirty="0"/>
                    </a:p>
                    <a:p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Dina</a:t>
                      </a:r>
                    </a:p>
                    <a:p>
                      <a:endParaRPr lang="en-ID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4110949"/>
                  </a:ext>
                </a:extLst>
              </a:tr>
              <a:tr h="894017">
                <a:tc>
                  <a:txBody>
                    <a:bodyPr/>
                    <a:lstStyle/>
                    <a:p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dirty="0"/>
                        <a:t>Belum </a:t>
                      </a:r>
                      <a:r>
                        <a:rPr lang="en-US" sz="1200" dirty="0" err="1"/>
                        <a:t>tersedia</a:t>
                      </a:r>
                      <a:r>
                        <a:rPr lang="en-US" sz="1200" dirty="0"/>
                        <a:t> Gudang </a:t>
                      </a:r>
                      <a:r>
                        <a:rPr lang="en-US" sz="1200" dirty="0" err="1"/>
                        <a:t>penyimpangan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bahan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baku</a:t>
                      </a:r>
                      <a:r>
                        <a:rPr lang="en-US" sz="1200" dirty="0"/>
                        <a:t> yang </a:t>
                      </a:r>
                      <a:r>
                        <a:rPr lang="en-US" sz="1200" dirty="0" err="1"/>
                        <a:t>baik</a:t>
                      </a:r>
                      <a:r>
                        <a:rPr lang="en-US" sz="1200" dirty="0"/>
                        <a:t>. </a:t>
                      </a:r>
                      <a:r>
                        <a:rPr lang="en-US" sz="1200" dirty="0" err="1"/>
                        <a:t>Bahan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baku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disimpan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tanpa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memperhatikan</a:t>
                      </a:r>
                      <a:r>
                        <a:rPr lang="en-US" sz="1200" dirty="0"/>
                        <a:t> hygienist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err="1"/>
                        <a:t>Membuat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denah</a:t>
                      </a:r>
                      <a:r>
                        <a:rPr lang="en-US" sz="1200" dirty="0"/>
                        <a:t>/</a:t>
                      </a:r>
                      <a:r>
                        <a:rPr lang="en-US" sz="1200" dirty="0" err="1"/>
                        <a:t>konsep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pemisahan</a:t>
                      </a:r>
                      <a:r>
                        <a:rPr lang="en-US" sz="1200" dirty="0"/>
                        <a:t> area </a:t>
                      </a:r>
                      <a:r>
                        <a:rPr lang="en-US" sz="1200" dirty="0" err="1"/>
                        <a:t>lokasi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produksi</a:t>
                      </a:r>
                      <a:r>
                        <a:rPr lang="en-US" sz="1200" dirty="0"/>
                        <a:t>. Gudang, </a:t>
                      </a:r>
                      <a:r>
                        <a:rPr lang="en-US" sz="1200" dirty="0" err="1"/>
                        <a:t>penyimpanan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bahan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jadi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sehingga</a:t>
                      </a:r>
                      <a:r>
                        <a:rPr lang="en-US" sz="1200" dirty="0"/>
                        <a:t> area </a:t>
                      </a:r>
                      <a:r>
                        <a:rPr lang="en-US" sz="1200" dirty="0" err="1"/>
                        <a:t>produksi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lebih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rapih</a:t>
                      </a:r>
                      <a:r>
                        <a:rPr lang="en-US" sz="1200" dirty="0"/>
                        <a:t>, </a:t>
                      </a:r>
                      <a:r>
                        <a:rPr lang="en-US" sz="1200" dirty="0" err="1"/>
                        <a:t>aman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dari</a:t>
                      </a:r>
                      <a:r>
                        <a:rPr lang="en-US" sz="1200" dirty="0"/>
                        <a:t> barang2 non </a:t>
                      </a:r>
                      <a:r>
                        <a:rPr lang="en-US" sz="1200" dirty="0" err="1"/>
                        <a:t>pangan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dll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 err="1"/>
                        <a:t>Mengukur</a:t>
                      </a:r>
                      <a:r>
                        <a:rPr lang="en-US" sz="1200" b="0" dirty="0"/>
                        <a:t> area &amp; </a:t>
                      </a:r>
                      <a:r>
                        <a:rPr lang="en-US" sz="1200" b="0" dirty="0" err="1"/>
                        <a:t>mendesain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konsep</a:t>
                      </a:r>
                      <a:r>
                        <a:rPr lang="en-US" sz="1200" b="0" dirty="0"/>
                        <a:t> </a:t>
                      </a:r>
                    </a:p>
                    <a:p>
                      <a:pPr marL="182563" indent="-182563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 err="1"/>
                        <a:t>Melakukan</a:t>
                      </a:r>
                      <a:r>
                        <a:rPr lang="en-US" sz="1200" b="0" dirty="0"/>
                        <a:t> tata Kelola dan </a:t>
                      </a:r>
                      <a:r>
                        <a:rPr lang="en-US" sz="1200" b="0" dirty="0" err="1"/>
                        <a:t>pembenahan</a:t>
                      </a:r>
                      <a:r>
                        <a:rPr lang="en-US" sz="1200" b="0" dirty="0"/>
                        <a:t> area </a:t>
                      </a:r>
                      <a:r>
                        <a:rPr lang="en-US" sz="1200" b="0" dirty="0" err="1"/>
                        <a:t>produksi</a:t>
                      </a:r>
                      <a:r>
                        <a:rPr lang="en-US" sz="1200" b="0" dirty="0"/>
                        <a:t>, Gudang dan </a:t>
                      </a:r>
                      <a:r>
                        <a:rPr lang="en-US" sz="1200" b="0" dirty="0" err="1"/>
                        <a:t>bahan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jadi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dengan</a:t>
                      </a:r>
                      <a:r>
                        <a:rPr lang="en-US" sz="1200" b="0" dirty="0"/>
                        <a:t>  </a:t>
                      </a:r>
                      <a:r>
                        <a:rPr lang="en-US" sz="1200" b="0" dirty="0" err="1"/>
                        <a:t>prinsip</a:t>
                      </a:r>
                      <a:r>
                        <a:rPr lang="en-US" sz="1200" b="0" dirty="0"/>
                        <a:t> VIVO</a:t>
                      </a:r>
                      <a:endParaRPr lang="en-ID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15 </a:t>
                      </a:r>
                      <a:r>
                        <a:rPr lang="en-US" sz="1200" dirty="0" err="1"/>
                        <a:t>Maret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Dina</a:t>
                      </a:r>
                    </a:p>
                    <a:p>
                      <a:endParaRPr lang="en-ID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1961289"/>
                  </a:ext>
                </a:extLst>
              </a:tr>
              <a:tr h="894017">
                <a:tc>
                  <a:txBody>
                    <a:bodyPr/>
                    <a:lstStyle/>
                    <a:p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dirty="0"/>
                        <a:t>Belum </a:t>
                      </a:r>
                      <a:r>
                        <a:rPr lang="en-US" sz="1200" dirty="0" err="1"/>
                        <a:t>memiliki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Standar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Operasi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Prosedur</a:t>
                      </a:r>
                      <a:r>
                        <a:rPr lang="en-US" sz="1200" dirty="0"/>
                        <a:t> (SOP) </a:t>
                      </a:r>
                      <a:r>
                        <a:rPr lang="en-US" sz="1200" dirty="0" err="1"/>
                        <a:t>produksi</a:t>
                      </a:r>
                      <a:r>
                        <a:rPr lang="en-US" sz="1200" dirty="0"/>
                        <a:t> dan </a:t>
                      </a:r>
                      <a:r>
                        <a:rPr lang="en-US" sz="1200" dirty="0" err="1"/>
                        <a:t>penggunaan</a:t>
                      </a:r>
                      <a:r>
                        <a:rPr lang="en-US" sz="1200" dirty="0"/>
                        <a:t> alat2 </a:t>
                      </a:r>
                      <a:r>
                        <a:rPr lang="en-US" sz="1200" dirty="0" err="1"/>
                        <a:t>produksi</a:t>
                      </a:r>
                      <a:r>
                        <a:rPr lang="en-US" sz="1200" dirty="0"/>
                        <a:t> 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err="1"/>
                        <a:t>Membuat</a:t>
                      </a:r>
                      <a:r>
                        <a:rPr lang="en-US" sz="1200" dirty="0"/>
                        <a:t> SOP </a:t>
                      </a:r>
                      <a:r>
                        <a:rPr lang="en-US" sz="1200" dirty="0" err="1"/>
                        <a:t>Produksi</a:t>
                      </a:r>
                      <a:r>
                        <a:rPr lang="en-US" sz="1200" dirty="0"/>
                        <a:t> yang </a:t>
                      </a:r>
                      <a:r>
                        <a:rPr lang="en-US" sz="1200" dirty="0" err="1"/>
                        <a:t>baik</a:t>
                      </a:r>
                      <a:endParaRPr lang="en-US" sz="1200" dirty="0"/>
                    </a:p>
                    <a:p>
                      <a:pPr marL="182563" indent="-182563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err="1"/>
                        <a:t>Membuat</a:t>
                      </a:r>
                      <a:r>
                        <a:rPr lang="en-US" sz="1200" dirty="0"/>
                        <a:t> SOP </a:t>
                      </a:r>
                      <a:r>
                        <a:rPr lang="en-US" sz="1200" dirty="0" err="1"/>
                        <a:t>penggunaan</a:t>
                      </a:r>
                      <a:r>
                        <a:rPr lang="en-US" sz="1200" dirty="0"/>
                        <a:t> alat2 </a:t>
                      </a:r>
                      <a:r>
                        <a:rPr lang="en-US" sz="1200" dirty="0" err="1"/>
                        <a:t>produksi</a:t>
                      </a:r>
                      <a:r>
                        <a:rPr lang="en-US" sz="1200" dirty="0"/>
                        <a:t> &amp; SOP cleaning </a:t>
                      </a:r>
                      <a:r>
                        <a:rPr lang="en-US" sz="1200" dirty="0" err="1"/>
                        <a:t>alat-alat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produksi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 err="1"/>
                        <a:t>Memahami</a:t>
                      </a:r>
                      <a:r>
                        <a:rPr lang="en-US" sz="1200" b="0" dirty="0"/>
                        <a:t> dan </a:t>
                      </a:r>
                      <a:r>
                        <a:rPr lang="en-US" sz="1200" b="0" dirty="0" err="1"/>
                        <a:t>menganalisis</a:t>
                      </a:r>
                      <a:r>
                        <a:rPr lang="en-US" sz="1200" b="0" dirty="0"/>
                        <a:t> proses </a:t>
                      </a:r>
                      <a:r>
                        <a:rPr lang="en-US" sz="1200" b="0" dirty="0" err="1"/>
                        <a:t>produksi</a:t>
                      </a:r>
                      <a:r>
                        <a:rPr lang="en-US" sz="1200" b="0" dirty="0"/>
                        <a:t> </a:t>
                      </a:r>
                    </a:p>
                    <a:p>
                      <a:pPr marL="182563" indent="-182563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 err="1"/>
                        <a:t>Mencari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solusi</a:t>
                      </a:r>
                      <a:r>
                        <a:rPr lang="en-US" sz="1200" b="0" dirty="0"/>
                        <a:t>/</a:t>
                      </a:r>
                      <a:r>
                        <a:rPr lang="en-US" sz="1200" b="0" dirty="0" err="1"/>
                        <a:t>konsep</a:t>
                      </a:r>
                      <a:r>
                        <a:rPr lang="en-US" sz="1200" b="0" dirty="0"/>
                        <a:t> SOP yang </a:t>
                      </a:r>
                      <a:r>
                        <a:rPr lang="en-US" sz="1200" b="0" dirty="0" err="1"/>
                        <a:t>produksi</a:t>
                      </a:r>
                      <a:r>
                        <a:rPr lang="en-US" sz="1200" b="0" dirty="0"/>
                        <a:t> yang </a:t>
                      </a:r>
                      <a:r>
                        <a:rPr lang="en-US" sz="1200" b="0" dirty="0" err="1"/>
                        <a:t>lebih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baik</a:t>
                      </a:r>
                      <a:endParaRPr lang="en-US" sz="1200" b="0" dirty="0"/>
                    </a:p>
                    <a:p>
                      <a:pPr marL="182563" indent="-182563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 err="1"/>
                        <a:t>Membuat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desain</a:t>
                      </a:r>
                      <a:r>
                        <a:rPr lang="en-US" sz="1200" b="0" dirty="0"/>
                        <a:t> dan </a:t>
                      </a:r>
                      <a:r>
                        <a:rPr lang="en-US" sz="1200" b="0" dirty="0" err="1"/>
                        <a:t>menetapkan</a:t>
                      </a:r>
                      <a:r>
                        <a:rPr lang="en-US" sz="1200" b="0" dirty="0"/>
                        <a:t> SOP </a:t>
                      </a:r>
                      <a:r>
                        <a:rPr lang="en-US" sz="1200" b="0" dirty="0" err="1"/>
                        <a:t>produksi</a:t>
                      </a:r>
                      <a:r>
                        <a:rPr lang="en-US" sz="1200" b="0" dirty="0"/>
                        <a:t> yang </a:t>
                      </a:r>
                      <a:r>
                        <a:rPr lang="en-US" sz="1200" b="0" dirty="0" err="1"/>
                        <a:t>baku</a:t>
                      </a:r>
                      <a:r>
                        <a:rPr lang="en-US" sz="1200" b="0" dirty="0"/>
                        <a:t> dan </a:t>
                      </a:r>
                      <a:r>
                        <a:rPr lang="en-US" sz="1200" b="0" dirty="0" err="1"/>
                        <a:t>akan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diimplementasikan</a:t>
                      </a:r>
                      <a:endParaRPr lang="en-ID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17 </a:t>
                      </a:r>
                      <a:r>
                        <a:rPr lang="en-US" sz="1200" dirty="0" err="1"/>
                        <a:t>Maret</a:t>
                      </a:r>
                      <a:endParaRPr lang="en-ID" sz="1200" dirty="0"/>
                    </a:p>
                    <a:p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Suhendro</a:t>
                      </a:r>
                      <a:endParaRPr lang="en-ID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263270"/>
                  </a:ext>
                </a:extLst>
              </a:tr>
              <a:tr h="832956">
                <a:tc>
                  <a:txBody>
                    <a:bodyPr/>
                    <a:lstStyle/>
                    <a:p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dirty="0"/>
                        <a:t>Desain </a:t>
                      </a:r>
                      <a:r>
                        <a:rPr lang="en-US" sz="1200" dirty="0" err="1"/>
                        <a:t>kemasan</a:t>
                      </a:r>
                      <a:r>
                        <a:rPr lang="en-US" sz="1200" dirty="0"/>
                        <a:t> yang </a:t>
                      </a:r>
                      <a:r>
                        <a:rPr lang="en-US" sz="1200" dirty="0" err="1"/>
                        <a:t>ada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belum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menarik</a:t>
                      </a:r>
                      <a:r>
                        <a:rPr lang="en-US" sz="1200" dirty="0"/>
                        <a:t> dan </a:t>
                      </a:r>
                      <a:r>
                        <a:rPr lang="en-US" sz="1200" dirty="0" err="1"/>
                        <a:t>belum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memuat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seluruh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informasi</a:t>
                      </a:r>
                      <a:r>
                        <a:rPr lang="en-US" sz="1200" dirty="0"/>
                        <a:t> yang </a:t>
                      </a:r>
                      <a:r>
                        <a:rPr lang="en-US" sz="1200" dirty="0" err="1"/>
                        <a:t>dibutuhkan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err="1"/>
                        <a:t>Menentukan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informasi-informasi</a:t>
                      </a:r>
                      <a:r>
                        <a:rPr lang="en-US" sz="1200" dirty="0"/>
                        <a:t> yang </a:t>
                      </a:r>
                      <a:r>
                        <a:rPr lang="en-US" sz="1200" dirty="0" err="1"/>
                        <a:t>dibutuhkan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untuk</a:t>
                      </a:r>
                      <a:r>
                        <a:rPr lang="en-US" sz="1200" dirty="0"/>
                        <a:t> di </a:t>
                      </a:r>
                      <a:r>
                        <a:rPr lang="en-US" sz="1200" dirty="0" err="1"/>
                        <a:t>terakan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dalam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kemasan</a:t>
                      </a:r>
                      <a:endParaRPr lang="en-US" sz="1200" dirty="0"/>
                    </a:p>
                    <a:p>
                      <a:pPr marL="182563" indent="-182563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err="1"/>
                        <a:t>Memperbaiki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desain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kemasan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menjadi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lebih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baik</a:t>
                      </a:r>
                      <a:r>
                        <a:rPr lang="en-US" sz="1200" dirty="0"/>
                        <a:t> dan </a:t>
                      </a:r>
                      <a:r>
                        <a:rPr lang="en-US" sz="1200" dirty="0" err="1"/>
                        <a:t>infomatif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 err="1"/>
                        <a:t>Melakukan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pengujian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untuk</a:t>
                      </a:r>
                      <a:r>
                        <a:rPr lang="en-US" sz="1200" b="0" dirty="0"/>
                        <a:t> masa </a:t>
                      </a:r>
                      <a:r>
                        <a:rPr lang="en-US" sz="1200" b="0" dirty="0" err="1"/>
                        <a:t>kadaluwarsa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produk</a:t>
                      </a:r>
                      <a:endParaRPr lang="en-US" sz="1200" b="0" dirty="0"/>
                    </a:p>
                    <a:p>
                      <a:pPr marL="182563" indent="-182563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 err="1"/>
                        <a:t>Melakukan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riset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produk</a:t>
                      </a:r>
                      <a:r>
                        <a:rPr lang="en-US" sz="1200" b="0" dirty="0"/>
                        <a:t> dan market, </a:t>
                      </a:r>
                      <a:r>
                        <a:rPr lang="en-US" sz="1200" b="0" dirty="0" err="1"/>
                        <a:t>untuk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menentukan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konsep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desain</a:t>
                      </a:r>
                      <a:r>
                        <a:rPr lang="en-US" sz="1200" b="0" dirty="0"/>
                        <a:t> yang </a:t>
                      </a:r>
                      <a:r>
                        <a:rPr lang="en-US" sz="1200" b="0" dirty="0" err="1"/>
                        <a:t>tepat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untuk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produk</a:t>
                      </a:r>
                      <a:endParaRPr lang="en-US" sz="1200" b="0" dirty="0"/>
                    </a:p>
                    <a:p>
                      <a:pPr marL="182563" indent="-182563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 err="1"/>
                        <a:t>Mendesain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perbaikan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kemasan</a:t>
                      </a:r>
                      <a:r>
                        <a:rPr lang="en-US" sz="1200" b="0" dirty="0"/>
                        <a:t> dan </a:t>
                      </a:r>
                      <a:r>
                        <a:rPr lang="en-US" sz="1200" b="0" dirty="0" err="1"/>
                        <a:t>mencamtumkan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informasi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kadaluarsa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produk</a:t>
                      </a:r>
                      <a:endParaRPr lang="en-ID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8982888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2F13C252-9989-4CFD-B2EE-631E342F6F6D}"/>
              </a:ext>
            </a:extLst>
          </p:cNvPr>
          <p:cNvSpPr txBox="1"/>
          <p:nvPr/>
        </p:nvSpPr>
        <p:spPr>
          <a:xfrm>
            <a:off x="225083" y="1402058"/>
            <a:ext cx="57736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II. </a:t>
            </a:r>
            <a:r>
              <a:rPr lang="en-US" dirty="0" err="1"/>
              <a:t>Indikator</a:t>
            </a:r>
            <a:r>
              <a:rPr lang="en-US" dirty="0"/>
              <a:t> </a:t>
            </a:r>
            <a:r>
              <a:rPr lang="en-US" dirty="0" err="1"/>
              <a:t>Capaian</a:t>
            </a:r>
            <a:r>
              <a:rPr lang="en-US" dirty="0"/>
              <a:t> :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Produksi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5809198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693E2641-F363-4E4F-98D4-E5DA1D7632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CCD5B44-B864-43EB-9B32-31EEAFCA76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9880" y="301832"/>
            <a:ext cx="5773615" cy="1325563"/>
          </a:xfrm>
        </p:spPr>
        <p:txBody>
          <a:bodyPr>
            <a:normAutofit/>
          </a:bodyPr>
          <a:lstStyle/>
          <a:p>
            <a:r>
              <a:rPr lang="en-US" sz="3600" b="1" dirty="0"/>
              <a:t>RENCANA PROGRAM KERJA</a:t>
            </a:r>
            <a:endParaRPr lang="en-ID" sz="3600" b="1" dirty="0"/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FFFB5B6C-8594-476F-BDC6-1F309FA8673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066197"/>
              </p:ext>
            </p:extLst>
          </p:nvPr>
        </p:nvGraphicFramePr>
        <p:xfrm>
          <a:off x="458957" y="2033839"/>
          <a:ext cx="11274085" cy="42737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823">
                  <a:extLst>
                    <a:ext uri="{9D8B030D-6E8A-4147-A177-3AD203B41FA5}">
                      <a16:colId xmlns:a16="http://schemas.microsoft.com/office/drawing/2014/main" val="2573561148"/>
                    </a:ext>
                  </a:extLst>
                </a:gridCol>
                <a:gridCol w="2259654">
                  <a:extLst>
                    <a:ext uri="{9D8B030D-6E8A-4147-A177-3AD203B41FA5}">
                      <a16:colId xmlns:a16="http://schemas.microsoft.com/office/drawing/2014/main" val="1731649620"/>
                    </a:ext>
                  </a:extLst>
                </a:gridCol>
                <a:gridCol w="2552269">
                  <a:extLst>
                    <a:ext uri="{9D8B030D-6E8A-4147-A177-3AD203B41FA5}">
                      <a16:colId xmlns:a16="http://schemas.microsoft.com/office/drawing/2014/main" val="606634756"/>
                    </a:ext>
                  </a:extLst>
                </a:gridCol>
                <a:gridCol w="3769950">
                  <a:extLst>
                    <a:ext uri="{9D8B030D-6E8A-4147-A177-3AD203B41FA5}">
                      <a16:colId xmlns:a16="http://schemas.microsoft.com/office/drawing/2014/main" val="2721409264"/>
                    </a:ext>
                  </a:extLst>
                </a:gridCol>
                <a:gridCol w="1495598">
                  <a:extLst>
                    <a:ext uri="{9D8B030D-6E8A-4147-A177-3AD203B41FA5}">
                      <a16:colId xmlns:a16="http://schemas.microsoft.com/office/drawing/2014/main" val="3345647559"/>
                    </a:ext>
                  </a:extLst>
                </a:gridCol>
                <a:gridCol w="586791">
                  <a:extLst>
                    <a:ext uri="{9D8B030D-6E8A-4147-A177-3AD203B41FA5}">
                      <a16:colId xmlns:a16="http://schemas.microsoft.com/office/drawing/2014/main" val="3162633431"/>
                    </a:ext>
                  </a:extLst>
                </a:gridCol>
              </a:tblGrid>
              <a:tr h="55590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NO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KONDISI EXISTING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RENCANA KEGIATAN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defTabSz="896938"/>
                      <a:r>
                        <a:rPr lang="en-US" sz="1200" dirty="0"/>
                        <a:t>TARGET RENCANA PERBAIKAN YANG AKAN DICAPAI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WAKTU PELAKSANAAN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KET</a:t>
                      </a:r>
                    </a:p>
                    <a:p>
                      <a:pPr algn="ctr"/>
                      <a:r>
                        <a:rPr lang="en-US" sz="1200" dirty="0"/>
                        <a:t>(PIC)</a:t>
                      </a:r>
                      <a:endParaRPr lang="en-ID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2027997"/>
                  </a:ext>
                </a:extLst>
              </a:tr>
              <a:tr h="1340380">
                <a:tc>
                  <a:txBody>
                    <a:bodyPr/>
                    <a:lstStyle/>
                    <a:p>
                      <a:r>
                        <a:rPr lang="en-US" sz="1200" dirty="0"/>
                        <a:t>I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err="1"/>
                        <a:t>Saluran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distribusi</a:t>
                      </a:r>
                      <a:r>
                        <a:rPr lang="en-US" sz="1200" dirty="0"/>
                        <a:t> yang </a:t>
                      </a:r>
                      <a:r>
                        <a:rPr lang="en-US" sz="1200" dirty="0" err="1"/>
                        <a:t>dilakukan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mengandalkan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konsinyasi</a:t>
                      </a:r>
                      <a:r>
                        <a:rPr lang="en-US" sz="1200" dirty="0"/>
                        <a:t> (</a:t>
                      </a:r>
                      <a:r>
                        <a:rPr lang="en-US" sz="1200" dirty="0" err="1"/>
                        <a:t>titip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jual</a:t>
                      </a:r>
                      <a:r>
                        <a:rPr lang="en-US" sz="1200" dirty="0"/>
                        <a:t>) </a:t>
                      </a:r>
                      <a:r>
                        <a:rPr lang="en-US" sz="1200" dirty="0" err="1"/>
                        <a:t>namun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mitra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konsinyasi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baru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ada</a:t>
                      </a:r>
                      <a:r>
                        <a:rPr lang="en-US" sz="1200" dirty="0"/>
                        <a:t> 3 </a:t>
                      </a:r>
                      <a:r>
                        <a:rPr lang="en-US" sz="1200" dirty="0" err="1"/>
                        <a:t>mitra</a:t>
                      </a:r>
                      <a:endParaRPr lang="en-US" sz="1200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err="1"/>
                        <a:t>Menambah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mitra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konsiyasi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sebanyak</a:t>
                      </a:r>
                      <a:r>
                        <a:rPr lang="en-US" sz="1200" dirty="0"/>
                        <a:t> 4 </a:t>
                      </a:r>
                      <a:r>
                        <a:rPr lang="en-US" sz="1200" dirty="0" err="1"/>
                        <a:t>mitra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baru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err="1"/>
                        <a:t>Mencari</a:t>
                      </a:r>
                      <a:r>
                        <a:rPr lang="en-US" sz="1200" dirty="0"/>
                        <a:t> data </a:t>
                      </a:r>
                      <a:r>
                        <a:rPr lang="en-US" sz="1200" dirty="0" err="1"/>
                        <a:t>mitra</a:t>
                      </a:r>
                      <a:r>
                        <a:rPr lang="en-US" sz="1200" dirty="0"/>
                        <a:t> dan </a:t>
                      </a:r>
                      <a:r>
                        <a:rPr lang="en-US" sz="1200" dirty="0" err="1"/>
                        <a:t>melakukan</a:t>
                      </a:r>
                      <a:r>
                        <a:rPr lang="en-US" sz="1200" dirty="0"/>
                        <a:t> survey </a:t>
                      </a:r>
                      <a:r>
                        <a:rPr lang="en-US" sz="1200" dirty="0" err="1"/>
                        <a:t>kelayakan</a:t>
                      </a:r>
                      <a:r>
                        <a:rPr lang="en-US" sz="1200" dirty="0"/>
                        <a:t> dan </a:t>
                      </a:r>
                      <a:r>
                        <a:rPr lang="en-US" sz="1200" dirty="0" err="1"/>
                        <a:t>potensi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minta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konsiniasi</a:t>
                      </a:r>
                      <a:endParaRPr lang="en-US" sz="1200" dirty="0"/>
                    </a:p>
                    <a:p>
                      <a:pPr marL="182563" indent="-182563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 err="1"/>
                        <a:t>Melakukan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penjajakan</a:t>
                      </a:r>
                      <a:r>
                        <a:rPr lang="en-US" sz="1200" b="0" dirty="0"/>
                        <a:t> dan </a:t>
                      </a:r>
                      <a:r>
                        <a:rPr lang="en-US" sz="1200" b="0" dirty="0" err="1"/>
                        <a:t>penawaran</a:t>
                      </a:r>
                      <a:r>
                        <a:rPr lang="en-US" sz="1200" b="0" dirty="0"/>
                        <a:t> Kerjasama </a:t>
                      </a:r>
                      <a:r>
                        <a:rPr lang="en-US" sz="1200" b="0" dirty="0" err="1"/>
                        <a:t>konsiniasi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ke</a:t>
                      </a:r>
                      <a:r>
                        <a:rPr lang="en-US" sz="1200" b="0" dirty="0"/>
                        <a:t> 8 </a:t>
                      </a:r>
                      <a:r>
                        <a:rPr lang="en-US" sz="1200" b="0" dirty="0" err="1"/>
                        <a:t>mitra</a:t>
                      </a:r>
                      <a:endParaRPr lang="en-US" sz="1200" b="0" dirty="0"/>
                    </a:p>
                    <a:p>
                      <a:pPr marL="182563" indent="-182563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 err="1"/>
                        <a:t>Melakukan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tambahan</a:t>
                      </a:r>
                      <a:r>
                        <a:rPr lang="en-US" sz="1200" b="0" dirty="0"/>
                        <a:t> 4 </a:t>
                      </a:r>
                      <a:r>
                        <a:rPr lang="en-US" sz="1200" b="0" dirty="0" err="1"/>
                        <a:t>kontrak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mitra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konsiniasi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baru</a:t>
                      </a:r>
                      <a:endParaRPr lang="en-ID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12 </a:t>
                      </a:r>
                      <a:r>
                        <a:rPr lang="en-US" sz="1200" dirty="0" err="1"/>
                        <a:t>s.d</a:t>
                      </a:r>
                      <a:r>
                        <a:rPr lang="en-US" sz="1200" dirty="0"/>
                        <a:t> 15 </a:t>
                      </a:r>
                      <a:r>
                        <a:rPr lang="en-US" sz="1200" dirty="0" err="1"/>
                        <a:t>Maret</a:t>
                      </a:r>
                      <a:endParaRPr lang="en-US" sz="1200" dirty="0"/>
                    </a:p>
                    <a:p>
                      <a:endParaRPr lang="en-US" sz="1200" dirty="0"/>
                    </a:p>
                    <a:p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Dina</a:t>
                      </a:r>
                    </a:p>
                    <a:p>
                      <a:endParaRPr lang="en-ID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4110949"/>
                  </a:ext>
                </a:extLst>
              </a:tr>
              <a:tr h="778261">
                <a:tc>
                  <a:txBody>
                    <a:bodyPr/>
                    <a:lstStyle/>
                    <a:p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dirty="0" err="1"/>
                        <a:t>Sudah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memiliki</a:t>
                      </a:r>
                      <a:r>
                        <a:rPr lang="en-US" sz="1200" dirty="0"/>
                        <a:t> Merk/brand logo </a:t>
                      </a:r>
                      <a:r>
                        <a:rPr lang="en-US" sz="1200" dirty="0" err="1"/>
                        <a:t>namun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belum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memiliki</a:t>
                      </a:r>
                      <a:r>
                        <a:rPr lang="en-US" sz="1200" dirty="0"/>
                        <a:t> slogan/tagline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err="1"/>
                        <a:t>Menambahkan</a:t>
                      </a:r>
                      <a:r>
                        <a:rPr lang="en-US" sz="1200" dirty="0"/>
                        <a:t> slogan/tagline pada brand </a:t>
                      </a:r>
                      <a:r>
                        <a:rPr lang="en-US" sz="1200" dirty="0" err="1"/>
                        <a:t>produk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 err="1"/>
                        <a:t>Melakukan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analisis</a:t>
                      </a:r>
                      <a:r>
                        <a:rPr lang="en-US" sz="1200" b="0" dirty="0"/>
                        <a:t> value/</a:t>
                      </a:r>
                      <a:r>
                        <a:rPr lang="en-US" sz="1200" b="0" dirty="0" err="1"/>
                        <a:t>keunggulan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produk</a:t>
                      </a:r>
                      <a:endParaRPr lang="en-US" sz="1200" b="0" dirty="0"/>
                    </a:p>
                    <a:p>
                      <a:pPr marL="182563" indent="-182563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 err="1"/>
                        <a:t>Membuat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analisis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kompetitior</a:t>
                      </a:r>
                      <a:endParaRPr lang="en-US" sz="1200" b="0" dirty="0"/>
                    </a:p>
                    <a:p>
                      <a:pPr marL="182563" indent="-182563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 err="1"/>
                        <a:t>Membuat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beberapa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alternantif</a:t>
                      </a:r>
                      <a:r>
                        <a:rPr lang="en-US" sz="1200" b="0" dirty="0"/>
                        <a:t> slogan/tagline yang </a:t>
                      </a:r>
                      <a:r>
                        <a:rPr lang="en-US" sz="1200" b="0" dirty="0" err="1"/>
                        <a:t>sesuai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dengan</a:t>
                      </a:r>
                      <a:r>
                        <a:rPr lang="en-US" sz="1200" b="0" dirty="0"/>
                        <a:t> value </a:t>
                      </a:r>
                      <a:r>
                        <a:rPr lang="en-US" sz="1200" b="0" dirty="0" err="1"/>
                        <a:t>produk</a:t>
                      </a:r>
                      <a:endParaRPr lang="en-US" sz="1200" b="0" dirty="0"/>
                    </a:p>
                    <a:p>
                      <a:pPr marL="182563" indent="-182563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 err="1"/>
                        <a:t>Memperbaiki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seluruh</a:t>
                      </a:r>
                      <a:r>
                        <a:rPr lang="en-US" sz="1200" b="0" dirty="0"/>
                        <a:t> media </a:t>
                      </a:r>
                      <a:r>
                        <a:rPr lang="en-US" sz="1200" b="0" dirty="0" err="1"/>
                        <a:t>promosi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terbaru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dengan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menyertai</a:t>
                      </a:r>
                      <a:r>
                        <a:rPr lang="en-US" sz="1200" b="0" dirty="0"/>
                        <a:t> slogan/tagline brand </a:t>
                      </a:r>
                      <a:r>
                        <a:rPr lang="en-US" sz="1200" b="0" dirty="0" err="1"/>
                        <a:t>produk</a:t>
                      </a:r>
                      <a:r>
                        <a:rPr lang="en-US" sz="1200" b="0" dirty="0"/>
                        <a:t> yang </a:t>
                      </a:r>
                      <a:r>
                        <a:rPr lang="en-US" sz="1200" b="0" dirty="0" err="1"/>
                        <a:t>terbaru</a:t>
                      </a:r>
                      <a:endParaRPr lang="en-ID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15 </a:t>
                      </a:r>
                      <a:r>
                        <a:rPr lang="en-US" sz="1200" dirty="0" err="1"/>
                        <a:t>Maret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Dina</a:t>
                      </a:r>
                    </a:p>
                    <a:p>
                      <a:endParaRPr lang="en-ID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1961289"/>
                  </a:ext>
                </a:extLst>
              </a:tr>
              <a:tr h="1000621">
                <a:tc>
                  <a:txBody>
                    <a:bodyPr/>
                    <a:lstStyle/>
                    <a:p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dirty="0"/>
                        <a:t>Merk </a:t>
                      </a:r>
                      <a:r>
                        <a:rPr lang="en-US" sz="1200" dirty="0" err="1"/>
                        <a:t>belum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terdaftar</a:t>
                      </a:r>
                      <a:r>
                        <a:rPr lang="en-US" sz="1200" dirty="0"/>
                        <a:t> HAKI dan </a:t>
                      </a:r>
                      <a:r>
                        <a:rPr lang="en-US" sz="1200" dirty="0" err="1"/>
                        <a:t>berpotensi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ditiru</a:t>
                      </a:r>
                      <a:r>
                        <a:rPr lang="en-US" sz="1200" dirty="0"/>
                        <a:t> 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err="1"/>
                        <a:t>Mendaftarkan</a:t>
                      </a:r>
                      <a:r>
                        <a:rPr lang="en-US" sz="1200" dirty="0"/>
                        <a:t> Merk </a:t>
                      </a:r>
                      <a:r>
                        <a:rPr lang="en-US" sz="1200" dirty="0" err="1"/>
                        <a:t>usaha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ke</a:t>
                      </a:r>
                      <a:r>
                        <a:rPr lang="en-US" sz="1200" dirty="0"/>
                        <a:t> KEMENKUM &amp; HAM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 err="1"/>
                        <a:t>Memastikan</a:t>
                      </a:r>
                      <a:r>
                        <a:rPr lang="en-US" sz="1200" b="0" dirty="0"/>
                        <a:t> brand/merk yang </a:t>
                      </a:r>
                      <a:r>
                        <a:rPr lang="en-US" sz="1200" b="0" dirty="0" err="1"/>
                        <a:t>akan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didaftarakan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telah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sesuai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dengan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citra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produk</a:t>
                      </a:r>
                      <a:endParaRPr lang="en-US" sz="1200" b="0" dirty="0"/>
                    </a:p>
                    <a:p>
                      <a:pPr marL="182563" indent="-182563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 err="1"/>
                        <a:t>Melakukan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riset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terhadap</a:t>
                      </a:r>
                      <a:r>
                        <a:rPr lang="en-US" sz="1200" b="0" dirty="0"/>
                        <a:t> merk </a:t>
                      </a:r>
                      <a:r>
                        <a:rPr lang="en-US" sz="1200" b="0" dirty="0" err="1"/>
                        <a:t>dengan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usaha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serupa</a:t>
                      </a:r>
                      <a:endParaRPr lang="en-US" sz="1200" b="0" dirty="0"/>
                    </a:p>
                    <a:p>
                      <a:pPr marL="182563" indent="-182563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 err="1"/>
                        <a:t>Menyiapkan</a:t>
                      </a:r>
                      <a:r>
                        <a:rPr lang="en-US" sz="1200" b="0" dirty="0"/>
                        <a:t> berkas2 </a:t>
                      </a:r>
                      <a:r>
                        <a:rPr lang="en-US" sz="1200" b="0" dirty="0" err="1"/>
                        <a:t>pendaftaran</a:t>
                      </a:r>
                      <a:endParaRPr lang="en-US" sz="1200" b="0" dirty="0"/>
                    </a:p>
                    <a:p>
                      <a:pPr marL="182563" indent="-182563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 err="1"/>
                        <a:t>Melakukan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pendaftaran</a:t>
                      </a:r>
                      <a:r>
                        <a:rPr lang="en-US" sz="1200" b="0" dirty="0"/>
                        <a:t> online dan </a:t>
                      </a:r>
                      <a:r>
                        <a:rPr lang="en-US" sz="1200" b="0" dirty="0" err="1"/>
                        <a:t>pembayaran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pendaftaran</a:t>
                      </a:r>
                      <a:r>
                        <a:rPr lang="en-US" sz="1200" b="0" dirty="0"/>
                        <a:t> merk </a:t>
                      </a:r>
                      <a:endParaRPr lang="en-ID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263270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2F13C252-9989-4CFD-B2EE-631E342F6F6D}"/>
              </a:ext>
            </a:extLst>
          </p:cNvPr>
          <p:cNvSpPr txBox="1"/>
          <p:nvPr/>
        </p:nvSpPr>
        <p:spPr>
          <a:xfrm>
            <a:off x="225083" y="1402058"/>
            <a:ext cx="57736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III. </a:t>
            </a:r>
            <a:r>
              <a:rPr lang="en-US" dirty="0" err="1"/>
              <a:t>Indikator</a:t>
            </a:r>
            <a:r>
              <a:rPr lang="en-US" dirty="0"/>
              <a:t> </a:t>
            </a:r>
            <a:r>
              <a:rPr lang="en-US" dirty="0" err="1"/>
              <a:t>Capaian</a:t>
            </a:r>
            <a:r>
              <a:rPr lang="en-US" dirty="0"/>
              <a:t> :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Pemasaran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1866070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BB385AB4-91C1-4D0C-9660-C676ED1ACC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CCD5B44-B864-43EB-9B32-31EEAFCA76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9880" y="301832"/>
            <a:ext cx="5773615" cy="1325563"/>
          </a:xfrm>
        </p:spPr>
        <p:txBody>
          <a:bodyPr>
            <a:normAutofit/>
          </a:bodyPr>
          <a:lstStyle/>
          <a:p>
            <a:r>
              <a:rPr lang="en-US" sz="3600" b="1" dirty="0"/>
              <a:t>RENCANA PROGRAM KERJA</a:t>
            </a:r>
            <a:endParaRPr lang="en-ID" sz="3600" b="1" dirty="0"/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FFFB5B6C-8594-476F-BDC6-1F309FA8673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8878822"/>
              </p:ext>
            </p:extLst>
          </p:nvPr>
        </p:nvGraphicFramePr>
        <p:xfrm>
          <a:off x="458957" y="1929227"/>
          <a:ext cx="11274085" cy="46707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823">
                  <a:extLst>
                    <a:ext uri="{9D8B030D-6E8A-4147-A177-3AD203B41FA5}">
                      <a16:colId xmlns:a16="http://schemas.microsoft.com/office/drawing/2014/main" val="2573561148"/>
                    </a:ext>
                  </a:extLst>
                </a:gridCol>
                <a:gridCol w="2259654">
                  <a:extLst>
                    <a:ext uri="{9D8B030D-6E8A-4147-A177-3AD203B41FA5}">
                      <a16:colId xmlns:a16="http://schemas.microsoft.com/office/drawing/2014/main" val="1731649620"/>
                    </a:ext>
                  </a:extLst>
                </a:gridCol>
                <a:gridCol w="2552269">
                  <a:extLst>
                    <a:ext uri="{9D8B030D-6E8A-4147-A177-3AD203B41FA5}">
                      <a16:colId xmlns:a16="http://schemas.microsoft.com/office/drawing/2014/main" val="606634756"/>
                    </a:ext>
                  </a:extLst>
                </a:gridCol>
                <a:gridCol w="3769950">
                  <a:extLst>
                    <a:ext uri="{9D8B030D-6E8A-4147-A177-3AD203B41FA5}">
                      <a16:colId xmlns:a16="http://schemas.microsoft.com/office/drawing/2014/main" val="2721409264"/>
                    </a:ext>
                  </a:extLst>
                </a:gridCol>
                <a:gridCol w="1495598">
                  <a:extLst>
                    <a:ext uri="{9D8B030D-6E8A-4147-A177-3AD203B41FA5}">
                      <a16:colId xmlns:a16="http://schemas.microsoft.com/office/drawing/2014/main" val="3345647559"/>
                    </a:ext>
                  </a:extLst>
                </a:gridCol>
                <a:gridCol w="586791">
                  <a:extLst>
                    <a:ext uri="{9D8B030D-6E8A-4147-A177-3AD203B41FA5}">
                      <a16:colId xmlns:a16="http://schemas.microsoft.com/office/drawing/2014/main" val="3162633431"/>
                    </a:ext>
                  </a:extLst>
                </a:gridCol>
              </a:tblGrid>
              <a:tr h="55590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NO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KONDISI EXISTING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RENCANA KEGIATAN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defTabSz="896938"/>
                      <a:r>
                        <a:rPr lang="en-US" sz="1200" dirty="0"/>
                        <a:t>TARGET RENCANA PERBAIKAN YANG AKAN DICAPAI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WAKTU PELAKSANAAN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KET</a:t>
                      </a:r>
                    </a:p>
                    <a:p>
                      <a:pPr algn="ctr"/>
                      <a:r>
                        <a:rPr lang="en-US" sz="1200" dirty="0"/>
                        <a:t>(PIC)</a:t>
                      </a:r>
                      <a:endParaRPr lang="en-ID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2027997"/>
                  </a:ext>
                </a:extLst>
              </a:tr>
              <a:tr h="1340380">
                <a:tc>
                  <a:txBody>
                    <a:bodyPr/>
                    <a:lstStyle/>
                    <a:p>
                      <a:r>
                        <a:rPr lang="en-US" sz="1200" dirty="0"/>
                        <a:t>I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Telah </a:t>
                      </a:r>
                      <a:r>
                        <a:rPr lang="en-US" sz="1200" dirty="0" err="1"/>
                        <a:t>memiliki</a:t>
                      </a:r>
                      <a:r>
                        <a:rPr lang="en-US" sz="1200" dirty="0"/>
                        <a:t> WA Business </a:t>
                      </a:r>
                      <a:r>
                        <a:rPr lang="en-US" sz="1200" dirty="0" err="1"/>
                        <a:t>namun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belum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memiliki</a:t>
                      </a:r>
                      <a:r>
                        <a:rPr lang="en-US" sz="1200" dirty="0"/>
                        <a:t> catalog </a:t>
                      </a:r>
                      <a:r>
                        <a:rPr lang="en-US" sz="1200" dirty="0" err="1"/>
                        <a:t>usaha</a:t>
                      </a:r>
                      <a:r>
                        <a:rPr lang="en-US" sz="1200" dirty="0"/>
                        <a:t> yang </a:t>
                      </a:r>
                      <a:r>
                        <a:rPr lang="en-US" sz="1200" dirty="0" err="1"/>
                        <a:t>menarik</a:t>
                      </a:r>
                      <a:r>
                        <a:rPr lang="en-US" sz="1200" dirty="0"/>
                        <a:t>, </a:t>
                      </a:r>
                      <a:r>
                        <a:rPr lang="en-US" sz="1200" dirty="0" err="1"/>
                        <a:t>katalog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produk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hanya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ada</a:t>
                      </a:r>
                      <a:r>
                        <a:rPr lang="en-US" sz="1200" dirty="0"/>
                        <a:t> 3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err="1"/>
                        <a:t>Melakukan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perbaikan</a:t>
                      </a:r>
                      <a:r>
                        <a:rPr lang="en-US" sz="1200" dirty="0"/>
                        <a:t> catalog digital di </a:t>
                      </a:r>
                      <a:r>
                        <a:rPr lang="en-US" sz="1200" dirty="0" err="1"/>
                        <a:t>wa</a:t>
                      </a:r>
                      <a:r>
                        <a:rPr lang="en-US" sz="1200" dirty="0"/>
                        <a:t> Business, dan </a:t>
                      </a:r>
                      <a:r>
                        <a:rPr lang="en-US" sz="1200" dirty="0" err="1"/>
                        <a:t>memperbaharui</a:t>
                      </a:r>
                      <a:r>
                        <a:rPr lang="en-US" sz="1200" dirty="0"/>
                        <a:t> catalog </a:t>
                      </a:r>
                      <a:r>
                        <a:rPr lang="en-US" sz="1200" dirty="0" err="1"/>
                        <a:t>tiap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minggunya</a:t>
                      </a:r>
                      <a:r>
                        <a:rPr lang="en-US" sz="1200" dirty="0"/>
                        <a:t> dan </a:t>
                      </a:r>
                      <a:r>
                        <a:rPr lang="en-US" sz="1200" dirty="0" err="1"/>
                        <a:t>disesuaikan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dengan</a:t>
                      </a:r>
                      <a:r>
                        <a:rPr lang="en-US" sz="1200" dirty="0"/>
                        <a:t> promo2 yang </a:t>
                      </a:r>
                      <a:r>
                        <a:rPr lang="en-US" sz="1200" dirty="0" err="1"/>
                        <a:t>tersedia</a:t>
                      </a:r>
                      <a:r>
                        <a:rPr lang="en-US" sz="12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 err="1"/>
                        <a:t>Membuat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foto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produk</a:t>
                      </a:r>
                      <a:r>
                        <a:rPr lang="en-US" sz="1200" b="0" dirty="0"/>
                        <a:t> yang </a:t>
                      </a:r>
                      <a:r>
                        <a:rPr lang="en-US" sz="1200" b="0" dirty="0" err="1"/>
                        <a:t>menarik</a:t>
                      </a:r>
                      <a:r>
                        <a:rPr lang="en-US" sz="1200" b="0" dirty="0"/>
                        <a:t> dan </a:t>
                      </a:r>
                      <a:r>
                        <a:rPr lang="en-US" sz="1200" b="0" dirty="0" err="1"/>
                        <a:t>memiliki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nilai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jual</a:t>
                      </a:r>
                      <a:endParaRPr lang="en-US" sz="1200" b="0" dirty="0"/>
                    </a:p>
                    <a:p>
                      <a:pPr marL="182563" indent="-182563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/>
                        <a:t>Menyusun </a:t>
                      </a:r>
                      <a:r>
                        <a:rPr lang="en-US" sz="1200" b="0" dirty="0" err="1"/>
                        <a:t>deskrispsi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informasi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untuk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dimuat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dicatalog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dengan</a:t>
                      </a:r>
                      <a:r>
                        <a:rPr lang="en-US" sz="1200" b="0" dirty="0"/>
                        <a:t> Bahasa yang </a:t>
                      </a:r>
                      <a:r>
                        <a:rPr lang="en-US" sz="1200" b="0" dirty="0" err="1"/>
                        <a:t>menarik</a:t>
                      </a:r>
                      <a:r>
                        <a:rPr lang="en-US" sz="1200" b="0" dirty="0"/>
                        <a:t>, </a:t>
                      </a:r>
                      <a:r>
                        <a:rPr lang="en-US" sz="1200" b="0" dirty="0" err="1"/>
                        <a:t>informatif</a:t>
                      </a:r>
                      <a:r>
                        <a:rPr lang="en-US" sz="1200" b="0" dirty="0"/>
                        <a:t> dan </a:t>
                      </a:r>
                      <a:r>
                        <a:rPr lang="en-US" sz="1200" b="0" dirty="0" err="1"/>
                        <a:t>mampu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mendorong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penjualan</a:t>
                      </a:r>
                      <a:endParaRPr lang="en-US" sz="1200" b="0" dirty="0"/>
                    </a:p>
                    <a:p>
                      <a:pPr marL="182563" indent="-182563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 err="1"/>
                        <a:t>Memperbaharui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foto</a:t>
                      </a:r>
                      <a:r>
                        <a:rPr lang="en-US" sz="1200" b="0" dirty="0"/>
                        <a:t> dan </a:t>
                      </a:r>
                      <a:r>
                        <a:rPr lang="en-US" sz="1200" b="0" dirty="0" err="1"/>
                        <a:t>desain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produk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serta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deskripsi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produk</a:t>
                      </a:r>
                      <a:r>
                        <a:rPr lang="en-US" sz="1200" b="0" dirty="0"/>
                        <a:t> di catalog </a:t>
                      </a:r>
                      <a:r>
                        <a:rPr lang="en-US" sz="1200" b="0" dirty="0" err="1"/>
                        <a:t>tiap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minggunya</a:t>
                      </a:r>
                      <a:r>
                        <a:rPr lang="en-US" sz="1200" b="0" dirty="0"/>
                        <a:t> </a:t>
                      </a:r>
                      <a:endParaRPr lang="en-ID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12 </a:t>
                      </a:r>
                      <a:r>
                        <a:rPr lang="en-US" sz="1200" dirty="0" err="1"/>
                        <a:t>s.d</a:t>
                      </a:r>
                      <a:r>
                        <a:rPr lang="en-US" sz="1200" dirty="0"/>
                        <a:t> 15 </a:t>
                      </a:r>
                      <a:r>
                        <a:rPr lang="en-US" sz="1200" dirty="0" err="1"/>
                        <a:t>Maret</a:t>
                      </a:r>
                      <a:endParaRPr lang="en-US" sz="1200" dirty="0"/>
                    </a:p>
                    <a:p>
                      <a:endParaRPr lang="en-US" sz="1200" dirty="0"/>
                    </a:p>
                    <a:p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Dina</a:t>
                      </a:r>
                    </a:p>
                    <a:p>
                      <a:endParaRPr lang="en-ID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4110949"/>
                  </a:ext>
                </a:extLst>
              </a:tr>
              <a:tr h="778261">
                <a:tc>
                  <a:txBody>
                    <a:bodyPr/>
                    <a:lstStyle/>
                    <a:p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dirty="0" err="1"/>
                        <a:t>Bisnis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belum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memiliki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Akun</a:t>
                      </a:r>
                      <a:r>
                        <a:rPr lang="en-US" sz="1200" dirty="0"/>
                        <a:t> Google Maps 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err="1"/>
                        <a:t>Memiliki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akun</a:t>
                      </a:r>
                      <a:r>
                        <a:rPr lang="en-US" sz="1200" dirty="0"/>
                        <a:t> google maps </a:t>
                      </a:r>
                      <a:r>
                        <a:rPr lang="en-US" sz="1200" dirty="0" err="1"/>
                        <a:t>dengan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titik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kordinat</a:t>
                      </a:r>
                      <a:r>
                        <a:rPr lang="en-US" sz="1200" dirty="0"/>
                        <a:t> yang </a:t>
                      </a:r>
                      <a:r>
                        <a:rPr lang="en-US" sz="1200" dirty="0" err="1"/>
                        <a:t>tepat</a:t>
                      </a:r>
                      <a:r>
                        <a:rPr lang="en-US" sz="1200" dirty="0"/>
                        <a:t>, </a:t>
                      </a:r>
                      <a:r>
                        <a:rPr lang="en-US" sz="1200" dirty="0" err="1"/>
                        <a:t>dengan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tampilan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informatif</a:t>
                      </a:r>
                      <a:r>
                        <a:rPr lang="en-US" sz="1200" dirty="0"/>
                        <a:t> dan </a:t>
                      </a:r>
                      <a:r>
                        <a:rPr lang="en-US" sz="1200" dirty="0" err="1"/>
                        <a:t>memiliki</a:t>
                      </a:r>
                      <a:r>
                        <a:rPr lang="en-US" sz="1200" dirty="0"/>
                        <a:t> review yang </a:t>
                      </a:r>
                      <a:r>
                        <a:rPr lang="en-US" sz="1200" dirty="0" err="1"/>
                        <a:t>baik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 err="1"/>
                        <a:t>Mendaftarkan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usaha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ke</a:t>
                      </a:r>
                      <a:r>
                        <a:rPr lang="en-US" sz="1200" b="0" dirty="0"/>
                        <a:t> google maps</a:t>
                      </a:r>
                    </a:p>
                    <a:p>
                      <a:pPr marL="182563" indent="-182563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 err="1"/>
                        <a:t>Membuat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profil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usaha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sederhana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melalui</a:t>
                      </a:r>
                      <a:r>
                        <a:rPr lang="en-US" sz="1200" b="0" dirty="0"/>
                        <a:t> content </a:t>
                      </a:r>
                      <a:r>
                        <a:rPr lang="en-US" sz="1200" b="0" dirty="0" err="1"/>
                        <a:t>produk</a:t>
                      </a:r>
                      <a:r>
                        <a:rPr lang="en-US" sz="1200" b="0" dirty="0"/>
                        <a:t>/</a:t>
                      </a:r>
                      <a:r>
                        <a:rPr lang="en-US" sz="1200" b="0" dirty="0" err="1"/>
                        <a:t>layanan</a:t>
                      </a:r>
                      <a:r>
                        <a:rPr lang="en-US" sz="1200" b="0" dirty="0"/>
                        <a:t> yang </a:t>
                      </a:r>
                      <a:r>
                        <a:rPr lang="en-US" sz="1200" b="0" dirty="0" err="1"/>
                        <a:t>tersedia</a:t>
                      </a:r>
                      <a:endParaRPr lang="en-US" sz="1200" b="0" dirty="0"/>
                    </a:p>
                    <a:p>
                      <a:pPr marL="182563" indent="-182563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 err="1"/>
                        <a:t>Mendorong</a:t>
                      </a:r>
                      <a:r>
                        <a:rPr lang="en-US" sz="1200" b="0" dirty="0"/>
                        <a:t> review </a:t>
                      </a:r>
                      <a:r>
                        <a:rPr lang="en-US" sz="1200" b="0" dirty="0" err="1"/>
                        <a:t>baik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konsumen</a:t>
                      </a:r>
                      <a:r>
                        <a:rPr lang="en-US" sz="1200" b="0" dirty="0"/>
                        <a:t> di </a:t>
                      </a:r>
                      <a:r>
                        <a:rPr lang="en-US" sz="1200" b="0" dirty="0" err="1"/>
                        <a:t>akun</a:t>
                      </a:r>
                      <a:r>
                        <a:rPr lang="en-US" sz="1200" b="0" dirty="0"/>
                        <a:t> google </a:t>
                      </a:r>
                      <a:r>
                        <a:rPr lang="en-US" sz="1200" b="0" dirty="0" err="1"/>
                        <a:t>bisnis</a:t>
                      </a:r>
                      <a:r>
                        <a:rPr lang="en-US" sz="1200" b="0" dirty="0"/>
                        <a:t> yang </a:t>
                      </a:r>
                      <a:r>
                        <a:rPr lang="en-US" sz="1200" b="0" dirty="0" err="1"/>
                        <a:t>terlah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terdaftar</a:t>
                      </a:r>
                      <a:endParaRPr lang="en-US" sz="1200" b="0" dirty="0"/>
                    </a:p>
                    <a:p>
                      <a:pPr marL="182563" indent="-182563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 err="1"/>
                        <a:t>Meningkatkan</a:t>
                      </a:r>
                      <a:r>
                        <a:rPr lang="en-US" sz="1200" b="0" dirty="0"/>
                        <a:t> SEO </a:t>
                      </a:r>
                      <a:r>
                        <a:rPr lang="en-US" sz="1200" b="0" dirty="0" err="1"/>
                        <a:t>Googlle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Bisnis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perusahaan</a:t>
                      </a:r>
                      <a:r>
                        <a:rPr lang="en-US" sz="1200" b="0" dirty="0"/>
                        <a:t> di daftar </a:t>
                      </a:r>
                      <a:r>
                        <a:rPr lang="en-US" sz="1200" b="0" dirty="0" err="1"/>
                        <a:t>teratas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pencarian</a:t>
                      </a:r>
                      <a:r>
                        <a:rPr lang="en-US" sz="1200" b="0" dirty="0"/>
                        <a:t> </a:t>
                      </a:r>
                      <a:endParaRPr lang="en-ID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15 </a:t>
                      </a:r>
                      <a:r>
                        <a:rPr lang="en-US" sz="1200" dirty="0" err="1"/>
                        <a:t>Maret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Dina</a:t>
                      </a:r>
                    </a:p>
                    <a:p>
                      <a:endParaRPr lang="en-ID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1961289"/>
                  </a:ext>
                </a:extLst>
              </a:tr>
              <a:tr h="1000621">
                <a:tc>
                  <a:txBody>
                    <a:bodyPr/>
                    <a:lstStyle/>
                    <a:p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dirty="0" err="1"/>
                        <a:t>Sudah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memiliki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akun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Istagram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dengan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jumlah</a:t>
                      </a:r>
                      <a:r>
                        <a:rPr lang="en-US" sz="1200" dirty="0"/>
                        <a:t> follower 150, </a:t>
                      </a:r>
                      <a:r>
                        <a:rPr lang="en-US" sz="1200" dirty="0" err="1"/>
                        <a:t>jumlah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postingan</a:t>
                      </a:r>
                      <a:r>
                        <a:rPr lang="en-US" sz="1200" dirty="0"/>
                        <a:t> 15, dan </a:t>
                      </a:r>
                      <a:r>
                        <a:rPr lang="en-US" sz="1200" dirty="0" err="1"/>
                        <a:t>jumlah</a:t>
                      </a:r>
                      <a:r>
                        <a:rPr lang="en-US" sz="1200" dirty="0"/>
                        <a:t> like </a:t>
                      </a:r>
                      <a:r>
                        <a:rPr lang="en-US" sz="1200" dirty="0" err="1"/>
                        <a:t>tertinggi</a:t>
                      </a:r>
                      <a:r>
                        <a:rPr lang="en-US" sz="1200" dirty="0"/>
                        <a:t> 10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err="1"/>
                        <a:t>Memperbaiki</a:t>
                      </a:r>
                      <a:r>
                        <a:rPr lang="en-US" sz="1200" dirty="0"/>
                        <a:t> dan </a:t>
                      </a:r>
                      <a:r>
                        <a:rPr lang="en-US" sz="1200" dirty="0" err="1"/>
                        <a:t>meningkatkan</a:t>
                      </a:r>
                      <a:r>
                        <a:rPr lang="en-US" sz="1200" dirty="0"/>
                        <a:t> performance Instagram </a:t>
                      </a:r>
                      <a:r>
                        <a:rPr lang="en-US" sz="1200" dirty="0" err="1"/>
                        <a:t>bisnis</a:t>
                      </a:r>
                      <a:r>
                        <a:rPr lang="en-US" sz="1200" dirty="0"/>
                        <a:t>. </a:t>
                      </a:r>
                      <a:r>
                        <a:rPr lang="en-US" sz="1200" dirty="0" err="1"/>
                        <a:t>Meningkatkan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jumlah</a:t>
                      </a:r>
                      <a:r>
                        <a:rPr lang="en-US" sz="1200" dirty="0"/>
                        <a:t> follower </a:t>
                      </a:r>
                      <a:r>
                        <a:rPr lang="en-US" sz="1200" dirty="0" err="1"/>
                        <a:t>menjadi</a:t>
                      </a:r>
                      <a:r>
                        <a:rPr lang="en-US" sz="1200" dirty="0"/>
                        <a:t> 5000 follower </a:t>
                      </a:r>
                      <a:r>
                        <a:rPr lang="en-US" sz="1200" dirty="0" err="1"/>
                        <a:t>dlm</a:t>
                      </a:r>
                      <a:r>
                        <a:rPr lang="en-US" sz="1200" dirty="0"/>
                        <a:t> 3 </a:t>
                      </a:r>
                      <a:r>
                        <a:rPr lang="en-US" sz="1200" dirty="0" err="1"/>
                        <a:t>bulan</a:t>
                      </a:r>
                      <a:r>
                        <a:rPr lang="en-US" sz="1200" dirty="0"/>
                        <a:t>, </a:t>
                      </a:r>
                      <a:r>
                        <a:rPr lang="en-US" sz="1200" dirty="0" err="1"/>
                        <a:t>jumlah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postingan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intens</a:t>
                      </a:r>
                      <a:r>
                        <a:rPr lang="en-US" sz="1200" dirty="0"/>
                        <a:t>, dan </a:t>
                      </a:r>
                      <a:r>
                        <a:rPr lang="en-US" sz="1200" dirty="0" err="1"/>
                        <a:t>jumlah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angagement</a:t>
                      </a:r>
                      <a:r>
                        <a:rPr lang="en-US" sz="1200" dirty="0"/>
                        <a:t> naik 100%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 err="1"/>
                        <a:t>Membuat</a:t>
                      </a:r>
                      <a:r>
                        <a:rPr lang="en-US" sz="1200" b="0" dirty="0"/>
                        <a:t> content </a:t>
                      </a:r>
                      <a:r>
                        <a:rPr lang="en-US" sz="1200" b="0" dirty="0" err="1"/>
                        <a:t>perhari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minal</a:t>
                      </a:r>
                      <a:r>
                        <a:rPr lang="en-US" sz="1200" b="0" dirty="0"/>
                        <a:t> 1 </a:t>
                      </a:r>
                      <a:r>
                        <a:rPr lang="en-US" sz="1200" b="0" dirty="0" err="1"/>
                        <a:t>untuk</a:t>
                      </a:r>
                      <a:r>
                        <a:rPr lang="en-US" sz="1200" b="0" dirty="0"/>
                        <a:t> feed, dan 5 content </a:t>
                      </a:r>
                      <a:r>
                        <a:rPr lang="en-US" sz="1200" b="0" dirty="0" err="1"/>
                        <a:t>untuk</a:t>
                      </a:r>
                      <a:r>
                        <a:rPr lang="en-US" sz="1200" b="0" dirty="0"/>
                        <a:t> story dan reels,</a:t>
                      </a:r>
                    </a:p>
                    <a:p>
                      <a:pPr marL="182563" indent="-182563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 err="1"/>
                        <a:t>Membuat</a:t>
                      </a:r>
                      <a:r>
                        <a:rPr lang="en-US" sz="1200" b="0" dirty="0"/>
                        <a:t> event2 </a:t>
                      </a:r>
                      <a:r>
                        <a:rPr lang="en-US" sz="1200" b="0" dirty="0" err="1"/>
                        <a:t>promosi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untuk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meningkatkan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jumlah</a:t>
                      </a:r>
                      <a:r>
                        <a:rPr lang="en-US" sz="1200" b="0" dirty="0"/>
                        <a:t> follower dan engagement </a:t>
                      </a:r>
                      <a:endParaRPr lang="en-ID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263270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2F13C252-9989-4CFD-B2EE-631E342F6F6D}"/>
              </a:ext>
            </a:extLst>
          </p:cNvPr>
          <p:cNvSpPr txBox="1"/>
          <p:nvPr/>
        </p:nvSpPr>
        <p:spPr>
          <a:xfrm>
            <a:off x="225083" y="1402058"/>
            <a:ext cx="57736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IV. </a:t>
            </a:r>
            <a:r>
              <a:rPr lang="en-US" dirty="0" err="1"/>
              <a:t>Indikator</a:t>
            </a:r>
            <a:r>
              <a:rPr lang="en-US" dirty="0"/>
              <a:t> </a:t>
            </a:r>
            <a:r>
              <a:rPr lang="en-US" dirty="0" err="1"/>
              <a:t>Capaian</a:t>
            </a:r>
            <a:r>
              <a:rPr lang="en-US" dirty="0"/>
              <a:t> : Teknik </a:t>
            </a:r>
            <a:r>
              <a:rPr lang="en-US" dirty="0" err="1"/>
              <a:t>Pemasaran</a:t>
            </a:r>
            <a:r>
              <a:rPr lang="en-US" dirty="0"/>
              <a:t> Digital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5384636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0DC9A85-668A-45E0-BB54-A8C2A67EE6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CCD5B44-B864-43EB-9B32-31EEAFCA76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9880" y="301832"/>
            <a:ext cx="5773615" cy="1325563"/>
          </a:xfrm>
        </p:spPr>
        <p:txBody>
          <a:bodyPr>
            <a:normAutofit/>
          </a:bodyPr>
          <a:lstStyle/>
          <a:p>
            <a:r>
              <a:rPr lang="en-US" sz="3600" b="1" dirty="0"/>
              <a:t>RENCANA PROGRAM KERJA</a:t>
            </a:r>
            <a:endParaRPr lang="en-ID" sz="3600" b="1" dirty="0"/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FFFB5B6C-8594-476F-BDC6-1F309FA8673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99686478"/>
              </p:ext>
            </p:extLst>
          </p:nvPr>
        </p:nvGraphicFramePr>
        <p:xfrm>
          <a:off x="458957" y="1724324"/>
          <a:ext cx="11274085" cy="48318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823">
                  <a:extLst>
                    <a:ext uri="{9D8B030D-6E8A-4147-A177-3AD203B41FA5}">
                      <a16:colId xmlns:a16="http://schemas.microsoft.com/office/drawing/2014/main" val="2573561148"/>
                    </a:ext>
                  </a:extLst>
                </a:gridCol>
                <a:gridCol w="2259654">
                  <a:extLst>
                    <a:ext uri="{9D8B030D-6E8A-4147-A177-3AD203B41FA5}">
                      <a16:colId xmlns:a16="http://schemas.microsoft.com/office/drawing/2014/main" val="1731649620"/>
                    </a:ext>
                  </a:extLst>
                </a:gridCol>
                <a:gridCol w="2552269">
                  <a:extLst>
                    <a:ext uri="{9D8B030D-6E8A-4147-A177-3AD203B41FA5}">
                      <a16:colId xmlns:a16="http://schemas.microsoft.com/office/drawing/2014/main" val="606634756"/>
                    </a:ext>
                  </a:extLst>
                </a:gridCol>
                <a:gridCol w="3769950">
                  <a:extLst>
                    <a:ext uri="{9D8B030D-6E8A-4147-A177-3AD203B41FA5}">
                      <a16:colId xmlns:a16="http://schemas.microsoft.com/office/drawing/2014/main" val="2721409264"/>
                    </a:ext>
                  </a:extLst>
                </a:gridCol>
                <a:gridCol w="1495598">
                  <a:extLst>
                    <a:ext uri="{9D8B030D-6E8A-4147-A177-3AD203B41FA5}">
                      <a16:colId xmlns:a16="http://schemas.microsoft.com/office/drawing/2014/main" val="3345647559"/>
                    </a:ext>
                  </a:extLst>
                </a:gridCol>
                <a:gridCol w="586791">
                  <a:extLst>
                    <a:ext uri="{9D8B030D-6E8A-4147-A177-3AD203B41FA5}">
                      <a16:colId xmlns:a16="http://schemas.microsoft.com/office/drawing/2014/main" val="3162633431"/>
                    </a:ext>
                  </a:extLst>
                </a:gridCol>
              </a:tblGrid>
              <a:tr h="534164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NO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KONDISI EXISTING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RENCANA KEGIATAN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defTabSz="896938"/>
                      <a:r>
                        <a:rPr lang="en-US" sz="1200" dirty="0"/>
                        <a:t>TARGET RENCANA PERBAIKAN YANG AKAN DICAPAI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WAKTU PELAKSANAAN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KET</a:t>
                      </a:r>
                    </a:p>
                    <a:p>
                      <a:pPr algn="ctr"/>
                      <a:r>
                        <a:rPr lang="en-US" sz="1200" dirty="0"/>
                        <a:t>(PIC)</a:t>
                      </a:r>
                      <a:endParaRPr lang="en-ID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2027997"/>
                  </a:ext>
                </a:extLst>
              </a:tr>
              <a:tr h="1493696">
                <a:tc>
                  <a:txBody>
                    <a:bodyPr/>
                    <a:lstStyle/>
                    <a:p>
                      <a:r>
                        <a:rPr lang="en-US" sz="1200" dirty="0"/>
                        <a:t>I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Belum </a:t>
                      </a:r>
                      <a:r>
                        <a:rPr lang="en-US" sz="1200" dirty="0" err="1"/>
                        <a:t>pernah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melakukan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penciptaan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produk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atau</a:t>
                      </a:r>
                      <a:r>
                        <a:rPr lang="en-US" sz="1200" dirty="0"/>
                        <a:t> ide </a:t>
                      </a:r>
                      <a:r>
                        <a:rPr lang="en-US" sz="1200" dirty="0" err="1"/>
                        <a:t>baru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selama</a:t>
                      </a:r>
                      <a:r>
                        <a:rPr lang="en-US" sz="1200" dirty="0"/>
                        <a:t> 2 </a:t>
                      </a:r>
                      <a:r>
                        <a:rPr lang="en-US" sz="1200" dirty="0" err="1"/>
                        <a:t>tahun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terakhir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err="1"/>
                        <a:t>Memiliki</a:t>
                      </a:r>
                      <a:r>
                        <a:rPr lang="en-US" sz="1200" dirty="0"/>
                        <a:t> 1 </a:t>
                      </a:r>
                      <a:r>
                        <a:rPr lang="en-US" sz="1200" dirty="0" err="1"/>
                        <a:t>produk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invasi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terbaru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sesuai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dengan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kebutuhan</a:t>
                      </a:r>
                      <a:r>
                        <a:rPr lang="en-US" sz="1200" dirty="0"/>
                        <a:t> pasar/</a:t>
                      </a:r>
                      <a:r>
                        <a:rPr lang="en-US" sz="1200" dirty="0" err="1"/>
                        <a:t>konsumen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 err="1"/>
                        <a:t>Melakukan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riset</a:t>
                      </a:r>
                      <a:r>
                        <a:rPr lang="en-US" sz="1200" b="0" dirty="0"/>
                        <a:t> pasar</a:t>
                      </a:r>
                    </a:p>
                    <a:p>
                      <a:pPr marL="182563" indent="-182563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 err="1"/>
                        <a:t>Melakukan</a:t>
                      </a:r>
                      <a:r>
                        <a:rPr lang="en-US" sz="1200" b="0" dirty="0"/>
                        <a:t> Analisa </a:t>
                      </a:r>
                      <a:r>
                        <a:rPr lang="en-US" sz="1200" b="0" dirty="0" err="1"/>
                        <a:t>kebutuhan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pelanggan</a:t>
                      </a:r>
                      <a:endParaRPr lang="en-US" sz="1200" b="0" dirty="0"/>
                    </a:p>
                    <a:p>
                      <a:pPr marL="182563" indent="-182563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 err="1"/>
                        <a:t>Mencari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potensi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produk</a:t>
                      </a:r>
                      <a:r>
                        <a:rPr lang="en-US" sz="1200" b="0" dirty="0"/>
                        <a:t> dan </a:t>
                      </a:r>
                      <a:r>
                        <a:rPr lang="en-US" sz="1200" b="0" dirty="0" err="1"/>
                        <a:t>pengembangannya</a:t>
                      </a:r>
                      <a:r>
                        <a:rPr lang="en-US" sz="1200" b="0" dirty="0"/>
                        <a:t> </a:t>
                      </a:r>
                    </a:p>
                    <a:p>
                      <a:pPr marL="182563" indent="-182563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 err="1"/>
                        <a:t>Membuat</a:t>
                      </a:r>
                      <a:r>
                        <a:rPr lang="en-US" sz="1200" b="0" dirty="0"/>
                        <a:t> prototype </a:t>
                      </a:r>
                      <a:r>
                        <a:rPr lang="en-US" sz="1200" b="0" dirty="0" err="1"/>
                        <a:t>produk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inovasi</a:t>
                      </a:r>
                      <a:endParaRPr lang="en-US" sz="1200" b="0" dirty="0"/>
                    </a:p>
                    <a:p>
                      <a:pPr marL="182563" indent="-182563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 err="1"/>
                        <a:t>Melakukan</a:t>
                      </a:r>
                      <a:r>
                        <a:rPr lang="en-US" sz="1200" b="0" dirty="0"/>
                        <a:t> Uji test </a:t>
                      </a:r>
                      <a:r>
                        <a:rPr lang="en-US" sz="1200" b="0" dirty="0" err="1"/>
                        <a:t>produk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inovasi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ke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calon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pelanggan</a:t>
                      </a:r>
                      <a:endParaRPr lang="en-US" sz="1200" b="0" dirty="0"/>
                    </a:p>
                    <a:p>
                      <a:pPr marL="182563" indent="-182563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 err="1"/>
                        <a:t>Melakukan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perbaikan</a:t>
                      </a:r>
                      <a:r>
                        <a:rPr lang="en-US" sz="1200" b="0" dirty="0"/>
                        <a:t> </a:t>
                      </a:r>
                    </a:p>
                    <a:p>
                      <a:pPr marL="182563" indent="-182563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/>
                        <a:t>Test </a:t>
                      </a:r>
                      <a:r>
                        <a:rPr lang="en-US" sz="1200" b="0" dirty="0" err="1"/>
                        <a:t>produk</a:t>
                      </a:r>
                      <a:r>
                        <a:rPr lang="en-US" sz="1200" b="0" dirty="0"/>
                        <a:t> yang </a:t>
                      </a:r>
                      <a:r>
                        <a:rPr lang="en-US" sz="1200" b="0" dirty="0" err="1"/>
                        <a:t>diperbaiki</a:t>
                      </a:r>
                      <a:endParaRPr lang="en-US" sz="1200" b="0" dirty="0"/>
                    </a:p>
                    <a:p>
                      <a:pPr marL="182563" indent="-182563">
                        <a:buFont typeface="Arial" panose="020B0604020202020204" pitchFamily="34" charset="0"/>
                        <a:buChar char="•"/>
                      </a:pPr>
                      <a:r>
                        <a:rPr lang="en-ID" sz="1200" b="0" dirty="0" err="1"/>
                        <a:t>Membuat</a:t>
                      </a:r>
                      <a:r>
                        <a:rPr lang="en-ID" sz="1200" b="0" dirty="0"/>
                        <a:t> </a:t>
                      </a:r>
                      <a:r>
                        <a:rPr lang="en-ID" sz="1200" b="0" dirty="0" err="1"/>
                        <a:t>rencana</a:t>
                      </a:r>
                      <a:r>
                        <a:rPr lang="en-ID" sz="1200" b="0" dirty="0"/>
                        <a:t>  launching </a:t>
                      </a:r>
                      <a:r>
                        <a:rPr lang="en-ID" sz="1200" b="0" dirty="0" err="1"/>
                        <a:t>produk</a:t>
                      </a:r>
                      <a:r>
                        <a:rPr lang="en-ID" sz="1200" b="0" dirty="0"/>
                        <a:t> </a:t>
                      </a:r>
                      <a:r>
                        <a:rPr lang="en-ID" sz="1200" b="0" dirty="0" err="1"/>
                        <a:t>baru</a:t>
                      </a:r>
                      <a:endParaRPr lang="en-US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12 </a:t>
                      </a:r>
                      <a:r>
                        <a:rPr lang="en-US" sz="1200" dirty="0" err="1"/>
                        <a:t>s.d</a:t>
                      </a:r>
                      <a:r>
                        <a:rPr lang="en-US" sz="1200" dirty="0"/>
                        <a:t> 15 </a:t>
                      </a:r>
                      <a:r>
                        <a:rPr lang="en-US" sz="1200" dirty="0" err="1"/>
                        <a:t>Maret</a:t>
                      </a:r>
                      <a:endParaRPr lang="en-US" sz="1200" dirty="0"/>
                    </a:p>
                    <a:p>
                      <a:endParaRPr lang="en-US" sz="1200" dirty="0"/>
                    </a:p>
                    <a:p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Dina</a:t>
                      </a:r>
                    </a:p>
                    <a:p>
                      <a:endParaRPr lang="en-ID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4110949"/>
                  </a:ext>
                </a:extLst>
              </a:tr>
              <a:tr h="1317967">
                <a:tc>
                  <a:txBody>
                    <a:bodyPr/>
                    <a:lstStyle/>
                    <a:p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dirty="0"/>
                        <a:t>UMKM </a:t>
                      </a:r>
                      <a:r>
                        <a:rPr lang="en-US" sz="1200" dirty="0" err="1"/>
                        <a:t>belum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memiliki</a:t>
                      </a:r>
                      <a:r>
                        <a:rPr lang="en-US" sz="1200" dirty="0"/>
                        <a:t> Profile yang </a:t>
                      </a:r>
                      <a:r>
                        <a:rPr lang="en-US" sz="1200" dirty="0" err="1"/>
                        <a:t>terbaru</a:t>
                      </a:r>
                      <a:r>
                        <a:rPr lang="en-US" sz="1200" dirty="0"/>
                        <a:t> dan </a:t>
                      </a:r>
                      <a:r>
                        <a:rPr lang="en-US" sz="1200" dirty="0" err="1"/>
                        <a:t>layak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untuk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dipromosikan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secara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masif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err="1"/>
                        <a:t>Memiliki</a:t>
                      </a:r>
                      <a:r>
                        <a:rPr lang="en-US" sz="1200" dirty="0"/>
                        <a:t> 1 profile digital yang comprehensive, yang </a:t>
                      </a:r>
                      <a:r>
                        <a:rPr lang="en-US" sz="1200" dirty="0" err="1"/>
                        <a:t>memuat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produk</a:t>
                      </a:r>
                      <a:r>
                        <a:rPr lang="en-US" sz="1200" dirty="0"/>
                        <a:t>/</a:t>
                      </a:r>
                      <a:r>
                        <a:rPr lang="en-US" sz="1200" dirty="0" err="1"/>
                        <a:t>layanan</a:t>
                      </a:r>
                      <a:r>
                        <a:rPr lang="en-US" sz="1200" dirty="0"/>
                        <a:t>, </a:t>
                      </a:r>
                      <a:r>
                        <a:rPr lang="en-US" sz="1200" dirty="0" err="1"/>
                        <a:t>keunggulan</a:t>
                      </a:r>
                      <a:r>
                        <a:rPr lang="en-US" sz="1200" dirty="0"/>
                        <a:t>, </a:t>
                      </a:r>
                      <a:r>
                        <a:rPr lang="en-US" sz="1200" dirty="0" err="1"/>
                        <a:t>saluran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distriibusi</a:t>
                      </a:r>
                      <a:r>
                        <a:rPr lang="en-US" sz="1200" dirty="0"/>
                        <a:t> yang </a:t>
                      </a:r>
                      <a:r>
                        <a:rPr lang="en-US" sz="1200" dirty="0" err="1"/>
                        <a:t>tersedia</a:t>
                      </a:r>
                      <a:r>
                        <a:rPr lang="en-US" sz="1200" dirty="0"/>
                        <a:t>, </a:t>
                      </a:r>
                      <a:r>
                        <a:rPr lang="en-US" sz="1200" dirty="0" err="1"/>
                        <a:t>informasi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lokasi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usaha</a:t>
                      </a:r>
                      <a:r>
                        <a:rPr lang="en-US" sz="1200" dirty="0"/>
                        <a:t>, </a:t>
                      </a:r>
                      <a:r>
                        <a:rPr lang="en-US" sz="1200" dirty="0" err="1"/>
                        <a:t>dll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 err="1"/>
                        <a:t>Membuat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foto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produk</a:t>
                      </a:r>
                      <a:r>
                        <a:rPr lang="en-US" sz="1200" b="0" dirty="0"/>
                        <a:t>/</a:t>
                      </a:r>
                      <a:r>
                        <a:rPr lang="en-US" sz="1200" b="0" dirty="0" err="1"/>
                        <a:t>layanan</a:t>
                      </a:r>
                      <a:r>
                        <a:rPr lang="en-US" sz="1200" b="0" dirty="0"/>
                        <a:t> yang </a:t>
                      </a:r>
                      <a:r>
                        <a:rPr lang="en-US" sz="1200" b="0" dirty="0" err="1"/>
                        <a:t>terbaru</a:t>
                      </a:r>
                      <a:r>
                        <a:rPr lang="en-US" sz="1200" b="0" dirty="0"/>
                        <a:t> dan </a:t>
                      </a:r>
                      <a:r>
                        <a:rPr lang="en-US" sz="1200" b="0" dirty="0" err="1"/>
                        <a:t>terbaik</a:t>
                      </a:r>
                      <a:r>
                        <a:rPr lang="en-US" sz="1200" b="0" dirty="0"/>
                        <a:t> (minimal 10 </a:t>
                      </a:r>
                      <a:r>
                        <a:rPr lang="en-US" sz="1200" b="0" dirty="0" err="1"/>
                        <a:t>stok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foto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produk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untuk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menjadi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alaternatif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pilihan</a:t>
                      </a:r>
                      <a:r>
                        <a:rPr lang="en-US" sz="1200" b="0" dirty="0"/>
                        <a:t>)</a:t>
                      </a:r>
                    </a:p>
                    <a:p>
                      <a:pPr marL="182563" indent="-182563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 err="1"/>
                        <a:t>Melakukan</a:t>
                      </a:r>
                      <a:r>
                        <a:rPr lang="en-US" sz="1200" b="0" dirty="0"/>
                        <a:t> Analisa </a:t>
                      </a:r>
                      <a:r>
                        <a:rPr lang="en-US" sz="1200" b="0" dirty="0" err="1"/>
                        <a:t>keunggulan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produk</a:t>
                      </a:r>
                      <a:r>
                        <a:rPr lang="en-US" sz="1200" b="0" dirty="0"/>
                        <a:t>, </a:t>
                      </a:r>
                      <a:r>
                        <a:rPr lang="en-US" sz="1200" b="0" dirty="0" err="1"/>
                        <a:t>utamanya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sesuai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dengan</a:t>
                      </a:r>
                      <a:r>
                        <a:rPr lang="en-US" sz="1200" b="0" dirty="0"/>
                        <a:t> yang </a:t>
                      </a:r>
                      <a:r>
                        <a:rPr lang="en-US" sz="1200" b="0" dirty="0" err="1"/>
                        <a:t>dirasakan</a:t>
                      </a:r>
                      <a:r>
                        <a:rPr lang="en-US" sz="1200" b="0" dirty="0"/>
                        <a:t> oleh customer </a:t>
                      </a:r>
                      <a:r>
                        <a:rPr lang="en-US" sz="1200" b="0" dirty="0" err="1"/>
                        <a:t>saat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ini</a:t>
                      </a:r>
                      <a:endParaRPr lang="en-US" sz="1200" b="0" dirty="0"/>
                    </a:p>
                    <a:p>
                      <a:pPr marL="182563" indent="-182563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 err="1"/>
                        <a:t>Melakukan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penataan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lokasi</a:t>
                      </a:r>
                      <a:r>
                        <a:rPr lang="en-US" sz="1200" b="0" dirty="0"/>
                        <a:t> dan </a:t>
                      </a:r>
                      <a:r>
                        <a:rPr lang="en-US" sz="1200" b="0" dirty="0" err="1"/>
                        <a:t>mencantumkan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informasi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lokasi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usaha</a:t>
                      </a:r>
                      <a:r>
                        <a:rPr lang="en-US" sz="1200" b="0" dirty="0"/>
                        <a:t> (offline dan </a:t>
                      </a:r>
                      <a:r>
                        <a:rPr lang="en-US" sz="1200" b="0" dirty="0" err="1"/>
                        <a:t>onlie</a:t>
                      </a:r>
                      <a:r>
                        <a:rPr lang="en-US" sz="1200" b="0" dirty="0"/>
                        <a:t>)</a:t>
                      </a:r>
                      <a:endParaRPr lang="en-ID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15 </a:t>
                      </a:r>
                      <a:r>
                        <a:rPr lang="en-US" sz="1200" dirty="0" err="1"/>
                        <a:t>Maret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Vena</a:t>
                      </a:r>
                    </a:p>
                    <a:p>
                      <a:endParaRPr lang="en-ID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1961289"/>
                  </a:ext>
                </a:extLst>
              </a:tr>
              <a:tr h="961494">
                <a:tc>
                  <a:txBody>
                    <a:bodyPr/>
                    <a:lstStyle/>
                    <a:p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dirty="0"/>
                        <a:t>UMKM </a:t>
                      </a:r>
                      <a:r>
                        <a:rPr lang="en-US" sz="1200" dirty="0" err="1"/>
                        <a:t>belum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memiliki</a:t>
                      </a:r>
                      <a:r>
                        <a:rPr lang="en-US" sz="1200" dirty="0"/>
                        <a:t> proposal/ business plan </a:t>
                      </a:r>
                      <a:r>
                        <a:rPr lang="en-US" sz="1200" dirty="0" err="1"/>
                        <a:t>untuk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mendapatkan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akses</a:t>
                      </a:r>
                      <a:r>
                        <a:rPr lang="en-US" sz="1200" dirty="0"/>
                        <a:t> modal </a:t>
                      </a:r>
                      <a:r>
                        <a:rPr lang="en-US" sz="1200" dirty="0" err="1"/>
                        <a:t>mendukung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peningkatan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produksi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200" dirty="0" err="1"/>
                        <a:t>Memiliki</a:t>
                      </a:r>
                      <a:r>
                        <a:rPr lang="en-US" sz="1200" dirty="0"/>
                        <a:t> Business plan dan </a:t>
                      </a:r>
                      <a:r>
                        <a:rPr lang="en-US" sz="1200" dirty="0" err="1"/>
                        <a:t>mendapatkan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permodalan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dari</a:t>
                      </a:r>
                      <a:r>
                        <a:rPr lang="en-US" sz="1200" dirty="0"/>
                        <a:t> 1 Lembaga </a:t>
                      </a:r>
                      <a:r>
                        <a:rPr lang="en-US" sz="1200" dirty="0" err="1"/>
                        <a:t>perbankan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atau</a:t>
                      </a:r>
                      <a:r>
                        <a:rPr lang="en-US" sz="1200" dirty="0"/>
                        <a:t> investor (</a:t>
                      </a:r>
                      <a:r>
                        <a:rPr lang="en-US" sz="1200" dirty="0" err="1"/>
                        <a:t>mitra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bisnis</a:t>
                      </a:r>
                      <a:r>
                        <a:rPr lang="en-US" sz="1200" dirty="0"/>
                        <a:t>)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 err="1"/>
                        <a:t>Mencari</a:t>
                      </a:r>
                      <a:r>
                        <a:rPr lang="en-US" sz="1200" b="0" dirty="0"/>
                        <a:t> lembaga2 </a:t>
                      </a:r>
                      <a:r>
                        <a:rPr lang="en-US" sz="1200" b="0" dirty="0" err="1"/>
                        <a:t>permodalan</a:t>
                      </a:r>
                      <a:r>
                        <a:rPr lang="en-US" sz="1200" b="0" dirty="0"/>
                        <a:t> yang </a:t>
                      </a:r>
                      <a:r>
                        <a:rPr lang="en-US" sz="1200" b="0" dirty="0" err="1"/>
                        <a:t>menyediakan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pendanaan</a:t>
                      </a:r>
                      <a:r>
                        <a:rPr lang="en-US" sz="1200" b="0" dirty="0"/>
                        <a:t> (</a:t>
                      </a:r>
                      <a:r>
                        <a:rPr lang="en-US" sz="1200" b="0" dirty="0" err="1"/>
                        <a:t>Hibah</a:t>
                      </a:r>
                      <a:r>
                        <a:rPr lang="en-US" sz="1200" b="0" dirty="0"/>
                        <a:t>/</a:t>
                      </a:r>
                      <a:r>
                        <a:rPr lang="en-US" sz="1200" b="0" dirty="0" err="1"/>
                        <a:t>Pinjaman</a:t>
                      </a:r>
                      <a:r>
                        <a:rPr lang="en-US" sz="1200" b="0" dirty="0"/>
                        <a:t>)</a:t>
                      </a:r>
                    </a:p>
                    <a:p>
                      <a:pPr marL="182563" indent="-182563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 err="1"/>
                        <a:t>Mencari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tamplete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proposan</a:t>
                      </a:r>
                      <a:r>
                        <a:rPr lang="en-US" sz="1200" b="0" dirty="0"/>
                        <a:t> dan </a:t>
                      </a:r>
                      <a:r>
                        <a:rPr lang="en-US" sz="1200" b="0" dirty="0" err="1"/>
                        <a:t>jadwal</a:t>
                      </a:r>
                      <a:r>
                        <a:rPr lang="en-US" sz="1200" b="0" dirty="0"/>
                        <a:t> dan </a:t>
                      </a:r>
                      <a:r>
                        <a:rPr lang="en-US" sz="1200" b="0" dirty="0" err="1"/>
                        <a:t>mekanisme</a:t>
                      </a:r>
                      <a:r>
                        <a:rPr lang="en-US" sz="1200" b="0" dirty="0"/>
                        <a:t> pitching</a:t>
                      </a:r>
                    </a:p>
                    <a:p>
                      <a:pPr marL="182563" indent="-182563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/>
                        <a:t>Menyusun Business plan </a:t>
                      </a:r>
                    </a:p>
                    <a:p>
                      <a:pPr marL="182563" indent="-182563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/>
                        <a:t>Dan </a:t>
                      </a:r>
                      <a:r>
                        <a:rPr lang="en-US" sz="1200" b="0" dirty="0" err="1"/>
                        <a:t>mengajukan</a:t>
                      </a:r>
                      <a:r>
                        <a:rPr lang="en-US" sz="1200" b="0" dirty="0"/>
                        <a:t> </a:t>
                      </a:r>
                      <a:r>
                        <a:rPr lang="en-US" sz="1200" b="0" dirty="0" err="1"/>
                        <a:t>pendanaan</a:t>
                      </a:r>
                      <a:r>
                        <a:rPr lang="en-US" sz="1200" b="0" dirty="0"/>
                        <a:t> minimal </a:t>
                      </a:r>
                      <a:r>
                        <a:rPr lang="en-US" sz="1200" b="0" dirty="0" err="1"/>
                        <a:t>ke</a:t>
                      </a:r>
                      <a:r>
                        <a:rPr lang="en-US" sz="1200" b="0" dirty="0"/>
                        <a:t> 3 Lembaga </a:t>
                      </a:r>
                      <a:r>
                        <a:rPr lang="en-US" sz="1200" b="0" dirty="0" err="1"/>
                        <a:t>pendanaan</a:t>
                      </a:r>
                      <a:endParaRPr lang="en-ID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263270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2F13C252-9989-4CFD-B2EE-631E342F6F6D}"/>
              </a:ext>
            </a:extLst>
          </p:cNvPr>
          <p:cNvSpPr txBox="1"/>
          <p:nvPr/>
        </p:nvSpPr>
        <p:spPr>
          <a:xfrm>
            <a:off x="0" y="1258063"/>
            <a:ext cx="57736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V. </a:t>
            </a:r>
            <a:r>
              <a:rPr lang="en-US" dirty="0" err="1"/>
              <a:t>Indikator</a:t>
            </a:r>
            <a:r>
              <a:rPr lang="en-US" dirty="0"/>
              <a:t> </a:t>
            </a:r>
            <a:r>
              <a:rPr lang="en-US" dirty="0" err="1"/>
              <a:t>Capaian</a:t>
            </a:r>
            <a:r>
              <a:rPr lang="en-US" dirty="0"/>
              <a:t> : </a:t>
            </a: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&amp; </a:t>
            </a:r>
            <a:r>
              <a:rPr lang="en-US" dirty="0" err="1"/>
              <a:t>permodalan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8430732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63F9293-A1AA-4255-3500-370B99F40B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AA8CB2F-333A-BCF1-808B-9E59EAF4C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2209" y="307292"/>
            <a:ext cx="5817782" cy="1325563"/>
          </a:xfrm>
        </p:spPr>
        <p:txBody>
          <a:bodyPr/>
          <a:lstStyle/>
          <a:p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endParaRPr lang="en-ID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BF53006-B05E-F46E-9A02-FED6920189E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1305652"/>
              </p:ext>
            </p:extLst>
          </p:nvPr>
        </p:nvGraphicFramePr>
        <p:xfrm>
          <a:off x="636181" y="3037737"/>
          <a:ext cx="10515600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2600">
                  <a:extLst>
                    <a:ext uri="{9D8B030D-6E8A-4147-A177-3AD203B41FA5}">
                      <a16:colId xmlns:a16="http://schemas.microsoft.com/office/drawing/2014/main" val="3734212499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3027727204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161072891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3421991806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942160365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53821407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NO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KONDISI EXISTING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RENCANA KEGIATAN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defTabSz="896938"/>
                      <a:r>
                        <a:rPr lang="en-US" sz="1200" dirty="0"/>
                        <a:t>TARGET RENCANA PERBAIKAN YANG AKAN DICAPAI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WAKTU PELAKSANAAN</a:t>
                      </a:r>
                      <a:endParaRPr lang="en-ID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KET</a:t>
                      </a:r>
                    </a:p>
                    <a:p>
                      <a:pPr algn="ctr"/>
                      <a:r>
                        <a:rPr lang="en-US" sz="1200" dirty="0"/>
                        <a:t>(PIC)</a:t>
                      </a:r>
                      <a:endParaRPr lang="en-ID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29612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0000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62982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6609516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2E031044-EDA3-ECD0-B2C4-300F063FD1DD}"/>
              </a:ext>
            </a:extLst>
          </p:cNvPr>
          <p:cNvSpPr txBox="1"/>
          <p:nvPr/>
        </p:nvSpPr>
        <p:spPr>
          <a:xfrm>
            <a:off x="723014" y="1871147"/>
            <a:ext cx="8708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Buatlah</a:t>
            </a:r>
            <a:r>
              <a:rPr lang="en-US" dirty="0"/>
              <a:t> Program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pendampingan</a:t>
            </a:r>
            <a:r>
              <a:rPr lang="en-US" dirty="0"/>
              <a:t> UMKM </a:t>
            </a:r>
            <a:r>
              <a:rPr lang="en-US" dirty="0" err="1"/>
              <a:t>merujuk</a:t>
            </a:r>
            <a:r>
              <a:rPr lang="en-US" dirty="0"/>
              <a:t> pada 5 KPI 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9406981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963</TotalTime>
  <Words>1290</Words>
  <Application>Microsoft Office PowerPoint</Application>
  <PresentationFormat>Widescreen</PresentationFormat>
  <Paragraphs>207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Aptos</vt:lpstr>
      <vt:lpstr>Arial</vt:lpstr>
      <vt:lpstr>Arial MT</vt:lpstr>
      <vt:lpstr>Calibri</vt:lpstr>
      <vt:lpstr>Calibri Light</vt:lpstr>
      <vt:lpstr>Office Theme</vt:lpstr>
      <vt:lpstr>PENGEMBANGAN BISNIS Pendampingan UMKM </vt:lpstr>
      <vt:lpstr>KPI PROGRAM PENDAMPINGAN</vt:lpstr>
      <vt:lpstr>CONTOH RENCANA PROGRAM KERJA</vt:lpstr>
      <vt:lpstr>RENCANA PROGRAM KERJA</vt:lpstr>
      <vt:lpstr>RENCANA PROGRAM KERJA</vt:lpstr>
      <vt:lpstr>RENCANA PROGRAM KERJA</vt:lpstr>
      <vt:lpstr>RENCANA PROGRAM KERJA</vt:lpstr>
      <vt:lpstr>Tugas kelompok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Personal</dc:creator>
  <cp:lastModifiedBy>Slitemasters .</cp:lastModifiedBy>
  <cp:revision>56</cp:revision>
  <dcterms:created xsi:type="dcterms:W3CDTF">2023-03-15T16:26:05Z</dcterms:created>
  <dcterms:modified xsi:type="dcterms:W3CDTF">2025-03-18T03:13:33Z</dcterms:modified>
</cp:coreProperties>
</file>