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351" r:id="rId3"/>
    <p:sldId id="352" r:id="rId4"/>
    <p:sldId id="332" r:id="rId5"/>
    <p:sldId id="348" r:id="rId6"/>
    <p:sldId id="346" r:id="rId7"/>
    <p:sldId id="347" r:id="rId8"/>
    <p:sldId id="300" r:id="rId9"/>
  </p:sldIdLst>
  <p:sldSz cx="9144000" cy="6858000" type="screen4x3"/>
  <p:notesSz cx="7045325" cy="9345613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97" autoAdjust="0"/>
    <p:restoredTop sz="94580" autoAdjust="0"/>
  </p:normalViewPr>
  <p:slideViewPr>
    <p:cSldViewPr>
      <p:cViewPr>
        <p:scale>
          <a:sx n="66" d="100"/>
          <a:sy n="66" d="100"/>
        </p:scale>
        <p:origin x="1392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HUKUM PERLINDUNGAN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KONSUMEN</a:t>
            </a:r>
          </a:p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ETIKA BISNIS DALAM PERLINDUNGAN KONSUMEN</a:t>
            </a: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7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620688"/>
            <a:ext cx="7272808" cy="5018112"/>
          </a:xfrm>
        </p:spPr>
        <p:txBody>
          <a:bodyPr/>
          <a:lstStyle/>
          <a:p>
            <a:r>
              <a:rPr lang="en-US" b="1" dirty="0" err="1">
                <a:solidFill>
                  <a:schemeClr val="tx1"/>
                </a:solidFill>
              </a:rPr>
              <a:t>Pengertian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Etika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Bisnis</a:t>
            </a:r>
            <a:endParaRPr lang="en-US" b="1" dirty="0" smtClean="0">
              <a:solidFill>
                <a:schemeClr val="tx1"/>
              </a:solidFill>
            </a:endParaRPr>
          </a:p>
          <a:p>
            <a:endParaRPr lang="en-US" b="1" dirty="0" smtClean="0">
              <a:solidFill>
                <a:schemeClr val="tx1"/>
              </a:solidFill>
            </a:endParaRPr>
          </a:p>
          <a:p>
            <a:pPr algn="l"/>
            <a:r>
              <a:rPr lang="en-US" b="1" dirty="0" err="1">
                <a:solidFill>
                  <a:schemeClr val="tx1"/>
                </a:solidFill>
              </a:rPr>
              <a:t>Etika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bisnis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 err="1" smtClean="0">
                <a:solidFill>
                  <a:schemeClr val="tx1"/>
                </a:solidFill>
              </a:rPr>
              <a:t>Prinsip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moral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nilai-nilai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mengatur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perilaku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kegiatan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ekonomi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Berkaitan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tanggung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jawab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kejujuran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keadilan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menjalankan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aktivitas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bisnis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terhadap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berbagai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termasuk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622643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620688"/>
            <a:ext cx="7200800" cy="5018112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b="1" dirty="0" err="1">
                <a:solidFill>
                  <a:schemeClr val="tx1"/>
                </a:solidFill>
              </a:rPr>
              <a:t>Pentingnya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Etika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dalam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Bisnis</a:t>
            </a:r>
            <a:endParaRPr lang="en-US" b="1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Membangun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Reputasi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Kepercayaan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➤ </a:t>
            </a:r>
            <a:r>
              <a:rPr lang="en-US" dirty="0" err="1">
                <a:solidFill>
                  <a:schemeClr val="tx1"/>
                </a:solidFill>
              </a:rPr>
              <a:t>Etika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membentuk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citra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positif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perusahaan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Mendorong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Persaingan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Sehat</a:t>
            </a: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➤ </a:t>
            </a:r>
            <a:r>
              <a:rPr lang="en-US" dirty="0" err="1">
                <a:solidFill>
                  <a:schemeClr val="tx1"/>
                </a:solidFill>
              </a:rPr>
              <a:t>Praktik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bisnis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adil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meningkatkan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kualitas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layanan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produk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Meningkatkan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Loyalitas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➤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cenderung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memilih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perusahaan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transparan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jujur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Font typeface="Arial" pitchFamily="34" charset="0"/>
              <a:buAutoNum type="arabicPeriod"/>
            </a:pPr>
            <a:r>
              <a:rPr lang="sv-SE" dirty="0" smtClean="0">
                <a:solidFill>
                  <a:schemeClr val="tx1"/>
                </a:solidFill>
              </a:rPr>
              <a:t>Menghindari </a:t>
            </a:r>
            <a:r>
              <a:rPr lang="sv-SE" dirty="0">
                <a:solidFill>
                  <a:schemeClr val="tx1"/>
                </a:solidFill>
              </a:rPr>
              <a:t>Sanksi Hukum dan Sosial</a:t>
            </a:r>
            <a:br>
              <a:rPr lang="sv-SE" dirty="0">
                <a:solidFill>
                  <a:schemeClr val="tx1"/>
                </a:solidFill>
              </a:rPr>
            </a:br>
            <a:r>
              <a:rPr lang="sv-SE" dirty="0">
                <a:solidFill>
                  <a:schemeClr val="tx1"/>
                </a:solidFill>
              </a:rPr>
              <a:t>➤ Etika yang dilanggar dapat berujung pada tuntutan hukum.</a:t>
            </a:r>
          </a:p>
          <a:p>
            <a:pPr marL="514350" indent="-514350" algn="l">
              <a:buAutoNum type="arabicPeriod"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503754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548680"/>
            <a:ext cx="7488832" cy="5494784"/>
          </a:xfrm>
        </p:spPr>
        <p:txBody>
          <a:bodyPr>
            <a:normAutofit fontScale="25000" lnSpcReduction="20000"/>
          </a:bodyPr>
          <a:lstStyle/>
          <a:p>
            <a:pPr algn="l"/>
            <a:endParaRPr lang="en-US" sz="9600" dirty="0" smtClean="0">
              <a:solidFill>
                <a:schemeClr val="tx1"/>
              </a:solidFill>
            </a:endParaRPr>
          </a:p>
          <a:p>
            <a:pPr algn="l"/>
            <a:r>
              <a:rPr lang="en-US" sz="9600" b="1" dirty="0" err="1" smtClean="0">
                <a:solidFill>
                  <a:schemeClr val="tx1"/>
                </a:solidFill>
              </a:rPr>
              <a:t>Nilai-nilai</a:t>
            </a:r>
            <a:r>
              <a:rPr lang="en-US" sz="9600" b="1" dirty="0" smtClean="0">
                <a:solidFill>
                  <a:schemeClr val="tx1"/>
                </a:solidFill>
              </a:rPr>
              <a:t> </a:t>
            </a:r>
            <a:r>
              <a:rPr lang="en-US" sz="9600" b="1" dirty="0" err="1">
                <a:solidFill>
                  <a:schemeClr val="tx1"/>
                </a:solidFill>
              </a:rPr>
              <a:t>Etika</a:t>
            </a:r>
            <a:r>
              <a:rPr lang="en-US" sz="9600" b="1" dirty="0">
                <a:solidFill>
                  <a:schemeClr val="tx1"/>
                </a:solidFill>
              </a:rPr>
              <a:t> </a:t>
            </a:r>
            <a:r>
              <a:rPr lang="en-US" sz="9600" b="1" dirty="0" err="1">
                <a:solidFill>
                  <a:schemeClr val="tx1"/>
                </a:solidFill>
              </a:rPr>
              <a:t>dalam</a:t>
            </a:r>
            <a:r>
              <a:rPr lang="en-US" sz="9600" b="1" dirty="0">
                <a:solidFill>
                  <a:schemeClr val="tx1"/>
                </a:solidFill>
              </a:rPr>
              <a:t> </a:t>
            </a:r>
            <a:r>
              <a:rPr lang="en-US" sz="9600" b="1" dirty="0" err="1" smtClean="0">
                <a:solidFill>
                  <a:schemeClr val="tx1"/>
                </a:solidFill>
              </a:rPr>
              <a:t>Bisnis</a:t>
            </a:r>
            <a:endParaRPr lang="en-US" sz="9600" b="1" dirty="0" smtClean="0">
              <a:solidFill>
                <a:schemeClr val="tx1"/>
              </a:solidFill>
            </a:endParaRPr>
          </a:p>
          <a:p>
            <a:pPr algn="l"/>
            <a:endParaRPr lang="en-US" sz="9600" dirty="0" smtClean="0">
              <a:solidFill>
                <a:schemeClr val="tx1"/>
              </a:solidFill>
            </a:endParaRPr>
          </a:p>
          <a:p>
            <a:pPr marL="465138" indent="-465138" algn="l">
              <a:buAutoNum type="arabicPeriod"/>
            </a:pPr>
            <a:r>
              <a:rPr lang="en-US" sz="9600" dirty="0" err="1" smtClean="0">
                <a:solidFill>
                  <a:schemeClr val="tx1"/>
                </a:solidFill>
              </a:rPr>
              <a:t>Kejujuran</a:t>
            </a:r>
            <a:r>
              <a:rPr lang="en-US" sz="9600" dirty="0" smtClean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dalam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menyampaikan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informasi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 smtClean="0">
                <a:solidFill>
                  <a:schemeClr val="tx1"/>
                </a:solidFill>
              </a:rPr>
              <a:t>produk</a:t>
            </a:r>
            <a:endParaRPr lang="en-US" sz="9600" dirty="0" smtClean="0">
              <a:solidFill>
                <a:schemeClr val="tx1"/>
              </a:solidFill>
            </a:endParaRPr>
          </a:p>
          <a:p>
            <a:pPr marL="465138" indent="-465138" algn="l">
              <a:buAutoNum type="arabicPeriod"/>
            </a:pPr>
            <a:r>
              <a:rPr lang="en-US" sz="9600" dirty="0" err="1">
                <a:solidFill>
                  <a:schemeClr val="tx1"/>
                </a:solidFill>
              </a:rPr>
              <a:t>Keadilan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dalam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menetapkan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harga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dan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 smtClean="0">
                <a:solidFill>
                  <a:schemeClr val="tx1"/>
                </a:solidFill>
              </a:rPr>
              <a:t>layanan</a:t>
            </a:r>
            <a:endParaRPr lang="en-US" sz="9600" dirty="0" smtClean="0">
              <a:solidFill>
                <a:schemeClr val="tx1"/>
              </a:solidFill>
            </a:endParaRPr>
          </a:p>
          <a:p>
            <a:pPr marL="465138" indent="-465138" algn="l">
              <a:buAutoNum type="arabicPeriod"/>
            </a:pPr>
            <a:r>
              <a:rPr lang="en-US" sz="9600" dirty="0" err="1">
                <a:solidFill>
                  <a:schemeClr val="tx1"/>
                </a:solidFill>
              </a:rPr>
              <a:t>Tanggung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jawab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terhadap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produk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dan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layanan</a:t>
            </a:r>
            <a:r>
              <a:rPr lang="en-US" sz="9600" dirty="0">
                <a:solidFill>
                  <a:schemeClr val="tx1"/>
                </a:solidFill>
              </a:rPr>
              <a:t> yang </a:t>
            </a:r>
            <a:r>
              <a:rPr lang="en-US" sz="9600" dirty="0" err="1" smtClean="0">
                <a:solidFill>
                  <a:schemeClr val="tx1"/>
                </a:solidFill>
              </a:rPr>
              <a:t>ditawarkan</a:t>
            </a:r>
            <a:endParaRPr lang="en-US" sz="9600" dirty="0" smtClean="0">
              <a:solidFill>
                <a:schemeClr val="tx1"/>
              </a:solidFill>
            </a:endParaRPr>
          </a:p>
          <a:p>
            <a:pPr marL="465138" indent="-465138" algn="l">
              <a:buAutoNum type="arabicPeriod"/>
            </a:pPr>
            <a:r>
              <a:rPr lang="en-US" sz="9600" dirty="0" err="1">
                <a:solidFill>
                  <a:schemeClr val="tx1"/>
                </a:solidFill>
              </a:rPr>
              <a:t>Kepedulian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terhadap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kesejahteraan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 smtClean="0">
                <a:solidFill>
                  <a:schemeClr val="tx1"/>
                </a:solidFill>
              </a:rPr>
              <a:t>konsumen</a:t>
            </a:r>
            <a:endParaRPr lang="en-US" sz="9600" dirty="0" smtClean="0">
              <a:solidFill>
                <a:schemeClr val="tx1"/>
              </a:solidFill>
            </a:endParaRPr>
          </a:p>
          <a:p>
            <a:pPr marL="465138" indent="-465138" algn="l">
              <a:buFont typeface="Arial" pitchFamily="34" charset="0"/>
              <a:buAutoNum type="arabicPeriod"/>
            </a:pPr>
            <a:r>
              <a:rPr lang="it-IT" sz="9600" dirty="0">
                <a:solidFill>
                  <a:schemeClr val="tx1"/>
                </a:solidFill>
              </a:rPr>
              <a:t>Transparansi dalam komunikasi dan promosi</a:t>
            </a:r>
          </a:p>
          <a:p>
            <a:pPr algn="l"/>
            <a:endParaRPr lang="en-US" sz="9600" b="1" dirty="0">
              <a:solidFill>
                <a:schemeClr val="tx1"/>
              </a:solidFill>
            </a:endParaRPr>
          </a:p>
          <a:p>
            <a:pPr algn="just"/>
            <a:endParaRPr lang="en-US" sz="9600" b="1" dirty="0">
              <a:solidFill>
                <a:schemeClr val="tx1"/>
              </a:solidFill>
              <a:ea typeface="Martel Sans" pitchFamily="34" charset="-122"/>
            </a:endParaRPr>
          </a:p>
          <a:p>
            <a:pPr algn="just"/>
            <a:endParaRPr lang="en-US" sz="8000" dirty="0">
              <a:solidFill>
                <a:srgbClr val="2C3249"/>
              </a:solidFill>
              <a:ea typeface="Martel Sans" pitchFamily="34" charset="-122"/>
            </a:endParaRPr>
          </a:p>
          <a:p>
            <a:pPr algn="just"/>
            <a:endParaRPr lang="en-US" sz="8000" dirty="0">
              <a:solidFill>
                <a:srgbClr val="2C3249"/>
              </a:solidFill>
              <a:ea typeface="Martel Sans" pitchFamily="34" charset="-122"/>
            </a:endParaRPr>
          </a:p>
          <a:p>
            <a:pPr marL="571500" indent="-571500" algn="just">
              <a:buFont typeface="Wingdings" panose="05000000000000000000" pitchFamily="2" charset="2"/>
              <a:buChar char="Ø"/>
            </a:pPr>
            <a:endParaRPr lang="en-US" sz="4200" dirty="0">
              <a:solidFill>
                <a:srgbClr val="2C3249"/>
              </a:solidFill>
              <a:latin typeface="Martel Sans" pitchFamily="34" charset="0"/>
              <a:cs typeface="Martel Sans" pitchFamily="34" charset="-120"/>
            </a:endParaRPr>
          </a:p>
          <a:p>
            <a:pPr algn="just"/>
            <a:endParaRPr lang="en-US" sz="4200" dirty="0"/>
          </a:p>
          <a:p>
            <a:pPr algn="l"/>
            <a:endParaRPr lang="en-US" sz="4200" dirty="0">
              <a:solidFill>
                <a:schemeClr val="tx1"/>
              </a:solidFill>
            </a:endParaRPr>
          </a:p>
          <a:p>
            <a:pPr algn="l"/>
            <a:endParaRPr lang="en-US" sz="5000" dirty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  <a:latin typeface="Instrument Sans Medium" pitchFamily="34" charset="0"/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dirty="0">
                <a:solidFill>
                  <a:schemeClr val="tx1"/>
                </a:solidFill>
                <a:latin typeface="Arial" panose="020B0604020202020204" pitchFamily="34" charset="0"/>
              </a:rPr>
              <a:t>.</a:t>
            </a: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692446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11560" y="620688"/>
            <a:ext cx="7160840" cy="5018112"/>
          </a:xfrm>
        </p:spPr>
        <p:txBody>
          <a:bodyPr>
            <a:normAutofit lnSpcReduction="10000"/>
          </a:bodyPr>
          <a:lstStyle/>
          <a:p>
            <a:pPr algn="l"/>
            <a:r>
              <a:rPr lang="sv-SE" b="1" dirty="0">
                <a:solidFill>
                  <a:schemeClr val="tx1"/>
                </a:solidFill>
              </a:rPr>
              <a:t>Dampak Pelanggaran Etika terhadap </a:t>
            </a:r>
            <a:r>
              <a:rPr lang="sv-SE" b="1" dirty="0" smtClean="0">
                <a:solidFill>
                  <a:schemeClr val="tx1"/>
                </a:solidFill>
              </a:rPr>
              <a:t>Konsumen</a:t>
            </a: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Kehilangan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Kepercayaan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terhadap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usaha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Kerugian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Materiil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akibat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produk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en-US" dirty="0" err="1">
                <a:solidFill>
                  <a:schemeClr val="tx1"/>
                </a:solidFill>
              </a:rPr>
              <a:t>layanan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sesuai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Gangguan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Kesehatan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en-US" dirty="0" err="1">
                <a:solidFill>
                  <a:schemeClr val="tx1"/>
                </a:solidFill>
              </a:rPr>
              <a:t>Keselamatan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produk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berbahaya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Font typeface="Arial" pitchFamily="34" charset="0"/>
              <a:buAutoNum type="arabicPeriod"/>
            </a:pPr>
            <a:r>
              <a:rPr lang="sv-SE" dirty="0">
                <a:solidFill>
                  <a:schemeClr val="tx1"/>
                </a:solidFill>
              </a:rPr>
              <a:t>Terkekangnya Hak Konsumen untuk mendapatkan informasi, memilih, dan mengadukan keluhan</a:t>
            </a:r>
          </a:p>
          <a:p>
            <a:pPr marL="514350" indent="-514350" algn="l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9688536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476672"/>
            <a:ext cx="7272808" cy="5760640"/>
          </a:xfrm>
        </p:spPr>
        <p:txBody>
          <a:bodyPr>
            <a:normAutofit/>
          </a:bodyPr>
          <a:lstStyle/>
          <a:p>
            <a:pPr algn="just"/>
            <a:endParaRPr lang="en-US" b="1" dirty="0" smtClean="0">
              <a:solidFill>
                <a:schemeClr val="tx1"/>
              </a:solidFill>
            </a:endParaRPr>
          </a:p>
          <a:p>
            <a:pPr algn="just"/>
            <a:r>
              <a:rPr lang="sv-SE" b="1" dirty="0">
                <a:solidFill>
                  <a:schemeClr val="tx1"/>
                </a:solidFill>
              </a:rPr>
              <a:t>Peran Etika dalam Perlindungan </a:t>
            </a:r>
            <a:r>
              <a:rPr lang="sv-SE" b="1" dirty="0" smtClean="0">
                <a:solidFill>
                  <a:schemeClr val="tx1"/>
                </a:solidFill>
              </a:rPr>
              <a:t>Konsumen</a:t>
            </a:r>
          </a:p>
          <a:p>
            <a:pPr marL="514350" indent="-514350" algn="just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Menjadi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penguat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norma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hukum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nb-NO" dirty="0">
                <a:solidFill>
                  <a:schemeClr val="tx1"/>
                </a:solidFill>
              </a:rPr>
              <a:t>Mendorong tanggung jawab sosial </a:t>
            </a:r>
            <a:r>
              <a:rPr lang="nb-NO" dirty="0" smtClean="0">
                <a:solidFill>
                  <a:schemeClr val="tx1"/>
                </a:solidFill>
              </a:rPr>
              <a:t>perusahaan</a:t>
            </a:r>
          </a:p>
          <a:p>
            <a:pPr marL="514350" indent="-514350" algn="just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Memmbangun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budaya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sehat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adil</a:t>
            </a:r>
            <a:endParaRPr lang="en-US" dirty="0" smtClean="0">
              <a:solidFill>
                <a:schemeClr val="tx1"/>
              </a:solidFill>
            </a:endParaRPr>
          </a:p>
          <a:p>
            <a:pPr algn="just"/>
            <a:endParaRPr lang="nl-NL" dirty="0" smtClean="0"/>
          </a:p>
          <a:p>
            <a:pPr marL="514350" indent="-514350" algn="just">
              <a:buAutoNum type="arabicPeriod"/>
            </a:pPr>
            <a:endParaRPr lang="en-US" dirty="0">
              <a:solidFill>
                <a:schemeClr val="tx1"/>
              </a:solidFill>
            </a:endParaRPr>
          </a:p>
          <a:p>
            <a:pPr algn="just"/>
            <a:endParaRPr lang="en-US" sz="1500" dirty="0" smtClean="0">
              <a:solidFill>
                <a:schemeClr val="tx1"/>
              </a:solidFill>
            </a:endParaRPr>
          </a:p>
          <a:p>
            <a:pPr algn="just"/>
            <a:endParaRPr lang="en-US" sz="1500" dirty="0">
              <a:solidFill>
                <a:schemeClr val="tx1"/>
              </a:solidFill>
            </a:endParaRPr>
          </a:p>
          <a:p>
            <a:pPr algn="just"/>
            <a:endParaRPr lang="en-US" sz="1500" dirty="0">
              <a:solidFill>
                <a:schemeClr val="tx1"/>
              </a:solidFill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8194039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548680"/>
            <a:ext cx="7272808" cy="5256584"/>
          </a:xfrm>
        </p:spPr>
        <p:txBody>
          <a:bodyPr>
            <a:normAutofit/>
          </a:bodyPr>
          <a:lstStyle/>
          <a:p>
            <a:pPr algn="l"/>
            <a:r>
              <a:rPr lang="en-US" b="1" dirty="0">
                <a:solidFill>
                  <a:schemeClr val="tx1"/>
                </a:solidFill>
              </a:rPr>
              <a:t>Norma-Norma </a:t>
            </a:r>
            <a:r>
              <a:rPr lang="en-US" b="1" dirty="0" err="1">
                <a:solidFill>
                  <a:schemeClr val="tx1"/>
                </a:solidFill>
              </a:rPr>
              <a:t>Perlindungan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Konsumen</a:t>
            </a:r>
            <a:r>
              <a:rPr lang="en-US" b="1" dirty="0" smtClean="0">
                <a:solidFill>
                  <a:schemeClr val="tx1"/>
                </a:solidFill>
              </a:rPr>
              <a:t> :</a:t>
            </a:r>
          </a:p>
          <a:p>
            <a:pPr marL="514350" indent="-514350" algn="l"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Norma </a:t>
            </a:r>
            <a:r>
              <a:rPr lang="en-US" dirty="0" err="1" smtClean="0">
                <a:solidFill>
                  <a:schemeClr val="tx1"/>
                </a:solidFill>
              </a:rPr>
              <a:t>Etika</a:t>
            </a:r>
            <a:r>
              <a:rPr lang="en-US" dirty="0">
                <a:solidFill>
                  <a:schemeClr val="tx1"/>
                </a:solidFill>
              </a:rPr>
              <a:t> :</a:t>
            </a:r>
            <a:r>
              <a:rPr lang="en-US" dirty="0" err="1">
                <a:solidFill>
                  <a:schemeClr val="tx1"/>
                </a:solidFill>
              </a:rPr>
              <a:t>Berdasarkan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moralitas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berbisnis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Norma </a:t>
            </a:r>
            <a:r>
              <a:rPr lang="en-US" dirty="0" err="1" smtClean="0">
                <a:solidFill>
                  <a:schemeClr val="tx1"/>
                </a:solidFill>
              </a:rPr>
              <a:t>Hukum</a:t>
            </a:r>
            <a:r>
              <a:rPr lang="en-US" dirty="0" smtClean="0">
                <a:solidFill>
                  <a:schemeClr val="tx1"/>
                </a:solidFill>
              </a:rPr>
              <a:t> : </a:t>
            </a:r>
            <a:r>
              <a:rPr lang="es-ES" dirty="0" err="1">
                <a:solidFill>
                  <a:schemeClr val="tx1"/>
                </a:solidFill>
              </a:rPr>
              <a:t>Berdasarkan</a:t>
            </a:r>
            <a:r>
              <a:rPr lang="es-ES" dirty="0">
                <a:solidFill>
                  <a:schemeClr val="tx1"/>
                </a:solidFill>
              </a:rPr>
              <a:t> UU </a:t>
            </a:r>
            <a:r>
              <a:rPr lang="es-ES" dirty="0" err="1">
                <a:solidFill>
                  <a:schemeClr val="tx1"/>
                </a:solidFill>
              </a:rPr>
              <a:t>Perlindungan</a:t>
            </a:r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>
                <a:solidFill>
                  <a:schemeClr val="tx1"/>
                </a:solidFill>
              </a:rPr>
              <a:t>Konsumen</a:t>
            </a:r>
            <a:r>
              <a:rPr lang="es-ES" dirty="0">
                <a:solidFill>
                  <a:schemeClr val="tx1"/>
                </a:solidFill>
              </a:rPr>
              <a:t> (UU No. 8 </a:t>
            </a:r>
            <a:r>
              <a:rPr lang="es-ES" dirty="0" err="1">
                <a:solidFill>
                  <a:schemeClr val="tx1"/>
                </a:solidFill>
              </a:rPr>
              <a:t>Tahun</a:t>
            </a:r>
            <a:r>
              <a:rPr lang="es-ES" dirty="0">
                <a:solidFill>
                  <a:schemeClr val="tx1"/>
                </a:solidFill>
              </a:rPr>
              <a:t> 1999</a:t>
            </a:r>
            <a:r>
              <a:rPr lang="es-ES" dirty="0" smtClean="0">
                <a:solidFill>
                  <a:schemeClr val="tx1"/>
                </a:solidFill>
              </a:rPr>
              <a:t>).</a:t>
            </a:r>
          </a:p>
          <a:p>
            <a:pPr marL="514350" indent="-514350" algn="l"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Norma </a:t>
            </a:r>
            <a:r>
              <a:rPr lang="en-US" dirty="0" err="1" smtClean="0">
                <a:solidFill>
                  <a:schemeClr val="tx1"/>
                </a:solidFill>
              </a:rPr>
              <a:t>Sosial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Adat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istiadat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nilai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masyarakat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menentukan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kewajiban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Font typeface="Arial" pitchFamily="34" charset="0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Norma </a:t>
            </a:r>
            <a:r>
              <a:rPr lang="en-US" dirty="0" err="1" smtClean="0">
                <a:solidFill>
                  <a:schemeClr val="tx1"/>
                </a:solidFill>
              </a:rPr>
              <a:t>Keagamaan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Berdasarkan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ajaran</a:t>
            </a:r>
            <a:r>
              <a:rPr lang="en-US" dirty="0">
                <a:solidFill>
                  <a:schemeClr val="tx1"/>
                </a:solidFill>
              </a:rPr>
              <a:t> agama yang </a:t>
            </a:r>
            <a:r>
              <a:rPr lang="en-US" dirty="0" err="1">
                <a:solidFill>
                  <a:schemeClr val="tx1"/>
                </a:solidFill>
              </a:rPr>
              <a:t>menjunjung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tinggi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kejujuran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tanggung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jawab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endParaRPr lang="sv-SE" dirty="0" smtClean="0"/>
          </a:p>
          <a:p>
            <a:pPr algn="l"/>
            <a:endParaRPr 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15875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204929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</a:p>
          <a:p>
            <a:endParaRPr lang="en-US" sz="4000" b="1" dirty="0"/>
          </a:p>
          <a:p>
            <a:endParaRPr lang="id-ID" sz="2400" b="1" dirty="0">
              <a:sym typeface="Wingdings" panose="05000000000000000000" pitchFamily="2" charset="2"/>
            </a:endParaRPr>
          </a:p>
          <a:p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 </a:t>
            </a:r>
            <a:r>
              <a:rPr lang="en-US" sz="4000" b="1" dirty="0">
                <a:solidFill>
                  <a:schemeClr val="tx1"/>
                </a:solidFill>
              </a:rPr>
              <a:t>END</a:t>
            </a:r>
            <a:r>
              <a:rPr lang="id-ID" sz="4000" b="1" dirty="0">
                <a:solidFill>
                  <a:schemeClr val="tx1"/>
                </a:solidFill>
              </a:rPr>
              <a:t> </a:t>
            </a:r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7091</TotalTime>
  <Words>201</Words>
  <Application>Microsoft Office PowerPoint</Application>
  <PresentationFormat>On-screen Show (4:3)</PresentationFormat>
  <Paragraphs>61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Cambria</vt:lpstr>
      <vt:lpstr>Instrument Sans Medium</vt:lpstr>
      <vt:lpstr>Martel Sans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Adminbsm</cp:lastModifiedBy>
  <cp:revision>614</cp:revision>
  <cp:lastPrinted>2017-08-29T02:54:51Z</cp:lastPrinted>
  <dcterms:created xsi:type="dcterms:W3CDTF">2010-04-18T12:06:30Z</dcterms:created>
  <dcterms:modified xsi:type="dcterms:W3CDTF">2025-04-22T20:49:39Z</dcterms:modified>
</cp:coreProperties>
</file>