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6" r:id="rId3"/>
    <p:sldId id="297" r:id="rId4"/>
    <p:sldId id="298" r:id="rId5"/>
    <p:sldId id="310" r:id="rId6"/>
    <p:sldId id="324" r:id="rId7"/>
    <p:sldId id="325" r:id="rId8"/>
    <p:sldId id="302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14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cs typeface="Calibri"/>
              </a:rPr>
              <a:t>MK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Semiotika</a:t>
            </a:r>
            <a:endParaRPr lang="en-US"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934200" cy="2667000"/>
          </a:xfrm>
        </p:spPr>
        <p:txBody>
          <a:bodyPr/>
          <a:lstStyle/>
          <a:p>
            <a:pPr algn="l" eaLnBrk="1" hangingPunct="1"/>
            <a:endParaRPr lang="en-US" sz="2800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2800" dirty="0" err="1">
                <a:solidFill>
                  <a:srgbClr val="FF0000"/>
                </a:solidFill>
              </a:rPr>
              <a:t>Dosen</a:t>
            </a:r>
            <a:r>
              <a:rPr lang="en-US" sz="2800" dirty="0">
                <a:solidFill>
                  <a:srgbClr val="FF0000"/>
                </a:solidFill>
              </a:rPr>
              <a:t> : Muhammad </a:t>
            </a:r>
            <a:r>
              <a:rPr lang="en-US" sz="2800" dirty="0" err="1">
                <a:solidFill>
                  <a:srgbClr val="FF0000"/>
                </a:solidFill>
              </a:rPr>
              <a:t>Redintan</a:t>
            </a:r>
            <a:r>
              <a:rPr lang="en-US" sz="2800" dirty="0">
                <a:solidFill>
                  <a:srgbClr val="FF0000"/>
                </a:solidFill>
              </a:rPr>
              <a:t> Justin, M.Ds.</a:t>
            </a:r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 – </a:t>
            </a:r>
            <a:r>
              <a:rPr lang="en-US" sz="1400" dirty="0" err="1">
                <a:solidFill>
                  <a:schemeClr val="tx1"/>
                </a:solidFill>
              </a:rPr>
              <a:t>Darmajaya</a:t>
            </a:r>
            <a:endParaRPr lang="en-US" sz="1400" dirty="0">
              <a:solidFill>
                <a:schemeClr val="tx1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Aturan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467600" cy="4525963"/>
          </a:xfrm>
        </p:spPr>
        <p:txBody>
          <a:bodyPr/>
          <a:lstStyle/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Kelas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700" dirty="0"/>
              <a:t>Mahasiswa wajib hadir di kelas dengan maksimal keterlambatan 15 menit dari jadwal perkuliahan, mencatat </a:t>
            </a:r>
            <a:r>
              <a:rPr lang="id-ID" sz="1700" dirty="0"/>
              <a:t>&amp; menaati </a:t>
            </a:r>
            <a:r>
              <a:rPr lang="en-US" sz="1700" dirty="0"/>
              <a:t>brief/materi  perkuliahan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dosen</a:t>
            </a:r>
            <a:r>
              <a:rPr lang="en-US" sz="17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Kehadiran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700" dirty="0" err="1"/>
              <a:t>Setiap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700" dirty="0" err="1"/>
              <a:t>wajib</a:t>
            </a:r>
            <a:r>
              <a:rPr lang="en-US" sz="1700" dirty="0"/>
              <a:t> </a:t>
            </a:r>
            <a:r>
              <a:rPr lang="en-US" sz="1700" dirty="0" err="1"/>
              <a:t>mengikuti</a:t>
            </a:r>
            <a:r>
              <a:rPr lang="en-US" sz="1700" dirty="0"/>
              <a:t> </a:t>
            </a:r>
            <a:r>
              <a:rPr lang="en-US" sz="1700" dirty="0" err="1"/>
              <a:t>mata</a:t>
            </a:r>
            <a:r>
              <a:rPr lang="en-US" sz="1700" dirty="0"/>
              <a:t> </a:t>
            </a:r>
            <a:r>
              <a:rPr lang="en-US" sz="1700" dirty="0" err="1"/>
              <a:t>kuliah</a:t>
            </a:r>
            <a:r>
              <a:rPr lang="en-US" sz="1700" dirty="0"/>
              <a:t> </a:t>
            </a:r>
            <a:r>
              <a:rPr lang="en-US" sz="1700" dirty="0" err="1"/>
              <a:t>Semiotika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rasio</a:t>
            </a:r>
            <a:r>
              <a:rPr lang="en-US" sz="1700" dirty="0"/>
              <a:t> </a:t>
            </a:r>
            <a:r>
              <a:rPr lang="en-US" sz="1700" dirty="0" err="1"/>
              <a:t>kehadiran</a:t>
            </a:r>
            <a:r>
              <a:rPr lang="en-US" sz="1700" dirty="0"/>
              <a:t> 75% </a:t>
            </a:r>
            <a:r>
              <a:rPr lang="en-US" sz="1700" dirty="0" err="1"/>
              <a:t>atau</a:t>
            </a:r>
            <a:r>
              <a:rPr lang="en-US" sz="1700" dirty="0"/>
              <a:t> 12x </a:t>
            </a:r>
            <a:r>
              <a:rPr lang="en-US" sz="1700" dirty="0" err="1"/>
              <a:t>pertemuan</a:t>
            </a:r>
            <a:r>
              <a:rPr lang="en-US" sz="1700" dirty="0"/>
              <a:t> (</a:t>
            </a:r>
            <a:r>
              <a:rPr lang="en-US" sz="1700" dirty="0" err="1"/>
              <a:t>termasuk</a:t>
            </a:r>
            <a:r>
              <a:rPr lang="en-US" sz="1700" dirty="0"/>
              <a:t> UTS &amp; UAS). Ketidakhadiran  maksimal </a:t>
            </a:r>
            <a:r>
              <a:rPr lang="en-US" sz="1700" dirty="0" err="1"/>
              <a:t>adalah</a:t>
            </a:r>
            <a:r>
              <a:rPr lang="en-US" sz="1700" dirty="0"/>
              <a:t> 25% (</a:t>
            </a:r>
            <a:r>
              <a:rPr lang="en-US" sz="1700" dirty="0" err="1"/>
              <a:t>sekitar</a:t>
            </a:r>
            <a:r>
              <a:rPr lang="en-US" sz="1700" dirty="0"/>
              <a:t> </a:t>
            </a:r>
            <a:r>
              <a:rPr lang="id-ID" sz="1700" dirty="0"/>
              <a:t>4</a:t>
            </a:r>
            <a:r>
              <a:rPr lang="en-US" sz="1700" dirty="0"/>
              <a:t> pertemuan)</a:t>
            </a:r>
            <a:r>
              <a:rPr lang="id-ID" sz="1700" dirty="0"/>
              <a:t>. S</a:t>
            </a:r>
            <a:r>
              <a:rPr lang="en-US" sz="1700" dirty="0"/>
              <a:t>akit, izin &amp; dispensasi</a:t>
            </a:r>
            <a:r>
              <a:rPr lang="id-ID" sz="1700" dirty="0"/>
              <a:t> mendapat catatan khusus.</a:t>
            </a:r>
            <a:br>
              <a:rPr lang="en-US" sz="1700" dirty="0"/>
            </a:br>
            <a:br>
              <a:rPr lang="en-US" sz="1700" dirty="0"/>
            </a:br>
            <a:r>
              <a:rPr lang="en-US" sz="1700" dirty="0"/>
              <a:t>Melebihi batas minimum kehadiran otomatis akan dicoret dari daftar </a:t>
            </a:r>
            <a:r>
              <a:rPr lang="en-US" sz="1700" dirty="0" err="1"/>
              <a:t>peserta</a:t>
            </a:r>
            <a:r>
              <a:rPr lang="en-US" sz="1700" dirty="0"/>
              <a:t> </a:t>
            </a:r>
            <a:r>
              <a:rPr lang="en-US" sz="1700" dirty="0" err="1"/>
              <a:t>Semiotika</a:t>
            </a:r>
            <a:r>
              <a:rPr lang="en-US" sz="1700" dirty="0"/>
              <a:t> &amp; </a:t>
            </a:r>
            <a:r>
              <a:rPr lang="en-US" sz="1700" dirty="0" err="1"/>
              <a:t>otomatis</a:t>
            </a:r>
            <a:r>
              <a:rPr lang="en-US" sz="1700" dirty="0"/>
              <a:t> tidak diluluskan dari mata kuliah tsb.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>
              <a:buFont typeface="Arial" charset="0"/>
              <a:buNone/>
            </a:pPr>
            <a:endParaRPr lang="en-US" sz="1700" dirty="0"/>
          </a:p>
          <a:p>
            <a:r>
              <a:rPr lang="en-US" b="1" dirty="0">
                <a:solidFill>
                  <a:srgbClr val="FF0000"/>
                </a:solidFill>
              </a:rPr>
              <a:t>Deadline </a:t>
            </a:r>
            <a:r>
              <a:rPr lang="en-US" b="1" dirty="0" err="1">
                <a:solidFill>
                  <a:srgbClr val="FF0000"/>
                </a:solidFill>
              </a:rPr>
              <a:t>Tugas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700" dirty="0" err="1"/>
              <a:t>Tipografi</a:t>
            </a:r>
            <a:r>
              <a:rPr lang="en-US" sz="1700" dirty="0"/>
              <a:t> </a:t>
            </a:r>
            <a:r>
              <a:rPr lang="en-US" sz="1700" dirty="0" err="1"/>
              <a:t>Aplikatif</a:t>
            </a:r>
            <a:r>
              <a:rPr lang="en-US" sz="1700" dirty="0"/>
              <a:t>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</a:t>
            </a:r>
            <a:r>
              <a:rPr lang="id-ID" sz="1700" dirty="0"/>
              <a:t>n</a:t>
            </a:r>
            <a:r>
              <a:rPr lang="en-US" sz="1700" dirty="0" err="1"/>
              <a:t>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 (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catatan</a:t>
            </a:r>
            <a:r>
              <a:rPr lang="en-US" sz="1700" dirty="0"/>
              <a:t>)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Nilai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700" dirty="0" err="1"/>
              <a:t>Nilai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proyek</a:t>
            </a:r>
            <a:r>
              <a:rPr lang="en-US" sz="1700" dirty="0"/>
              <a:t>/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ketepatan</a:t>
            </a:r>
            <a:r>
              <a:rPr lang="en-US" sz="1700" dirty="0"/>
              <a:t> brief </a:t>
            </a:r>
            <a:r>
              <a:rPr lang="en-US" sz="1700" dirty="0" err="1"/>
              <a:t>tugas</a:t>
            </a:r>
            <a:r>
              <a:rPr lang="en-US" sz="1700" dirty="0"/>
              <a:t>, </a:t>
            </a:r>
            <a:r>
              <a:rPr lang="en-US" sz="1700" dirty="0" err="1"/>
              <a:t>proses</a:t>
            </a:r>
            <a:r>
              <a:rPr lang="en-US" sz="1700" dirty="0"/>
              <a:t>, </a:t>
            </a:r>
            <a:r>
              <a:rPr lang="en-US" sz="1700" dirty="0" err="1"/>
              <a:t>memenuhi</a:t>
            </a:r>
            <a:r>
              <a:rPr lang="en-US" sz="1700" dirty="0"/>
              <a:t> </a:t>
            </a:r>
            <a:r>
              <a:rPr lang="en-US" sz="1700" dirty="0" err="1"/>
              <a:t>solusi</a:t>
            </a:r>
            <a:r>
              <a:rPr lang="en-US" sz="1700" dirty="0"/>
              <a:t>, </a:t>
            </a:r>
            <a:r>
              <a:rPr lang="en-US" sz="1700" dirty="0" err="1"/>
              <a:t>aspek</a:t>
            </a:r>
            <a:r>
              <a:rPr lang="en-US" sz="1700" dirty="0"/>
              <a:t> </a:t>
            </a:r>
            <a:r>
              <a:rPr lang="en-US" sz="1700" dirty="0" err="1"/>
              <a:t>eksperimental</a:t>
            </a:r>
            <a:r>
              <a:rPr lang="en-US" sz="1700" dirty="0"/>
              <a:t> , </a:t>
            </a:r>
            <a:r>
              <a:rPr lang="en-US" sz="1700" dirty="0" err="1"/>
              <a:t>kelengkapan</a:t>
            </a:r>
            <a:r>
              <a:rPr lang="en-US" sz="1700" dirty="0"/>
              <a:t> &amp; </a:t>
            </a:r>
            <a:r>
              <a:rPr lang="en-US" sz="1700" dirty="0" err="1"/>
              <a:t>kerapihan</a:t>
            </a:r>
            <a:r>
              <a:rPr lang="en-US" sz="1700" dirty="0"/>
              <a:t> </a:t>
            </a:r>
            <a:r>
              <a:rPr lang="en-US" sz="1700" dirty="0" err="1"/>
              <a:t>penyajian</a:t>
            </a:r>
            <a:r>
              <a:rPr lang="en-US" sz="1700" dirty="0"/>
              <a:t> &amp; 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700" dirty="0"/>
          </a:p>
          <a:p>
            <a:pPr>
              <a:buNone/>
            </a:pPr>
            <a:r>
              <a:rPr lang="en-US" sz="1700" dirty="0"/>
              <a:t>	Nilai total terdiri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</a:p>
          <a:p>
            <a:pPr>
              <a:buNone/>
            </a:pPr>
            <a:r>
              <a:rPr lang="en-US" sz="1600" b="1" dirty="0"/>
              <a:t>	</a:t>
            </a:r>
            <a:r>
              <a:rPr lang="en-US" sz="2800" b="1" dirty="0" err="1"/>
              <a:t>Tugas</a:t>
            </a:r>
            <a:r>
              <a:rPr lang="en-US" sz="2800" b="1" dirty="0"/>
              <a:t> 	</a:t>
            </a:r>
            <a:r>
              <a:rPr lang="id-ID" sz="2800" b="1" dirty="0"/>
              <a:t>2</a:t>
            </a:r>
            <a:r>
              <a:rPr lang="en-US" sz="2800" b="1" dirty="0"/>
              <a:t>5%</a:t>
            </a:r>
          </a:p>
          <a:p>
            <a:pPr>
              <a:buNone/>
            </a:pPr>
            <a:r>
              <a:rPr lang="en-US" sz="2800" b="1" dirty="0"/>
              <a:t>	UTS 	25%</a:t>
            </a:r>
          </a:p>
          <a:p>
            <a:pPr>
              <a:buNone/>
            </a:pPr>
            <a:r>
              <a:rPr lang="en-US" sz="2800" b="1" dirty="0"/>
              <a:t>	UAS 	25% </a:t>
            </a:r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err="1"/>
              <a:t>Presensi</a:t>
            </a:r>
            <a:r>
              <a:rPr lang="en-US" sz="2800" b="1" dirty="0"/>
              <a:t>    10%</a:t>
            </a:r>
          </a:p>
          <a:p>
            <a:pPr>
              <a:buNone/>
            </a:pPr>
            <a:r>
              <a:rPr lang="en-US" sz="2800" b="1" dirty="0"/>
              <a:t>	Etika	15%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Timeline </a:t>
            </a:r>
            <a:r>
              <a:rPr lang="en-US" b="1" dirty="0" err="1">
                <a:solidFill>
                  <a:srgbClr val="FF0000"/>
                </a:solidFill>
              </a:rPr>
              <a:t>Perkuliahan</a:t>
            </a:r>
            <a:r>
              <a:rPr lang="en-US" b="1" dirty="0">
                <a:solidFill>
                  <a:srgbClr val="FF0000"/>
                </a:solidFill>
              </a:rPr>
              <a:t> (1)</a:t>
            </a:r>
          </a:p>
          <a:p>
            <a:pPr eaLnBrk="1" hangingPunct="1"/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 :  </a:t>
            </a:r>
            <a:r>
              <a:rPr lang="en-US" sz="1800" b="1" dirty="0" err="1"/>
              <a:t>Introduksi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2 :  </a:t>
            </a:r>
            <a:r>
              <a:rPr lang="en-US" sz="1800" b="1" dirty="0" err="1"/>
              <a:t>Pengertian</a:t>
            </a:r>
            <a:r>
              <a:rPr lang="en-US" sz="1800" b="1" dirty="0"/>
              <a:t> </a:t>
            </a:r>
            <a:r>
              <a:rPr lang="en-US" sz="1800" b="1" dirty="0" err="1"/>
              <a:t>Semiotika</a:t>
            </a:r>
            <a:endParaRPr lang="en-US" sz="1800" b="1" dirty="0"/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3 :  </a:t>
            </a:r>
            <a:r>
              <a:rPr lang="en-US" sz="1800" b="1" dirty="0" err="1"/>
              <a:t>Analisis</a:t>
            </a:r>
            <a:r>
              <a:rPr lang="en-US" sz="1800" b="1" dirty="0"/>
              <a:t> </a:t>
            </a:r>
            <a:r>
              <a:rPr lang="en-US" sz="1800" b="1" dirty="0" err="1"/>
              <a:t>Simbol</a:t>
            </a:r>
            <a:r>
              <a:rPr lang="en-US" sz="1800" b="1" dirty="0"/>
              <a:t>, </a:t>
            </a:r>
            <a:r>
              <a:rPr lang="en-US" sz="1800" b="1" dirty="0" err="1"/>
              <a:t>Lambang</a:t>
            </a:r>
            <a:r>
              <a:rPr lang="en-US" sz="1800" b="1" dirty="0"/>
              <a:t>, dan </a:t>
            </a:r>
            <a:r>
              <a:rPr lang="en-US" sz="1800" b="1" dirty="0" err="1"/>
              <a:t>Indeks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4 :  </a:t>
            </a:r>
            <a:r>
              <a:rPr lang="en-US" sz="1800" b="1" dirty="0" err="1"/>
              <a:t>Aspek-Aspek</a:t>
            </a:r>
            <a:r>
              <a:rPr lang="en-US" sz="1800" b="1" dirty="0"/>
              <a:t> Tanda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5 :  </a:t>
            </a:r>
            <a:r>
              <a:rPr lang="en-US" sz="1800" b="1" dirty="0" err="1"/>
              <a:t>Permasalahan</a:t>
            </a:r>
            <a:r>
              <a:rPr lang="en-US" sz="1800" b="1" dirty="0"/>
              <a:t> Tanda</a:t>
            </a:r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6 :  </a:t>
            </a:r>
            <a:r>
              <a:rPr lang="en-US" sz="1800" b="1" dirty="0" err="1"/>
              <a:t>Denotasi</a:t>
            </a:r>
            <a:r>
              <a:rPr lang="en-US" sz="1800" b="1" dirty="0"/>
              <a:t> &amp; </a:t>
            </a:r>
            <a:r>
              <a:rPr lang="en-US" sz="1800" b="1" dirty="0" err="1"/>
              <a:t>Konotasi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7 :  </a:t>
            </a:r>
            <a:r>
              <a:rPr lang="en-US" sz="1800" b="1" dirty="0"/>
              <a:t>Tanda-Tanda </a:t>
            </a:r>
            <a:r>
              <a:rPr lang="en-US" sz="1800" b="1" dirty="0" err="1"/>
              <a:t>Imajiner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8 :  </a:t>
            </a:r>
            <a:r>
              <a:rPr lang="en-US" sz="1800" b="1" dirty="0"/>
              <a:t>UTS</a:t>
            </a:r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Timeline </a:t>
            </a:r>
            <a:r>
              <a:rPr lang="en-US" b="1" dirty="0" err="1">
                <a:solidFill>
                  <a:srgbClr val="FF0000"/>
                </a:solidFill>
              </a:rPr>
              <a:t>Perkuliahan</a:t>
            </a:r>
            <a:r>
              <a:rPr lang="en-US" b="1" dirty="0">
                <a:solidFill>
                  <a:srgbClr val="FF0000"/>
                </a:solidFill>
              </a:rPr>
              <a:t> (2)</a:t>
            </a:r>
          </a:p>
          <a:p>
            <a:pPr eaLnBrk="1" hangingPunct="1"/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9   :  </a:t>
            </a:r>
            <a:r>
              <a:rPr lang="en-US" sz="1800" b="1" dirty="0" err="1"/>
              <a:t>Penanda</a:t>
            </a:r>
            <a:r>
              <a:rPr lang="en-US" sz="1800" b="1" dirty="0"/>
              <a:t> &amp; Gaya </a:t>
            </a:r>
            <a:r>
              <a:rPr lang="en-US" sz="1800" b="1" dirty="0" err="1"/>
              <a:t>hidup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10 :  </a:t>
            </a:r>
            <a:r>
              <a:rPr lang="en-US" sz="1800" b="1" dirty="0" err="1"/>
              <a:t>Koherensi</a:t>
            </a:r>
            <a:r>
              <a:rPr lang="en-US" sz="1800" b="1" dirty="0"/>
              <a:t> </a:t>
            </a:r>
            <a:r>
              <a:rPr lang="en-US" sz="1800" b="1" dirty="0" err="1"/>
              <a:t>dalam</a:t>
            </a:r>
            <a:r>
              <a:rPr lang="en-US" sz="1800" b="1" dirty="0"/>
              <a:t> </a:t>
            </a:r>
            <a:r>
              <a:rPr lang="en-US" sz="1800" b="1" dirty="0" err="1"/>
              <a:t>tanda-tanda</a:t>
            </a:r>
            <a:endParaRPr lang="en-US" sz="1800" b="1" dirty="0"/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11 :  </a:t>
            </a:r>
            <a:r>
              <a:rPr lang="en-US" sz="1800" b="1" dirty="0" err="1"/>
              <a:t>Penggunaan</a:t>
            </a:r>
            <a:r>
              <a:rPr lang="en-US" sz="1800" b="1" dirty="0"/>
              <a:t> Tanda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12 :  </a:t>
            </a:r>
            <a:r>
              <a:rPr lang="en-US" sz="1800" b="1" dirty="0"/>
              <a:t>Tanda-</a:t>
            </a:r>
            <a:r>
              <a:rPr lang="en-US" sz="1800" b="1" dirty="0" err="1"/>
              <a:t>tanda</a:t>
            </a:r>
            <a:r>
              <a:rPr lang="en-US" sz="1800" b="1" dirty="0"/>
              <a:t> dan </a:t>
            </a:r>
            <a:r>
              <a:rPr lang="en-US" sz="1800" b="1" dirty="0" err="1"/>
              <a:t>Identitas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13 :  </a:t>
            </a:r>
            <a:r>
              <a:rPr lang="en-US" sz="1800" b="1" dirty="0" err="1"/>
              <a:t>Istilah</a:t>
            </a:r>
            <a:r>
              <a:rPr lang="en-US" sz="1800" b="1" dirty="0"/>
              <a:t> Tanda</a:t>
            </a:r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14 :  </a:t>
            </a:r>
            <a:r>
              <a:rPr lang="en-US" sz="1800" b="1" dirty="0"/>
              <a:t>Tanda dan </a:t>
            </a:r>
            <a:r>
              <a:rPr lang="en-US" sz="1800" b="1" dirty="0" err="1"/>
              <a:t>Imajinasi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15 :  </a:t>
            </a:r>
            <a:r>
              <a:rPr lang="en-US" sz="1800" b="1" dirty="0"/>
              <a:t>Tanda </a:t>
            </a:r>
            <a:r>
              <a:rPr lang="en-US" sz="1800" b="1" dirty="0" err="1"/>
              <a:t>Ilusi</a:t>
            </a:r>
            <a:r>
              <a:rPr lang="en-US" sz="1800" b="1" dirty="0"/>
              <a:t> </a:t>
            </a:r>
            <a:r>
              <a:rPr lang="en-US" sz="1800" b="1" dirty="0" err="1"/>
              <a:t>Penglihatan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16 :  </a:t>
            </a:r>
            <a:r>
              <a:rPr lang="en-US" sz="1800" b="1" dirty="0"/>
              <a:t>UAS</a:t>
            </a:r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/>
          </p:cNvSpPr>
          <p:nvPr/>
        </p:nvSpPr>
        <p:spPr>
          <a:xfrm>
            <a:off x="1173202" y="1447800"/>
            <a:ext cx="6370598" cy="2515123"/>
          </a:xfrm>
          <a:prstGeom prst="rect">
            <a:avLst/>
          </a:prstGeom>
        </p:spPr>
        <p:txBody>
          <a:bodyPr vert="horz" wrap="square" lIns="0" tIns="636599" rIns="0" bIns="0" rtlCol="0">
            <a:spAutoFit/>
          </a:bodyPr>
          <a:lstStyle/>
          <a:p>
            <a:pPr marL="18415" marR="5080" lvl="0" indent="-342900" algn="ctr">
              <a:lnSpc>
                <a:spcPct val="99600"/>
              </a:lnSpc>
              <a:spcBef>
                <a:spcPts val="114"/>
              </a:spcBef>
            </a:pPr>
            <a:r>
              <a:rPr lang="en-US" sz="2400" b="1" dirty="0" err="1">
                <a:solidFill>
                  <a:srgbClr val="FF0000"/>
                </a:solidFill>
              </a:rPr>
              <a:t>Semiotika</a:t>
            </a:r>
            <a:endParaRPr lang="id-ID" sz="2400" dirty="0">
              <a:solidFill>
                <a:srgbClr val="FF0000"/>
              </a:solidFill>
            </a:endParaRPr>
          </a:p>
          <a:p>
            <a:pPr marL="18415" marR="5080" lvl="0" indent="-342900" algn="ctr">
              <a:lnSpc>
                <a:spcPct val="99600"/>
              </a:lnSpc>
              <a:spcBef>
                <a:spcPts val="114"/>
              </a:spcBef>
            </a:pPr>
            <a:endParaRPr lang="id-ID" sz="2400" dirty="0"/>
          </a:p>
          <a:p>
            <a:pPr marL="18415" marR="5080" lvl="0" indent="-342900" algn="ctr">
              <a:lnSpc>
                <a:spcPct val="99600"/>
              </a:lnSpc>
              <a:spcBef>
                <a:spcPts val="114"/>
              </a:spcBef>
            </a:pPr>
            <a:r>
              <a:rPr lang="en-ID" sz="2400" dirty="0" err="1"/>
              <a:t>Semiotika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ilmu</a:t>
            </a:r>
            <a:r>
              <a:rPr lang="en-ID" sz="2400" dirty="0"/>
              <a:t> yang </a:t>
            </a:r>
            <a:r>
              <a:rPr lang="en-ID" sz="2400" dirty="0" err="1"/>
              <a:t>mengkaji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tanda</a:t>
            </a:r>
            <a:r>
              <a:rPr lang="en-ID" sz="2400" dirty="0"/>
              <a:t>. </a:t>
            </a:r>
            <a:r>
              <a:rPr lang="en-ID" sz="2400" dirty="0" err="1"/>
              <a:t>Semiotika</a:t>
            </a:r>
            <a:r>
              <a:rPr lang="en-ID" sz="2400" dirty="0"/>
              <a:t> </a:t>
            </a:r>
            <a:r>
              <a:rPr lang="en-ID" sz="2400" dirty="0" err="1"/>
              <a:t>diambil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kata Bahasa </a:t>
            </a:r>
            <a:r>
              <a:rPr lang="en-ID" sz="2400" dirty="0" err="1"/>
              <a:t>yunani</a:t>
            </a:r>
            <a:r>
              <a:rPr lang="en-ID" sz="2400" dirty="0"/>
              <a:t>: semeion, yang </a:t>
            </a:r>
            <a:r>
              <a:rPr lang="en-ID" sz="2400" dirty="0" err="1"/>
              <a:t>berarti</a:t>
            </a:r>
            <a:r>
              <a:rPr lang="en-ID" sz="2400" dirty="0"/>
              <a:t> </a:t>
            </a:r>
            <a:r>
              <a:rPr lang="en-ID" sz="2400" dirty="0" err="1"/>
              <a:t>tanda</a:t>
            </a:r>
            <a:endParaRPr kumimoji="0" lang="id-ID" sz="2400" b="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394</Words>
  <Application>Microsoft Macintosh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MK. Semiotika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151</cp:revision>
  <dcterms:created xsi:type="dcterms:W3CDTF">2016-02-13T14:18:26Z</dcterms:created>
  <dcterms:modified xsi:type="dcterms:W3CDTF">2021-03-30T21:53:44Z</dcterms:modified>
</cp:coreProperties>
</file>