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96" r:id="rId3"/>
    <p:sldId id="297" r:id="rId4"/>
    <p:sldId id="298" r:id="rId5"/>
    <p:sldId id="310" r:id="rId6"/>
    <p:sldId id="324" r:id="rId7"/>
    <p:sldId id="325" r:id="rId8"/>
    <p:sldId id="302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1"/>
  </p:normalViewPr>
  <p:slideViewPr>
    <p:cSldViewPr>
      <p:cViewPr varScale="1">
        <p:scale>
          <a:sx n="101" d="100"/>
          <a:sy n="101" d="100"/>
        </p:scale>
        <p:origin x="186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3/30/21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3/30/21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3/30/21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3/30/21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3/30/21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3/30/21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3/30/21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3/30/21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3/30/21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3/30/21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3/30/21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3/30/21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5638800" cy="3679825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solidFill>
                  <a:srgbClr val="FF0000"/>
                </a:solidFill>
                <a:cs typeface="Calibri"/>
              </a:rPr>
              <a:t>MK</a:t>
            </a:r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. </a:t>
            </a:r>
            <a:r>
              <a:rPr lang="en-US" sz="3200" dirty="0" err="1">
                <a:solidFill>
                  <a:srgbClr val="FF0000"/>
                </a:solidFill>
                <a:latin typeface="Calibri"/>
                <a:cs typeface="Calibri"/>
              </a:rPr>
              <a:t>Semiotika</a:t>
            </a:r>
            <a:endParaRPr lang="en-US" sz="32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200" y="1524000"/>
            <a:ext cx="56388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-15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Introduksi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838200" y="4114800"/>
            <a:ext cx="6934200" cy="2667000"/>
          </a:xfrm>
        </p:spPr>
        <p:txBody>
          <a:bodyPr/>
          <a:lstStyle/>
          <a:p>
            <a:pPr algn="l" eaLnBrk="1" hangingPunct="1"/>
            <a:endParaRPr lang="en-US" sz="2800" dirty="0">
              <a:solidFill>
                <a:srgbClr val="FF0000"/>
              </a:solidFill>
            </a:endParaRPr>
          </a:p>
          <a:p>
            <a:pPr algn="l" eaLnBrk="1" hangingPunct="1"/>
            <a:r>
              <a:rPr lang="en-US" sz="2800" dirty="0" err="1">
                <a:solidFill>
                  <a:srgbClr val="FF0000"/>
                </a:solidFill>
              </a:rPr>
              <a:t>Dosen</a:t>
            </a:r>
            <a:r>
              <a:rPr lang="en-US" sz="2800" dirty="0">
                <a:solidFill>
                  <a:srgbClr val="FF0000"/>
                </a:solidFill>
              </a:rPr>
              <a:t> : Muhammad </a:t>
            </a:r>
            <a:r>
              <a:rPr lang="en-US" sz="2800" dirty="0" err="1">
                <a:solidFill>
                  <a:srgbClr val="FF0000"/>
                </a:solidFill>
              </a:rPr>
              <a:t>Redintan</a:t>
            </a:r>
            <a:r>
              <a:rPr lang="en-US" sz="2800" dirty="0">
                <a:solidFill>
                  <a:srgbClr val="FF0000"/>
                </a:solidFill>
              </a:rPr>
              <a:t> Justin, M.Ds.</a:t>
            </a:r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  <a:p>
            <a:pPr algn="l" eaLnBrk="1" hangingPunct="1"/>
            <a:r>
              <a:rPr lang="en-US" sz="1400" dirty="0">
                <a:solidFill>
                  <a:schemeClr val="tx1"/>
                </a:solidFill>
              </a:rPr>
              <a:t>Desain </a:t>
            </a:r>
            <a:r>
              <a:rPr lang="en-US" sz="1400" dirty="0" err="1">
                <a:solidFill>
                  <a:schemeClr val="tx1"/>
                </a:solidFill>
              </a:rPr>
              <a:t>Komunikasi</a:t>
            </a:r>
            <a:r>
              <a:rPr lang="en-US" sz="1400" dirty="0">
                <a:solidFill>
                  <a:schemeClr val="tx1"/>
                </a:solidFill>
              </a:rPr>
              <a:t> Visual – </a:t>
            </a:r>
            <a:r>
              <a:rPr lang="en-US" sz="1400" dirty="0" err="1">
                <a:solidFill>
                  <a:schemeClr val="tx1"/>
                </a:solidFill>
              </a:rPr>
              <a:t>Darmajaya</a:t>
            </a:r>
            <a:endParaRPr lang="en-US" sz="1400" dirty="0">
              <a:solidFill>
                <a:schemeClr val="tx1"/>
              </a:solidFill>
            </a:endParaRP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20574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Aturan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Perkuliahan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7467600" cy="4525963"/>
          </a:xfrm>
        </p:spPr>
        <p:txBody>
          <a:bodyPr/>
          <a:lstStyle/>
          <a:p>
            <a:pPr eaLnBrk="1" hangingPunct="1"/>
            <a:r>
              <a:rPr lang="en-US" b="1" dirty="0" err="1">
                <a:solidFill>
                  <a:srgbClr val="FF0000"/>
                </a:solidFill>
              </a:rPr>
              <a:t>Aturan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Kelas</a:t>
            </a:r>
            <a:endParaRPr lang="en-US" b="1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sz="1600" dirty="0"/>
              <a:t>	</a:t>
            </a:r>
            <a:r>
              <a:rPr lang="en-US" sz="1700" dirty="0"/>
              <a:t>Mahasiswa wajib hadir di kelas dengan maksimal keterlambatan 15 menit dari jadwal perkuliahan, mencatat </a:t>
            </a:r>
            <a:r>
              <a:rPr lang="id-ID" sz="1700" dirty="0"/>
              <a:t>&amp; menaati </a:t>
            </a:r>
            <a:r>
              <a:rPr lang="en-US" sz="1700" dirty="0"/>
              <a:t>brief/materi  perkuliahan </a:t>
            </a:r>
            <a:r>
              <a:rPr lang="en-US" sz="1700" dirty="0" err="1"/>
              <a:t>dari</a:t>
            </a:r>
            <a:r>
              <a:rPr lang="en-US" sz="1700" dirty="0"/>
              <a:t> </a:t>
            </a:r>
            <a:r>
              <a:rPr lang="en-US" sz="1700" dirty="0" err="1"/>
              <a:t>dosen</a:t>
            </a:r>
            <a:r>
              <a:rPr lang="en-US" sz="1700" dirty="0"/>
              <a:t>.</a:t>
            </a:r>
          </a:p>
          <a:p>
            <a:pPr eaLnBrk="1" hangingPunct="1">
              <a:buFont typeface="Arial" charset="0"/>
              <a:buNone/>
            </a:pPr>
            <a:endParaRPr lang="en-US" sz="1600" dirty="0"/>
          </a:p>
          <a:p>
            <a:pPr eaLnBrk="1" hangingPunct="1"/>
            <a:r>
              <a:rPr lang="en-US" b="1" dirty="0" err="1">
                <a:solidFill>
                  <a:srgbClr val="FF0000"/>
                </a:solidFill>
              </a:rPr>
              <a:t>Kehadiran</a:t>
            </a:r>
            <a:endParaRPr lang="en-US" b="1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sz="2000" dirty="0"/>
              <a:t>	</a:t>
            </a:r>
            <a:r>
              <a:rPr lang="en-US" sz="1700" dirty="0" err="1"/>
              <a:t>Setiap</a:t>
            </a:r>
            <a:r>
              <a:rPr lang="en-US" sz="1700" dirty="0"/>
              <a:t> </a:t>
            </a:r>
            <a:r>
              <a:rPr lang="en-US" sz="1700" dirty="0" err="1"/>
              <a:t>mahasiswa</a:t>
            </a:r>
            <a:r>
              <a:rPr lang="en-US" sz="1700" dirty="0"/>
              <a:t> </a:t>
            </a:r>
            <a:r>
              <a:rPr lang="en-US" sz="1700" dirty="0" err="1"/>
              <a:t>wajib</a:t>
            </a:r>
            <a:r>
              <a:rPr lang="en-US" sz="1700" dirty="0"/>
              <a:t> </a:t>
            </a:r>
            <a:r>
              <a:rPr lang="en-US" sz="1700" dirty="0" err="1"/>
              <a:t>mengikuti</a:t>
            </a:r>
            <a:r>
              <a:rPr lang="en-US" sz="1700" dirty="0"/>
              <a:t> </a:t>
            </a:r>
            <a:r>
              <a:rPr lang="en-US" sz="1700" dirty="0" err="1"/>
              <a:t>mata</a:t>
            </a:r>
            <a:r>
              <a:rPr lang="en-US" sz="1700" dirty="0"/>
              <a:t> </a:t>
            </a:r>
            <a:r>
              <a:rPr lang="en-US" sz="1700" dirty="0" err="1"/>
              <a:t>kuliah</a:t>
            </a:r>
            <a:r>
              <a:rPr lang="en-US" sz="1700" dirty="0"/>
              <a:t> </a:t>
            </a:r>
            <a:r>
              <a:rPr lang="en-US" sz="1700" dirty="0" err="1"/>
              <a:t>Semiotika</a:t>
            </a:r>
            <a:r>
              <a:rPr lang="en-US" sz="1700" dirty="0"/>
              <a:t> </a:t>
            </a:r>
            <a:r>
              <a:rPr lang="en-US" sz="1700" dirty="0" err="1"/>
              <a:t>dengan</a:t>
            </a:r>
            <a:r>
              <a:rPr lang="en-US" sz="1700" dirty="0"/>
              <a:t> </a:t>
            </a:r>
            <a:r>
              <a:rPr lang="en-US" sz="1700" dirty="0" err="1"/>
              <a:t>rasio</a:t>
            </a:r>
            <a:r>
              <a:rPr lang="en-US" sz="1700" dirty="0"/>
              <a:t> </a:t>
            </a:r>
            <a:r>
              <a:rPr lang="en-US" sz="1700" dirty="0" err="1"/>
              <a:t>kehadiran</a:t>
            </a:r>
            <a:r>
              <a:rPr lang="en-US" sz="1700" dirty="0"/>
              <a:t> 75% </a:t>
            </a:r>
            <a:r>
              <a:rPr lang="en-US" sz="1700" dirty="0" err="1"/>
              <a:t>atau</a:t>
            </a:r>
            <a:r>
              <a:rPr lang="en-US" sz="1700" dirty="0"/>
              <a:t> 12x </a:t>
            </a:r>
            <a:r>
              <a:rPr lang="en-US" sz="1700" dirty="0" err="1"/>
              <a:t>pertemuan</a:t>
            </a:r>
            <a:r>
              <a:rPr lang="en-US" sz="1700" dirty="0"/>
              <a:t> (</a:t>
            </a:r>
            <a:r>
              <a:rPr lang="en-US" sz="1700" dirty="0" err="1"/>
              <a:t>termasuk</a:t>
            </a:r>
            <a:r>
              <a:rPr lang="en-US" sz="1700" dirty="0"/>
              <a:t> UTS &amp; UAS). Ketidakhadiran  maksimal </a:t>
            </a:r>
            <a:r>
              <a:rPr lang="en-US" sz="1700" dirty="0" err="1"/>
              <a:t>adalah</a:t>
            </a:r>
            <a:r>
              <a:rPr lang="en-US" sz="1700" dirty="0"/>
              <a:t> 25% (</a:t>
            </a:r>
            <a:r>
              <a:rPr lang="en-US" sz="1700" dirty="0" err="1"/>
              <a:t>sekitar</a:t>
            </a:r>
            <a:r>
              <a:rPr lang="en-US" sz="1700" dirty="0"/>
              <a:t> </a:t>
            </a:r>
            <a:r>
              <a:rPr lang="id-ID" sz="1700" dirty="0"/>
              <a:t>4</a:t>
            </a:r>
            <a:r>
              <a:rPr lang="en-US" sz="1700" dirty="0"/>
              <a:t> pertemuan)</a:t>
            </a:r>
            <a:r>
              <a:rPr lang="id-ID" sz="1700" dirty="0"/>
              <a:t>. S</a:t>
            </a:r>
            <a:r>
              <a:rPr lang="en-US" sz="1700" dirty="0"/>
              <a:t>akit, izin &amp; dispensasi</a:t>
            </a:r>
            <a:r>
              <a:rPr lang="id-ID" sz="1700" dirty="0"/>
              <a:t> mendapat catatan khusus.</a:t>
            </a:r>
            <a:br>
              <a:rPr lang="en-US" sz="1700" dirty="0"/>
            </a:br>
            <a:br>
              <a:rPr lang="en-US" sz="1700" dirty="0"/>
            </a:br>
            <a:r>
              <a:rPr lang="en-US" sz="1700" dirty="0"/>
              <a:t>Melebihi batas minimum kehadiran otomatis akan dicoret dari daftar </a:t>
            </a:r>
            <a:r>
              <a:rPr lang="en-US" sz="1700" dirty="0" err="1"/>
              <a:t>peserta</a:t>
            </a:r>
            <a:r>
              <a:rPr lang="en-US" sz="1700" dirty="0"/>
              <a:t> </a:t>
            </a:r>
            <a:r>
              <a:rPr lang="en-US" sz="1700" dirty="0" err="1"/>
              <a:t>Semiotika</a:t>
            </a:r>
            <a:r>
              <a:rPr lang="en-US" sz="1700" dirty="0"/>
              <a:t> &amp; </a:t>
            </a:r>
            <a:r>
              <a:rPr lang="en-US" sz="1700" dirty="0" err="1"/>
              <a:t>otomatis</a:t>
            </a:r>
            <a:r>
              <a:rPr lang="en-US" sz="1700" dirty="0"/>
              <a:t> tidak diluluskan dari mata kuliah tsb.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7543800" cy="4953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700" dirty="0"/>
          </a:p>
          <a:p>
            <a:pPr eaLnBrk="1" hangingPunct="1">
              <a:buFont typeface="Arial" charset="0"/>
              <a:buNone/>
            </a:pPr>
            <a:endParaRPr lang="en-US" sz="1700" dirty="0"/>
          </a:p>
          <a:p>
            <a:r>
              <a:rPr lang="en-US" b="1" dirty="0">
                <a:solidFill>
                  <a:srgbClr val="FF0000"/>
                </a:solidFill>
              </a:rPr>
              <a:t>Deadline </a:t>
            </a:r>
            <a:r>
              <a:rPr lang="en-US" b="1" dirty="0" err="1">
                <a:solidFill>
                  <a:srgbClr val="FF0000"/>
                </a:solidFill>
              </a:rPr>
              <a:t>Tugas</a:t>
            </a:r>
            <a:endParaRPr lang="en-US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700" dirty="0"/>
              <a:t>	</a:t>
            </a:r>
            <a:r>
              <a:rPr lang="en-US" sz="1700" dirty="0" err="1"/>
              <a:t>Ketepatan</a:t>
            </a:r>
            <a:r>
              <a:rPr lang="en-US" sz="1700" dirty="0"/>
              <a:t> </a:t>
            </a:r>
            <a:r>
              <a:rPr lang="en-US" sz="1700" dirty="0" err="1"/>
              <a:t>waktu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</a:t>
            </a:r>
            <a:r>
              <a:rPr lang="en-US" sz="1700" dirty="0" err="1"/>
              <a:t>tugas</a:t>
            </a:r>
            <a:r>
              <a:rPr lang="en-US" sz="1700" dirty="0"/>
              <a:t> </a:t>
            </a:r>
            <a:r>
              <a:rPr lang="en-US" sz="1700" dirty="0" err="1"/>
              <a:t>merupakan</a:t>
            </a:r>
            <a:r>
              <a:rPr lang="en-US" sz="1700" dirty="0"/>
              <a:t> salah </a:t>
            </a:r>
            <a:r>
              <a:rPr lang="en-US" sz="1700" dirty="0" err="1"/>
              <a:t>satu</a:t>
            </a:r>
            <a:r>
              <a:rPr lang="en-US" sz="1700" dirty="0"/>
              <a:t> </a:t>
            </a:r>
            <a:r>
              <a:rPr lang="en-US" sz="1700" dirty="0" err="1"/>
              <a:t>kewajiban</a:t>
            </a:r>
            <a:r>
              <a:rPr lang="en-US" sz="1700" dirty="0"/>
              <a:t> yang </a:t>
            </a:r>
            <a:r>
              <a:rPr lang="en-US" sz="1700" dirty="0" err="1"/>
              <a:t>harus</a:t>
            </a:r>
            <a:r>
              <a:rPr lang="en-US" sz="1700" dirty="0"/>
              <a:t> </a:t>
            </a:r>
            <a:r>
              <a:rPr lang="en-US" sz="1700" dirty="0" err="1"/>
              <a:t>dilaksanakan</a:t>
            </a:r>
            <a:r>
              <a:rPr lang="en-US" sz="1700" dirty="0"/>
              <a:t> </a:t>
            </a:r>
            <a:r>
              <a:rPr lang="en-US" sz="1700" dirty="0" err="1"/>
              <a:t>mahasiswa</a:t>
            </a:r>
            <a:r>
              <a:rPr lang="en-US" sz="1700" dirty="0"/>
              <a:t> </a:t>
            </a:r>
            <a:r>
              <a:rPr lang="en-US" sz="1700" dirty="0" err="1"/>
              <a:t>Tipografi</a:t>
            </a:r>
            <a:r>
              <a:rPr lang="en-US" sz="1700" dirty="0"/>
              <a:t> </a:t>
            </a:r>
            <a:r>
              <a:rPr lang="en-US" sz="1700" dirty="0" err="1"/>
              <a:t>Aplikatif</a:t>
            </a:r>
            <a:r>
              <a:rPr lang="en-US" sz="1700" dirty="0"/>
              <a:t>.  Hal </a:t>
            </a:r>
            <a:r>
              <a:rPr lang="en-US" sz="1700" dirty="0" err="1"/>
              <a:t>ini</a:t>
            </a:r>
            <a:r>
              <a:rPr lang="en-US" sz="1700" dirty="0"/>
              <a:t>, </a:t>
            </a:r>
            <a:r>
              <a:rPr lang="en-US" sz="1700" dirty="0" err="1"/>
              <a:t>dica</a:t>
            </a:r>
            <a:r>
              <a:rPr lang="id-ID" sz="1700" dirty="0"/>
              <a:t>n</a:t>
            </a:r>
            <a:r>
              <a:rPr lang="en-US" sz="1700" dirty="0" err="1"/>
              <a:t>angkan</a:t>
            </a:r>
            <a:r>
              <a:rPr lang="en-US" sz="1700" dirty="0"/>
              <a:t> </a:t>
            </a:r>
            <a:r>
              <a:rPr lang="en-US" sz="1700" dirty="0" err="1"/>
              <a:t>sebagai</a:t>
            </a:r>
            <a:r>
              <a:rPr lang="en-US" sz="1700" dirty="0"/>
              <a:t> </a:t>
            </a:r>
            <a:r>
              <a:rPr lang="en-US" sz="1700" dirty="0" err="1"/>
              <a:t>langkah</a:t>
            </a:r>
            <a:r>
              <a:rPr lang="en-US" sz="1700" dirty="0"/>
              <a:t> </a:t>
            </a:r>
            <a:r>
              <a:rPr lang="en-US" sz="1700" dirty="0" err="1"/>
              <a:t>penegakan</a:t>
            </a:r>
            <a:r>
              <a:rPr lang="en-US" sz="1700" dirty="0"/>
              <a:t> </a:t>
            </a:r>
            <a:r>
              <a:rPr lang="en-US" sz="1700" dirty="0" err="1"/>
              <a:t>kedisiplinan</a:t>
            </a:r>
            <a:r>
              <a:rPr lang="en-US" sz="1700" dirty="0"/>
              <a:t> </a:t>
            </a:r>
            <a:r>
              <a:rPr lang="en-US" sz="1700" dirty="0" err="1"/>
              <a:t>berkarya</a:t>
            </a:r>
            <a:r>
              <a:rPr lang="en-US" sz="1700" dirty="0"/>
              <a:t>. </a:t>
            </a:r>
            <a:r>
              <a:rPr lang="en-US" sz="1700" dirty="0" err="1"/>
              <a:t>Keterlambatan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</a:t>
            </a:r>
            <a:r>
              <a:rPr lang="en-US" sz="1700" dirty="0" err="1"/>
              <a:t>suatu</a:t>
            </a:r>
            <a:r>
              <a:rPr lang="en-US" sz="1700" dirty="0"/>
              <a:t> </a:t>
            </a:r>
            <a:r>
              <a:rPr lang="en-US" sz="1700" dirty="0" err="1"/>
              <a:t>karya</a:t>
            </a:r>
            <a:r>
              <a:rPr lang="en-US" sz="1700" dirty="0"/>
              <a:t> </a:t>
            </a:r>
            <a:r>
              <a:rPr lang="en-US" sz="1700" dirty="0" err="1"/>
              <a:t>akan</a:t>
            </a:r>
            <a:r>
              <a:rPr lang="en-US" sz="1700" dirty="0"/>
              <a:t> </a:t>
            </a:r>
            <a:r>
              <a:rPr lang="en-US" sz="1700" dirty="0" err="1"/>
              <a:t>dikenakan</a:t>
            </a:r>
            <a:r>
              <a:rPr lang="en-US" sz="1700" dirty="0"/>
              <a:t> </a:t>
            </a:r>
            <a:r>
              <a:rPr lang="en-US" sz="1700" dirty="0" err="1"/>
              <a:t>aturan</a:t>
            </a:r>
            <a:r>
              <a:rPr lang="en-US" sz="1700" dirty="0"/>
              <a:t> </a:t>
            </a:r>
            <a:r>
              <a:rPr lang="en-US" sz="1700" dirty="0" err="1"/>
              <a:t>sbb</a:t>
            </a:r>
            <a:r>
              <a:rPr lang="en-US" sz="1700" dirty="0"/>
              <a:t> :</a:t>
            </a:r>
          </a:p>
          <a:p>
            <a:pPr>
              <a:buNone/>
            </a:pPr>
            <a:r>
              <a:rPr lang="en-US" sz="1700" dirty="0"/>
              <a:t>	1. </a:t>
            </a:r>
            <a:r>
              <a:rPr lang="en-US" sz="1700" dirty="0" err="1"/>
              <a:t>Keterlambatan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</a:t>
            </a:r>
            <a:r>
              <a:rPr lang="en-US" sz="1700" dirty="0" err="1"/>
              <a:t>tugas</a:t>
            </a:r>
            <a:r>
              <a:rPr lang="en-US" sz="1700" dirty="0"/>
              <a:t> </a:t>
            </a:r>
            <a:r>
              <a:rPr lang="en-US" sz="1700" dirty="0" err="1"/>
              <a:t>biasa</a:t>
            </a:r>
            <a:r>
              <a:rPr lang="en-US" sz="1700" dirty="0"/>
              <a:t>, </a:t>
            </a:r>
            <a:r>
              <a:rPr lang="en-US" sz="1700" dirty="0" err="1"/>
              <a:t>pengurangan</a:t>
            </a:r>
            <a:r>
              <a:rPr lang="en-US" sz="1700" dirty="0"/>
              <a:t> </a:t>
            </a:r>
            <a:r>
              <a:rPr lang="en-US" sz="1700" dirty="0" err="1"/>
              <a:t>nilai</a:t>
            </a:r>
            <a:r>
              <a:rPr lang="en-US" sz="1700" dirty="0"/>
              <a:t> -10/</a:t>
            </a:r>
            <a:r>
              <a:rPr lang="en-US" sz="1700" dirty="0" err="1"/>
              <a:t>minggu</a:t>
            </a:r>
            <a:r>
              <a:rPr lang="en-US" sz="1700" dirty="0"/>
              <a:t>.</a:t>
            </a:r>
          </a:p>
          <a:p>
            <a:pPr>
              <a:buNone/>
            </a:pPr>
            <a:r>
              <a:rPr lang="en-US" sz="1700" dirty="0"/>
              <a:t>	    </a:t>
            </a:r>
            <a:r>
              <a:rPr lang="en-US" sz="1700" dirty="0" err="1"/>
              <a:t>Maksimal</a:t>
            </a:r>
            <a:r>
              <a:rPr lang="en-US" sz="1700" dirty="0"/>
              <a:t> </a:t>
            </a:r>
            <a:r>
              <a:rPr lang="en-US" sz="1700" dirty="0" err="1"/>
              <a:t>keterlambatan</a:t>
            </a:r>
            <a:r>
              <a:rPr lang="en-US" sz="1700" dirty="0"/>
              <a:t> 2 </a:t>
            </a:r>
            <a:r>
              <a:rPr lang="en-US" sz="1700" dirty="0" err="1"/>
              <a:t>minggu</a:t>
            </a:r>
            <a:r>
              <a:rPr lang="en-US" sz="1700" dirty="0"/>
              <a:t> (</a:t>
            </a:r>
            <a:r>
              <a:rPr lang="en-US" sz="1700" dirty="0" err="1"/>
              <a:t>dengan</a:t>
            </a:r>
            <a:r>
              <a:rPr lang="en-US" sz="1700" dirty="0"/>
              <a:t> </a:t>
            </a:r>
            <a:r>
              <a:rPr lang="en-US" sz="1700" dirty="0" err="1"/>
              <a:t>catatan</a:t>
            </a:r>
            <a:r>
              <a:rPr lang="en-US" sz="1700" dirty="0"/>
              <a:t>)</a:t>
            </a:r>
          </a:p>
          <a:p>
            <a:pPr>
              <a:buNone/>
            </a:pPr>
            <a:r>
              <a:rPr lang="en-US" sz="1700" dirty="0"/>
              <a:t>	2. </a:t>
            </a:r>
            <a:r>
              <a:rPr lang="en-US" sz="1700" dirty="0" err="1"/>
              <a:t>Keterlambatan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UTS </a:t>
            </a:r>
            <a:r>
              <a:rPr lang="en-US" sz="1700" dirty="0" err="1"/>
              <a:t>atau</a:t>
            </a:r>
            <a:r>
              <a:rPr lang="en-US" sz="1700" dirty="0"/>
              <a:t> UAS, </a:t>
            </a:r>
            <a:r>
              <a:rPr lang="en-US" sz="1700" dirty="0" err="1"/>
              <a:t>karya</a:t>
            </a:r>
            <a:r>
              <a:rPr lang="en-US" sz="1700" dirty="0"/>
              <a:t> </a:t>
            </a:r>
            <a:r>
              <a:rPr lang="en-US" sz="1700" dirty="0" err="1"/>
              <a:t>tidak</a:t>
            </a:r>
            <a:r>
              <a:rPr lang="en-US" sz="1700" dirty="0"/>
              <a:t> </a:t>
            </a:r>
            <a:r>
              <a:rPr lang="en-US" sz="1700" dirty="0" err="1"/>
              <a:t>diterima</a:t>
            </a:r>
            <a:r>
              <a:rPr lang="en-US" sz="1700" dirty="0"/>
              <a:t>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7543800" cy="4953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700" dirty="0"/>
          </a:p>
          <a:p>
            <a:pPr eaLnBrk="1" hangingPunct="1"/>
            <a:r>
              <a:rPr lang="en-US" b="1" dirty="0" err="1">
                <a:solidFill>
                  <a:srgbClr val="FF0000"/>
                </a:solidFill>
              </a:rPr>
              <a:t>Nilai</a:t>
            </a:r>
            <a:endParaRPr lang="en-US" b="1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sz="1600" dirty="0"/>
              <a:t>	</a:t>
            </a:r>
            <a:r>
              <a:rPr lang="en-US" sz="1700" dirty="0" err="1"/>
              <a:t>Nilai</a:t>
            </a:r>
            <a:r>
              <a:rPr lang="en-US" sz="1700" dirty="0"/>
              <a:t> </a:t>
            </a:r>
            <a:r>
              <a:rPr lang="en-US" sz="1700" dirty="0" err="1"/>
              <a:t>suatu</a:t>
            </a:r>
            <a:r>
              <a:rPr lang="en-US" sz="1700" dirty="0"/>
              <a:t> </a:t>
            </a:r>
            <a:r>
              <a:rPr lang="en-US" sz="1700" dirty="0" err="1"/>
              <a:t>proyek</a:t>
            </a:r>
            <a:r>
              <a:rPr lang="en-US" sz="1700" dirty="0"/>
              <a:t>/</a:t>
            </a:r>
            <a:r>
              <a:rPr lang="en-US" sz="1700" dirty="0" err="1"/>
              <a:t>karya</a:t>
            </a:r>
            <a:r>
              <a:rPr lang="en-US" sz="1700" dirty="0"/>
              <a:t> </a:t>
            </a:r>
            <a:r>
              <a:rPr lang="en-US" sz="1700" dirty="0" err="1"/>
              <a:t>merupakan</a:t>
            </a:r>
            <a:r>
              <a:rPr lang="en-US" sz="1700" dirty="0"/>
              <a:t> </a:t>
            </a:r>
            <a:r>
              <a:rPr lang="en-US" sz="1700" dirty="0" err="1"/>
              <a:t>nilai</a:t>
            </a:r>
            <a:r>
              <a:rPr lang="en-US" sz="1700" dirty="0"/>
              <a:t> </a:t>
            </a:r>
            <a:r>
              <a:rPr lang="en-US" sz="1700" dirty="0" err="1"/>
              <a:t>dari</a:t>
            </a:r>
            <a:r>
              <a:rPr lang="en-US" sz="1700" dirty="0"/>
              <a:t> </a:t>
            </a:r>
            <a:r>
              <a:rPr lang="en-US" sz="1700" dirty="0" err="1"/>
              <a:t>ketepatan</a:t>
            </a:r>
            <a:r>
              <a:rPr lang="en-US" sz="1700" dirty="0"/>
              <a:t> brief </a:t>
            </a:r>
            <a:r>
              <a:rPr lang="en-US" sz="1700" dirty="0" err="1"/>
              <a:t>tugas</a:t>
            </a:r>
            <a:r>
              <a:rPr lang="en-US" sz="1700" dirty="0"/>
              <a:t>, </a:t>
            </a:r>
            <a:r>
              <a:rPr lang="en-US" sz="1700" dirty="0" err="1"/>
              <a:t>proses</a:t>
            </a:r>
            <a:r>
              <a:rPr lang="en-US" sz="1700" dirty="0"/>
              <a:t>, </a:t>
            </a:r>
            <a:r>
              <a:rPr lang="en-US" sz="1700" dirty="0" err="1"/>
              <a:t>memenuhi</a:t>
            </a:r>
            <a:r>
              <a:rPr lang="en-US" sz="1700" dirty="0"/>
              <a:t> </a:t>
            </a:r>
            <a:r>
              <a:rPr lang="en-US" sz="1700" dirty="0" err="1"/>
              <a:t>solusi</a:t>
            </a:r>
            <a:r>
              <a:rPr lang="en-US" sz="1700" dirty="0"/>
              <a:t>, </a:t>
            </a:r>
            <a:r>
              <a:rPr lang="en-US" sz="1700" dirty="0" err="1"/>
              <a:t>aspek</a:t>
            </a:r>
            <a:r>
              <a:rPr lang="en-US" sz="1700" dirty="0"/>
              <a:t> </a:t>
            </a:r>
            <a:r>
              <a:rPr lang="en-US" sz="1700" dirty="0" err="1"/>
              <a:t>eksperimental</a:t>
            </a:r>
            <a:r>
              <a:rPr lang="en-US" sz="1700" dirty="0"/>
              <a:t> , </a:t>
            </a:r>
            <a:r>
              <a:rPr lang="en-US" sz="1700" dirty="0" err="1"/>
              <a:t>kelengkapan</a:t>
            </a:r>
            <a:r>
              <a:rPr lang="en-US" sz="1700" dirty="0"/>
              <a:t> &amp; </a:t>
            </a:r>
            <a:r>
              <a:rPr lang="en-US" sz="1700" dirty="0" err="1"/>
              <a:t>kerapihan</a:t>
            </a:r>
            <a:r>
              <a:rPr lang="en-US" sz="1700" dirty="0"/>
              <a:t> </a:t>
            </a:r>
            <a:r>
              <a:rPr lang="en-US" sz="1700" dirty="0" err="1"/>
              <a:t>penyajian</a:t>
            </a:r>
            <a:r>
              <a:rPr lang="en-US" sz="1700" dirty="0"/>
              <a:t> &amp; </a:t>
            </a:r>
            <a:r>
              <a:rPr lang="en-US" sz="1700" dirty="0" err="1"/>
              <a:t>ketepatan</a:t>
            </a:r>
            <a:r>
              <a:rPr lang="en-US" sz="1700" dirty="0"/>
              <a:t> </a:t>
            </a:r>
            <a:r>
              <a:rPr lang="en-US" sz="1700" dirty="0" err="1"/>
              <a:t>waktu</a:t>
            </a:r>
            <a:r>
              <a:rPr lang="en-US" sz="1700" dirty="0"/>
              <a:t>.</a:t>
            </a:r>
          </a:p>
          <a:p>
            <a:pPr eaLnBrk="1" hangingPunct="1">
              <a:buFont typeface="Arial" charset="0"/>
              <a:buNone/>
            </a:pPr>
            <a:endParaRPr lang="en-US" sz="1700" dirty="0"/>
          </a:p>
          <a:p>
            <a:pPr>
              <a:buNone/>
            </a:pPr>
            <a:r>
              <a:rPr lang="en-US" sz="1700" dirty="0"/>
              <a:t>	Nilai total terdiri </a:t>
            </a:r>
            <a:r>
              <a:rPr lang="en-US" sz="1700" dirty="0" err="1"/>
              <a:t>dari</a:t>
            </a:r>
            <a:r>
              <a:rPr lang="en-US" sz="1700" dirty="0"/>
              <a:t> </a:t>
            </a:r>
          </a:p>
          <a:p>
            <a:pPr>
              <a:buNone/>
            </a:pPr>
            <a:r>
              <a:rPr lang="en-US" sz="1600" b="1" dirty="0"/>
              <a:t>	</a:t>
            </a:r>
            <a:r>
              <a:rPr lang="en-US" sz="2800" b="1" dirty="0" err="1"/>
              <a:t>Tugas</a:t>
            </a:r>
            <a:r>
              <a:rPr lang="en-US" sz="2800" b="1" dirty="0"/>
              <a:t> 	</a:t>
            </a:r>
            <a:r>
              <a:rPr lang="id-ID" sz="2800" b="1" dirty="0"/>
              <a:t>2</a:t>
            </a:r>
            <a:r>
              <a:rPr lang="en-US" sz="2800" b="1" dirty="0"/>
              <a:t>5%</a:t>
            </a:r>
          </a:p>
          <a:p>
            <a:pPr>
              <a:buNone/>
            </a:pPr>
            <a:r>
              <a:rPr lang="en-US" sz="2800" b="1" dirty="0"/>
              <a:t>	UTS 	25%</a:t>
            </a:r>
          </a:p>
          <a:p>
            <a:pPr>
              <a:buNone/>
            </a:pPr>
            <a:r>
              <a:rPr lang="en-US" sz="2800" b="1" dirty="0"/>
              <a:t>	UAS 	25% </a:t>
            </a:r>
          </a:p>
          <a:p>
            <a:pPr>
              <a:buNone/>
            </a:pPr>
            <a:r>
              <a:rPr lang="en-US" sz="2800" b="1" dirty="0"/>
              <a:t>	</a:t>
            </a:r>
            <a:r>
              <a:rPr lang="en-US" sz="2800" b="1" dirty="0" err="1"/>
              <a:t>Presensi</a:t>
            </a:r>
            <a:r>
              <a:rPr lang="en-US" sz="2800" b="1" dirty="0"/>
              <a:t>    10%</a:t>
            </a:r>
          </a:p>
          <a:p>
            <a:pPr>
              <a:buNone/>
            </a:pPr>
            <a:r>
              <a:rPr lang="en-US" sz="2800" b="1" dirty="0"/>
              <a:t>	Etika	15%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7543800" cy="4953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700" dirty="0"/>
          </a:p>
          <a:p>
            <a:pPr eaLnBrk="1" hangingPunct="1"/>
            <a:r>
              <a:rPr lang="en-US" b="1" dirty="0">
                <a:solidFill>
                  <a:srgbClr val="FF0000"/>
                </a:solidFill>
              </a:rPr>
              <a:t>Timeline </a:t>
            </a:r>
            <a:r>
              <a:rPr lang="en-US" b="1" dirty="0" err="1">
                <a:solidFill>
                  <a:srgbClr val="FF0000"/>
                </a:solidFill>
              </a:rPr>
              <a:t>Perkuliahan</a:t>
            </a:r>
            <a:r>
              <a:rPr lang="en-US" b="1" dirty="0">
                <a:solidFill>
                  <a:srgbClr val="FF0000"/>
                </a:solidFill>
              </a:rPr>
              <a:t> (1)</a:t>
            </a:r>
          </a:p>
          <a:p>
            <a:pPr eaLnBrk="1" hangingPunct="1"/>
            <a:endParaRPr lang="en-US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6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1 :  </a:t>
            </a:r>
            <a:r>
              <a:rPr lang="en-US" sz="1800" b="1" dirty="0" err="1"/>
              <a:t>Introduksi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2 :  </a:t>
            </a:r>
            <a:r>
              <a:rPr lang="en-US" sz="1800" b="1" dirty="0" err="1"/>
              <a:t>Pengertian</a:t>
            </a:r>
            <a:r>
              <a:rPr lang="en-US" sz="1800" b="1" dirty="0"/>
              <a:t> </a:t>
            </a:r>
            <a:r>
              <a:rPr lang="en-US" sz="1800" b="1" dirty="0" err="1"/>
              <a:t>Semiotika</a:t>
            </a:r>
            <a:endParaRPr lang="en-US" sz="1800" b="1" dirty="0"/>
          </a:p>
          <a:p>
            <a:pPr>
              <a:buNone/>
            </a:pPr>
            <a:r>
              <a:rPr lang="en-US" sz="1800" dirty="0"/>
              <a:t>     	</a:t>
            </a:r>
            <a:r>
              <a:rPr lang="en-US" sz="1800" dirty="0" err="1"/>
              <a:t>Pertemuan</a:t>
            </a:r>
            <a:r>
              <a:rPr lang="en-US" sz="1800" dirty="0"/>
              <a:t> 3 :  </a:t>
            </a:r>
            <a:r>
              <a:rPr lang="en-US" sz="1800" b="1" dirty="0" err="1"/>
              <a:t>Analisis</a:t>
            </a:r>
            <a:r>
              <a:rPr lang="en-US" sz="1800" b="1" dirty="0"/>
              <a:t> </a:t>
            </a:r>
            <a:r>
              <a:rPr lang="en-US" sz="1800" b="1" dirty="0" err="1"/>
              <a:t>Simbol</a:t>
            </a:r>
            <a:r>
              <a:rPr lang="en-US" sz="1800" b="1" dirty="0"/>
              <a:t>, </a:t>
            </a:r>
            <a:r>
              <a:rPr lang="en-US" sz="1800" b="1" dirty="0" err="1"/>
              <a:t>Lambang</a:t>
            </a:r>
            <a:r>
              <a:rPr lang="en-US" sz="1800" b="1" dirty="0"/>
              <a:t>, dan </a:t>
            </a:r>
            <a:r>
              <a:rPr lang="en-US" sz="1800" b="1" dirty="0" err="1"/>
              <a:t>Indeks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4 :  </a:t>
            </a:r>
            <a:r>
              <a:rPr lang="en-US" sz="1800" b="1" dirty="0" err="1"/>
              <a:t>Aspek-Aspek</a:t>
            </a:r>
            <a:r>
              <a:rPr lang="en-US" sz="1800" b="1" dirty="0"/>
              <a:t> Tanda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5 :  </a:t>
            </a:r>
            <a:r>
              <a:rPr lang="en-US" sz="1800" b="1" dirty="0" err="1"/>
              <a:t>Permasalahan</a:t>
            </a:r>
            <a:r>
              <a:rPr lang="en-US" sz="1800" b="1" dirty="0"/>
              <a:t> Tanda</a:t>
            </a:r>
          </a:p>
          <a:p>
            <a:pPr>
              <a:buNone/>
            </a:pPr>
            <a:r>
              <a:rPr lang="en-US" sz="1800" dirty="0"/>
              <a:t>     	</a:t>
            </a:r>
            <a:r>
              <a:rPr lang="en-US" sz="1800" dirty="0" err="1"/>
              <a:t>Pertemuan</a:t>
            </a:r>
            <a:r>
              <a:rPr lang="en-US" sz="1800" dirty="0"/>
              <a:t> 6 :  </a:t>
            </a:r>
            <a:r>
              <a:rPr lang="en-US" sz="1800" b="1" dirty="0" err="1"/>
              <a:t>Denotasi</a:t>
            </a:r>
            <a:r>
              <a:rPr lang="en-US" sz="1800" b="1" dirty="0"/>
              <a:t> &amp; </a:t>
            </a:r>
            <a:r>
              <a:rPr lang="en-US" sz="1800" b="1" dirty="0" err="1"/>
              <a:t>Konotasi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7 :  </a:t>
            </a:r>
            <a:r>
              <a:rPr lang="en-US" sz="1800" b="1" dirty="0"/>
              <a:t>Tanda-Tanda </a:t>
            </a:r>
            <a:r>
              <a:rPr lang="en-US" sz="1800" b="1" dirty="0" err="1"/>
              <a:t>Imajiner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8 :  </a:t>
            </a:r>
            <a:r>
              <a:rPr lang="en-US" sz="1800" b="1" dirty="0"/>
              <a:t>UTS</a:t>
            </a:r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7543800" cy="4953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700" dirty="0"/>
          </a:p>
          <a:p>
            <a:pPr eaLnBrk="1" hangingPunct="1"/>
            <a:r>
              <a:rPr lang="en-US" b="1" dirty="0">
                <a:solidFill>
                  <a:srgbClr val="FF0000"/>
                </a:solidFill>
              </a:rPr>
              <a:t>Timeline </a:t>
            </a:r>
            <a:r>
              <a:rPr lang="en-US" b="1" dirty="0" err="1">
                <a:solidFill>
                  <a:srgbClr val="FF0000"/>
                </a:solidFill>
              </a:rPr>
              <a:t>Perkuliahan</a:t>
            </a:r>
            <a:r>
              <a:rPr lang="en-US" b="1" dirty="0">
                <a:solidFill>
                  <a:srgbClr val="FF0000"/>
                </a:solidFill>
              </a:rPr>
              <a:t> (2)</a:t>
            </a:r>
          </a:p>
          <a:p>
            <a:pPr eaLnBrk="1" hangingPunct="1"/>
            <a:endParaRPr lang="en-US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6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9   :  </a:t>
            </a:r>
            <a:r>
              <a:rPr lang="en-US" sz="1800" b="1" dirty="0" err="1"/>
              <a:t>Penanda</a:t>
            </a:r>
            <a:r>
              <a:rPr lang="en-US" sz="1800" b="1" dirty="0"/>
              <a:t> &amp; Gaya </a:t>
            </a:r>
            <a:r>
              <a:rPr lang="en-US" sz="1800" b="1" dirty="0" err="1"/>
              <a:t>hidup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10 :  </a:t>
            </a:r>
            <a:r>
              <a:rPr lang="en-US" sz="1800" b="1" dirty="0" err="1"/>
              <a:t>Koherensi</a:t>
            </a:r>
            <a:r>
              <a:rPr lang="en-US" sz="1800" b="1" dirty="0"/>
              <a:t> </a:t>
            </a:r>
            <a:r>
              <a:rPr lang="en-US" sz="1800" b="1" dirty="0" err="1"/>
              <a:t>dalam</a:t>
            </a:r>
            <a:r>
              <a:rPr lang="en-US" sz="1800" b="1" dirty="0"/>
              <a:t> </a:t>
            </a:r>
            <a:r>
              <a:rPr lang="en-US" sz="1800" b="1" dirty="0" err="1"/>
              <a:t>tanda-tanda</a:t>
            </a:r>
            <a:endParaRPr lang="en-US" sz="1800" b="1" dirty="0"/>
          </a:p>
          <a:p>
            <a:pPr>
              <a:buNone/>
            </a:pPr>
            <a:r>
              <a:rPr lang="en-US" sz="1800" dirty="0"/>
              <a:t>     	</a:t>
            </a:r>
            <a:r>
              <a:rPr lang="en-US" sz="1800" dirty="0" err="1"/>
              <a:t>Pertemuan</a:t>
            </a:r>
            <a:r>
              <a:rPr lang="en-US" sz="1800" dirty="0"/>
              <a:t> 11 :  </a:t>
            </a:r>
            <a:r>
              <a:rPr lang="en-US" sz="1800" b="1" dirty="0" err="1"/>
              <a:t>Penggunaan</a:t>
            </a:r>
            <a:r>
              <a:rPr lang="en-US" sz="1800" b="1" dirty="0"/>
              <a:t> Tanda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12 :  </a:t>
            </a:r>
            <a:r>
              <a:rPr lang="en-US" sz="1800" b="1" dirty="0"/>
              <a:t>Tanda-</a:t>
            </a:r>
            <a:r>
              <a:rPr lang="en-US" sz="1800" b="1" dirty="0" err="1"/>
              <a:t>tanda</a:t>
            </a:r>
            <a:r>
              <a:rPr lang="en-US" sz="1800" b="1" dirty="0"/>
              <a:t> dan </a:t>
            </a:r>
            <a:r>
              <a:rPr lang="en-US" sz="1800" b="1" dirty="0" err="1"/>
              <a:t>Identitas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13 :  </a:t>
            </a:r>
            <a:r>
              <a:rPr lang="en-US" sz="1800" b="1" dirty="0" err="1"/>
              <a:t>Istilah</a:t>
            </a:r>
            <a:r>
              <a:rPr lang="en-US" sz="1800" b="1" dirty="0"/>
              <a:t> Tanda</a:t>
            </a:r>
          </a:p>
          <a:p>
            <a:pPr>
              <a:buNone/>
            </a:pPr>
            <a:r>
              <a:rPr lang="en-US" sz="1800" dirty="0"/>
              <a:t>     	</a:t>
            </a:r>
            <a:r>
              <a:rPr lang="en-US" sz="1800" dirty="0" err="1"/>
              <a:t>Pertemuan</a:t>
            </a:r>
            <a:r>
              <a:rPr lang="en-US" sz="1800" dirty="0"/>
              <a:t> 14 :  </a:t>
            </a:r>
            <a:r>
              <a:rPr lang="en-US" sz="1800" b="1" dirty="0"/>
              <a:t>Tanda dan </a:t>
            </a:r>
            <a:r>
              <a:rPr lang="en-US" sz="1800" b="1" dirty="0" err="1"/>
              <a:t>Imajinasi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15 :  </a:t>
            </a:r>
            <a:r>
              <a:rPr lang="en-US" sz="1800" b="1" dirty="0"/>
              <a:t>Tanda </a:t>
            </a:r>
            <a:r>
              <a:rPr lang="en-US" sz="1800" b="1" dirty="0" err="1"/>
              <a:t>Ilusi</a:t>
            </a:r>
            <a:r>
              <a:rPr lang="en-US" sz="1800" b="1" dirty="0"/>
              <a:t> </a:t>
            </a:r>
            <a:r>
              <a:rPr lang="en-US" sz="1800" b="1" dirty="0" err="1"/>
              <a:t>Penglihatan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16 :  </a:t>
            </a:r>
            <a:r>
              <a:rPr lang="en-US" sz="1800" b="1" dirty="0"/>
              <a:t>UAS</a:t>
            </a:r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/>
          </p:cNvSpPr>
          <p:nvPr/>
        </p:nvSpPr>
        <p:spPr>
          <a:xfrm>
            <a:off x="1173202" y="1447800"/>
            <a:ext cx="6370598" cy="2515123"/>
          </a:xfrm>
          <a:prstGeom prst="rect">
            <a:avLst/>
          </a:prstGeom>
        </p:spPr>
        <p:txBody>
          <a:bodyPr vert="horz" wrap="square" lIns="0" tIns="636599" rIns="0" bIns="0" rtlCol="0">
            <a:spAutoFit/>
          </a:bodyPr>
          <a:lstStyle/>
          <a:p>
            <a:pPr marL="18415" marR="5080" lvl="0" indent="-342900" algn="ctr">
              <a:lnSpc>
                <a:spcPct val="99600"/>
              </a:lnSpc>
              <a:spcBef>
                <a:spcPts val="114"/>
              </a:spcBef>
            </a:pPr>
            <a:r>
              <a:rPr lang="en-US" sz="2400" b="1" dirty="0" err="1">
                <a:solidFill>
                  <a:srgbClr val="FF0000"/>
                </a:solidFill>
              </a:rPr>
              <a:t>Semiotika</a:t>
            </a:r>
            <a:endParaRPr lang="id-ID" sz="2400" dirty="0">
              <a:solidFill>
                <a:srgbClr val="FF0000"/>
              </a:solidFill>
            </a:endParaRPr>
          </a:p>
          <a:p>
            <a:pPr marL="18415" marR="5080" lvl="0" indent="-342900" algn="ctr">
              <a:lnSpc>
                <a:spcPct val="99600"/>
              </a:lnSpc>
              <a:spcBef>
                <a:spcPts val="114"/>
              </a:spcBef>
            </a:pPr>
            <a:endParaRPr lang="id-ID" sz="2400" dirty="0"/>
          </a:p>
          <a:p>
            <a:pPr marL="18415" marR="5080" lvl="0" indent="-342900" algn="ctr">
              <a:lnSpc>
                <a:spcPct val="99600"/>
              </a:lnSpc>
              <a:spcBef>
                <a:spcPts val="114"/>
              </a:spcBef>
            </a:pPr>
            <a:r>
              <a:rPr lang="en-ID" sz="2400" dirty="0" err="1"/>
              <a:t>Semiotika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ilmu</a:t>
            </a:r>
            <a:r>
              <a:rPr lang="en-ID" sz="2400" dirty="0"/>
              <a:t> yang </a:t>
            </a:r>
            <a:r>
              <a:rPr lang="en-ID" sz="2400" dirty="0" err="1"/>
              <a:t>mengkaji</a:t>
            </a:r>
            <a:r>
              <a:rPr lang="en-ID" sz="2400" dirty="0"/>
              <a:t> </a:t>
            </a:r>
            <a:r>
              <a:rPr lang="en-ID" sz="2400" dirty="0" err="1"/>
              <a:t>tentang</a:t>
            </a:r>
            <a:r>
              <a:rPr lang="en-ID" sz="2400" dirty="0"/>
              <a:t> </a:t>
            </a:r>
            <a:r>
              <a:rPr lang="en-ID" sz="2400" dirty="0" err="1"/>
              <a:t>tanda</a:t>
            </a:r>
            <a:r>
              <a:rPr lang="en-ID" sz="2400" dirty="0"/>
              <a:t>. </a:t>
            </a:r>
            <a:r>
              <a:rPr lang="en-ID" sz="2400" dirty="0" err="1"/>
              <a:t>Semiotika</a:t>
            </a:r>
            <a:r>
              <a:rPr lang="en-ID" sz="2400" dirty="0"/>
              <a:t> </a:t>
            </a:r>
            <a:r>
              <a:rPr lang="en-ID" sz="2400" dirty="0" err="1"/>
              <a:t>diambil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kata Bahasa </a:t>
            </a:r>
            <a:r>
              <a:rPr lang="en-ID" sz="2400" dirty="0" err="1"/>
              <a:t>yunani</a:t>
            </a:r>
            <a:r>
              <a:rPr lang="en-ID" sz="2400" dirty="0"/>
              <a:t>: semeion, yang </a:t>
            </a:r>
            <a:r>
              <a:rPr lang="en-ID" sz="2400" dirty="0" err="1"/>
              <a:t>berarti</a:t>
            </a:r>
            <a:r>
              <a:rPr lang="en-ID" sz="2400" dirty="0"/>
              <a:t> </a:t>
            </a:r>
            <a:r>
              <a:rPr lang="en-ID" sz="2400" dirty="0" err="1"/>
              <a:t>tanda</a:t>
            </a:r>
            <a:endParaRPr kumimoji="0" lang="id-ID" sz="2400" b="0" i="0" u="none" strike="noStrike" kern="1200" cap="none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524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Berkarya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945</TotalTime>
  <Words>394</Words>
  <Application>Microsoft Macintosh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MK. Semiotika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Redintan Justin</cp:lastModifiedBy>
  <cp:revision>151</cp:revision>
  <dcterms:created xsi:type="dcterms:W3CDTF">2016-02-13T14:18:26Z</dcterms:created>
  <dcterms:modified xsi:type="dcterms:W3CDTF">2021-03-30T21:53:44Z</dcterms:modified>
</cp:coreProperties>
</file>