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3" r:id="rId3"/>
    <p:sldId id="342" r:id="rId4"/>
    <p:sldId id="347" r:id="rId5"/>
    <p:sldId id="343" r:id="rId6"/>
    <p:sldId id="330" r:id="rId7"/>
    <p:sldId id="345" r:id="rId8"/>
    <p:sldId id="344" r:id="rId9"/>
    <p:sldId id="346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YnNmQbxUuId3SV5AGZusHQ==" hashData="GlMffNcdL+3RM7eWKBwkvaJNuxM="/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net.microsoft.com/en-us/library/ms174400(v=sql.105).aspx" TargetMode="External"/><Relationship Id="rId13" Type="http://schemas.openxmlformats.org/officeDocument/2006/relationships/hyperlink" Target="https://technet.microsoft.com/en-us/library/ms189527(v=sql.105).aspx" TargetMode="External"/><Relationship Id="rId3" Type="http://schemas.openxmlformats.org/officeDocument/2006/relationships/hyperlink" Target="https://technet.microsoft.com/en-us/library/ms174383(v=sql.105).aspx" TargetMode="External"/><Relationship Id="rId7" Type="http://schemas.openxmlformats.org/officeDocument/2006/relationships/hyperlink" Target="https://technet.microsoft.com/en-us/library/ms186862(v=sql.105).aspx" TargetMode="External"/><Relationship Id="rId12" Type="http://schemas.openxmlformats.org/officeDocument/2006/relationships/hyperlink" Target="https://technet.microsoft.com/en-us/library/ms178660(v=sql.105).aspx" TargetMode="External"/><Relationship Id="rId2" Type="http://schemas.openxmlformats.org/officeDocument/2006/relationships/hyperlink" Target="https://technet.microsoft.com/en-us/library/ms177601(v=sql.105)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chnet.microsoft.com/en-us/library/ms180040(v=sql.105).aspx" TargetMode="External"/><Relationship Id="rId11" Type="http://schemas.openxmlformats.org/officeDocument/2006/relationships/hyperlink" Target="https://technet.microsoft.com/en-us/library/ms177827(v=sql.105).aspx" TargetMode="External"/><Relationship Id="rId5" Type="http://schemas.openxmlformats.org/officeDocument/2006/relationships/hyperlink" Target="https://technet.microsoft.com/en-us/library/ms190329(v=sql.105).aspx" TargetMode="External"/><Relationship Id="rId10" Type="http://schemas.openxmlformats.org/officeDocument/2006/relationships/hyperlink" Target="https://technet.microsoft.com/en-us/library/ms180055(v=sql.105).aspx" TargetMode="External"/><Relationship Id="rId4" Type="http://schemas.openxmlformats.org/officeDocument/2006/relationships/hyperlink" Target="https://technet.microsoft.com/en-us/library/ms187748(v=sql.105).aspx" TargetMode="External"/><Relationship Id="rId9" Type="http://schemas.openxmlformats.org/officeDocument/2006/relationships/hyperlink" Target="https://technet.microsoft.com/en-us/library/ms177532(v=sql.105).asp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STRING FUNCTION, CAST, CONVERT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STRING FUNCTION SQL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STRING FUNCTION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digunakan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memanipulasi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string, kata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operator string 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kiri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Right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Substring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ditengan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Replace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STRING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82797"/>
              </p:ext>
            </p:extLst>
          </p:nvPr>
        </p:nvGraphicFramePr>
        <p:xfrm>
          <a:off x="457200" y="1844824"/>
          <a:ext cx="8229600" cy="1859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 dirty="0">
                          <a:effectLst/>
                          <a:hlinkClick r:id="rId2"/>
                        </a:rPr>
                        <a:t>LEFT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3"/>
                        </a:rPr>
                        <a:t>REPLICATE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 dirty="0">
                          <a:effectLst/>
                          <a:hlinkClick r:id="rId4"/>
                        </a:rPr>
                        <a:t>SUBSTRING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5"/>
                        </a:rPr>
                        <a:t>LEN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6"/>
                        </a:rPr>
                        <a:t>REVERSE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noStrike" dirty="0" smtClean="0">
                          <a:effectLst/>
                          <a:hlinkClick r:id="rId7"/>
                        </a:rPr>
                        <a:t>REPLACE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8"/>
                        </a:rPr>
                        <a:t>LOWER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9"/>
                        </a:rPr>
                        <a:t>RIGHT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 dirty="0">
                          <a:effectLst/>
                          <a:hlinkClick r:id="rId10"/>
                        </a:rPr>
                        <a:t>UPPER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11"/>
                        </a:rPr>
                        <a:t>LTRIM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12"/>
                        </a:rPr>
                        <a:t>RTRIM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u="none" strike="noStrike" dirty="0" smtClean="0">
                          <a:effectLst/>
                          <a:hlinkClick r:id="rId13"/>
                        </a:rPr>
                        <a:t>STR</a:t>
                      </a:r>
                      <a:endParaRPr lang="en-US" dirty="0" smtClean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5605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BEBERAPA STRING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Left,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kiri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Right,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Substring,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di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tengah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Len,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Menghitung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Lower,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Upper,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Replace,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1626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penggunaan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String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5)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5" y="3415117"/>
            <a:ext cx="525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3)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46467"/>
            <a:ext cx="5542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SUBSTRING(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1, 3)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Nama_entitas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5615" y="5157192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REPLACE(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'T'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'M'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615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CAST &amp; CONVERT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Cast </a:t>
            </a:r>
            <a:r>
              <a:rPr lang="en-US" i="1" dirty="0" err="1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Convert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mengkonversi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ekspresi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lain.</a:t>
            </a: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Cast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Standar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ASCII,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database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lain,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Sedangkan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Convert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SQL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Server</a:t>
            </a:r>
          </a:p>
          <a:p>
            <a:pPr algn="just"/>
            <a:endParaRPr lang="en-US" dirty="0" smtClean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Cast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style,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Sementara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Convert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Style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7830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Cast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916832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CAST(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expression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data_type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(length)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51577"/>
              </p:ext>
            </p:extLst>
          </p:nvPr>
        </p:nvGraphicFramePr>
        <p:xfrm>
          <a:off x="450268" y="2562914"/>
          <a:ext cx="8229600" cy="2668276"/>
        </p:xfrm>
        <a:graphic>
          <a:graphicData uri="http://schemas.openxmlformats.org/drawingml/2006/table">
            <a:tbl>
              <a:tblPr/>
              <a:tblGrid>
                <a:gridCol w="2465255"/>
                <a:gridCol w="5764345"/>
              </a:tblGrid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Value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Description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expression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value to convert to another data type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11891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data_type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datatype to convert </a:t>
                      </a:r>
                      <a:r>
                        <a:rPr lang="en-US" sz="1700" i="1">
                          <a:effectLst/>
                        </a:rPr>
                        <a:t>expression</a:t>
                      </a:r>
                      <a:r>
                        <a:rPr lang="en-US" sz="1700">
                          <a:effectLst/>
                        </a:rPr>
                        <a:t> to. Can be one of the following: bigint, int, smallint, tinyint, bit, decimal, numeric, money, smallmoney, float, real, datetime, smalldatetime, char, varchar, text, nchar, nvarchar, ntext, binary, varbinary, or image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 dirty="0">
                          <a:effectLst/>
                        </a:rPr>
                        <a:t>(length)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Optional. The length of the resulting data type (for char, varchar, </a:t>
                      </a:r>
                      <a:r>
                        <a:rPr lang="en-US" sz="1700" dirty="0" err="1">
                          <a:effectLst/>
                        </a:rPr>
                        <a:t>nchar</a:t>
                      </a:r>
                      <a:r>
                        <a:rPr lang="en-US" sz="1700" dirty="0">
                          <a:effectLst/>
                        </a:rPr>
                        <a:t>, </a:t>
                      </a:r>
                      <a:r>
                        <a:rPr lang="en-US" sz="1700" dirty="0" err="1">
                          <a:effectLst/>
                        </a:rPr>
                        <a:t>nvarchar</a:t>
                      </a:r>
                      <a:r>
                        <a:rPr lang="en-US" sz="1700" dirty="0">
                          <a:effectLst/>
                        </a:rPr>
                        <a:t>, binary and </a:t>
                      </a:r>
                      <a:r>
                        <a:rPr lang="en-US" sz="1700" dirty="0" err="1">
                          <a:effectLst/>
                        </a:rPr>
                        <a:t>varbinary</a:t>
                      </a:r>
                      <a:r>
                        <a:rPr lang="en-US" sz="1700" dirty="0">
                          <a:effectLst/>
                        </a:rPr>
                        <a:t>)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4794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Convert</a:t>
            </a:r>
            <a:endParaRPr lang="id-ID" sz="36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00060"/>
              </p:ext>
            </p:extLst>
          </p:nvPr>
        </p:nvGraphicFramePr>
        <p:xfrm>
          <a:off x="539552" y="2344900"/>
          <a:ext cx="8229600" cy="3335345"/>
        </p:xfrm>
        <a:graphic>
          <a:graphicData uri="http://schemas.openxmlformats.org/drawingml/2006/table">
            <a:tbl>
              <a:tblPr/>
              <a:tblGrid>
                <a:gridCol w="2465255"/>
                <a:gridCol w="5764345"/>
              </a:tblGrid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Value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Description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expression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value to convert to another data type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11891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data_type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datatype to convert </a:t>
                      </a:r>
                      <a:r>
                        <a:rPr lang="en-US" sz="1700" i="1">
                          <a:effectLst/>
                        </a:rPr>
                        <a:t>expression</a:t>
                      </a:r>
                      <a:r>
                        <a:rPr lang="en-US" sz="1700">
                          <a:effectLst/>
                        </a:rPr>
                        <a:t> to. Can be one of the following: bigint, int, smallint, tinyint, bit, decimal, numeric, money, smallmoney, float, real, datetime, smalldatetime, char, varchar, text, nchar, nvarchar, ntext, binary, varbinary, or image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(length)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Optional. The length of the resulting data type (for char, varchar, </a:t>
                      </a:r>
                      <a:r>
                        <a:rPr lang="en-US" sz="1700" dirty="0" err="1">
                          <a:effectLst/>
                        </a:rPr>
                        <a:t>nchar</a:t>
                      </a:r>
                      <a:r>
                        <a:rPr lang="en-US" sz="1700" dirty="0">
                          <a:effectLst/>
                        </a:rPr>
                        <a:t>, </a:t>
                      </a:r>
                      <a:r>
                        <a:rPr lang="en-US" sz="1700" dirty="0" err="1">
                          <a:effectLst/>
                        </a:rPr>
                        <a:t>nvarchar</a:t>
                      </a:r>
                      <a:r>
                        <a:rPr lang="en-US" sz="1700" dirty="0">
                          <a:effectLst/>
                        </a:rPr>
                        <a:t>, binary and </a:t>
                      </a:r>
                      <a:r>
                        <a:rPr lang="en-US" sz="1700" dirty="0" err="1">
                          <a:effectLst/>
                        </a:rPr>
                        <a:t>varbinary</a:t>
                      </a:r>
                      <a:r>
                        <a:rPr lang="en-US" sz="1700" dirty="0" smtClean="0">
                          <a:effectLst/>
                        </a:rPr>
                        <a:t>)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 dirty="0" smtClean="0">
                          <a:effectLst/>
                        </a:rPr>
                        <a:t>Style</a:t>
                      </a:r>
                      <a:endParaRPr lang="en-US" sz="1700" i="1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Optional.</a:t>
                      </a:r>
                      <a:r>
                        <a:rPr lang="en-US" sz="1700" baseline="0" dirty="0" smtClean="0">
                          <a:effectLst/>
                        </a:rPr>
                        <a:t> Output Data</a:t>
                      </a:r>
                      <a:endParaRPr lang="en-US" sz="1700" dirty="0" smtClean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83584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CONVERT (</a:t>
            </a:r>
            <a:r>
              <a:rPr lang="nn-NO" dirty="0" smtClean="0"/>
              <a:t>[</a:t>
            </a:r>
            <a:r>
              <a:rPr lang="nn-NO" dirty="0"/>
              <a:t>TYPE DATA</a:t>
            </a:r>
            <a:r>
              <a:rPr lang="nn-NO" dirty="0" smtClean="0"/>
              <a:t>] (</a:t>
            </a:r>
            <a:r>
              <a:rPr lang="nn-NO" dirty="0"/>
              <a:t>PanjangData), [Ekspresi], [Style</a:t>
            </a:r>
            <a:r>
              <a:rPr lang="nn-NO" dirty="0" smtClean="0"/>
              <a:t>]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0135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penggunaan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ast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&amp; Convert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US" sz="24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US" sz="24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CAST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([</a:t>
            </a:r>
            <a:r>
              <a:rPr lang="nn-NO" dirty="0"/>
              <a:t>Ekspresi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]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[TYPE DATA ])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8456" y="2843644"/>
            <a:ext cx="7913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CAST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TGL_LAHIR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 VARCHAR) TANGGAL_LAHIR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 smtClean="0">
                <a:latin typeface="Consolas"/>
              </a:rPr>
              <a:t>CUSTOMER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9327" y="3923202"/>
            <a:ext cx="7553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 CONVERT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VARCHAR(12),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TGL_LAHIR,</a:t>
            </a:r>
            <a:r>
              <a:rPr lang="en-US" dirty="0" smtClean="0">
                <a:latin typeface="Consolas"/>
              </a:rPr>
              <a:t>103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)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 TANGGAL_LAHIR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>
                <a:latin typeface="Consolas"/>
              </a:rPr>
              <a:t>CUSTOMER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18456" y="356793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CONVERT (</a:t>
            </a:r>
            <a:r>
              <a:rPr lang="nn-NO" dirty="0" smtClean="0"/>
              <a:t>[</a:t>
            </a:r>
            <a:r>
              <a:rPr lang="nn-NO" dirty="0"/>
              <a:t>TYPE DATA</a:t>
            </a:r>
            <a:r>
              <a:rPr lang="nn-NO" dirty="0" smtClean="0"/>
              <a:t>] (</a:t>
            </a:r>
            <a:r>
              <a:rPr lang="nn-NO" dirty="0"/>
              <a:t>PanjangData), [Ekspresi], [Style</a:t>
            </a:r>
            <a:r>
              <a:rPr lang="nn-NO" dirty="0" smtClean="0"/>
              <a:t>] 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1560" y="4764290"/>
            <a:ext cx="3168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DATE </a:t>
            </a:r>
            <a:r>
              <a:rPr lang="en-US" b="1" dirty="0" smtClean="0"/>
              <a:t>STYLE :</a:t>
            </a:r>
            <a:endParaRPr lang="en-US" i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smtClean="0"/>
              <a:t>101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[mm/</a:t>
            </a:r>
            <a:r>
              <a:rPr lang="en-US" dirty="0" err="1"/>
              <a:t>dd</a:t>
            </a:r>
            <a:r>
              <a:rPr lang="en-US" dirty="0"/>
              <a:t>/</a:t>
            </a:r>
            <a:r>
              <a:rPr lang="en-US" dirty="0" err="1"/>
              <a:t>yyyy</a:t>
            </a:r>
            <a:r>
              <a:rPr lang="en-US" dirty="0" smtClean="0"/>
              <a:t>]</a:t>
            </a:r>
          </a:p>
          <a:p>
            <a:r>
              <a:rPr lang="en-US" dirty="0"/>
              <a:t>102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/>
              <a:t>yy.mm.dd</a:t>
            </a:r>
            <a:r>
              <a:rPr lang="en-US" dirty="0" smtClean="0"/>
              <a:t>]</a:t>
            </a:r>
          </a:p>
          <a:p>
            <a:r>
              <a:rPr lang="en-US" dirty="0"/>
              <a:t>103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 err="1"/>
              <a:t>dd</a:t>
            </a:r>
            <a:r>
              <a:rPr lang="en-US" dirty="0"/>
              <a:t>/mm/</a:t>
            </a:r>
            <a:r>
              <a:rPr lang="en-US" dirty="0" err="1"/>
              <a:t>yyyy</a:t>
            </a:r>
            <a:r>
              <a:rPr lang="en-US" dirty="0"/>
              <a:t>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95936" y="5085184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104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 err="1"/>
              <a:t>dd.mm.yy</a:t>
            </a:r>
            <a:r>
              <a:rPr lang="en-US" dirty="0" smtClean="0"/>
              <a:t>]</a:t>
            </a:r>
          </a:p>
          <a:p>
            <a:r>
              <a:rPr lang="en-US" dirty="0"/>
              <a:t>105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</a:t>
            </a:r>
            <a:r>
              <a:rPr lang="en-US" dirty="0"/>
              <a:t>]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08264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3768</TotalTime>
  <Words>368</Words>
  <Application>Microsoft Office PowerPoint</Application>
  <PresentationFormat>On-screen Show (4:3)</PresentationFormat>
  <Paragraphs>85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530</cp:revision>
  <cp:lastPrinted>2017-08-29T02:54:51Z</cp:lastPrinted>
  <dcterms:created xsi:type="dcterms:W3CDTF">2010-04-18T12:06:30Z</dcterms:created>
  <dcterms:modified xsi:type="dcterms:W3CDTF">2019-03-21T01:02:17Z</dcterms:modified>
</cp:coreProperties>
</file>