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6" r:id="rId3"/>
    <p:sldId id="287" r:id="rId4"/>
    <p:sldId id="284" r:id="rId5"/>
    <p:sldId id="288" r:id="rId6"/>
    <p:sldId id="290" r:id="rId7"/>
    <p:sldId id="283" r:id="rId8"/>
    <p:sldId id="298" r:id="rId9"/>
    <p:sldId id="295" r:id="rId10"/>
    <p:sldId id="296" r:id="rId11"/>
    <p:sldId id="260" r:id="rId12"/>
    <p:sldId id="261" r:id="rId13"/>
    <p:sldId id="299" r:id="rId14"/>
    <p:sldId id="293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66FF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endParaRPr lang="en-US" sz="8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050" name="Picture 2" descr="F:\LAMPUNG\GALERY\POLITIK\dscn2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1878"/>
            <a:ext cx="5000660" cy="375151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71810"/>
            <a:ext cx="4752975" cy="356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500166" y="642918"/>
            <a:ext cx="7090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diabaikan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7150" y="214313"/>
            <a:ext cx="76104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Pancasila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30193-986A-4DEA-B072-CAC53BC3AD20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57158" y="928670"/>
            <a:ext cx="8286808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Pengalaman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b="1" dirty="0" smtClean="0">
                <a:latin typeface="Cambria" pitchFamily="18" charset="0"/>
              </a:rPr>
              <a:t>Indonesia </a:t>
            </a:r>
            <a:r>
              <a:rPr lang="en-US" b="1" dirty="0" err="1" smtClean="0">
                <a:latin typeface="Cambria" pitchFamily="18" charset="0"/>
              </a:rPr>
              <a:t>yg</a:t>
            </a:r>
            <a:r>
              <a:rPr lang="en-US" b="1" dirty="0" smtClean="0">
                <a:latin typeface="Cambria" pitchFamily="18" charset="0"/>
              </a:rPr>
              <a:t> plural </a:t>
            </a:r>
            <a:r>
              <a:rPr lang="en-US" b="1" dirty="0" err="1" smtClean="0">
                <a:latin typeface="Cambria" pitchFamily="18" charset="0"/>
              </a:rPr>
              <a:t>butuh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 smtClean="0">
                <a:latin typeface="Cambria" pitchFamily="18" charset="0"/>
              </a:rPr>
              <a:t>kenegaraan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maupun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kemasyarakatan</a:t>
            </a:r>
            <a:r>
              <a:rPr lang="en-US" b="1" dirty="0" smtClean="0">
                <a:latin typeface="Cambria" pitchFamily="18" charset="0"/>
              </a:rPr>
              <a:t>) </a:t>
            </a:r>
            <a:r>
              <a:rPr lang="en-US" b="1" dirty="0" err="1" smtClean="0">
                <a:latin typeface="Cambria" pitchFamily="18" charset="0"/>
              </a:rPr>
              <a:t>adalah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milik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bangsa</a:t>
            </a:r>
            <a:r>
              <a:rPr lang="en-US" b="1" dirty="0" smtClean="0">
                <a:latin typeface="Cambria" pitchFamily="18" charset="0"/>
              </a:rPr>
              <a:t> Indonesia yang </a:t>
            </a:r>
            <a:r>
              <a:rPr lang="en-US" b="1" dirty="0" err="1" smtClean="0">
                <a:latin typeface="Cambria" pitchFamily="18" charset="0"/>
              </a:rPr>
              <a:t>ada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sejak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jaman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dulu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inilah</a:t>
            </a:r>
            <a:r>
              <a:rPr lang="en-US" b="1" dirty="0" smtClean="0">
                <a:latin typeface="Cambria" pitchFamily="18" charset="0"/>
              </a:rPr>
              <a:t> yang </a:t>
            </a:r>
            <a:r>
              <a:rPr lang="en-US" b="1" dirty="0" err="1" smtClean="0">
                <a:latin typeface="Cambria" pitchFamily="18" charset="0"/>
              </a:rPr>
              <a:t>dapat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menjadi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57158" y="5715016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Cambria" pitchFamily="18" charset="0"/>
            </a:endParaRPr>
          </a:p>
          <a:p>
            <a:pPr>
              <a:defRPr/>
            </a:pPr>
            <a:endParaRPr lang="en-US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AE4DC-0E7D-4CBC-9E66-EFD40828DC46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2938" y="142852"/>
            <a:ext cx="80010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Perguruan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Tinggi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507209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2000" b="1" dirty="0" err="1" smtClean="0"/>
              <a:t>Memperkuat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falsafah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melalui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revitalisasi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norma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Memberikan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pemahaman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penghayatan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jiwa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warga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Republik</a:t>
            </a:r>
            <a:r>
              <a:rPr lang="en-US" sz="2000" b="1" dirty="0" smtClean="0"/>
              <a:t> Indonesia, </a:t>
            </a:r>
            <a:r>
              <a:rPr lang="en-US" sz="2000" b="1" dirty="0" err="1" smtClean="0"/>
              <a:t>serta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membimbing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menerapkannya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Mempersiapkan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agar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menganalisis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mencari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solusi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berbagai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persoalan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melalui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pemikiran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berdasarkan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UUD NRI </a:t>
            </a:r>
            <a:r>
              <a:rPr lang="en-US" sz="2000" b="1" dirty="0" err="1" smtClean="0"/>
              <a:t>Tahun</a:t>
            </a:r>
            <a:r>
              <a:rPr lang="en-US" sz="2000" b="1" dirty="0" smtClean="0"/>
              <a:t> 1945.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Membentuk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sikap</a:t>
            </a:r>
            <a:r>
              <a:rPr lang="en-US" sz="2000" b="1" dirty="0" smtClean="0"/>
              <a:t>   mental  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  yang  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mengapresiasi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ketuhanan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kemanusiaan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kecintaan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tanah</a:t>
            </a:r>
            <a:r>
              <a:rPr lang="en-US" sz="2000" b="1" dirty="0" smtClean="0"/>
              <a:t> air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kesatuan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serta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penguatan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madani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demokratis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berkeadilan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bermartabat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berlandaskan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,  </a:t>
            </a: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berinteraksi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dinamika</a:t>
            </a:r>
            <a:r>
              <a:rPr lang="en-US" sz="2000" b="1" dirty="0" smtClean="0"/>
              <a:t>  internal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eksternal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 Indonesia.</a:t>
            </a:r>
          </a:p>
          <a:p>
            <a:endParaRPr lang="en-US" sz="20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Capaian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Pembelajaran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Memiliki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kemampuan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analisis</a:t>
            </a:r>
            <a:r>
              <a:rPr lang="en-US" sz="2600" b="1" dirty="0" smtClean="0"/>
              <a:t>,  </a:t>
            </a:r>
            <a:r>
              <a:rPr lang="en-US" sz="2600" b="1" dirty="0" err="1" smtClean="0"/>
              <a:t>berfikir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rasional</a:t>
            </a:r>
            <a:r>
              <a:rPr lang="en-US" sz="2600" b="1" dirty="0" smtClean="0"/>
              <a:t>,  </a:t>
            </a:r>
            <a:r>
              <a:rPr lang="en-US" sz="2600" b="1" dirty="0" err="1" smtClean="0"/>
              <a:t>bersikap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kritis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menghadapi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persoalan-persoalan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kehidupan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bermasyarakat</a:t>
            </a:r>
            <a:r>
              <a:rPr lang="en-US" sz="2600" b="1" dirty="0" smtClean="0"/>
              <a:t>, </a:t>
            </a:r>
            <a:r>
              <a:rPr lang="en-US" sz="2600" b="1" dirty="0" err="1" smtClean="0"/>
              <a:t>berbangsa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bernegara</a:t>
            </a:r>
            <a:r>
              <a:rPr lang="en-US" sz="2600" b="1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Memiliki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kemampuan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tanggung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jawab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intelektual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mengenali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masalah</a:t>
            </a:r>
            <a:r>
              <a:rPr lang="en-US" sz="2600" b="1" dirty="0" smtClean="0"/>
              <a:t>- </a:t>
            </a:r>
            <a:r>
              <a:rPr lang="en-US" sz="2600" b="1" dirty="0" err="1" smtClean="0"/>
              <a:t>masalah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memberi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solusi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berdasarkan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nilai-nilai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Pancasila</a:t>
            </a:r>
            <a:endParaRPr lang="en-US" sz="26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Mampu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menjelaskan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dasar-dasar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kebenaran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bahwa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Pancasila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adalah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ideologi</a:t>
            </a:r>
            <a:r>
              <a:rPr lang="en-US" sz="2600" b="1" dirty="0" smtClean="0"/>
              <a:t> yang </a:t>
            </a:r>
            <a:r>
              <a:rPr lang="en-US" sz="2600" b="1" dirty="0" err="1" smtClean="0"/>
              <a:t>sesuai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bagi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bangsa</a:t>
            </a:r>
            <a:r>
              <a:rPr lang="en-US" sz="2600" b="1" dirty="0" smtClean="0"/>
              <a:t> Indonesia yang </a:t>
            </a:r>
            <a:r>
              <a:rPr lang="en-US" sz="2600" b="1" dirty="0" err="1" smtClean="0"/>
              <a:t>majemuk</a:t>
            </a:r>
            <a:r>
              <a:rPr lang="en-US" sz="2600" b="1" dirty="0" smtClean="0"/>
              <a:t> (</a:t>
            </a:r>
            <a:r>
              <a:rPr lang="en-US" sz="2600" b="1" dirty="0" err="1" smtClean="0"/>
              <a:t>Bhinneka</a:t>
            </a:r>
            <a:r>
              <a:rPr lang="en-US" sz="2600" b="1" dirty="0" smtClean="0"/>
              <a:t> Tunggal </a:t>
            </a:r>
            <a:r>
              <a:rPr lang="en-US" sz="2600" b="1" dirty="0" err="1" smtClean="0"/>
              <a:t>Ika</a:t>
            </a:r>
            <a:r>
              <a:rPr lang="en-US" sz="2600" b="1" dirty="0" smtClean="0"/>
              <a:t>).</a:t>
            </a:r>
          </a:p>
          <a:p>
            <a:endParaRPr lang="en-US" sz="26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2714612" y="571480"/>
            <a:ext cx="5929354" cy="3286148"/>
          </a:xfrm>
          <a:prstGeom prst="cloudCallout">
            <a:avLst>
              <a:gd name="adj1" fmla="val -56295"/>
              <a:gd name="adj2" fmla="val 56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Minggu</a:t>
            </a:r>
            <a:r>
              <a:rPr lang="en-US" sz="3600" dirty="0" smtClean="0"/>
              <a:t> </a:t>
            </a:r>
            <a:r>
              <a:rPr lang="en-US" sz="3600" dirty="0" err="1" smtClean="0"/>
              <a:t>depn</a:t>
            </a:r>
            <a:r>
              <a:rPr lang="en-US" sz="3600" dirty="0" smtClean="0"/>
              <a:t> </a:t>
            </a:r>
            <a:r>
              <a:rPr lang="en-US" sz="3600" dirty="0" err="1" smtClean="0"/>
              <a:t>kita</a:t>
            </a:r>
            <a:r>
              <a:rPr lang="en-US" sz="3600" dirty="0" smtClean="0"/>
              <a:t> </a:t>
            </a:r>
            <a:r>
              <a:rPr lang="en-US" sz="3600" dirty="0" err="1" smtClean="0"/>
              <a:t>membahas</a:t>
            </a:r>
            <a:r>
              <a:rPr lang="en-US" sz="3600" dirty="0" smtClean="0"/>
              <a:t> </a:t>
            </a:r>
            <a:r>
              <a:rPr lang="en-US" sz="3600" dirty="0" err="1" smtClean="0"/>
              <a:t>Pancasila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sejarah</a:t>
            </a:r>
            <a:r>
              <a:rPr lang="en-US" sz="3600" dirty="0" smtClean="0"/>
              <a:t> </a:t>
            </a:r>
            <a:r>
              <a:rPr lang="en-US" sz="3600" dirty="0" err="1" smtClean="0"/>
              <a:t>bangsa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pic>
        <p:nvPicPr>
          <p:cNvPr id="7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357562"/>
            <a:ext cx="21431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4" name="Date Placeholder 1"/>
          <p:cNvSpPr>
            <a:spLocks noGrp="1"/>
          </p:cNvSpPr>
          <p:nvPr/>
        </p:nvSpPr>
        <p:spPr>
          <a:xfrm>
            <a:off x="609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EAE6279-4F23-42E2-A5B1-A48E7032BC9E}" type="datetime1">
              <a:rPr lang="en-US" smtClean="0"/>
              <a:pPr>
                <a:defRPr/>
              </a:pPr>
              <a:t>3/20/2020</a:t>
            </a:fld>
            <a:endParaRPr lang="en-US"/>
          </a:p>
        </p:txBody>
      </p:sp>
      <p:sp>
        <p:nvSpPr>
          <p:cNvPr id="15" name="Footer Placeholder 2"/>
          <p:cNvSpPr>
            <a:spLocks noGrp="1"/>
          </p:cNvSpPr>
          <p:nvPr/>
        </p:nvSpPr>
        <p:spPr>
          <a:xfrm>
            <a:off x="3276600" y="64246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16" name="Slide Number Placeholder 3"/>
          <p:cNvSpPr>
            <a:spLocks noGrp="1"/>
          </p:cNvSpPr>
          <p:nvPr/>
        </p:nvSpPr>
        <p:spPr>
          <a:xfrm>
            <a:off x="6705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7" name="Date Placeholder 6"/>
          <p:cNvSpPr txBox="1">
            <a:spLocks/>
          </p:cNvSpPr>
          <p:nvPr/>
        </p:nvSpPr>
        <p:spPr>
          <a:xfrm>
            <a:off x="609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Footer Placeholder 5"/>
          <p:cNvSpPr txBox="1">
            <a:spLocks/>
          </p:cNvSpPr>
          <p:nvPr/>
        </p:nvSpPr>
        <p:spPr>
          <a:xfrm>
            <a:off x="2819400" y="6424612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077200" y="6424612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87DF-EB04-433B-A133-38464EDD44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71406" y="1320474"/>
            <a:ext cx="8991600" cy="413651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 smtClean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 smtClean="0">
                <a:solidFill>
                  <a:schemeClr val="bg1"/>
                </a:solidFill>
              </a:rPr>
              <a:t>NAMA</a:t>
            </a:r>
            <a:r>
              <a:rPr lang="en-US" sz="2400" b="1" dirty="0">
                <a:solidFill>
                  <a:schemeClr val="bg1"/>
                </a:solidFill>
              </a:rPr>
              <a:t>	: </a:t>
            </a:r>
            <a:r>
              <a:rPr lang="id-ID" sz="2400" b="1" dirty="0" smtClean="0">
                <a:solidFill>
                  <a:schemeClr val="bg1"/>
                </a:solidFill>
              </a:rPr>
              <a:t>Riyadini Riyan Utami,S.IP.,M.M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TMP TGL LAHIR	: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AGAMA	: I</a:t>
            </a:r>
            <a:r>
              <a:rPr lang="id-ID" sz="2400" b="1" dirty="0">
                <a:solidFill>
                  <a:schemeClr val="bg1"/>
                </a:solidFill>
              </a:rPr>
              <a:t>slam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ALMT RUMAH	: </a:t>
            </a:r>
            <a:r>
              <a:rPr lang="id-ID" sz="2400" b="1" dirty="0" smtClean="0">
                <a:solidFill>
                  <a:schemeClr val="bg1"/>
                </a:solidFill>
              </a:rPr>
              <a:t>Jln Purnawirawan VC No 56 Bandar Lampung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Phone	: </a:t>
            </a:r>
            <a:r>
              <a:rPr lang="id-ID" sz="2400" b="1" dirty="0" smtClean="0">
                <a:solidFill>
                  <a:schemeClr val="bg1"/>
                </a:solidFill>
              </a:rPr>
              <a:t>0822 1376 2532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E-mail	: </a:t>
            </a:r>
            <a:r>
              <a:rPr lang="id-ID" sz="2800" b="1" dirty="0" smtClean="0">
                <a:solidFill>
                  <a:srgbClr val="FFFF00"/>
                </a:solidFill>
              </a:rPr>
              <a:t>riyadiniriyanutami@gmail.com</a:t>
            </a:r>
            <a:endParaRPr lang="en-US" sz="2800" b="1" dirty="0">
              <a:solidFill>
                <a:srgbClr val="FFFF00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 smtClean="0">
                <a:solidFill>
                  <a:schemeClr val="bg1"/>
                </a:solidFill>
              </a:rPr>
              <a:t>PENDIDIKAN</a:t>
            </a:r>
            <a:r>
              <a:rPr lang="id-ID" sz="2400" b="1" dirty="0" smtClean="0">
                <a:solidFill>
                  <a:schemeClr val="bg1"/>
                </a:solidFill>
              </a:rPr>
              <a:t>     	: S2 Universitas Sang Bumi Ruwa Jurai 2013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		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WordArt 6"/>
          <p:cNvSpPr>
            <a:spLocks noChangeArrowheads="1" noChangeShapeType="1" noTextEdit="1"/>
          </p:cNvSpPr>
          <p:nvPr/>
        </p:nvSpPr>
        <p:spPr bwMode="auto">
          <a:xfrm>
            <a:off x="4510086" y="642918"/>
            <a:ext cx="4324352" cy="514368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PERKENALKAN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0" y="2092325"/>
            <a:ext cx="8786813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PANCASILA</a:t>
            </a: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28794" y="642918"/>
            <a:ext cx="63001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Kontrak</a:t>
            </a:r>
            <a:r>
              <a:rPr lang="en-US" sz="48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Perkuliahan</a:t>
            </a:r>
            <a:endParaRPr lang="en-US" sz="4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467269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minimal 80% (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10%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10" y="314324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(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10" y="3896029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(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171448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910" y="4643446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Menunjukkan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antusias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30%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 smtClean="0">
                <a:solidFill>
                  <a:srgbClr val="002060"/>
                </a:solidFill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</a:rPr>
              <a:t>mimbar</a:t>
            </a:r>
            <a:r>
              <a:rPr lang="en-US" sz="2400" b="1" dirty="0" smtClean="0">
                <a:solidFill>
                  <a:srgbClr val="002060"/>
                </a:solidFill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</a:rPr>
              <a:t>ceramah</a:t>
            </a:r>
            <a:r>
              <a:rPr lang="en-US" sz="2400" b="1" dirty="0" smtClean="0">
                <a:solidFill>
                  <a:srgbClr val="002060"/>
                </a:solidFill>
              </a:rPr>
              <a:t>), </a:t>
            </a:r>
            <a:r>
              <a:rPr lang="en-US" sz="2400" b="1" dirty="0" err="1" smtClean="0">
                <a:solidFill>
                  <a:srgbClr val="002060"/>
                </a:solidFill>
              </a:rPr>
              <a:t>diskusi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tugas</a:t>
            </a:r>
            <a:r>
              <a:rPr lang="en-US" sz="2400" b="1" dirty="0" smtClean="0">
                <a:solidFill>
                  <a:srgbClr val="002060"/>
                </a:solidFill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</a:rPr>
              <a:t>kontekstual</a:t>
            </a:r>
            <a:r>
              <a:rPr lang="en-US" sz="2400" b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</a:rPr>
              <a:t>Materi</a:t>
            </a:r>
            <a:r>
              <a:rPr lang="en-US" sz="2400" b="1" dirty="0" smtClean="0">
                <a:solidFill>
                  <a:srgbClr val="002060"/>
                </a:solidFill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</a:rPr>
              <a:t>akan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dibahas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harus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sudah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dibaca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oleh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sebelum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dilaksanakan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</a:rPr>
              <a:t>Panduan</a:t>
            </a:r>
            <a:r>
              <a:rPr lang="en-US" sz="2400" b="1" dirty="0" smtClean="0">
                <a:solidFill>
                  <a:srgbClr val="002060"/>
                </a:solidFill>
              </a:rPr>
              <a:t>  (</a:t>
            </a:r>
            <a:r>
              <a:rPr lang="en-US" sz="2400" b="1" dirty="0" err="1" smtClean="0">
                <a:solidFill>
                  <a:srgbClr val="002060"/>
                </a:solidFill>
              </a:rPr>
              <a:t>PPt</a:t>
            </a:r>
            <a:r>
              <a:rPr lang="en-US" sz="2400" b="1" dirty="0" smtClean="0">
                <a:solidFill>
                  <a:srgbClr val="002060"/>
                </a:solidFill>
              </a:rPr>
              <a:t>) </a:t>
            </a:r>
            <a:r>
              <a:rPr lang="en-US" sz="2400" b="1" dirty="0" err="1" smtClean="0">
                <a:solidFill>
                  <a:srgbClr val="002060"/>
                </a:solidFill>
              </a:rPr>
              <a:t>materi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bisa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dikopi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dari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dosen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mengembangkan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kuliah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scr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mandiri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</a:rPr>
              <a:t>Selama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pelaksanaan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bebas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mengajukan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pertanyaan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mengusulkan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bahasan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</a:rPr>
              <a:t>Di </a:t>
            </a:r>
            <a:r>
              <a:rPr lang="en-US" sz="2400" b="1" dirty="0" err="1" smtClean="0">
                <a:solidFill>
                  <a:srgbClr val="002060"/>
                </a:solidFill>
              </a:rPr>
              <a:t>awal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membentuk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kelompok</a:t>
            </a:r>
            <a:r>
              <a:rPr lang="en-US" sz="2400" b="1" dirty="0" smtClean="0">
                <a:solidFill>
                  <a:srgbClr val="002060"/>
                </a:solidFill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</a:rPr>
              <a:t>bersifat</a:t>
            </a:r>
            <a:r>
              <a:rPr lang="en-US" sz="2400" b="1" dirty="0" smtClean="0">
                <a:solidFill>
                  <a:srgbClr val="002060"/>
                </a:solidFill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</a:rPr>
              <a:t>permanen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BCEC1-2110-494F-9C6E-31A6ACC4BD4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+mn-lt"/>
              </a:rPr>
              <a:t>Mahasiswa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bebas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menggunakan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sumber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belajar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asal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dapat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memenuhi</a:t>
            </a:r>
            <a:r>
              <a:rPr lang="en-US" sz="3200" b="1" dirty="0" smtClean="0">
                <a:latin typeface="+mn-lt"/>
              </a:rPr>
              <a:t> target </a:t>
            </a:r>
            <a:r>
              <a:rPr lang="en-US" sz="3200" b="1" dirty="0" err="1" smtClean="0">
                <a:latin typeface="+mn-lt"/>
              </a:rPr>
              <a:t>pembelajaran</a:t>
            </a:r>
            <a:endParaRPr lang="en-US" sz="3200" b="1" dirty="0">
              <a:latin typeface="+mn-lt"/>
            </a:endParaRPr>
          </a:p>
        </p:txBody>
      </p:sp>
      <p:pic>
        <p:nvPicPr>
          <p:cNvPr id="1026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00372"/>
            <a:ext cx="4643438" cy="32518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3143250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428596" y="2000240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3214678" y="1142984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Curved Up Arrow 19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Left Arrow 21"/>
          <p:cNvSpPr/>
          <p:nvPr/>
        </p:nvSpPr>
        <p:spPr>
          <a:xfrm rot="17407651">
            <a:off x="3760122" y="2639879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3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4806" y="3000372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24" name="Right Arrow 23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072198" y="4814840"/>
            <a:ext cx="2643206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Kondisi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yg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diinginkan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" y="357188"/>
            <a:ext cx="80724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PENDIDIKAN PANCASILA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1472" y="1285860"/>
            <a:ext cx="791045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BELAKANG, LANDASAN, DAN TUJUAN</a:t>
            </a:r>
          </a:p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PERKULIAHAN PANCASILA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6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373853" y="581546"/>
            <a:ext cx="4355425" cy="315768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4342006" y="849514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1775368" y="2843067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785786" y="428604"/>
            <a:ext cx="66465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Pancasila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  <a:endParaRPr lang="en-US" sz="32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592</Words>
  <Application>Microsoft Office PowerPoint</Application>
  <PresentationFormat>On-screen Show (4:3)</PresentationFormat>
  <Paragraphs>102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SUMBER BELAJAR</vt:lpstr>
      <vt:lpstr>Slide 7</vt:lpstr>
      <vt:lpstr>Slide 8</vt:lpstr>
      <vt:lpstr>Slide 9</vt:lpstr>
      <vt:lpstr>Slide 10</vt:lpstr>
      <vt:lpstr>Slide 11</vt:lpstr>
      <vt:lpstr>Slide 12</vt:lpstr>
      <vt:lpstr>Capaian Pembelajaran</vt:lpstr>
      <vt:lpstr>Slide 14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131</cp:revision>
  <dcterms:created xsi:type="dcterms:W3CDTF">2010-04-18T12:06:30Z</dcterms:created>
  <dcterms:modified xsi:type="dcterms:W3CDTF">2020-03-20T08:58:40Z</dcterms:modified>
</cp:coreProperties>
</file>