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67" r:id="rId2"/>
    <p:sldId id="312" r:id="rId3"/>
    <p:sldId id="293" r:id="rId4"/>
    <p:sldId id="294" r:id="rId5"/>
    <p:sldId id="325" r:id="rId6"/>
    <p:sldId id="327" r:id="rId7"/>
    <p:sldId id="326" r:id="rId8"/>
    <p:sldId id="313" r:id="rId9"/>
    <p:sldId id="314" r:id="rId10"/>
    <p:sldId id="315" r:id="rId11"/>
    <p:sldId id="316" r:id="rId12"/>
    <p:sldId id="317" r:id="rId13"/>
    <p:sldId id="319" r:id="rId14"/>
    <p:sldId id="328" r:id="rId15"/>
    <p:sldId id="329" r:id="rId16"/>
    <p:sldId id="320" r:id="rId17"/>
    <p:sldId id="331" r:id="rId18"/>
    <p:sldId id="332" r:id="rId19"/>
    <p:sldId id="324" r:id="rId20"/>
    <p:sldId id="292" r:id="rId21"/>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Z9NZLvmwTYVrqq1c17mdZw==" hashData="ai5b2wlRGzAqWYJagRpqosRUWC8="/>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E8E8"/>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74" autoAdjust="0"/>
    <p:restoredTop sz="94660"/>
  </p:normalViewPr>
  <p:slideViewPr>
    <p:cSldViewPr snapToGrid="0">
      <p:cViewPr>
        <p:scale>
          <a:sx n="70" d="100"/>
          <a:sy n="70" d="100"/>
        </p:scale>
        <p:origin x="-1152" y="-96"/>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4BCDD3-7B3A-4529-B83F-799D04D51C4E}" type="datetimeFigureOut">
              <a:rPr lang="id-ID" smtClean="0"/>
              <a:t>21/06/2021</a:t>
            </a:fld>
            <a:endParaRPr lang="id-ID"/>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BAAD21-EF9C-4125-9A80-DD2E5E4A00E6}" type="slidenum">
              <a:rPr lang="id-ID" smtClean="0"/>
              <a:t>‹#›</a:t>
            </a:fld>
            <a:endParaRPr lang="id-ID"/>
          </a:p>
        </p:txBody>
      </p:sp>
    </p:spTree>
    <p:extLst>
      <p:ext uri="{BB962C8B-B14F-4D97-AF65-F5344CB8AC3E}">
        <p14:creationId xmlns:p14="http://schemas.microsoft.com/office/powerpoint/2010/main" val="4043398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86AFE47-F712-4C4E-A6E5-F5CF0F18EE36}" type="datetimeFigureOut">
              <a:rPr lang="en-US" smtClean="0"/>
              <a:t>6/21/2021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3A72D-4F9A-44CF-B4B7-5682EAC214BA}" type="slidenum">
              <a:rPr lang="en-US" smtClean="0"/>
              <a:t>‹#›</a:t>
            </a:fld>
            <a:endParaRPr lang="en-US"/>
          </a:p>
        </p:txBody>
      </p:sp>
    </p:spTree>
    <p:extLst>
      <p:ext uri="{BB962C8B-B14F-4D97-AF65-F5344CB8AC3E}">
        <p14:creationId xmlns:p14="http://schemas.microsoft.com/office/powerpoint/2010/main" val="3400941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6AFE47-F712-4C4E-A6E5-F5CF0F18EE36}" type="datetimeFigureOut">
              <a:rPr lang="en-US" smtClean="0"/>
              <a:t>6/21/2021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3A72D-4F9A-44CF-B4B7-5682EAC214BA}" type="slidenum">
              <a:rPr lang="en-US" smtClean="0"/>
              <a:t>‹#›</a:t>
            </a:fld>
            <a:endParaRPr lang="en-US"/>
          </a:p>
        </p:txBody>
      </p:sp>
    </p:spTree>
    <p:extLst>
      <p:ext uri="{BB962C8B-B14F-4D97-AF65-F5344CB8AC3E}">
        <p14:creationId xmlns:p14="http://schemas.microsoft.com/office/powerpoint/2010/main" val="1334442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6AFE47-F712-4C4E-A6E5-F5CF0F18EE36}" type="datetimeFigureOut">
              <a:rPr lang="en-US" smtClean="0"/>
              <a:t>6/21/2021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3A72D-4F9A-44CF-B4B7-5682EAC214BA}" type="slidenum">
              <a:rPr lang="en-US" smtClean="0"/>
              <a:t>‹#›</a:t>
            </a:fld>
            <a:endParaRPr lang="en-US"/>
          </a:p>
        </p:txBody>
      </p:sp>
    </p:spTree>
    <p:extLst>
      <p:ext uri="{BB962C8B-B14F-4D97-AF65-F5344CB8AC3E}">
        <p14:creationId xmlns:p14="http://schemas.microsoft.com/office/powerpoint/2010/main" val="2455755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6AFE47-F712-4C4E-A6E5-F5CF0F18EE36}" type="datetimeFigureOut">
              <a:rPr lang="en-US" smtClean="0"/>
              <a:t>6/21/2021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3A72D-4F9A-44CF-B4B7-5682EAC214BA}" type="slidenum">
              <a:rPr lang="en-US" smtClean="0"/>
              <a:t>‹#›</a:t>
            </a:fld>
            <a:endParaRPr lang="en-US"/>
          </a:p>
        </p:txBody>
      </p:sp>
    </p:spTree>
    <p:extLst>
      <p:ext uri="{BB962C8B-B14F-4D97-AF65-F5344CB8AC3E}">
        <p14:creationId xmlns:p14="http://schemas.microsoft.com/office/powerpoint/2010/main" val="3114400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39"/>
            <a:ext cx="8543925"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75878" y="4589464"/>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6AFE47-F712-4C4E-A6E5-F5CF0F18EE36}" type="datetimeFigureOut">
              <a:rPr lang="en-US" smtClean="0"/>
              <a:t>6/21/2021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A3A72D-4F9A-44CF-B4B7-5682EAC214BA}" type="slidenum">
              <a:rPr lang="en-US" smtClean="0"/>
              <a:t>‹#›</a:t>
            </a:fld>
            <a:endParaRPr lang="en-US"/>
          </a:p>
        </p:txBody>
      </p:sp>
    </p:spTree>
    <p:extLst>
      <p:ext uri="{BB962C8B-B14F-4D97-AF65-F5344CB8AC3E}">
        <p14:creationId xmlns:p14="http://schemas.microsoft.com/office/powerpoint/2010/main" val="4263286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6AFE47-F712-4C4E-A6E5-F5CF0F18EE36}" type="datetimeFigureOut">
              <a:rPr lang="en-US" smtClean="0"/>
              <a:t>6/21/2021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A3A72D-4F9A-44CF-B4B7-5682EAC214BA}" type="slidenum">
              <a:rPr lang="en-US" smtClean="0"/>
              <a:t>‹#›</a:t>
            </a:fld>
            <a:endParaRPr lang="en-US"/>
          </a:p>
        </p:txBody>
      </p:sp>
    </p:spTree>
    <p:extLst>
      <p:ext uri="{BB962C8B-B14F-4D97-AF65-F5344CB8AC3E}">
        <p14:creationId xmlns:p14="http://schemas.microsoft.com/office/powerpoint/2010/main" val="1490032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82328"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6AFE47-F712-4C4E-A6E5-F5CF0F18EE36}" type="datetimeFigureOut">
              <a:rPr lang="en-US" smtClean="0"/>
              <a:t>6/21/2021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A3A72D-4F9A-44CF-B4B7-5682EAC214BA}" type="slidenum">
              <a:rPr lang="en-US" smtClean="0"/>
              <a:t>‹#›</a:t>
            </a:fld>
            <a:endParaRPr lang="en-US"/>
          </a:p>
        </p:txBody>
      </p:sp>
    </p:spTree>
    <p:extLst>
      <p:ext uri="{BB962C8B-B14F-4D97-AF65-F5344CB8AC3E}">
        <p14:creationId xmlns:p14="http://schemas.microsoft.com/office/powerpoint/2010/main" val="745348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6AFE47-F712-4C4E-A6E5-F5CF0F18EE36}" type="datetimeFigureOut">
              <a:rPr lang="en-US" smtClean="0"/>
              <a:t>6/21/2021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A3A72D-4F9A-44CF-B4B7-5682EAC214BA}" type="slidenum">
              <a:rPr lang="en-US" smtClean="0"/>
              <a:t>‹#›</a:t>
            </a:fld>
            <a:endParaRPr lang="en-US"/>
          </a:p>
        </p:txBody>
      </p:sp>
    </p:spTree>
    <p:extLst>
      <p:ext uri="{BB962C8B-B14F-4D97-AF65-F5344CB8AC3E}">
        <p14:creationId xmlns:p14="http://schemas.microsoft.com/office/powerpoint/2010/main" val="2481030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6AFE47-F712-4C4E-A6E5-F5CF0F18EE36}" type="datetimeFigureOut">
              <a:rPr lang="en-US" smtClean="0"/>
              <a:t>6/21/2021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A3A72D-4F9A-44CF-B4B7-5682EAC214BA}" type="slidenum">
              <a:rPr lang="en-US" smtClean="0"/>
              <a:t>‹#›</a:t>
            </a:fld>
            <a:endParaRPr lang="en-US"/>
          </a:p>
        </p:txBody>
      </p:sp>
    </p:spTree>
    <p:extLst>
      <p:ext uri="{BB962C8B-B14F-4D97-AF65-F5344CB8AC3E}">
        <p14:creationId xmlns:p14="http://schemas.microsoft.com/office/powerpoint/2010/main" val="2687750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6AFE47-F712-4C4E-A6E5-F5CF0F18EE36}" type="datetimeFigureOut">
              <a:rPr lang="en-US" smtClean="0"/>
              <a:t>6/21/2021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A3A72D-4F9A-44CF-B4B7-5682EAC214BA}" type="slidenum">
              <a:rPr lang="en-US" smtClean="0"/>
              <a:t>‹#›</a:t>
            </a:fld>
            <a:endParaRPr lang="en-US"/>
          </a:p>
        </p:txBody>
      </p:sp>
    </p:spTree>
    <p:extLst>
      <p:ext uri="{BB962C8B-B14F-4D97-AF65-F5344CB8AC3E}">
        <p14:creationId xmlns:p14="http://schemas.microsoft.com/office/powerpoint/2010/main" val="3232631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4211340" y="987426"/>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6AFE47-F712-4C4E-A6E5-F5CF0F18EE36}" type="datetimeFigureOut">
              <a:rPr lang="en-US" smtClean="0"/>
              <a:t>6/21/2021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A3A72D-4F9A-44CF-B4B7-5682EAC214BA}" type="slidenum">
              <a:rPr lang="en-US" smtClean="0"/>
              <a:t>‹#›</a:t>
            </a:fld>
            <a:endParaRPr lang="en-US"/>
          </a:p>
        </p:txBody>
      </p:sp>
    </p:spTree>
    <p:extLst>
      <p:ext uri="{BB962C8B-B14F-4D97-AF65-F5344CB8AC3E}">
        <p14:creationId xmlns:p14="http://schemas.microsoft.com/office/powerpoint/2010/main" val="3067372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r:embed="rId14">
                    <a14:imgEffect>
                      <a14:artisticPlasticWrap/>
                    </a14:imgEffect>
                  </a14:imgLayer>
                </a14:imgProps>
              </a:ext>
            </a:extLst>
          </a:blip>
          <a:srcRect/>
          <a:stretch>
            <a:fillRect b="-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6AFE47-F712-4C4E-A6E5-F5CF0F18EE36}" type="datetimeFigureOut">
              <a:rPr lang="en-US" smtClean="0"/>
              <a:t>6/21/2021</a:t>
            </a:fld>
            <a:endParaRPr lang="en-US"/>
          </a:p>
        </p:txBody>
      </p:sp>
      <p:sp>
        <p:nvSpPr>
          <p:cNvPr id="5" name="Footer Placeholder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A3A72D-4F9A-44CF-B4B7-5682EAC214BA}" type="slidenum">
              <a:rPr lang="en-US" smtClean="0"/>
              <a:t>‹#›</a:t>
            </a:fld>
            <a:endParaRPr lang="en-US"/>
          </a:p>
        </p:txBody>
      </p:sp>
    </p:spTree>
    <p:extLst>
      <p:ext uri="{BB962C8B-B14F-4D97-AF65-F5344CB8AC3E}">
        <p14:creationId xmlns:p14="http://schemas.microsoft.com/office/powerpoint/2010/main" val="715960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241946"/>
            <a:ext cx="9906000" cy="5036024"/>
          </a:xfrm>
          <a:prstGeom prst="rect">
            <a:avLst/>
          </a:prstGeom>
          <a:blipFill dpi="0" rotWithShape="1">
            <a:blip r:embed="rId3">
              <a:alphaModFix amt="43000"/>
            </a:blip>
            <a:srcRect/>
            <a:tile tx="0" ty="0" sx="100000" sy="100000" flip="none" algn="tl"/>
          </a:blipFill>
        </p:spPr>
      </p:pic>
      <p:sp>
        <p:nvSpPr>
          <p:cNvPr id="6" name="TextBox 2"/>
          <p:cNvSpPr txBox="1">
            <a:spLocks noChangeArrowheads="1"/>
          </p:cNvSpPr>
          <p:nvPr/>
        </p:nvSpPr>
        <p:spPr bwMode="auto">
          <a:xfrm>
            <a:off x="437498" y="1488187"/>
            <a:ext cx="151413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6600" b="1" dirty="0" smtClean="0">
                <a:latin typeface="Cambria" panose="02040503050406030204" pitchFamily="18" charset="0"/>
              </a:rPr>
              <a:t>11</a:t>
            </a:r>
            <a:endParaRPr lang="en-US" altLang="en-US" sz="6600" b="1" dirty="0">
              <a:latin typeface="Cambria" panose="02040503050406030204" pitchFamily="18" charset="0"/>
            </a:endParaRPr>
          </a:p>
        </p:txBody>
      </p:sp>
      <p:sp>
        <p:nvSpPr>
          <p:cNvPr id="8" name="Rectangle 7"/>
          <p:cNvSpPr/>
          <p:nvPr/>
        </p:nvSpPr>
        <p:spPr>
          <a:xfrm>
            <a:off x="3929510" y="3272407"/>
            <a:ext cx="5683800" cy="1938992"/>
          </a:xfrm>
          <a:prstGeom prst="rect">
            <a:avLst/>
          </a:prstGeom>
        </p:spPr>
        <p:txBody>
          <a:bodyPr wrap="none">
            <a:spAutoFit/>
          </a:bodyPr>
          <a:lstStyle/>
          <a:p>
            <a:pPr algn="r"/>
            <a:r>
              <a:rPr lang="en-US" altLang="en-US" sz="4000" b="1" cap="small" dirty="0" err="1" smtClean="0">
                <a:latin typeface="Arial Black" panose="020B0A04020102020204" pitchFamily="34" charset="0"/>
              </a:rPr>
              <a:t>Teknik</a:t>
            </a:r>
            <a:r>
              <a:rPr lang="en-US" altLang="en-US" sz="4000" b="1" cap="small" dirty="0" smtClean="0">
                <a:latin typeface="Arial Black" panose="020B0A04020102020204" pitchFamily="34" charset="0"/>
              </a:rPr>
              <a:t> </a:t>
            </a:r>
            <a:r>
              <a:rPr lang="en-US" altLang="en-US" sz="4000" b="1" cap="small" dirty="0" err="1" smtClean="0">
                <a:latin typeface="Arial Black" panose="020B0A04020102020204" pitchFamily="34" charset="0"/>
              </a:rPr>
              <a:t>Penyusunan</a:t>
            </a:r>
            <a:r>
              <a:rPr lang="en-US" altLang="en-US" sz="4000" b="1" cap="small" dirty="0" smtClean="0">
                <a:latin typeface="Arial Black" panose="020B0A04020102020204" pitchFamily="34" charset="0"/>
              </a:rPr>
              <a:t> </a:t>
            </a:r>
          </a:p>
          <a:p>
            <a:pPr algn="r"/>
            <a:r>
              <a:rPr lang="en-US" altLang="en-US" sz="4000" b="1" cap="small" dirty="0" smtClean="0">
                <a:latin typeface="Arial Black" panose="020B0A04020102020204" pitchFamily="34" charset="0"/>
              </a:rPr>
              <a:t>Proposal </a:t>
            </a:r>
            <a:r>
              <a:rPr lang="en-US" altLang="en-US" sz="4000" b="1" cap="small" dirty="0" err="1" smtClean="0">
                <a:latin typeface="Arial Black" panose="020B0A04020102020204" pitchFamily="34" charset="0"/>
              </a:rPr>
              <a:t>Skripsi</a:t>
            </a:r>
            <a:endParaRPr lang="en-US" altLang="en-US" sz="4000" b="1" cap="small" dirty="0" smtClean="0">
              <a:latin typeface="Arial Black" panose="020B0A04020102020204" pitchFamily="34" charset="0"/>
            </a:endParaRPr>
          </a:p>
          <a:p>
            <a:pPr algn="r"/>
            <a:endParaRPr lang="id-ID" sz="4000" b="1" dirty="0">
              <a:solidFill>
                <a:schemeClr val="accent1">
                  <a:lumMod val="50000"/>
                </a:schemeClr>
              </a:solidFill>
            </a:endParaRPr>
          </a:p>
        </p:txBody>
      </p:sp>
    </p:spTree>
    <p:extLst>
      <p:ext uri="{BB962C8B-B14F-4D97-AF65-F5344CB8AC3E}">
        <p14:creationId xmlns:p14="http://schemas.microsoft.com/office/powerpoint/2010/main" val="4007866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4842" y="1037230"/>
            <a:ext cx="9130352" cy="53226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p>
        </p:txBody>
      </p:sp>
      <p:sp>
        <p:nvSpPr>
          <p:cNvPr id="3" name="Content Placeholder 2"/>
          <p:cNvSpPr>
            <a:spLocks noGrp="1"/>
          </p:cNvSpPr>
          <p:nvPr>
            <p:ph idx="1"/>
          </p:nvPr>
        </p:nvSpPr>
        <p:spPr>
          <a:xfrm>
            <a:off x="642877" y="1357952"/>
            <a:ext cx="8554282" cy="4435522"/>
          </a:xfrm>
        </p:spPr>
        <p:txBody>
          <a:bodyPr>
            <a:noAutofit/>
          </a:bodyPr>
          <a:lstStyle/>
          <a:p>
            <a:pPr marL="0" indent="0">
              <a:buNone/>
            </a:pPr>
            <a:r>
              <a:rPr lang="id-ID" sz="2400" b="1" dirty="0"/>
              <a:t>BAB I PENDAHULUAN </a:t>
            </a:r>
            <a:endParaRPr lang="en-US" sz="2400" b="1" dirty="0" smtClean="0"/>
          </a:p>
          <a:p>
            <a:pPr marL="514350" indent="-514350">
              <a:buFont typeface="+mj-lt"/>
              <a:buAutoNum type="arabicPeriod"/>
            </a:pPr>
            <a:r>
              <a:rPr lang="id-ID" sz="2400" b="1" dirty="0" smtClean="0"/>
              <a:t>Latar </a:t>
            </a:r>
            <a:r>
              <a:rPr lang="id-ID" sz="2400" b="1" dirty="0"/>
              <a:t>Belakang Masalah, </a:t>
            </a:r>
            <a:endParaRPr lang="en-US" sz="2400" b="1" dirty="0"/>
          </a:p>
          <a:p>
            <a:pPr marL="0" indent="0">
              <a:buNone/>
            </a:pPr>
            <a:r>
              <a:rPr lang="id-ID" sz="2400" dirty="0" smtClean="0"/>
              <a:t>Latar </a:t>
            </a:r>
            <a:r>
              <a:rPr lang="id-ID" sz="2400" dirty="0"/>
              <a:t>belakang masalah merupakan uraian hal-hal yang menyebabkan</a:t>
            </a:r>
            <a:r>
              <a:rPr lang="en-US" sz="2400" dirty="0"/>
              <a:t> </a:t>
            </a:r>
            <a:r>
              <a:rPr lang="id-ID" sz="2400" dirty="0"/>
              <a:t>perlunya dilakukan penelitian terhadap suatu masalah atau problematika yang</a:t>
            </a:r>
            <a:r>
              <a:rPr lang="en-US" sz="2400" dirty="0"/>
              <a:t> </a:t>
            </a:r>
            <a:r>
              <a:rPr lang="id-ID" sz="2400" dirty="0"/>
              <a:t>muncul, dapat ditulis dalam bentukan uraian paparan atau poin-poin saja</a:t>
            </a:r>
          </a:p>
          <a:p>
            <a:pPr marL="514350" indent="-514350">
              <a:buFont typeface="+mj-lt"/>
              <a:buAutoNum type="arabicPeriod" startAt="2"/>
            </a:pPr>
            <a:r>
              <a:rPr lang="en-US" sz="2400" b="1" dirty="0" err="1" smtClean="0"/>
              <a:t>Ruang</a:t>
            </a:r>
            <a:r>
              <a:rPr lang="en-US" sz="2400" b="1" dirty="0" smtClean="0"/>
              <a:t> </a:t>
            </a:r>
            <a:r>
              <a:rPr lang="en-US" sz="2400" b="1" dirty="0" err="1" smtClean="0"/>
              <a:t>Lingkup</a:t>
            </a:r>
            <a:r>
              <a:rPr lang="en-US" sz="2400" b="1" dirty="0" smtClean="0"/>
              <a:t> </a:t>
            </a:r>
            <a:r>
              <a:rPr lang="en-US" sz="2400" b="1" dirty="0" err="1" smtClean="0"/>
              <a:t>Penelitian</a:t>
            </a:r>
            <a:r>
              <a:rPr lang="id-ID" sz="2400" b="1" dirty="0" smtClean="0"/>
              <a:t>, </a:t>
            </a:r>
            <a:endParaRPr lang="en-US" sz="2400" b="1" dirty="0"/>
          </a:p>
          <a:p>
            <a:pPr marL="0" indent="0">
              <a:buNone/>
            </a:pPr>
            <a:r>
              <a:rPr lang="en-US" sz="2400" dirty="0" smtClean="0"/>
              <a:t>R</a:t>
            </a:r>
            <a:r>
              <a:rPr lang="id-ID" sz="2400" dirty="0" smtClean="0"/>
              <a:t>uang </a:t>
            </a:r>
            <a:r>
              <a:rPr lang="id-ID" sz="2400" dirty="0"/>
              <a:t>lingkup </a:t>
            </a:r>
            <a:r>
              <a:rPr lang="id-ID" sz="2400" dirty="0" smtClean="0"/>
              <a:t>berarti </a:t>
            </a:r>
            <a:r>
              <a:rPr lang="id-ID" sz="2400" dirty="0"/>
              <a:t>pembatasan variable yang digunakan, berapa banyak subjek yang akan diteliti, luas lokasi penelitian, materi yang dikaji, dan sebagainya. adanya pembatasan atau ruang lingkup dalam sebuah penelitian penting adanya karena akan mempengaruhi validitas dari hasil penelitian itu sendiri.</a:t>
            </a:r>
            <a:endParaRPr lang="en-US" sz="2400" dirty="0" smtClean="0"/>
          </a:p>
        </p:txBody>
      </p:sp>
      <p:sp>
        <p:nvSpPr>
          <p:cNvPr id="124932"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1B8B0589-2B0C-43C8-87A8-DB1D4F71C17B}" type="slidenum">
              <a:rPr lang="en-US" smtClean="0"/>
              <a:pPr fontAlgn="base">
                <a:spcBef>
                  <a:spcPct val="0"/>
                </a:spcBef>
                <a:spcAft>
                  <a:spcPct val="0"/>
                </a:spcAft>
                <a:defRPr/>
              </a:pPr>
              <a:t>10</a:t>
            </a:fld>
            <a:endParaRPr lang="en-US" smtClean="0"/>
          </a:p>
        </p:txBody>
      </p:sp>
      <p:sp>
        <p:nvSpPr>
          <p:cNvPr id="8" name="Title 1"/>
          <p:cNvSpPr>
            <a:spLocks noGrp="1"/>
          </p:cNvSpPr>
          <p:nvPr>
            <p:ph type="title"/>
          </p:nvPr>
        </p:nvSpPr>
        <p:spPr>
          <a:xfrm>
            <a:off x="413181" y="171569"/>
            <a:ext cx="9140252" cy="729183"/>
          </a:xfrm>
          <a:solidFill>
            <a:schemeClr val="bg1"/>
          </a:solidFill>
          <a:ln>
            <a:solidFill>
              <a:schemeClr val="accent6">
                <a:lumMod val="50000"/>
              </a:schemeClr>
            </a:solidFill>
          </a:ln>
        </p:spPr>
        <p:txBody>
          <a:bodyPr>
            <a:normAutofit/>
          </a:bodyPr>
          <a:lstStyle/>
          <a:p>
            <a:pPr marL="0" indent="0" algn="ctr"/>
            <a:r>
              <a:rPr lang="en-US" sz="2400" cap="small" dirty="0">
                <a:latin typeface="+mn-lt"/>
              </a:rPr>
              <a:t>F</a:t>
            </a:r>
            <a:r>
              <a:rPr lang="id-ID" sz="2400" cap="small" dirty="0">
                <a:latin typeface="+mn-lt"/>
              </a:rPr>
              <a:t>ormat </a:t>
            </a:r>
            <a:r>
              <a:rPr lang="en-US" sz="2400" cap="small" dirty="0" smtClean="0">
                <a:latin typeface="+mn-lt"/>
              </a:rPr>
              <a:t>Proposal </a:t>
            </a:r>
            <a:r>
              <a:rPr lang="en-US" sz="2400" cap="small"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2005181228"/>
      </p:ext>
    </p:extLst>
  </p:cSld>
  <p:clrMapOvr>
    <a:masterClrMapping/>
  </p:clrMapOvr>
  <p:transition spd="slow">
    <p:blinds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4842" y="1037230"/>
            <a:ext cx="9130352" cy="565017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p>
        </p:txBody>
      </p:sp>
      <p:sp>
        <p:nvSpPr>
          <p:cNvPr id="3" name="Content Placeholder 2"/>
          <p:cNvSpPr>
            <a:spLocks noGrp="1"/>
          </p:cNvSpPr>
          <p:nvPr>
            <p:ph idx="1"/>
          </p:nvPr>
        </p:nvSpPr>
        <p:spPr>
          <a:xfrm>
            <a:off x="642877" y="1262418"/>
            <a:ext cx="8554282" cy="4920018"/>
          </a:xfrm>
        </p:spPr>
        <p:txBody>
          <a:bodyPr>
            <a:noAutofit/>
          </a:bodyPr>
          <a:lstStyle/>
          <a:p>
            <a:pPr marL="0" indent="0">
              <a:buNone/>
            </a:pPr>
            <a:r>
              <a:rPr lang="id-ID" sz="2400" b="1" dirty="0"/>
              <a:t>BAB I PENDAHULUAN </a:t>
            </a:r>
            <a:endParaRPr lang="en-US" sz="2400" b="1" dirty="0"/>
          </a:p>
          <a:p>
            <a:pPr marL="457200" indent="-457200">
              <a:buFont typeface="+mj-lt"/>
              <a:buAutoNum type="arabicPeriod" startAt="3"/>
            </a:pPr>
            <a:r>
              <a:rPr lang="en-US" sz="2400" b="1" dirty="0" err="1" smtClean="0"/>
              <a:t>Rumusan</a:t>
            </a:r>
            <a:r>
              <a:rPr lang="en-US" sz="2400" b="1" dirty="0" smtClean="0"/>
              <a:t> </a:t>
            </a:r>
            <a:r>
              <a:rPr lang="en-US" sz="2400" b="1" dirty="0" err="1" smtClean="0"/>
              <a:t>Masalah</a:t>
            </a:r>
            <a:endParaRPr lang="en-US" sz="2400" b="1" dirty="0"/>
          </a:p>
          <a:p>
            <a:pPr marL="0" indent="0">
              <a:buNone/>
            </a:pPr>
            <a:r>
              <a:rPr lang="id-ID" sz="2400" dirty="0" smtClean="0"/>
              <a:t>Rumusan </a:t>
            </a:r>
            <a:r>
              <a:rPr lang="id-ID" sz="2400" dirty="0"/>
              <a:t>masalah </a:t>
            </a:r>
            <a:r>
              <a:rPr lang="en-US" sz="2400" dirty="0" err="1" smtClean="0"/>
              <a:t>adalah</a:t>
            </a:r>
            <a:r>
              <a:rPr lang="en-US" sz="2400" dirty="0" smtClean="0"/>
              <a:t> </a:t>
            </a:r>
            <a:r>
              <a:rPr lang="id-ID" sz="2400" dirty="0" smtClean="0"/>
              <a:t>penentu bahasan </a:t>
            </a:r>
            <a:r>
              <a:rPr lang="id-ID" sz="2400" dirty="0"/>
              <a:t>yang akan dilakukan dalam </a:t>
            </a:r>
            <a:r>
              <a:rPr lang="id-ID" sz="2400" dirty="0" smtClean="0"/>
              <a:t>penelitian. </a:t>
            </a:r>
            <a:r>
              <a:rPr lang="id-ID" sz="2400" dirty="0"/>
              <a:t>Pertanyaan-pertanyaan yang diajukan dalam perumusan masalah, kemudian akan dijawab dalam proses penelitian dan tertuang secara sistematis dalam laporan </a:t>
            </a:r>
            <a:r>
              <a:rPr lang="id-ID" sz="2400" dirty="0" smtClean="0"/>
              <a:t>penelitian.</a:t>
            </a:r>
            <a:r>
              <a:rPr lang="en-US" sz="2400" dirty="0"/>
              <a:t> </a:t>
            </a:r>
            <a:r>
              <a:rPr lang="id-ID" sz="2400" dirty="0" smtClean="0"/>
              <a:t>Hal-hal </a:t>
            </a:r>
            <a:r>
              <a:rPr lang="id-ID" sz="2400" dirty="0"/>
              <a:t>yang perlu diperhatikan dalam perumusan masalah: </a:t>
            </a:r>
          </a:p>
          <a:p>
            <a:pPr marL="347663" indent="-347663">
              <a:spcBef>
                <a:spcPts val="0"/>
              </a:spcBef>
              <a:buFont typeface="Wingdings" panose="05000000000000000000" pitchFamily="2" charset="2"/>
              <a:buChar char="§"/>
            </a:pPr>
            <a:r>
              <a:rPr lang="id-ID" sz="2200" dirty="0" smtClean="0"/>
              <a:t>Masalah </a:t>
            </a:r>
            <a:r>
              <a:rPr lang="id-ID" sz="2200" dirty="0"/>
              <a:t>sebaiknya dirumuskan dengan ringkas. </a:t>
            </a:r>
          </a:p>
          <a:p>
            <a:pPr marL="347663" indent="-347663">
              <a:spcBef>
                <a:spcPts val="0"/>
              </a:spcBef>
              <a:buFont typeface="Wingdings" panose="05000000000000000000" pitchFamily="2" charset="2"/>
              <a:buChar char="§"/>
            </a:pPr>
            <a:r>
              <a:rPr lang="id-ID" sz="2200" dirty="0" smtClean="0"/>
              <a:t>Rumusan </a:t>
            </a:r>
            <a:r>
              <a:rPr lang="id-ID" sz="2200" dirty="0"/>
              <a:t>masalah dapat mempersoalkan hubungan atau perbedaan. </a:t>
            </a:r>
          </a:p>
          <a:p>
            <a:pPr marL="347663" indent="-347663">
              <a:spcBef>
                <a:spcPts val="0"/>
              </a:spcBef>
              <a:buFont typeface="Wingdings" panose="05000000000000000000" pitchFamily="2" charset="2"/>
              <a:buChar char="§"/>
            </a:pPr>
            <a:r>
              <a:rPr lang="id-ID" sz="2200" dirty="0" smtClean="0"/>
              <a:t>Rumusan </a:t>
            </a:r>
            <a:r>
              <a:rPr lang="id-ID" sz="2200" dirty="0"/>
              <a:t>masalah dapat berbentuk kalimat tanya. </a:t>
            </a:r>
          </a:p>
          <a:p>
            <a:pPr marL="347663" indent="-347663">
              <a:spcBef>
                <a:spcPts val="0"/>
              </a:spcBef>
              <a:buFont typeface="Wingdings" panose="05000000000000000000" pitchFamily="2" charset="2"/>
              <a:buChar char="§"/>
            </a:pPr>
            <a:r>
              <a:rPr lang="id-ID" sz="2200" dirty="0" smtClean="0"/>
              <a:t>Rumusan </a:t>
            </a:r>
            <a:r>
              <a:rPr lang="id-ID" sz="2200" dirty="0"/>
              <a:t>masalah harus jelas, sehingga tidak ditafsirkan secara berbeda-beda, walaupun permasalahannya komplek </a:t>
            </a:r>
          </a:p>
          <a:p>
            <a:pPr marL="463550" indent="0">
              <a:buNone/>
            </a:pPr>
            <a:endParaRPr lang="en-US" sz="2400" dirty="0" smtClean="0"/>
          </a:p>
        </p:txBody>
      </p:sp>
      <p:sp>
        <p:nvSpPr>
          <p:cNvPr id="124932"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1B8B0589-2B0C-43C8-87A8-DB1D4F71C17B}" type="slidenum">
              <a:rPr lang="en-US" smtClean="0"/>
              <a:pPr fontAlgn="base">
                <a:spcBef>
                  <a:spcPct val="0"/>
                </a:spcBef>
                <a:spcAft>
                  <a:spcPct val="0"/>
                </a:spcAft>
                <a:defRPr/>
              </a:pPr>
              <a:t>11</a:t>
            </a:fld>
            <a:endParaRPr lang="en-US" smtClean="0"/>
          </a:p>
        </p:txBody>
      </p:sp>
      <p:sp>
        <p:nvSpPr>
          <p:cNvPr id="8" name="Title 1"/>
          <p:cNvSpPr>
            <a:spLocks noGrp="1"/>
          </p:cNvSpPr>
          <p:nvPr>
            <p:ph type="title"/>
          </p:nvPr>
        </p:nvSpPr>
        <p:spPr>
          <a:xfrm>
            <a:off x="413181" y="171569"/>
            <a:ext cx="9140252" cy="729183"/>
          </a:xfrm>
          <a:solidFill>
            <a:schemeClr val="bg1"/>
          </a:solidFill>
          <a:ln>
            <a:solidFill>
              <a:schemeClr val="accent6">
                <a:lumMod val="50000"/>
              </a:schemeClr>
            </a:solidFill>
          </a:ln>
        </p:spPr>
        <p:txBody>
          <a:bodyPr>
            <a:normAutofit/>
          </a:bodyPr>
          <a:lstStyle/>
          <a:p>
            <a:pPr marL="0" indent="0" algn="ctr"/>
            <a:r>
              <a:rPr lang="en-US" sz="2400" cap="small" dirty="0">
                <a:latin typeface="+mn-lt"/>
              </a:rPr>
              <a:t>F</a:t>
            </a:r>
            <a:r>
              <a:rPr lang="id-ID" sz="2400" cap="small" dirty="0">
                <a:latin typeface="+mn-lt"/>
              </a:rPr>
              <a:t>ormat </a:t>
            </a:r>
            <a:r>
              <a:rPr lang="en-US" sz="2400" cap="small" dirty="0" smtClean="0">
                <a:latin typeface="+mn-lt"/>
              </a:rPr>
              <a:t>Proposal </a:t>
            </a:r>
            <a:r>
              <a:rPr lang="en-US" sz="2400" cap="small"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3888454747"/>
      </p:ext>
    </p:extLst>
  </p:cSld>
  <p:clrMapOvr>
    <a:masterClrMapping/>
  </p:clrMapOvr>
  <p:transition spd="slow">
    <p:blinds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4842" y="1037230"/>
            <a:ext cx="9130352" cy="532262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p>
        </p:txBody>
      </p:sp>
      <p:sp>
        <p:nvSpPr>
          <p:cNvPr id="3" name="Content Placeholder 2"/>
          <p:cNvSpPr>
            <a:spLocks noGrp="1"/>
          </p:cNvSpPr>
          <p:nvPr>
            <p:ph idx="1"/>
          </p:nvPr>
        </p:nvSpPr>
        <p:spPr>
          <a:xfrm>
            <a:off x="642877" y="1357952"/>
            <a:ext cx="8554282" cy="4435522"/>
          </a:xfrm>
        </p:spPr>
        <p:txBody>
          <a:bodyPr>
            <a:noAutofit/>
          </a:bodyPr>
          <a:lstStyle/>
          <a:p>
            <a:pPr marL="0" indent="0">
              <a:buNone/>
            </a:pPr>
            <a:r>
              <a:rPr lang="id-ID" sz="2400" b="1" dirty="0"/>
              <a:t>BAB I PENDAHULUAN </a:t>
            </a:r>
            <a:endParaRPr lang="en-US" sz="2400" b="1" dirty="0"/>
          </a:p>
          <a:p>
            <a:pPr marL="457200" indent="-457200">
              <a:buFont typeface="+mj-lt"/>
              <a:buAutoNum type="arabicPeriod" startAt="4"/>
            </a:pPr>
            <a:r>
              <a:rPr lang="id-ID" sz="2400" b="1" dirty="0" smtClean="0"/>
              <a:t>Tujuan </a:t>
            </a:r>
            <a:r>
              <a:rPr lang="id-ID" sz="2400" b="1" dirty="0"/>
              <a:t>Penelitian, </a:t>
            </a:r>
            <a:endParaRPr lang="en-US" sz="2400" b="1" dirty="0"/>
          </a:p>
          <a:p>
            <a:pPr marL="0" indent="0">
              <a:buNone/>
            </a:pPr>
            <a:r>
              <a:rPr lang="id-ID" sz="2400" dirty="0" smtClean="0"/>
              <a:t>Tujuan </a:t>
            </a:r>
            <a:r>
              <a:rPr lang="id-ID" sz="2400" dirty="0"/>
              <a:t>penelitian diambil dari </a:t>
            </a:r>
            <a:r>
              <a:rPr lang="id-ID" sz="2400" dirty="0" smtClean="0"/>
              <a:t>batasan</a:t>
            </a:r>
            <a:r>
              <a:rPr lang="en-US" sz="2400" dirty="0" smtClean="0"/>
              <a:t> </a:t>
            </a:r>
            <a:r>
              <a:rPr lang="id-ID" sz="2400" dirty="0" smtClean="0"/>
              <a:t>masalah</a:t>
            </a:r>
            <a:r>
              <a:rPr lang="id-ID" sz="2400" dirty="0"/>
              <a:t>. Jika salah satu batasan masalah yang dirumuskan dalam kalimat tanya itu</a:t>
            </a:r>
            <a:r>
              <a:rPr lang="id-ID" sz="2400" dirty="0" smtClean="0"/>
              <a:t>,</a:t>
            </a:r>
            <a:r>
              <a:rPr lang="en-US" sz="2400" dirty="0" smtClean="0"/>
              <a:t> </a:t>
            </a:r>
            <a:r>
              <a:rPr lang="id-ID" sz="2400" dirty="0" smtClean="0"/>
              <a:t>berbunyi</a:t>
            </a:r>
            <a:r>
              <a:rPr lang="id-ID" sz="2400" dirty="0"/>
              <a:t>, ―Bagaimana hasil belajar dengan menerapkan metode tanya jawab, </a:t>
            </a:r>
            <a:r>
              <a:rPr lang="id-ID" sz="2400" dirty="0" smtClean="0"/>
              <a:t>maka</a:t>
            </a:r>
            <a:r>
              <a:rPr lang="en-US" sz="2400" dirty="0" smtClean="0"/>
              <a:t> </a:t>
            </a:r>
            <a:r>
              <a:rPr lang="id-ID" sz="2400" dirty="0" smtClean="0"/>
              <a:t>tujuan </a:t>
            </a:r>
            <a:r>
              <a:rPr lang="id-ID" sz="2400" dirty="0"/>
              <a:t>penelitiannya ialah mengetahui hasil pembelajaran dengan </a:t>
            </a:r>
            <a:r>
              <a:rPr lang="id-ID" sz="2400" dirty="0" smtClean="0"/>
              <a:t>menggunakan</a:t>
            </a:r>
            <a:r>
              <a:rPr lang="en-US" sz="2400" dirty="0" smtClean="0"/>
              <a:t> </a:t>
            </a:r>
            <a:r>
              <a:rPr lang="id-ID" sz="2400" dirty="0" smtClean="0"/>
              <a:t>metode </a:t>
            </a:r>
            <a:r>
              <a:rPr lang="id-ID" sz="2400" dirty="0"/>
              <a:t>tanya jawab.</a:t>
            </a:r>
            <a:endParaRPr lang="en-US" sz="2400" dirty="0" smtClean="0"/>
          </a:p>
          <a:p>
            <a:pPr marL="457200" indent="-457200">
              <a:buFont typeface="+mj-lt"/>
              <a:buAutoNum type="arabicPeriod" startAt="5"/>
            </a:pPr>
            <a:r>
              <a:rPr lang="id-ID" sz="2400" b="1" dirty="0" smtClean="0"/>
              <a:t>Manfaat</a:t>
            </a:r>
            <a:r>
              <a:rPr lang="en-US" sz="2400" b="1" dirty="0"/>
              <a:t> </a:t>
            </a:r>
            <a:r>
              <a:rPr lang="id-ID" sz="2400" b="1" dirty="0" smtClean="0"/>
              <a:t>Penelitian.</a:t>
            </a:r>
            <a:endParaRPr lang="en-US" sz="2400" b="1" dirty="0" smtClean="0"/>
          </a:p>
          <a:p>
            <a:pPr marL="0" indent="0">
              <a:buNone/>
            </a:pPr>
            <a:r>
              <a:rPr lang="en-US" sz="2400" dirty="0" smtClean="0"/>
              <a:t>M</a:t>
            </a:r>
            <a:r>
              <a:rPr lang="id-ID" sz="2400" dirty="0" smtClean="0"/>
              <a:t>anfaat </a:t>
            </a:r>
            <a:r>
              <a:rPr lang="id-ID" sz="2400" dirty="0"/>
              <a:t>penelitian </a:t>
            </a:r>
            <a:r>
              <a:rPr lang="en-US" sz="2400" dirty="0" err="1" smtClean="0"/>
              <a:t>adalah</a:t>
            </a:r>
            <a:r>
              <a:rPr lang="en-US" sz="2400" dirty="0" smtClean="0"/>
              <a:t> </a:t>
            </a:r>
            <a:r>
              <a:rPr lang="en-US" sz="2400" dirty="0" err="1" smtClean="0"/>
              <a:t>manfaat-manfaat</a:t>
            </a:r>
            <a:r>
              <a:rPr lang="en-US" sz="2400" dirty="0" smtClean="0"/>
              <a:t> yang </a:t>
            </a:r>
            <a:r>
              <a:rPr lang="en-US" sz="2400" dirty="0" err="1" smtClean="0"/>
              <a:t>didapat</a:t>
            </a:r>
            <a:r>
              <a:rPr lang="en-US" sz="2400" dirty="0" smtClean="0"/>
              <a:t> </a:t>
            </a:r>
            <a:r>
              <a:rPr lang="en-US" sz="2400" dirty="0" err="1" smtClean="0"/>
              <a:t>oleh</a:t>
            </a:r>
            <a:r>
              <a:rPr lang="en-US" sz="2400" dirty="0" smtClean="0"/>
              <a:t> </a:t>
            </a:r>
            <a:r>
              <a:rPr lang="id-ID" sz="2400" dirty="0" smtClean="0"/>
              <a:t>peneliti, lembaga </a:t>
            </a:r>
            <a:r>
              <a:rPr lang="id-ID" sz="2400" dirty="0"/>
              <a:t>dan bagi dunia </a:t>
            </a:r>
            <a:r>
              <a:rPr lang="en-US" sz="2400" dirty="0" err="1" smtClean="0"/>
              <a:t>pengetahuan</a:t>
            </a:r>
            <a:r>
              <a:rPr lang="en-US" sz="2400" dirty="0" smtClean="0"/>
              <a:t>, </a:t>
            </a:r>
            <a:r>
              <a:rPr lang="en-US" sz="2400" dirty="0" err="1" smtClean="0"/>
              <a:t>dan</a:t>
            </a:r>
            <a:r>
              <a:rPr lang="en-US" sz="2400" dirty="0" smtClean="0"/>
              <a:t> </a:t>
            </a:r>
            <a:r>
              <a:rPr lang="en-US" sz="2400" dirty="0" err="1" smtClean="0"/>
              <a:t>perusahaan</a:t>
            </a:r>
            <a:r>
              <a:rPr lang="en-US" sz="2400" dirty="0"/>
              <a:t>.</a:t>
            </a:r>
            <a:endParaRPr lang="pt-BR" sz="2400" dirty="0" smtClean="0"/>
          </a:p>
        </p:txBody>
      </p:sp>
      <p:sp>
        <p:nvSpPr>
          <p:cNvPr id="124932"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1B8B0589-2B0C-43C8-87A8-DB1D4F71C17B}" type="slidenum">
              <a:rPr lang="en-US" smtClean="0"/>
              <a:pPr fontAlgn="base">
                <a:spcBef>
                  <a:spcPct val="0"/>
                </a:spcBef>
                <a:spcAft>
                  <a:spcPct val="0"/>
                </a:spcAft>
                <a:defRPr/>
              </a:pPr>
              <a:t>12</a:t>
            </a:fld>
            <a:endParaRPr lang="en-US" smtClean="0"/>
          </a:p>
        </p:txBody>
      </p:sp>
      <p:sp>
        <p:nvSpPr>
          <p:cNvPr id="8" name="Title 1"/>
          <p:cNvSpPr>
            <a:spLocks noGrp="1"/>
          </p:cNvSpPr>
          <p:nvPr>
            <p:ph type="title"/>
          </p:nvPr>
        </p:nvSpPr>
        <p:spPr>
          <a:xfrm>
            <a:off x="413181" y="171569"/>
            <a:ext cx="9140252" cy="729183"/>
          </a:xfrm>
          <a:solidFill>
            <a:schemeClr val="bg1"/>
          </a:solidFill>
          <a:ln>
            <a:solidFill>
              <a:schemeClr val="accent6">
                <a:lumMod val="50000"/>
              </a:schemeClr>
            </a:solidFill>
          </a:ln>
        </p:spPr>
        <p:txBody>
          <a:bodyPr>
            <a:normAutofit/>
          </a:bodyPr>
          <a:lstStyle/>
          <a:p>
            <a:pPr marL="0" indent="0" algn="ctr"/>
            <a:r>
              <a:rPr lang="en-US" sz="2400" cap="small" dirty="0">
                <a:latin typeface="+mn-lt"/>
              </a:rPr>
              <a:t>F</a:t>
            </a:r>
            <a:r>
              <a:rPr lang="id-ID" sz="2400" cap="small" dirty="0">
                <a:latin typeface="+mn-lt"/>
              </a:rPr>
              <a:t>ormat </a:t>
            </a:r>
            <a:r>
              <a:rPr lang="en-US" sz="2400" cap="small" dirty="0" smtClean="0">
                <a:latin typeface="+mn-lt"/>
              </a:rPr>
              <a:t>Proposal </a:t>
            </a:r>
            <a:r>
              <a:rPr lang="en-US" sz="2400" cap="small"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1386171469"/>
      </p:ext>
    </p:extLst>
  </p:cSld>
  <p:clrMapOvr>
    <a:masterClrMapping/>
  </p:clrMapOvr>
  <p:transition spd="slow">
    <p:blinds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4842" y="1037230"/>
            <a:ext cx="9130352" cy="5322627"/>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p>
        </p:txBody>
      </p:sp>
      <p:sp>
        <p:nvSpPr>
          <p:cNvPr id="3" name="Content Placeholder 2"/>
          <p:cNvSpPr>
            <a:spLocks noGrp="1"/>
          </p:cNvSpPr>
          <p:nvPr>
            <p:ph idx="1"/>
          </p:nvPr>
        </p:nvSpPr>
        <p:spPr>
          <a:xfrm>
            <a:off x="553450" y="1480782"/>
            <a:ext cx="8733135" cy="3650776"/>
          </a:xfrm>
        </p:spPr>
        <p:txBody>
          <a:bodyPr>
            <a:noAutofit/>
          </a:bodyPr>
          <a:lstStyle/>
          <a:p>
            <a:pPr marL="0" indent="0">
              <a:buNone/>
            </a:pPr>
            <a:r>
              <a:rPr lang="id-ID" sz="2400" b="1" dirty="0"/>
              <a:t>BAB II TINJAUAN PUSTAKA </a:t>
            </a:r>
            <a:endParaRPr lang="en-US" sz="2400" b="1" dirty="0" smtClean="0"/>
          </a:p>
          <a:p>
            <a:pPr marL="0" indent="0">
              <a:buNone/>
            </a:pPr>
            <a:r>
              <a:rPr lang="id-ID" sz="2400" dirty="0" smtClean="0"/>
              <a:t>Tinjauan </a:t>
            </a:r>
            <a:r>
              <a:rPr lang="id-ID" sz="2400" dirty="0"/>
              <a:t>pustaka disusun berdasarkan tujuan penelitian, pertanyaan penelitian dan masalah yang akan dipecahkan. Tinjauan pustaka ditulis secara berkesinambungan antara alinea atau paragraf, jadi tidak menjiplak apa adanya pada sumber pustaka. Tujuan menulis tinjauan pustaka bukanlah mencoba memasukkan sebanyak mungkin makalah dan merujuk semua hasil penelitian dalam bidang tersebut tetapi memuat rujukan yang benar-benar digunakan dalam penelitian dan telah dipertimbangkan dengan matang. </a:t>
            </a:r>
            <a:endParaRPr lang="id-ID" sz="2400" b="1" dirty="0"/>
          </a:p>
        </p:txBody>
      </p:sp>
      <p:sp>
        <p:nvSpPr>
          <p:cNvPr id="124932"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1B8B0589-2B0C-43C8-87A8-DB1D4F71C17B}" type="slidenum">
              <a:rPr lang="en-US" smtClean="0"/>
              <a:pPr fontAlgn="base">
                <a:spcBef>
                  <a:spcPct val="0"/>
                </a:spcBef>
                <a:spcAft>
                  <a:spcPct val="0"/>
                </a:spcAft>
                <a:defRPr/>
              </a:pPr>
              <a:t>13</a:t>
            </a:fld>
            <a:endParaRPr lang="en-US" smtClean="0"/>
          </a:p>
        </p:txBody>
      </p:sp>
      <p:sp>
        <p:nvSpPr>
          <p:cNvPr id="8" name="Title 1"/>
          <p:cNvSpPr>
            <a:spLocks noGrp="1"/>
          </p:cNvSpPr>
          <p:nvPr>
            <p:ph type="title"/>
          </p:nvPr>
        </p:nvSpPr>
        <p:spPr>
          <a:xfrm>
            <a:off x="413181" y="171569"/>
            <a:ext cx="9140252" cy="729183"/>
          </a:xfrm>
          <a:solidFill>
            <a:schemeClr val="bg1"/>
          </a:solidFill>
          <a:ln>
            <a:solidFill>
              <a:schemeClr val="accent6">
                <a:lumMod val="50000"/>
              </a:schemeClr>
            </a:solidFill>
          </a:ln>
        </p:spPr>
        <p:txBody>
          <a:bodyPr>
            <a:normAutofit/>
          </a:bodyPr>
          <a:lstStyle/>
          <a:p>
            <a:pPr marL="0" indent="0" algn="ctr"/>
            <a:r>
              <a:rPr lang="en-US" sz="2400" cap="small" dirty="0">
                <a:latin typeface="+mn-lt"/>
              </a:rPr>
              <a:t>F</a:t>
            </a:r>
            <a:r>
              <a:rPr lang="id-ID" sz="2400" cap="small" dirty="0">
                <a:latin typeface="+mn-lt"/>
              </a:rPr>
              <a:t>ormat </a:t>
            </a:r>
            <a:r>
              <a:rPr lang="en-US" sz="2400" cap="small" dirty="0" smtClean="0">
                <a:latin typeface="+mn-lt"/>
              </a:rPr>
              <a:t>Proposal </a:t>
            </a:r>
            <a:r>
              <a:rPr lang="en-US" sz="2400" cap="small"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3514153202"/>
      </p:ext>
    </p:extLst>
  </p:cSld>
  <p:clrMapOvr>
    <a:masterClrMapping/>
  </p:clrMapOvr>
  <p:transition spd="slow">
    <p:blinds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4842" y="1037230"/>
            <a:ext cx="9130352" cy="5322627"/>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p>
        </p:txBody>
      </p:sp>
      <p:sp>
        <p:nvSpPr>
          <p:cNvPr id="3" name="Content Placeholder 2"/>
          <p:cNvSpPr>
            <a:spLocks noGrp="1"/>
          </p:cNvSpPr>
          <p:nvPr>
            <p:ph idx="1"/>
          </p:nvPr>
        </p:nvSpPr>
        <p:spPr>
          <a:xfrm>
            <a:off x="574637" y="1371600"/>
            <a:ext cx="8733135" cy="4469642"/>
          </a:xfrm>
        </p:spPr>
        <p:txBody>
          <a:bodyPr>
            <a:noAutofit/>
          </a:bodyPr>
          <a:lstStyle/>
          <a:p>
            <a:pPr marL="0" indent="0">
              <a:buNone/>
            </a:pPr>
            <a:r>
              <a:rPr lang="id-ID" sz="2400" b="1" dirty="0"/>
              <a:t>BAB II TINJAUAN PUSTAKA </a:t>
            </a:r>
            <a:endParaRPr lang="en-US" sz="2400" b="1" dirty="0" smtClean="0"/>
          </a:p>
          <a:p>
            <a:pPr marL="6350" lvl="2" indent="0">
              <a:buNone/>
            </a:pPr>
            <a:r>
              <a:rPr lang="en-US" sz="2400" b="1" dirty="0" smtClean="0"/>
              <a:t>1. </a:t>
            </a:r>
            <a:r>
              <a:rPr lang="en-US" sz="2400" b="1" dirty="0" err="1" smtClean="0"/>
              <a:t>Landasan</a:t>
            </a:r>
            <a:r>
              <a:rPr lang="en-US" sz="2400" b="1" dirty="0" smtClean="0"/>
              <a:t> / </a:t>
            </a:r>
            <a:r>
              <a:rPr lang="en-US" sz="2400" b="1" dirty="0" err="1" smtClean="0"/>
              <a:t>Kerangka</a:t>
            </a:r>
            <a:r>
              <a:rPr lang="id-ID" sz="2400" b="1" dirty="0" smtClean="0"/>
              <a:t> Teori </a:t>
            </a:r>
            <a:endParaRPr lang="en-US" sz="2400" b="1" dirty="0" smtClean="0"/>
          </a:p>
          <a:p>
            <a:pPr marL="0" indent="0">
              <a:buNone/>
            </a:pPr>
            <a:r>
              <a:rPr lang="id-ID" sz="2400" dirty="0" smtClean="0"/>
              <a:t>Kajian </a:t>
            </a:r>
            <a:r>
              <a:rPr lang="id-ID" sz="2400" dirty="0"/>
              <a:t>teori atau kerangka teori berisi prinsip-prinsip teori </a:t>
            </a:r>
            <a:r>
              <a:rPr lang="id-ID" sz="2400" dirty="0" smtClean="0"/>
              <a:t>yang</a:t>
            </a:r>
            <a:r>
              <a:rPr lang="en-US" sz="2400" dirty="0" smtClean="0"/>
              <a:t> </a:t>
            </a:r>
            <a:r>
              <a:rPr lang="id-ID" sz="2400" dirty="0" smtClean="0"/>
              <a:t>memengaruhi </a:t>
            </a:r>
            <a:r>
              <a:rPr lang="id-ID" sz="2400" dirty="0"/>
              <a:t>dalam pembahasan. Prinsip-prinsip teori itu berguna untuk </a:t>
            </a:r>
            <a:r>
              <a:rPr lang="id-ID" sz="2400" dirty="0" smtClean="0"/>
              <a:t>membantu</a:t>
            </a:r>
            <a:r>
              <a:rPr lang="en-US" sz="2400" dirty="0" smtClean="0"/>
              <a:t> </a:t>
            </a:r>
            <a:r>
              <a:rPr lang="id-ID" sz="2400" dirty="0" smtClean="0"/>
              <a:t>gambaran </a:t>
            </a:r>
            <a:r>
              <a:rPr lang="id-ID" sz="2400" dirty="0"/>
              <a:t>langkah dan arah kerja. Kerangka teori akan membantu penulis </a:t>
            </a:r>
            <a:r>
              <a:rPr lang="id-ID" sz="2400" dirty="0" smtClean="0"/>
              <a:t>dalam</a:t>
            </a:r>
            <a:r>
              <a:rPr lang="en-US" sz="2400" dirty="0" smtClean="0"/>
              <a:t> </a:t>
            </a:r>
            <a:r>
              <a:rPr lang="id-ID" sz="2400" dirty="0" smtClean="0"/>
              <a:t>membahas </a:t>
            </a:r>
            <a:r>
              <a:rPr lang="id-ID" sz="2400" dirty="0"/>
              <a:t>masalah yang sedang diteliti. </a:t>
            </a:r>
            <a:endParaRPr lang="en-US" sz="2400" dirty="0"/>
          </a:p>
          <a:p>
            <a:pPr marL="0" indent="0">
              <a:buNone/>
            </a:pPr>
            <a:r>
              <a:rPr lang="en-US" sz="2400" b="1" dirty="0" smtClean="0"/>
              <a:t>2. </a:t>
            </a:r>
            <a:r>
              <a:rPr lang="en-US" sz="2400" b="1" dirty="0" err="1" smtClean="0"/>
              <a:t>Penelitian</a:t>
            </a:r>
            <a:r>
              <a:rPr lang="en-US" sz="2400" b="1" dirty="0" smtClean="0"/>
              <a:t> </a:t>
            </a:r>
            <a:r>
              <a:rPr lang="en-US" sz="2400" b="1" dirty="0" err="1" smtClean="0"/>
              <a:t>Terdahulu</a:t>
            </a:r>
            <a:endParaRPr lang="en-US" sz="2400" b="1" dirty="0" smtClean="0"/>
          </a:p>
          <a:p>
            <a:pPr marL="0" indent="0">
              <a:buNone/>
            </a:pPr>
            <a:r>
              <a:rPr lang="id-ID" sz="2400" dirty="0" smtClean="0"/>
              <a:t>Telaah </a:t>
            </a:r>
            <a:r>
              <a:rPr lang="id-ID" sz="2400" dirty="0"/>
              <a:t>Pustaka </a:t>
            </a:r>
            <a:r>
              <a:rPr lang="en-US" sz="2400" dirty="0" err="1" smtClean="0"/>
              <a:t>atau</a:t>
            </a:r>
            <a:r>
              <a:rPr lang="en-US" sz="2400" dirty="0" smtClean="0"/>
              <a:t> </a:t>
            </a:r>
            <a:r>
              <a:rPr lang="en-US" sz="2400" dirty="0" err="1" smtClean="0"/>
              <a:t>penelitian</a:t>
            </a:r>
            <a:r>
              <a:rPr lang="en-US" sz="2400" dirty="0" smtClean="0"/>
              <a:t> </a:t>
            </a:r>
            <a:r>
              <a:rPr lang="en-US" sz="2400" dirty="0" err="1" smtClean="0"/>
              <a:t>terdahulu</a:t>
            </a:r>
            <a:r>
              <a:rPr lang="en-US" sz="2400" dirty="0" smtClean="0"/>
              <a:t>, </a:t>
            </a:r>
            <a:r>
              <a:rPr lang="id-ID" sz="2400" dirty="0" smtClean="0"/>
              <a:t>merupakan </a:t>
            </a:r>
            <a:r>
              <a:rPr lang="id-ID" sz="2400" dirty="0"/>
              <a:t>sekumpulan pustaka yang disusun secara sistematis terkait dengan topik penelitian. </a:t>
            </a:r>
            <a:r>
              <a:rPr lang="en-US" sz="2400" dirty="0" err="1" smtClean="0"/>
              <a:t>Berisikan</a:t>
            </a:r>
            <a:r>
              <a:rPr lang="en-US" sz="2400" dirty="0" smtClean="0"/>
              <a:t> </a:t>
            </a:r>
            <a:r>
              <a:rPr lang="en-US" sz="2400" dirty="0" err="1" smtClean="0"/>
              <a:t>apa</a:t>
            </a:r>
            <a:r>
              <a:rPr lang="en-US" sz="2400" dirty="0" smtClean="0"/>
              <a:t> yang </a:t>
            </a:r>
            <a:r>
              <a:rPr lang="en-US" sz="2400" dirty="0" err="1" smtClean="0"/>
              <a:t>telah</a:t>
            </a:r>
            <a:r>
              <a:rPr lang="en-US" sz="2400" dirty="0" smtClean="0"/>
              <a:t> </a:t>
            </a:r>
            <a:r>
              <a:rPr lang="en-US" sz="2400" dirty="0" err="1" smtClean="0"/>
              <a:t>dilakukan</a:t>
            </a:r>
            <a:r>
              <a:rPr lang="en-US" sz="2400" dirty="0" smtClean="0"/>
              <a:t> </a:t>
            </a:r>
            <a:r>
              <a:rPr lang="en-US" sz="2400" dirty="0" err="1" smtClean="0"/>
              <a:t>dan</a:t>
            </a:r>
            <a:r>
              <a:rPr lang="en-US" sz="2400" dirty="0" smtClean="0"/>
              <a:t> </a:t>
            </a:r>
            <a:r>
              <a:rPr lang="en-US" sz="2400" dirty="0" err="1" smtClean="0"/>
              <a:t>temuan</a:t>
            </a:r>
            <a:r>
              <a:rPr lang="en-US" sz="2400" dirty="0" smtClean="0"/>
              <a:t> </a:t>
            </a:r>
            <a:r>
              <a:rPr lang="en-US" sz="2400" dirty="0" err="1" smtClean="0"/>
              <a:t>dari</a:t>
            </a:r>
            <a:r>
              <a:rPr lang="en-US" sz="2400" dirty="0" smtClean="0"/>
              <a:t> </a:t>
            </a:r>
            <a:r>
              <a:rPr lang="en-US" sz="2400" dirty="0" err="1" smtClean="0"/>
              <a:t>peneliti</a:t>
            </a:r>
            <a:r>
              <a:rPr lang="en-US" sz="2400" dirty="0" smtClean="0"/>
              <a:t> </a:t>
            </a:r>
            <a:r>
              <a:rPr lang="en-US" sz="2400" dirty="0" err="1" smtClean="0"/>
              <a:t>terdahulu</a:t>
            </a:r>
            <a:r>
              <a:rPr lang="en-US" sz="2400" dirty="0" smtClean="0"/>
              <a:t>.</a:t>
            </a:r>
          </a:p>
        </p:txBody>
      </p:sp>
      <p:sp>
        <p:nvSpPr>
          <p:cNvPr id="124932"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1B8B0589-2B0C-43C8-87A8-DB1D4F71C17B}" type="slidenum">
              <a:rPr lang="en-US" smtClean="0"/>
              <a:pPr fontAlgn="base">
                <a:spcBef>
                  <a:spcPct val="0"/>
                </a:spcBef>
                <a:spcAft>
                  <a:spcPct val="0"/>
                </a:spcAft>
                <a:defRPr/>
              </a:pPr>
              <a:t>14</a:t>
            </a:fld>
            <a:endParaRPr lang="en-US" smtClean="0"/>
          </a:p>
        </p:txBody>
      </p:sp>
      <p:sp>
        <p:nvSpPr>
          <p:cNvPr id="8" name="Title 1"/>
          <p:cNvSpPr>
            <a:spLocks noGrp="1"/>
          </p:cNvSpPr>
          <p:nvPr>
            <p:ph type="title"/>
          </p:nvPr>
        </p:nvSpPr>
        <p:spPr>
          <a:xfrm>
            <a:off x="413181" y="171569"/>
            <a:ext cx="9140252" cy="729183"/>
          </a:xfrm>
          <a:solidFill>
            <a:schemeClr val="bg1"/>
          </a:solidFill>
          <a:ln>
            <a:solidFill>
              <a:schemeClr val="accent6">
                <a:lumMod val="50000"/>
              </a:schemeClr>
            </a:solidFill>
          </a:ln>
        </p:spPr>
        <p:txBody>
          <a:bodyPr>
            <a:normAutofit/>
          </a:bodyPr>
          <a:lstStyle/>
          <a:p>
            <a:pPr marL="0" indent="0" algn="ctr"/>
            <a:r>
              <a:rPr lang="en-US" sz="2400" cap="small" dirty="0">
                <a:latin typeface="+mn-lt"/>
              </a:rPr>
              <a:t>F</a:t>
            </a:r>
            <a:r>
              <a:rPr lang="id-ID" sz="2400" cap="small" dirty="0">
                <a:latin typeface="+mn-lt"/>
              </a:rPr>
              <a:t>ormat </a:t>
            </a:r>
            <a:r>
              <a:rPr lang="en-US" sz="2400" cap="small" dirty="0" smtClean="0">
                <a:latin typeface="+mn-lt"/>
              </a:rPr>
              <a:t>Proposal </a:t>
            </a:r>
            <a:r>
              <a:rPr lang="en-US" sz="2400" cap="small"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2434908518"/>
      </p:ext>
    </p:extLst>
  </p:cSld>
  <p:clrMapOvr>
    <a:masterClrMapping/>
  </p:clrMapOvr>
  <p:transition spd="slow">
    <p:blinds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4842" y="1037230"/>
            <a:ext cx="9239534" cy="560923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p>
        </p:txBody>
      </p:sp>
      <p:sp>
        <p:nvSpPr>
          <p:cNvPr id="3" name="Content Placeholder 2"/>
          <p:cNvSpPr>
            <a:spLocks noGrp="1"/>
          </p:cNvSpPr>
          <p:nvPr>
            <p:ph idx="1"/>
          </p:nvPr>
        </p:nvSpPr>
        <p:spPr>
          <a:xfrm>
            <a:off x="457200" y="1078174"/>
            <a:ext cx="9034818" cy="4469642"/>
          </a:xfrm>
        </p:spPr>
        <p:txBody>
          <a:bodyPr>
            <a:noAutofit/>
          </a:bodyPr>
          <a:lstStyle/>
          <a:p>
            <a:pPr marL="0" indent="0">
              <a:buNone/>
            </a:pPr>
            <a:r>
              <a:rPr lang="id-ID" sz="2400" b="1" dirty="0"/>
              <a:t>BAB II TINJAUAN PUSTAKA </a:t>
            </a:r>
            <a:endParaRPr lang="en-US" sz="2400" b="1" dirty="0" smtClean="0"/>
          </a:p>
          <a:p>
            <a:pPr marL="0" indent="0">
              <a:buNone/>
            </a:pPr>
            <a:r>
              <a:rPr lang="en-US" sz="2400" b="1" dirty="0" smtClean="0"/>
              <a:t>3. </a:t>
            </a:r>
            <a:r>
              <a:rPr lang="en-US" sz="2400" b="1" dirty="0" err="1" smtClean="0"/>
              <a:t>Kerangka</a:t>
            </a:r>
            <a:r>
              <a:rPr lang="en-US" sz="2400" b="1" dirty="0" smtClean="0"/>
              <a:t> </a:t>
            </a:r>
            <a:r>
              <a:rPr lang="en-US" sz="2400" b="1" dirty="0" err="1"/>
              <a:t>Pemikiran</a:t>
            </a:r>
            <a:r>
              <a:rPr lang="id-ID" sz="2400" b="1" dirty="0"/>
              <a:t> </a:t>
            </a:r>
            <a:endParaRPr lang="en-US" sz="2400" b="1" dirty="0" smtClean="0"/>
          </a:p>
          <a:p>
            <a:pPr marL="0" indent="0">
              <a:buNone/>
            </a:pPr>
            <a:r>
              <a:rPr lang="id-ID" sz="2400" dirty="0" smtClean="0"/>
              <a:t>Kerangka </a:t>
            </a:r>
            <a:r>
              <a:rPr lang="en-US" sz="2400" dirty="0" err="1" smtClean="0"/>
              <a:t>pemikiran</a:t>
            </a:r>
            <a:r>
              <a:rPr lang="id-ID" sz="2400" dirty="0" smtClean="0"/>
              <a:t> </a:t>
            </a:r>
            <a:r>
              <a:rPr lang="id-ID" sz="2400" dirty="0"/>
              <a:t>berasal dari kerangka teori </a:t>
            </a:r>
            <a:r>
              <a:rPr lang="en-US" sz="2400" dirty="0" err="1" smtClean="0"/>
              <a:t>dan</a:t>
            </a:r>
            <a:r>
              <a:rPr lang="en-US" sz="2400" dirty="0" smtClean="0"/>
              <a:t> </a:t>
            </a:r>
            <a:r>
              <a:rPr lang="en-US" sz="2400" dirty="0" err="1" smtClean="0"/>
              <a:t>penelitian</a:t>
            </a:r>
            <a:r>
              <a:rPr lang="en-US" sz="2400" dirty="0" smtClean="0"/>
              <a:t> </a:t>
            </a:r>
            <a:r>
              <a:rPr lang="en-US" sz="2400" dirty="0" err="1" smtClean="0"/>
              <a:t>terdahulu</a:t>
            </a:r>
            <a:r>
              <a:rPr lang="en-US" sz="2400" dirty="0" smtClean="0"/>
              <a:t>, </a:t>
            </a:r>
            <a:r>
              <a:rPr lang="id-ID" sz="2400" dirty="0" smtClean="0"/>
              <a:t>biasanya </a:t>
            </a:r>
            <a:r>
              <a:rPr lang="id-ID" sz="2400" dirty="0"/>
              <a:t>berkonsentrasi pada satu bagian dari kerangka teori. Jadi kerangka </a:t>
            </a:r>
            <a:r>
              <a:rPr lang="en-US" sz="2400" dirty="0" err="1" smtClean="0"/>
              <a:t>pemikiran</a:t>
            </a:r>
            <a:r>
              <a:rPr lang="en-US" sz="2400" dirty="0" smtClean="0"/>
              <a:t> </a:t>
            </a:r>
            <a:r>
              <a:rPr lang="id-ID" sz="2400" dirty="0" smtClean="0"/>
              <a:t>timbul </a:t>
            </a:r>
            <a:r>
              <a:rPr lang="id-ID" sz="2400" dirty="0"/>
              <a:t>dari kerangka teori </a:t>
            </a:r>
            <a:r>
              <a:rPr lang="id-ID" sz="2400" dirty="0" smtClean="0"/>
              <a:t>dan</a:t>
            </a:r>
            <a:r>
              <a:rPr lang="en-US" sz="2400" dirty="0" smtClean="0"/>
              <a:t> </a:t>
            </a:r>
            <a:r>
              <a:rPr lang="en-US" sz="2400" dirty="0" err="1" smtClean="0"/>
              <a:t>penelitian</a:t>
            </a:r>
            <a:r>
              <a:rPr lang="en-US" sz="2400" dirty="0" smtClean="0"/>
              <a:t> </a:t>
            </a:r>
            <a:r>
              <a:rPr lang="en-US" sz="2400" dirty="0" err="1" smtClean="0"/>
              <a:t>terdahulu</a:t>
            </a:r>
            <a:r>
              <a:rPr lang="en-US" sz="2400" dirty="0" smtClean="0"/>
              <a:t> yang</a:t>
            </a:r>
            <a:r>
              <a:rPr lang="id-ID" sz="2400" dirty="0" smtClean="0"/>
              <a:t> </a:t>
            </a:r>
            <a:r>
              <a:rPr lang="id-ID" sz="2400" dirty="0"/>
              <a:t>berhubungan dengan masalah penelitian yang </a:t>
            </a:r>
            <a:r>
              <a:rPr lang="id-ID" sz="2400" dirty="0" smtClean="0"/>
              <a:t>spesifik.</a:t>
            </a:r>
            <a:endParaRPr lang="en-US" sz="2400" dirty="0"/>
          </a:p>
          <a:p>
            <a:pPr marL="0" indent="0">
              <a:buNone/>
            </a:pPr>
            <a:r>
              <a:rPr lang="en-US" sz="2400" b="1" dirty="0" smtClean="0"/>
              <a:t>4. </a:t>
            </a:r>
            <a:r>
              <a:rPr lang="id-ID" sz="2400" b="1" dirty="0" smtClean="0"/>
              <a:t>Hipotesis</a:t>
            </a:r>
            <a:r>
              <a:rPr lang="en-US" sz="2400" b="1" dirty="0" smtClean="0"/>
              <a:t> (</a:t>
            </a:r>
            <a:r>
              <a:rPr lang="en-US" sz="2400" b="1" dirty="0" err="1" smtClean="0"/>
              <a:t>Jika</a:t>
            </a:r>
            <a:r>
              <a:rPr lang="en-US" sz="2400" b="1" dirty="0" smtClean="0"/>
              <a:t> </a:t>
            </a:r>
            <a:r>
              <a:rPr lang="en-US" sz="2400" b="1" dirty="0" err="1" smtClean="0"/>
              <a:t>diperlukan</a:t>
            </a:r>
            <a:r>
              <a:rPr lang="en-US" sz="2400" b="1" dirty="0" smtClean="0"/>
              <a:t>) </a:t>
            </a:r>
            <a:endParaRPr lang="en-US" sz="2400" b="1" dirty="0" smtClean="0"/>
          </a:p>
          <a:p>
            <a:pPr marL="0" indent="0">
              <a:buNone/>
            </a:pPr>
            <a:r>
              <a:rPr lang="id-ID" sz="2400" dirty="0" smtClean="0"/>
              <a:t>Hipotesis </a:t>
            </a:r>
            <a:r>
              <a:rPr lang="id-ID" sz="2400" dirty="0"/>
              <a:t>adalah suatu pernyataan dugaan atau merupakan jawaban sementara dari permasalahan penelitian. Penelitian yang bersifat eksploratif dan memakai prosedur penelitian kualitatif maka tinjauan pustaka tidak akan menghasilkan hipotesis melainkan menghasilkan suatu pertanyaan penelitian yang akan dijawab oleh penelitian yang direncanakan. Sebaliknya penelitian eksplanatori yang bersifat kuantitatif dan mempersoalkan hubungan antar variabel maka dugaan sementara tentang hubungan ini disajikan dalam bentuk hipotesis.</a:t>
            </a:r>
            <a:r>
              <a:rPr lang="id-ID" sz="2400" dirty="0" smtClean="0"/>
              <a:t> </a:t>
            </a:r>
            <a:endParaRPr lang="en-US" sz="2400" dirty="0"/>
          </a:p>
        </p:txBody>
      </p:sp>
      <p:sp>
        <p:nvSpPr>
          <p:cNvPr id="124932"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1B8B0589-2B0C-43C8-87A8-DB1D4F71C17B}" type="slidenum">
              <a:rPr lang="en-US" smtClean="0"/>
              <a:pPr fontAlgn="base">
                <a:spcBef>
                  <a:spcPct val="0"/>
                </a:spcBef>
                <a:spcAft>
                  <a:spcPct val="0"/>
                </a:spcAft>
                <a:defRPr/>
              </a:pPr>
              <a:t>15</a:t>
            </a:fld>
            <a:endParaRPr lang="en-US" smtClean="0"/>
          </a:p>
        </p:txBody>
      </p:sp>
      <p:sp>
        <p:nvSpPr>
          <p:cNvPr id="8" name="Title 1"/>
          <p:cNvSpPr>
            <a:spLocks noGrp="1"/>
          </p:cNvSpPr>
          <p:nvPr>
            <p:ph type="title"/>
          </p:nvPr>
        </p:nvSpPr>
        <p:spPr>
          <a:xfrm>
            <a:off x="413181" y="171569"/>
            <a:ext cx="9140252" cy="729183"/>
          </a:xfrm>
          <a:solidFill>
            <a:schemeClr val="bg1"/>
          </a:solidFill>
          <a:ln>
            <a:solidFill>
              <a:schemeClr val="accent6">
                <a:lumMod val="50000"/>
              </a:schemeClr>
            </a:solidFill>
          </a:ln>
        </p:spPr>
        <p:txBody>
          <a:bodyPr>
            <a:normAutofit/>
          </a:bodyPr>
          <a:lstStyle/>
          <a:p>
            <a:pPr marL="0" indent="0" algn="ctr"/>
            <a:r>
              <a:rPr lang="en-US" sz="2400" cap="small" dirty="0">
                <a:latin typeface="+mn-lt"/>
              </a:rPr>
              <a:t>F</a:t>
            </a:r>
            <a:r>
              <a:rPr lang="id-ID" sz="2400" cap="small" dirty="0">
                <a:latin typeface="+mn-lt"/>
              </a:rPr>
              <a:t>ormat </a:t>
            </a:r>
            <a:r>
              <a:rPr lang="en-US" sz="2400" cap="small" dirty="0" smtClean="0">
                <a:latin typeface="+mn-lt"/>
              </a:rPr>
              <a:t>Proposal </a:t>
            </a:r>
            <a:r>
              <a:rPr lang="en-US" sz="2400" cap="small"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3439540392"/>
      </p:ext>
    </p:extLst>
  </p:cSld>
  <p:clrMapOvr>
    <a:masterClrMapping/>
  </p:clrMapOvr>
  <p:transition spd="slow">
    <p:blinds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4842" y="1160060"/>
            <a:ext cx="9130352" cy="5036024"/>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latin typeface="Bahnschrift SemiBold Condensed" panose="020B0502040204020203" pitchFamily="34" charset="0"/>
            </a:endParaRPr>
          </a:p>
        </p:txBody>
      </p:sp>
      <p:sp>
        <p:nvSpPr>
          <p:cNvPr id="3" name="Content Placeholder 2"/>
          <p:cNvSpPr>
            <a:spLocks noGrp="1"/>
          </p:cNvSpPr>
          <p:nvPr>
            <p:ph idx="1"/>
          </p:nvPr>
        </p:nvSpPr>
        <p:spPr>
          <a:xfrm>
            <a:off x="642877" y="1207826"/>
            <a:ext cx="8554282" cy="4469642"/>
          </a:xfrm>
        </p:spPr>
        <p:txBody>
          <a:bodyPr>
            <a:noAutofit/>
          </a:bodyPr>
          <a:lstStyle/>
          <a:p>
            <a:pPr marL="0" indent="0">
              <a:lnSpc>
                <a:spcPct val="100000"/>
              </a:lnSpc>
              <a:spcBef>
                <a:spcPts val="1200"/>
              </a:spcBef>
              <a:buNone/>
            </a:pPr>
            <a:r>
              <a:rPr lang="id-ID" sz="2400" b="1" dirty="0"/>
              <a:t>BAB III METODOLOGI PENELITI </a:t>
            </a:r>
            <a:endParaRPr lang="en-US" sz="2400" b="1" dirty="0" smtClean="0"/>
          </a:p>
          <a:p>
            <a:pPr marL="0" indent="0">
              <a:buNone/>
            </a:pPr>
            <a:r>
              <a:rPr lang="id-ID" sz="2400" dirty="0" smtClean="0"/>
              <a:t>Metod</a:t>
            </a:r>
            <a:r>
              <a:rPr lang="en-US" sz="2400" dirty="0" err="1" smtClean="0"/>
              <a:t>ologi</a:t>
            </a:r>
            <a:r>
              <a:rPr lang="id-ID" sz="2400" dirty="0" smtClean="0"/>
              <a:t> </a:t>
            </a:r>
            <a:r>
              <a:rPr lang="id-ID" sz="2400" dirty="0"/>
              <a:t>penelitian mencakup informasi mengenai jenis dan rancangan penelitian, subjek penelitian, identifikasi variabel penelitian, definisi operasional variabel penelitian, instrumen penelitian (bahan dan alat), cara analisis data dan jalannya </a:t>
            </a:r>
            <a:r>
              <a:rPr lang="id-ID" sz="2400" dirty="0" smtClean="0"/>
              <a:t>penelitian</a:t>
            </a:r>
            <a:r>
              <a:rPr lang="en-US" sz="2400" dirty="0"/>
              <a:t> </a:t>
            </a:r>
            <a:r>
              <a:rPr lang="en-US" sz="2400" dirty="0" err="1" smtClean="0"/>
              <a:t>dan</a:t>
            </a:r>
            <a:r>
              <a:rPr lang="en-US" sz="2400" dirty="0" smtClean="0"/>
              <a:t> </a:t>
            </a:r>
            <a:r>
              <a:rPr lang="en-US" sz="2400" dirty="0" err="1" smtClean="0"/>
              <a:t>jadwal</a:t>
            </a:r>
            <a:r>
              <a:rPr lang="en-US" sz="2400" dirty="0" smtClean="0"/>
              <a:t> </a:t>
            </a:r>
            <a:r>
              <a:rPr lang="en-US" sz="2400" dirty="0" err="1" smtClean="0"/>
              <a:t>penelitian</a:t>
            </a:r>
            <a:r>
              <a:rPr lang="en-US" sz="2400" dirty="0" smtClean="0"/>
              <a:t>.</a:t>
            </a:r>
            <a:endParaRPr lang="en-US" sz="2400" b="1" dirty="0"/>
          </a:p>
          <a:p>
            <a:pPr marL="457200" indent="-457200">
              <a:buAutoNum type="arabicPeriod"/>
            </a:pPr>
            <a:r>
              <a:rPr lang="id-ID" sz="2400" b="1" dirty="0" smtClean="0"/>
              <a:t>Jenis </a:t>
            </a:r>
            <a:r>
              <a:rPr lang="id-ID" sz="2400" b="1" dirty="0"/>
              <a:t>dan Rancangan Penelitian </a:t>
            </a:r>
            <a:endParaRPr lang="en-US" sz="2400" b="1" dirty="0"/>
          </a:p>
          <a:p>
            <a:pPr marL="0" indent="0">
              <a:buNone/>
            </a:pPr>
            <a:r>
              <a:rPr lang="id-ID" sz="2400" dirty="0" smtClean="0"/>
              <a:t>Jenis </a:t>
            </a:r>
            <a:r>
              <a:rPr lang="en-US" sz="2400" dirty="0" err="1" smtClean="0"/>
              <a:t>dan</a:t>
            </a:r>
            <a:r>
              <a:rPr lang="en-US" sz="2400" dirty="0" smtClean="0"/>
              <a:t> </a:t>
            </a:r>
            <a:r>
              <a:rPr lang="en-US" sz="2400" dirty="0" err="1" smtClean="0"/>
              <a:t>rancangan</a:t>
            </a:r>
            <a:r>
              <a:rPr lang="en-US" sz="2400" dirty="0" smtClean="0"/>
              <a:t> </a:t>
            </a:r>
            <a:r>
              <a:rPr lang="id-ID" sz="2400" dirty="0" smtClean="0"/>
              <a:t>penelitian </a:t>
            </a:r>
            <a:r>
              <a:rPr lang="en-US" sz="2400" dirty="0" err="1" smtClean="0"/>
              <a:t>menjelaskan</a:t>
            </a:r>
            <a:r>
              <a:rPr lang="en-US" sz="2400" dirty="0" smtClean="0"/>
              <a:t> </a:t>
            </a:r>
            <a:r>
              <a:rPr lang="en-US" sz="2400" dirty="0" err="1" smtClean="0"/>
              <a:t>jenis</a:t>
            </a:r>
            <a:r>
              <a:rPr lang="en-US" sz="2400" dirty="0" smtClean="0"/>
              <a:t> </a:t>
            </a:r>
            <a:r>
              <a:rPr lang="en-US" sz="2400" dirty="0" err="1" smtClean="0"/>
              <a:t>penelitian</a:t>
            </a:r>
            <a:r>
              <a:rPr lang="en-US" sz="2400" dirty="0" smtClean="0"/>
              <a:t> </a:t>
            </a:r>
            <a:r>
              <a:rPr lang="en-US" sz="2400" dirty="0" err="1" smtClean="0"/>
              <a:t>apa</a:t>
            </a:r>
            <a:r>
              <a:rPr lang="en-US" sz="2400" dirty="0" smtClean="0"/>
              <a:t> yang </a:t>
            </a:r>
            <a:r>
              <a:rPr lang="en-US" sz="2400" dirty="0" err="1" smtClean="0"/>
              <a:t>digunakan</a:t>
            </a:r>
            <a:r>
              <a:rPr lang="en-US" sz="2400" dirty="0" smtClean="0"/>
              <a:t>, </a:t>
            </a:r>
            <a:r>
              <a:rPr lang="id-ID" sz="2400" dirty="0" smtClean="0"/>
              <a:t>Penelitian </a:t>
            </a:r>
            <a:r>
              <a:rPr lang="en-US" sz="2400" dirty="0" err="1" smtClean="0"/>
              <a:t>kuantitatif</a:t>
            </a:r>
            <a:r>
              <a:rPr lang="en-US" sz="2400" dirty="0" smtClean="0"/>
              <a:t> </a:t>
            </a:r>
            <a:r>
              <a:rPr lang="en-US" sz="2400" dirty="0" err="1" smtClean="0"/>
              <a:t>atau</a:t>
            </a:r>
            <a:r>
              <a:rPr lang="en-US" sz="2400" dirty="0" smtClean="0"/>
              <a:t> </a:t>
            </a:r>
            <a:r>
              <a:rPr lang="en-US" sz="2400" dirty="0" err="1" smtClean="0"/>
              <a:t>Kualitatif</a:t>
            </a:r>
            <a:r>
              <a:rPr lang="en-US" sz="2400" dirty="0" smtClean="0"/>
              <a:t>, </a:t>
            </a:r>
            <a:r>
              <a:rPr lang="en-US" sz="2400" dirty="0" err="1" smtClean="0"/>
              <a:t>contohnya</a:t>
            </a:r>
            <a:r>
              <a:rPr lang="en-US" sz="2400" dirty="0" smtClean="0"/>
              <a:t>  </a:t>
            </a:r>
            <a:r>
              <a:rPr lang="id-ID" sz="2400" dirty="0" smtClean="0"/>
              <a:t>penelitian </a:t>
            </a:r>
            <a:r>
              <a:rPr lang="id-ID" sz="2400" dirty="0"/>
              <a:t>kuantitatif dengan </a:t>
            </a:r>
            <a:r>
              <a:rPr lang="en-US" sz="2400" dirty="0" err="1" smtClean="0"/>
              <a:t>analisis</a:t>
            </a:r>
            <a:r>
              <a:rPr lang="en-US" sz="2400" dirty="0" smtClean="0"/>
              <a:t> </a:t>
            </a:r>
            <a:r>
              <a:rPr lang="en-US" sz="2400" dirty="0" err="1" smtClean="0"/>
              <a:t>deskriptif</a:t>
            </a:r>
            <a:r>
              <a:rPr lang="en-US" sz="2400" dirty="0" smtClean="0"/>
              <a:t>,  </a:t>
            </a:r>
            <a:r>
              <a:rPr lang="en-US" sz="2400" dirty="0" err="1"/>
              <a:t>k</a:t>
            </a:r>
            <a:r>
              <a:rPr lang="en-US" sz="2400" dirty="0" err="1" smtClean="0"/>
              <a:t>uantitatif</a:t>
            </a:r>
            <a:r>
              <a:rPr lang="en-US" sz="2400" dirty="0" smtClean="0"/>
              <a:t> </a:t>
            </a:r>
            <a:r>
              <a:rPr lang="en-US" sz="2400" dirty="0" err="1" smtClean="0"/>
              <a:t>dengan</a:t>
            </a:r>
            <a:r>
              <a:rPr lang="en-US" sz="2400" dirty="0" smtClean="0"/>
              <a:t> </a:t>
            </a:r>
            <a:r>
              <a:rPr lang="id-ID" sz="2400" dirty="0" smtClean="0"/>
              <a:t>pendekatan asosiatif</a:t>
            </a:r>
            <a:r>
              <a:rPr lang="en-US" sz="2400" dirty="0"/>
              <a:t> </a:t>
            </a:r>
            <a:r>
              <a:rPr lang="en-US" sz="2400" dirty="0" err="1" smtClean="0"/>
              <a:t>atau</a:t>
            </a:r>
            <a:r>
              <a:rPr lang="en-US" sz="2400" dirty="0" smtClean="0"/>
              <a:t> </a:t>
            </a:r>
            <a:r>
              <a:rPr lang="en-US" sz="2400" dirty="0" err="1" smtClean="0"/>
              <a:t>penelitian</a:t>
            </a:r>
            <a:r>
              <a:rPr lang="en-US" sz="2400" dirty="0" smtClean="0"/>
              <a:t> </a:t>
            </a:r>
            <a:r>
              <a:rPr lang="en-US" sz="2400" dirty="0" err="1" smtClean="0"/>
              <a:t>eksperimental</a:t>
            </a:r>
            <a:r>
              <a:rPr lang="en-US" sz="2400" dirty="0" smtClean="0"/>
              <a:t>. </a:t>
            </a:r>
            <a:endParaRPr lang="en-US" sz="2400" dirty="0"/>
          </a:p>
        </p:txBody>
      </p:sp>
      <p:sp>
        <p:nvSpPr>
          <p:cNvPr id="124932"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1B8B0589-2B0C-43C8-87A8-DB1D4F71C17B}" type="slidenum">
              <a:rPr lang="en-US" smtClean="0"/>
              <a:pPr fontAlgn="base">
                <a:spcBef>
                  <a:spcPct val="0"/>
                </a:spcBef>
                <a:spcAft>
                  <a:spcPct val="0"/>
                </a:spcAft>
                <a:defRPr/>
              </a:pPr>
              <a:t>16</a:t>
            </a:fld>
            <a:endParaRPr lang="en-US" smtClean="0"/>
          </a:p>
        </p:txBody>
      </p:sp>
      <p:sp>
        <p:nvSpPr>
          <p:cNvPr id="8" name="Title 1"/>
          <p:cNvSpPr>
            <a:spLocks noGrp="1"/>
          </p:cNvSpPr>
          <p:nvPr>
            <p:ph type="title"/>
          </p:nvPr>
        </p:nvSpPr>
        <p:spPr>
          <a:xfrm>
            <a:off x="413181" y="171569"/>
            <a:ext cx="9140252" cy="729183"/>
          </a:xfrm>
          <a:solidFill>
            <a:schemeClr val="bg1"/>
          </a:solidFill>
          <a:ln>
            <a:solidFill>
              <a:schemeClr val="accent6">
                <a:lumMod val="50000"/>
              </a:schemeClr>
            </a:solidFill>
          </a:ln>
        </p:spPr>
        <p:txBody>
          <a:bodyPr>
            <a:normAutofit/>
          </a:bodyPr>
          <a:lstStyle/>
          <a:p>
            <a:pPr marL="0" indent="0" algn="ctr"/>
            <a:r>
              <a:rPr lang="en-US" sz="2400" cap="small" dirty="0">
                <a:latin typeface="+mn-lt"/>
              </a:rPr>
              <a:t>F</a:t>
            </a:r>
            <a:r>
              <a:rPr lang="id-ID" sz="2400" cap="small" dirty="0">
                <a:latin typeface="+mn-lt"/>
              </a:rPr>
              <a:t>ormat </a:t>
            </a:r>
            <a:r>
              <a:rPr lang="en-US" sz="2400" cap="small" dirty="0" smtClean="0">
                <a:latin typeface="+mn-lt"/>
              </a:rPr>
              <a:t>Proposal </a:t>
            </a:r>
            <a:r>
              <a:rPr lang="en-US" sz="2400" cap="small"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155391816"/>
      </p:ext>
    </p:extLst>
  </p:cSld>
  <p:clrMapOvr>
    <a:masterClrMapping/>
  </p:clrMapOvr>
  <p:transition spd="slow">
    <p:blinds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4842" y="1023584"/>
            <a:ext cx="9130352" cy="518614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latin typeface="Bahnschrift SemiBold Condensed" panose="020B0502040204020203" pitchFamily="34" charset="0"/>
            </a:endParaRPr>
          </a:p>
        </p:txBody>
      </p:sp>
      <p:sp>
        <p:nvSpPr>
          <p:cNvPr id="3" name="Content Placeholder 2"/>
          <p:cNvSpPr>
            <a:spLocks noGrp="1"/>
          </p:cNvSpPr>
          <p:nvPr>
            <p:ph idx="1"/>
          </p:nvPr>
        </p:nvSpPr>
        <p:spPr>
          <a:xfrm>
            <a:off x="491319" y="1282887"/>
            <a:ext cx="8993875" cy="4469642"/>
          </a:xfrm>
        </p:spPr>
        <p:txBody>
          <a:bodyPr>
            <a:noAutofit/>
          </a:bodyPr>
          <a:lstStyle/>
          <a:p>
            <a:pPr marL="0" indent="0">
              <a:lnSpc>
                <a:spcPct val="100000"/>
              </a:lnSpc>
              <a:spcBef>
                <a:spcPts val="1200"/>
              </a:spcBef>
              <a:buNone/>
            </a:pPr>
            <a:r>
              <a:rPr lang="id-ID" sz="2400" b="1" dirty="0"/>
              <a:t>BAB III METODOLOGI PENELITI </a:t>
            </a:r>
            <a:endParaRPr lang="en-US" sz="2400" b="1" dirty="0"/>
          </a:p>
          <a:p>
            <a:pPr marL="0" indent="0">
              <a:lnSpc>
                <a:spcPct val="100000"/>
              </a:lnSpc>
              <a:spcBef>
                <a:spcPts val="1200"/>
              </a:spcBef>
              <a:buNone/>
            </a:pPr>
            <a:r>
              <a:rPr lang="en-US" sz="2400" b="1" dirty="0" smtClean="0"/>
              <a:t>2. </a:t>
            </a:r>
            <a:r>
              <a:rPr lang="id-ID" sz="2400" b="1" dirty="0" smtClean="0"/>
              <a:t>Subjek </a:t>
            </a:r>
            <a:r>
              <a:rPr lang="id-ID" sz="2400" b="1" dirty="0"/>
              <a:t>Penelitian </a:t>
            </a:r>
            <a:endParaRPr lang="en-US" sz="2400" b="1" dirty="0" smtClean="0"/>
          </a:p>
          <a:p>
            <a:pPr marL="0" indent="0">
              <a:buNone/>
            </a:pPr>
            <a:r>
              <a:rPr lang="id-ID" sz="2400" dirty="0" smtClean="0"/>
              <a:t>Diskripsi </a:t>
            </a:r>
            <a:r>
              <a:rPr lang="id-ID" sz="2400" dirty="0"/>
              <a:t>subjek penelitian mencakup batasan populasi, besar sampel dan cara pengambilan sampel. </a:t>
            </a:r>
            <a:endParaRPr lang="en-US" sz="2400" dirty="0"/>
          </a:p>
          <a:p>
            <a:pPr marL="0" indent="0">
              <a:buNone/>
            </a:pPr>
            <a:r>
              <a:rPr lang="en-US" sz="2400" b="1" dirty="0" smtClean="0"/>
              <a:t>3. </a:t>
            </a:r>
            <a:r>
              <a:rPr lang="id-ID" sz="2400" b="1" dirty="0" smtClean="0"/>
              <a:t>Variabel </a:t>
            </a:r>
            <a:r>
              <a:rPr lang="id-ID" sz="2400" b="1" dirty="0"/>
              <a:t>Penelitian </a:t>
            </a:r>
            <a:endParaRPr lang="en-US" sz="2400" b="1" dirty="0" smtClean="0"/>
          </a:p>
          <a:p>
            <a:pPr marL="0" indent="0">
              <a:buNone/>
            </a:pPr>
            <a:r>
              <a:rPr lang="id-ID" sz="2400" dirty="0" smtClean="0"/>
              <a:t>Penetapan </a:t>
            </a:r>
            <a:r>
              <a:rPr lang="id-ID" sz="2400" dirty="0"/>
              <a:t>variabel penelitian didasarkan atas kerangka </a:t>
            </a:r>
            <a:r>
              <a:rPr lang="en-US" sz="2400" dirty="0" err="1" smtClean="0"/>
              <a:t>pemikiran</a:t>
            </a:r>
            <a:r>
              <a:rPr lang="id-ID" sz="2400" dirty="0" smtClean="0"/>
              <a:t> </a:t>
            </a:r>
            <a:r>
              <a:rPr lang="id-ID" sz="2400" dirty="0"/>
              <a:t>yang telah dibangun berdasarkan tinjauan pustaka. Variabel-variabel penelitian dikelompokkan menurut fungsinya yaitu variabel pengaruh (Independent variabel, variabel bebas), variabel terpengaruh (dependent variabel, variabel terikat), variabel pengganggu (nuisance variable) dan variabel terkendali. Dalam penelitian tertentu dikenal juga variabel antara (intervening variable) dan variabel moderator. </a:t>
            </a:r>
            <a:endParaRPr lang="en-US" sz="2400" dirty="0" smtClean="0"/>
          </a:p>
        </p:txBody>
      </p:sp>
      <p:sp>
        <p:nvSpPr>
          <p:cNvPr id="124932" name="Slide Number Placeholder 3"/>
          <p:cNvSpPr>
            <a:spLocks noGrp="1"/>
          </p:cNvSpPr>
          <p:nvPr>
            <p:ph type="sldNum" sz="quarter" idx="12"/>
          </p:nvPr>
        </p:nvSpPr>
        <p:spPr bwMode="auto">
          <a:xfrm>
            <a:off x="6996113" y="6260815"/>
            <a:ext cx="2228850" cy="365125"/>
          </a:xfrm>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1B8B0589-2B0C-43C8-87A8-DB1D4F71C17B}" type="slidenum">
              <a:rPr lang="en-US" smtClean="0"/>
              <a:pPr fontAlgn="base">
                <a:spcBef>
                  <a:spcPct val="0"/>
                </a:spcBef>
                <a:spcAft>
                  <a:spcPct val="0"/>
                </a:spcAft>
                <a:defRPr/>
              </a:pPr>
              <a:t>17</a:t>
            </a:fld>
            <a:endParaRPr lang="en-US" smtClean="0"/>
          </a:p>
        </p:txBody>
      </p:sp>
      <p:sp>
        <p:nvSpPr>
          <p:cNvPr id="8" name="Title 1"/>
          <p:cNvSpPr>
            <a:spLocks noGrp="1"/>
          </p:cNvSpPr>
          <p:nvPr>
            <p:ph type="title"/>
          </p:nvPr>
        </p:nvSpPr>
        <p:spPr>
          <a:xfrm>
            <a:off x="413181" y="171569"/>
            <a:ext cx="9140252" cy="729183"/>
          </a:xfrm>
          <a:solidFill>
            <a:schemeClr val="bg1"/>
          </a:solidFill>
          <a:ln>
            <a:solidFill>
              <a:schemeClr val="accent6">
                <a:lumMod val="50000"/>
              </a:schemeClr>
            </a:solidFill>
          </a:ln>
        </p:spPr>
        <p:txBody>
          <a:bodyPr>
            <a:normAutofit/>
          </a:bodyPr>
          <a:lstStyle/>
          <a:p>
            <a:pPr marL="0" indent="0" algn="ctr"/>
            <a:r>
              <a:rPr lang="en-US" sz="2400" cap="small" dirty="0">
                <a:latin typeface="+mn-lt"/>
              </a:rPr>
              <a:t>F</a:t>
            </a:r>
            <a:r>
              <a:rPr lang="id-ID" sz="2400" cap="small" dirty="0">
                <a:latin typeface="+mn-lt"/>
              </a:rPr>
              <a:t>ormat </a:t>
            </a:r>
            <a:r>
              <a:rPr lang="en-US" sz="2400" cap="small" dirty="0" smtClean="0">
                <a:latin typeface="+mn-lt"/>
              </a:rPr>
              <a:t>Proposal </a:t>
            </a:r>
            <a:r>
              <a:rPr lang="en-US" sz="2400" cap="small"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3318411090"/>
      </p:ext>
    </p:extLst>
  </p:cSld>
  <p:clrMapOvr>
    <a:masterClrMapping/>
  </p:clrMapOvr>
  <p:transition spd="slow">
    <p:blinds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5786" y="1091817"/>
            <a:ext cx="9130352" cy="5090618"/>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latin typeface="Bahnschrift SemiBold Condensed" panose="020B0502040204020203" pitchFamily="34" charset="0"/>
            </a:endParaRPr>
          </a:p>
        </p:txBody>
      </p:sp>
      <p:sp>
        <p:nvSpPr>
          <p:cNvPr id="3" name="Content Placeholder 2"/>
          <p:cNvSpPr>
            <a:spLocks noGrp="1"/>
          </p:cNvSpPr>
          <p:nvPr>
            <p:ph idx="1"/>
          </p:nvPr>
        </p:nvSpPr>
        <p:spPr>
          <a:xfrm>
            <a:off x="450378" y="1146408"/>
            <a:ext cx="8871043" cy="4469642"/>
          </a:xfrm>
        </p:spPr>
        <p:txBody>
          <a:bodyPr>
            <a:noAutofit/>
          </a:bodyPr>
          <a:lstStyle/>
          <a:p>
            <a:pPr marL="0" indent="0">
              <a:lnSpc>
                <a:spcPct val="100000"/>
              </a:lnSpc>
              <a:spcBef>
                <a:spcPts val="1200"/>
              </a:spcBef>
              <a:buNone/>
            </a:pPr>
            <a:r>
              <a:rPr lang="id-ID" sz="2400" b="1" dirty="0"/>
              <a:t>BAB III METODOLOGI PENELITI </a:t>
            </a:r>
            <a:endParaRPr lang="en-US" sz="2400" b="1" dirty="0"/>
          </a:p>
          <a:p>
            <a:pPr marL="0" indent="0">
              <a:buNone/>
            </a:pPr>
            <a:r>
              <a:rPr lang="en-US" sz="2400" b="1" dirty="0" smtClean="0"/>
              <a:t>4. </a:t>
            </a:r>
            <a:r>
              <a:rPr lang="id-ID" sz="2400" b="1" dirty="0" smtClean="0"/>
              <a:t>Jadwal Penelitian </a:t>
            </a:r>
            <a:endParaRPr lang="en-US" sz="2400" b="1" dirty="0" smtClean="0"/>
          </a:p>
          <a:p>
            <a:pPr marL="0" indent="0">
              <a:buNone/>
            </a:pPr>
            <a:r>
              <a:rPr lang="id-ID" sz="2400" dirty="0"/>
              <a:t>Jadwal pelaksanaan penelitian dibuat dengan tahapan yang jelas </a:t>
            </a:r>
            <a:r>
              <a:rPr lang="en-US" sz="2400" dirty="0" err="1" smtClean="0"/>
              <a:t>selama</a:t>
            </a:r>
            <a:r>
              <a:rPr lang="en-US" sz="2400" dirty="0" smtClean="0"/>
              <a:t> </a:t>
            </a:r>
            <a:r>
              <a:rPr lang="en-US" sz="2400" dirty="0" err="1" smtClean="0"/>
              <a:t>penelitian</a:t>
            </a:r>
            <a:r>
              <a:rPr lang="en-US" sz="2400" dirty="0" smtClean="0"/>
              <a:t> </a:t>
            </a:r>
            <a:r>
              <a:rPr lang="en-US" sz="2400" dirty="0" err="1" smtClean="0"/>
              <a:t>skripsi</a:t>
            </a:r>
            <a:r>
              <a:rPr lang="en-US" sz="2400" dirty="0" smtClean="0"/>
              <a:t> (2-4 </a:t>
            </a:r>
            <a:r>
              <a:rPr lang="en-US" sz="2400" dirty="0" err="1" smtClean="0"/>
              <a:t>bulan</a:t>
            </a:r>
            <a:r>
              <a:rPr lang="en-US" sz="2400" dirty="0" smtClean="0"/>
              <a:t>)</a:t>
            </a:r>
            <a:r>
              <a:rPr lang="id-ID" sz="2400" dirty="0" smtClean="0"/>
              <a:t> dalam</a:t>
            </a:r>
            <a:r>
              <a:rPr lang="en-US" sz="2400" dirty="0" smtClean="0"/>
              <a:t> </a:t>
            </a:r>
            <a:r>
              <a:rPr lang="id-ID" sz="2400" dirty="0" smtClean="0"/>
              <a:t>bentuk </a:t>
            </a:r>
            <a:r>
              <a:rPr lang="id-ID" sz="2400" dirty="0"/>
              <a:t>diagram batang (</a:t>
            </a:r>
            <a:r>
              <a:rPr lang="id-ID" sz="2400" i="1" dirty="0"/>
              <a:t>bar </a:t>
            </a:r>
            <a:r>
              <a:rPr lang="id-ID" sz="2400" dirty="0" smtClean="0"/>
              <a:t>chart</a:t>
            </a:r>
            <a:r>
              <a:rPr lang="en-US" sz="2400" dirty="0" smtClean="0"/>
              <a:t>).</a:t>
            </a:r>
          </a:p>
          <a:p>
            <a:pPr marL="0" indent="0">
              <a:spcBef>
                <a:spcPts val="1800"/>
              </a:spcBef>
              <a:buNone/>
            </a:pPr>
            <a:r>
              <a:rPr lang="en-US" sz="2400" b="1" dirty="0" smtClean="0"/>
              <a:t>DAFTAR PUSTAKA</a:t>
            </a:r>
          </a:p>
          <a:p>
            <a:pPr marL="0" indent="0">
              <a:buNone/>
            </a:pPr>
            <a:r>
              <a:rPr lang="en-US" sz="2400" dirty="0" err="1" smtClean="0"/>
              <a:t>Penulisan</a:t>
            </a:r>
            <a:r>
              <a:rPr lang="en-US" sz="2400" dirty="0" smtClean="0"/>
              <a:t> </a:t>
            </a:r>
            <a:r>
              <a:rPr lang="en-US" sz="2400" dirty="0" err="1" smtClean="0"/>
              <a:t>sumber</a:t>
            </a:r>
            <a:r>
              <a:rPr lang="en-US" sz="2400" dirty="0" smtClean="0"/>
              <a:t> </a:t>
            </a:r>
            <a:r>
              <a:rPr lang="en-US" sz="2400" dirty="0" err="1" smtClean="0"/>
              <a:t>pustaka</a:t>
            </a:r>
            <a:r>
              <a:rPr lang="en-US" sz="2400" dirty="0" smtClean="0"/>
              <a:t> </a:t>
            </a:r>
            <a:r>
              <a:rPr lang="en-US" sz="2400" dirty="0" err="1" smtClean="0"/>
              <a:t>harus</a:t>
            </a:r>
            <a:r>
              <a:rPr lang="en-US" sz="2400" dirty="0" smtClean="0"/>
              <a:t> </a:t>
            </a:r>
            <a:r>
              <a:rPr lang="en-US" sz="2400" dirty="0" err="1" smtClean="0"/>
              <a:t>sesuai</a:t>
            </a:r>
            <a:r>
              <a:rPr lang="en-US" sz="2400" dirty="0" smtClean="0"/>
              <a:t> </a:t>
            </a:r>
            <a:r>
              <a:rPr lang="en-US" sz="2400" dirty="0" err="1" smtClean="0"/>
              <a:t>dengan</a:t>
            </a:r>
            <a:r>
              <a:rPr lang="en-US" sz="2400" dirty="0" smtClean="0"/>
              <a:t> format yang </a:t>
            </a:r>
            <a:r>
              <a:rPr lang="en-US" sz="2400" dirty="0" err="1" smtClean="0"/>
              <a:t>sudah</a:t>
            </a:r>
            <a:r>
              <a:rPr lang="en-US" sz="2400" dirty="0" smtClean="0"/>
              <a:t> </a:t>
            </a:r>
            <a:r>
              <a:rPr lang="en-US" sz="2400" dirty="0" err="1" smtClean="0"/>
              <a:t>baku</a:t>
            </a:r>
            <a:r>
              <a:rPr lang="en-US" sz="2400" dirty="0" smtClean="0"/>
              <a:t>, </a:t>
            </a:r>
            <a:r>
              <a:rPr lang="en-US" sz="2400" dirty="0" err="1" smtClean="0"/>
              <a:t>seperti</a:t>
            </a:r>
            <a:r>
              <a:rPr lang="en-US" sz="2400" dirty="0" smtClean="0"/>
              <a:t> </a:t>
            </a:r>
            <a:r>
              <a:rPr lang="en-US" sz="2400" dirty="0" err="1" smtClean="0"/>
              <a:t>dengan</a:t>
            </a:r>
            <a:r>
              <a:rPr lang="en-US" sz="2400" dirty="0" smtClean="0"/>
              <a:t> format IEEE, Harvard, MLA, APA, ISO, </a:t>
            </a:r>
            <a:r>
              <a:rPr lang="en-US" sz="2400" dirty="0" err="1" smtClean="0"/>
              <a:t>dan</a:t>
            </a:r>
            <a:r>
              <a:rPr lang="en-US" sz="2400" dirty="0" smtClean="0"/>
              <a:t> lain-lain. </a:t>
            </a:r>
            <a:r>
              <a:rPr lang="id-ID" sz="2400" dirty="0" smtClean="0"/>
              <a:t>Setiap </a:t>
            </a:r>
            <a:r>
              <a:rPr lang="id-ID" sz="2400" dirty="0"/>
              <a:t>sumber pustaka diketik dalam spasi </a:t>
            </a:r>
            <a:r>
              <a:rPr lang="id-ID" sz="2400" dirty="0" smtClean="0"/>
              <a:t>tunggal</a:t>
            </a:r>
            <a:r>
              <a:rPr lang="en-US" sz="2400" dirty="0" smtClean="0"/>
              <a:t>, </a:t>
            </a:r>
            <a:r>
              <a:rPr lang="id-ID" sz="2400" dirty="0" smtClean="0"/>
              <a:t>Spasi </a:t>
            </a:r>
            <a:r>
              <a:rPr lang="id-ID" sz="2400" dirty="0"/>
              <a:t>ganda digunakan untuk antar sumber </a:t>
            </a:r>
            <a:r>
              <a:rPr lang="id-ID" sz="2400" dirty="0" smtClean="0"/>
              <a:t>pustaka</a:t>
            </a:r>
            <a:endParaRPr lang="en-US" sz="2400" dirty="0" smtClean="0"/>
          </a:p>
        </p:txBody>
      </p:sp>
      <p:sp>
        <p:nvSpPr>
          <p:cNvPr id="124932" name="Slide Number Placeholder 3"/>
          <p:cNvSpPr>
            <a:spLocks noGrp="1"/>
          </p:cNvSpPr>
          <p:nvPr>
            <p:ph type="sldNum" sz="quarter" idx="12"/>
          </p:nvPr>
        </p:nvSpPr>
        <p:spPr bwMode="auto">
          <a:xfrm>
            <a:off x="6996113" y="6260815"/>
            <a:ext cx="2228850" cy="365125"/>
          </a:xfrm>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1B8B0589-2B0C-43C8-87A8-DB1D4F71C17B}" type="slidenum">
              <a:rPr lang="en-US" smtClean="0"/>
              <a:pPr fontAlgn="base">
                <a:spcBef>
                  <a:spcPct val="0"/>
                </a:spcBef>
                <a:spcAft>
                  <a:spcPct val="0"/>
                </a:spcAft>
                <a:defRPr/>
              </a:pPr>
              <a:t>18</a:t>
            </a:fld>
            <a:endParaRPr lang="en-US" smtClean="0"/>
          </a:p>
        </p:txBody>
      </p:sp>
      <p:sp>
        <p:nvSpPr>
          <p:cNvPr id="8" name="Title 1"/>
          <p:cNvSpPr>
            <a:spLocks noGrp="1"/>
          </p:cNvSpPr>
          <p:nvPr>
            <p:ph type="title"/>
          </p:nvPr>
        </p:nvSpPr>
        <p:spPr>
          <a:xfrm>
            <a:off x="413181" y="171569"/>
            <a:ext cx="9140252" cy="729183"/>
          </a:xfrm>
          <a:solidFill>
            <a:schemeClr val="bg1"/>
          </a:solidFill>
          <a:ln>
            <a:solidFill>
              <a:schemeClr val="accent6">
                <a:lumMod val="50000"/>
              </a:schemeClr>
            </a:solidFill>
          </a:ln>
        </p:spPr>
        <p:txBody>
          <a:bodyPr>
            <a:normAutofit/>
          </a:bodyPr>
          <a:lstStyle/>
          <a:p>
            <a:pPr marL="0" indent="0" algn="ctr"/>
            <a:r>
              <a:rPr lang="en-US" sz="2400" cap="small" dirty="0">
                <a:latin typeface="+mn-lt"/>
              </a:rPr>
              <a:t>F</a:t>
            </a:r>
            <a:r>
              <a:rPr lang="id-ID" sz="2400" cap="small" dirty="0">
                <a:latin typeface="+mn-lt"/>
              </a:rPr>
              <a:t>ormat </a:t>
            </a:r>
            <a:r>
              <a:rPr lang="en-US" sz="2400" cap="small" dirty="0" smtClean="0">
                <a:latin typeface="+mn-lt"/>
              </a:rPr>
              <a:t>Proposal </a:t>
            </a:r>
            <a:r>
              <a:rPr lang="en-US" sz="2400" cap="small"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4203624299"/>
      </p:ext>
    </p:extLst>
  </p:cSld>
  <p:clrMapOvr>
    <a:masterClrMapping/>
  </p:clrMapOvr>
  <p:transition spd="slow">
    <p:blinds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p:nvPr/>
        </p:nvSpPr>
        <p:spPr>
          <a:xfrm>
            <a:off x="0" y="0"/>
            <a:ext cx="9906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chemeClr val="accent5">
              <a:lumMod val="40000"/>
              <a:lumOff val="60000"/>
              <a:alpha val="50000"/>
            </a:schemeClr>
          </a:solidFill>
        </p:spPr>
        <p:txBody>
          <a:bodyPr wrap="square" lIns="0" tIns="0" rIns="0" bIns="0" rtlCol="0">
            <a:noAutofit/>
          </a:bodyPr>
          <a:lstStyle/>
          <a:p>
            <a:endParaRPr/>
          </a:p>
        </p:txBody>
      </p:sp>
      <p:sp>
        <p:nvSpPr>
          <p:cNvPr id="4" name="object 4"/>
          <p:cNvSpPr/>
          <p:nvPr/>
        </p:nvSpPr>
        <p:spPr>
          <a:xfrm>
            <a:off x="697754" y="703325"/>
            <a:ext cx="8801088" cy="5888543"/>
          </a:xfrm>
          <a:custGeom>
            <a:avLst/>
            <a:gdLst/>
            <a:ahLst/>
            <a:cxnLst/>
            <a:rect l="l" t="t" r="r" b="b"/>
            <a:pathLst>
              <a:path w="10134600" h="4885944">
                <a:moveTo>
                  <a:pt x="0" y="4885944"/>
                </a:moveTo>
                <a:lnTo>
                  <a:pt x="10134600" y="4885944"/>
                </a:lnTo>
                <a:lnTo>
                  <a:pt x="10134600" y="0"/>
                </a:lnTo>
                <a:lnTo>
                  <a:pt x="0" y="0"/>
                </a:lnTo>
                <a:lnTo>
                  <a:pt x="0" y="4885944"/>
                </a:lnTo>
                <a:close/>
              </a:path>
            </a:pathLst>
          </a:custGeom>
          <a:solidFill>
            <a:schemeClr val="bg1"/>
          </a:solidFill>
          <a:ln w="28956">
            <a:solidFill>
              <a:schemeClr val="accent6">
                <a:lumMod val="50000"/>
              </a:schemeClr>
            </a:solidFill>
          </a:ln>
        </p:spPr>
        <p:txBody>
          <a:bodyPr wrap="square" lIns="0" tIns="0" rIns="0" bIns="0" rtlCol="0">
            <a:noAutofit/>
          </a:bodyPr>
          <a:lstStyle/>
          <a:p>
            <a:endParaRPr/>
          </a:p>
        </p:txBody>
      </p:sp>
      <p:sp>
        <p:nvSpPr>
          <p:cNvPr id="2" name="object 2"/>
          <p:cNvSpPr txBox="1"/>
          <p:nvPr/>
        </p:nvSpPr>
        <p:spPr>
          <a:xfrm>
            <a:off x="1006890" y="1480611"/>
            <a:ext cx="8182816" cy="3896777"/>
          </a:xfrm>
          <a:prstGeom prst="rect">
            <a:avLst/>
          </a:prstGeom>
        </p:spPr>
        <p:txBody>
          <a:bodyPr wrap="square" lIns="0" tIns="0" rIns="0" bIns="0" rtlCol="0">
            <a:noAutofit/>
          </a:bodyPr>
          <a:lstStyle/>
          <a:p>
            <a:pPr>
              <a:lnSpc>
                <a:spcPct val="90000"/>
              </a:lnSpc>
              <a:spcBef>
                <a:spcPts val="600"/>
              </a:spcBef>
            </a:pPr>
            <a:r>
              <a:rPr lang="id-ID" sz="2400" dirty="0" smtClean="0"/>
              <a:t>Agar </a:t>
            </a:r>
            <a:r>
              <a:rPr lang="id-ID" sz="2400" dirty="0"/>
              <a:t>tidak mengalami hambatan dan </a:t>
            </a:r>
            <a:r>
              <a:rPr lang="id-ID" sz="2400" dirty="0" smtClean="0"/>
              <a:t>lancar</a:t>
            </a:r>
            <a:r>
              <a:rPr lang="en-US" sz="2400" dirty="0" smtClean="0"/>
              <a:t> </a:t>
            </a:r>
            <a:r>
              <a:rPr lang="sv-SE" sz="2400" dirty="0" smtClean="0"/>
              <a:t>dalam </a:t>
            </a:r>
            <a:r>
              <a:rPr lang="sv-SE" sz="2400" dirty="0"/>
              <a:t>penyusunan </a:t>
            </a:r>
            <a:r>
              <a:rPr lang="sv-SE" sz="2400" dirty="0" smtClean="0"/>
              <a:t>proposal skripsi, </a:t>
            </a:r>
            <a:r>
              <a:rPr lang="sv-SE" sz="2400" dirty="0"/>
              <a:t>maka harus: </a:t>
            </a:r>
            <a:endParaRPr lang="sv-SE" sz="2400" dirty="0" smtClean="0"/>
          </a:p>
          <a:p>
            <a:pPr marL="287338" indent="-287338">
              <a:lnSpc>
                <a:spcPct val="90000"/>
              </a:lnSpc>
              <a:spcBef>
                <a:spcPts val="600"/>
              </a:spcBef>
              <a:buFont typeface="+mj-lt"/>
              <a:buAutoNum type="arabicPeriod"/>
            </a:pPr>
            <a:r>
              <a:rPr lang="sv-SE" sz="2400" dirty="0" smtClean="0"/>
              <a:t>Banyak </a:t>
            </a:r>
            <a:r>
              <a:rPr lang="sv-SE" sz="2400" dirty="0"/>
              <a:t>membaca </a:t>
            </a:r>
            <a:r>
              <a:rPr lang="sv-SE" sz="2400" dirty="0" smtClean="0"/>
              <a:t>buku-buku </a:t>
            </a:r>
            <a:r>
              <a:rPr lang="id-ID" sz="2400" dirty="0" smtClean="0"/>
              <a:t>yang </a:t>
            </a:r>
            <a:r>
              <a:rPr lang="id-ID" sz="2400" dirty="0"/>
              <a:t>terkait dengan </a:t>
            </a:r>
            <a:r>
              <a:rPr lang="en-US" sz="2400" dirty="0" err="1" smtClean="0"/>
              <a:t>topik</a:t>
            </a:r>
            <a:r>
              <a:rPr lang="en-US" sz="2400" dirty="0" smtClean="0"/>
              <a:t> yang </a:t>
            </a:r>
            <a:r>
              <a:rPr lang="en-US" sz="2400" dirty="0" err="1" smtClean="0"/>
              <a:t>diminati</a:t>
            </a:r>
            <a:r>
              <a:rPr lang="id-ID" sz="2400" dirty="0" smtClean="0"/>
              <a:t>,</a:t>
            </a:r>
            <a:endParaRPr lang="en-US" sz="2400" dirty="0" smtClean="0"/>
          </a:p>
          <a:p>
            <a:pPr marL="287338" indent="-287338">
              <a:lnSpc>
                <a:spcPct val="90000"/>
              </a:lnSpc>
              <a:spcBef>
                <a:spcPts val="600"/>
              </a:spcBef>
              <a:buFont typeface="+mj-lt"/>
              <a:buAutoNum type="arabicPeriod"/>
            </a:pPr>
            <a:r>
              <a:rPr lang="en-US" sz="2400" dirty="0" smtClean="0"/>
              <a:t>Browsing di internet </a:t>
            </a:r>
            <a:r>
              <a:rPr lang="en-US" sz="2400" dirty="0" err="1" smtClean="0"/>
              <a:t>dan</a:t>
            </a:r>
            <a:r>
              <a:rPr lang="en-US" sz="2400" dirty="0" smtClean="0"/>
              <a:t> </a:t>
            </a:r>
            <a:r>
              <a:rPr lang="en-US" sz="2400" dirty="0" err="1" smtClean="0"/>
              <a:t>perpustakaan</a:t>
            </a:r>
            <a:r>
              <a:rPr lang="en-US" sz="2400" dirty="0" smtClean="0"/>
              <a:t> </a:t>
            </a:r>
            <a:r>
              <a:rPr lang="en-US" sz="2400" dirty="0" err="1" smtClean="0"/>
              <a:t>untuk</a:t>
            </a:r>
            <a:r>
              <a:rPr lang="en-US" sz="2400" dirty="0" smtClean="0"/>
              <a:t> </a:t>
            </a:r>
            <a:r>
              <a:rPr lang="en-US" sz="2400" dirty="0" err="1" smtClean="0"/>
              <a:t>membaca</a:t>
            </a:r>
            <a:r>
              <a:rPr lang="en-US" sz="2400" dirty="0" smtClean="0"/>
              <a:t> </a:t>
            </a:r>
            <a:r>
              <a:rPr lang="en-US" sz="2400" dirty="0" err="1" smtClean="0"/>
              <a:t>dan</a:t>
            </a:r>
            <a:r>
              <a:rPr lang="en-US" sz="2400" dirty="0" smtClean="0"/>
              <a:t> </a:t>
            </a:r>
            <a:r>
              <a:rPr lang="en-US" sz="2400" dirty="0" err="1" smtClean="0"/>
              <a:t>menggali</a:t>
            </a:r>
            <a:r>
              <a:rPr lang="en-US" sz="2400" dirty="0" smtClean="0"/>
              <a:t> </a:t>
            </a:r>
            <a:r>
              <a:rPr lang="en-US" sz="2400" dirty="0" err="1" smtClean="0"/>
              <a:t>artikel</a:t>
            </a:r>
            <a:r>
              <a:rPr lang="en-US" sz="2400" dirty="0" smtClean="0"/>
              <a:t> di journal </a:t>
            </a:r>
            <a:r>
              <a:rPr lang="en-US" sz="2400" dirty="0" err="1" smtClean="0"/>
              <a:t>ilmiah</a:t>
            </a:r>
            <a:r>
              <a:rPr lang="en-US" sz="2400" dirty="0" smtClean="0"/>
              <a:t>, </a:t>
            </a:r>
            <a:r>
              <a:rPr lang="en-US" sz="2400" dirty="0" err="1" smtClean="0"/>
              <a:t>skripsi</a:t>
            </a:r>
            <a:r>
              <a:rPr lang="en-US" sz="2400" dirty="0" smtClean="0"/>
              <a:t>, thesis yang </a:t>
            </a:r>
            <a:r>
              <a:rPr lang="en-US" sz="2400" dirty="0" err="1" smtClean="0"/>
              <a:t>sesuai</a:t>
            </a:r>
            <a:r>
              <a:rPr lang="en-US" sz="2400" dirty="0" smtClean="0"/>
              <a:t> </a:t>
            </a:r>
            <a:r>
              <a:rPr lang="en-US" sz="2400" dirty="0" err="1" smtClean="0"/>
              <a:t>dengan</a:t>
            </a:r>
            <a:r>
              <a:rPr lang="en-US" sz="2400" dirty="0" smtClean="0"/>
              <a:t> </a:t>
            </a:r>
            <a:r>
              <a:rPr lang="en-US" sz="2400" dirty="0" err="1" smtClean="0"/>
              <a:t>topik</a:t>
            </a:r>
            <a:r>
              <a:rPr lang="en-US" sz="2400" dirty="0" smtClean="0"/>
              <a:t>. </a:t>
            </a:r>
            <a:r>
              <a:rPr lang="id-ID" sz="2400" dirty="0" smtClean="0"/>
              <a:t> </a:t>
            </a:r>
            <a:endParaRPr lang="en-US" sz="2400" dirty="0" smtClean="0"/>
          </a:p>
          <a:p>
            <a:pPr marL="287338" indent="-287338">
              <a:lnSpc>
                <a:spcPct val="90000"/>
              </a:lnSpc>
              <a:spcBef>
                <a:spcPts val="600"/>
              </a:spcBef>
              <a:buFont typeface="+mj-lt"/>
              <a:buAutoNum type="arabicPeriod"/>
            </a:pPr>
            <a:r>
              <a:rPr lang="en-US" sz="2400" dirty="0" smtClean="0"/>
              <a:t>M</a:t>
            </a:r>
            <a:r>
              <a:rPr lang="id-ID" sz="2400" dirty="0" smtClean="0"/>
              <a:t>encari master</a:t>
            </a:r>
            <a:r>
              <a:rPr lang="en-US" sz="2400" dirty="0" smtClean="0"/>
              <a:t> proposal</a:t>
            </a:r>
            <a:r>
              <a:rPr lang="id-ID" sz="2400" dirty="0" smtClean="0"/>
              <a:t> </a:t>
            </a:r>
            <a:r>
              <a:rPr lang="id-ID" sz="2400" dirty="0"/>
              <a:t>yang sudah jadi, untuk </a:t>
            </a:r>
            <a:r>
              <a:rPr lang="id-ID" sz="2400" i="1" dirty="0"/>
              <a:t>copy the master</a:t>
            </a:r>
            <a:r>
              <a:rPr lang="id-ID" sz="2400" dirty="0"/>
              <a:t>, </a:t>
            </a:r>
            <a:endParaRPr lang="en-US" sz="2400" dirty="0" smtClean="0"/>
          </a:p>
          <a:p>
            <a:pPr marL="287338" indent="-287338">
              <a:lnSpc>
                <a:spcPct val="90000"/>
              </a:lnSpc>
              <a:spcBef>
                <a:spcPts val="600"/>
              </a:spcBef>
              <a:buFont typeface="+mj-lt"/>
              <a:buAutoNum type="arabicPeriod"/>
            </a:pPr>
            <a:r>
              <a:rPr lang="en-US" sz="2400" dirty="0" smtClean="0"/>
              <a:t>M</a:t>
            </a:r>
            <a:r>
              <a:rPr lang="id-ID" sz="2400" dirty="0" smtClean="0"/>
              <a:t>engumpulkan sebanyak</a:t>
            </a:r>
            <a:r>
              <a:rPr lang="en-US" sz="2400" dirty="0" smtClean="0"/>
              <a:t> </a:t>
            </a:r>
            <a:r>
              <a:rPr lang="id-ID" sz="2400" dirty="0" smtClean="0"/>
              <a:t>mungkin </a:t>
            </a:r>
            <a:r>
              <a:rPr lang="id-ID" sz="2400" dirty="0"/>
              <a:t>informasi yang kita butuhkan yang berkaitan dengan objek yang diteliti</a:t>
            </a:r>
            <a:r>
              <a:rPr lang="id-ID" sz="2400" dirty="0" smtClean="0"/>
              <a:t>,</a:t>
            </a:r>
            <a:r>
              <a:rPr lang="en-US" sz="2400" dirty="0" smtClean="0"/>
              <a:t> </a:t>
            </a:r>
          </a:p>
          <a:p>
            <a:pPr marL="287338" indent="-287338">
              <a:lnSpc>
                <a:spcPct val="90000"/>
              </a:lnSpc>
              <a:spcBef>
                <a:spcPts val="600"/>
              </a:spcBef>
              <a:buFont typeface="+mj-lt"/>
              <a:buAutoNum type="arabicPeriod"/>
            </a:pPr>
            <a:r>
              <a:rPr lang="en-US" sz="2400" dirty="0" smtClean="0"/>
              <a:t>M</a:t>
            </a:r>
            <a:r>
              <a:rPr lang="id-ID" sz="2400" dirty="0" smtClean="0"/>
              <a:t>eneguhkan </a:t>
            </a:r>
            <a:r>
              <a:rPr lang="id-ID" sz="2400" dirty="0"/>
              <a:t>niat di </a:t>
            </a:r>
            <a:r>
              <a:rPr lang="id-ID" sz="2400" dirty="0" smtClean="0"/>
              <a:t>dalam</a:t>
            </a:r>
            <a:r>
              <a:rPr lang="en-US" sz="2400" dirty="0" smtClean="0"/>
              <a:t> </a:t>
            </a:r>
            <a:r>
              <a:rPr lang="id-ID" sz="2400" dirty="0" smtClean="0"/>
              <a:t>hati</a:t>
            </a:r>
            <a:r>
              <a:rPr lang="id-ID" sz="2400" dirty="0"/>
              <a:t>, bahwa </a:t>
            </a:r>
            <a:r>
              <a:rPr lang="en-US" sz="2400" dirty="0" err="1" smtClean="0"/>
              <a:t>harus</a:t>
            </a:r>
            <a:r>
              <a:rPr lang="en-US" sz="2400" dirty="0" smtClean="0"/>
              <a:t> </a:t>
            </a:r>
            <a:r>
              <a:rPr lang="en-US" sz="2400" dirty="0" err="1" smtClean="0"/>
              <a:t>selesai</a:t>
            </a:r>
            <a:r>
              <a:rPr lang="en-US" sz="2400" dirty="0" smtClean="0"/>
              <a:t> </a:t>
            </a:r>
            <a:r>
              <a:rPr lang="en-US" sz="2400" dirty="0" err="1" smtClean="0"/>
              <a:t>tepat</a:t>
            </a:r>
            <a:r>
              <a:rPr lang="en-US" sz="2400" dirty="0" smtClean="0"/>
              <a:t> </a:t>
            </a:r>
            <a:r>
              <a:rPr lang="en-US" sz="2400" dirty="0" err="1" smtClean="0"/>
              <a:t>waktu</a:t>
            </a:r>
            <a:r>
              <a:rPr lang="en-US" sz="2400" dirty="0" smtClean="0"/>
              <a:t>.</a:t>
            </a:r>
            <a:r>
              <a:rPr lang="id-ID" sz="2400" dirty="0" smtClean="0"/>
              <a:t>.</a:t>
            </a:r>
            <a:endParaRPr sz="2400" dirty="0">
              <a:cs typeface="Franklin Gothic Book"/>
            </a:endParaRPr>
          </a:p>
        </p:txBody>
      </p:sp>
      <p:sp>
        <p:nvSpPr>
          <p:cNvPr id="5" name="object 5"/>
          <p:cNvSpPr/>
          <p:nvPr/>
        </p:nvSpPr>
        <p:spPr>
          <a:xfrm>
            <a:off x="495300" y="160020"/>
            <a:ext cx="2957584" cy="1143000"/>
          </a:xfrm>
          <a:custGeom>
            <a:avLst/>
            <a:gdLst/>
            <a:ahLst/>
            <a:cxnLst/>
            <a:rect l="l" t="t" r="r" b="b"/>
            <a:pathLst>
              <a:path w="3325367" h="1143000">
                <a:moveTo>
                  <a:pt x="0" y="1143000"/>
                </a:moveTo>
                <a:lnTo>
                  <a:pt x="3325367" y="1143000"/>
                </a:lnTo>
                <a:lnTo>
                  <a:pt x="3325367" y="0"/>
                </a:lnTo>
                <a:lnTo>
                  <a:pt x="0" y="0"/>
                </a:lnTo>
                <a:lnTo>
                  <a:pt x="0" y="1143000"/>
                </a:lnTo>
                <a:close/>
              </a:path>
            </a:pathLst>
          </a:custGeom>
          <a:solidFill>
            <a:srgbClr val="E4F4FA"/>
          </a:solidFill>
        </p:spPr>
        <p:txBody>
          <a:bodyPr wrap="square" lIns="0" tIns="0" rIns="0" bIns="0" rtlCol="0">
            <a:noAutofit/>
          </a:bodyPr>
          <a:lstStyle/>
          <a:p>
            <a:endParaRPr/>
          </a:p>
        </p:txBody>
      </p:sp>
      <p:sp>
        <p:nvSpPr>
          <p:cNvPr id="3" name="object 3"/>
          <p:cNvSpPr txBox="1"/>
          <p:nvPr/>
        </p:nvSpPr>
        <p:spPr>
          <a:xfrm>
            <a:off x="559276" y="519213"/>
            <a:ext cx="2784425" cy="482600"/>
          </a:xfrm>
          <a:prstGeom prst="rect">
            <a:avLst/>
          </a:prstGeom>
        </p:spPr>
        <p:txBody>
          <a:bodyPr wrap="square" lIns="0" tIns="0" rIns="0" bIns="0" rtlCol="0">
            <a:noAutofit/>
          </a:bodyPr>
          <a:lstStyle/>
          <a:p>
            <a:pPr marL="12700">
              <a:lnSpc>
                <a:spcPts val="3800"/>
              </a:lnSpc>
              <a:spcBef>
                <a:spcPts val="190"/>
              </a:spcBef>
            </a:pPr>
            <a:r>
              <a:rPr sz="3600" b="1" spc="0" dirty="0" smtClean="0">
                <a:solidFill>
                  <a:srgbClr val="C00000"/>
                </a:solidFill>
                <a:latin typeface="Segoe UI"/>
                <a:cs typeface="Segoe UI"/>
              </a:rPr>
              <a:t>Best Pr</a:t>
            </a:r>
            <a:r>
              <a:rPr sz="3600" b="1" spc="-14" dirty="0" smtClean="0">
                <a:solidFill>
                  <a:srgbClr val="C00000"/>
                </a:solidFill>
                <a:latin typeface="Segoe UI"/>
                <a:cs typeface="Segoe UI"/>
              </a:rPr>
              <a:t>a</a:t>
            </a:r>
            <a:r>
              <a:rPr sz="3600" b="1" spc="0" dirty="0" smtClean="0">
                <a:solidFill>
                  <a:srgbClr val="C00000"/>
                </a:solidFill>
                <a:latin typeface="Segoe UI"/>
                <a:cs typeface="Segoe UI"/>
              </a:rPr>
              <a:t>ctice</a:t>
            </a:r>
            <a:endParaRPr sz="3600" dirty="0">
              <a:solidFill>
                <a:srgbClr val="C00000"/>
              </a:solidFill>
              <a:latin typeface="Segoe UI"/>
              <a:cs typeface="Segoe UI"/>
            </a:endParaRPr>
          </a:p>
        </p:txBody>
      </p:sp>
    </p:spTree>
    <p:extLst>
      <p:ext uri="{BB962C8B-B14F-4D97-AF65-F5344CB8AC3E}">
        <p14:creationId xmlns:p14="http://schemas.microsoft.com/office/powerpoint/2010/main" val="33369524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489" y="272955"/>
            <a:ext cx="9266829" cy="655093"/>
          </a:xfrm>
          <a:solidFill>
            <a:schemeClr val="tx2">
              <a:lumMod val="20000"/>
              <a:lumOff val="80000"/>
            </a:schemeClr>
          </a:solidFill>
          <a:ln>
            <a:solidFill>
              <a:schemeClr val="accent6">
                <a:lumMod val="50000"/>
              </a:schemeClr>
            </a:solidFill>
          </a:ln>
        </p:spPr>
        <p:txBody>
          <a:bodyPr>
            <a:normAutofit/>
          </a:bodyPr>
          <a:lstStyle/>
          <a:p>
            <a:pPr algn="ctr" eaLnBrk="1" fontAlgn="auto" hangingPunct="1">
              <a:spcAft>
                <a:spcPts val="0"/>
              </a:spcAft>
              <a:defRPr/>
            </a:pPr>
            <a:r>
              <a:rPr lang="en-US" sz="2400" b="1" cap="small" dirty="0" err="1" smtClean="0">
                <a:solidFill>
                  <a:schemeClr val="tx2">
                    <a:satMod val="200000"/>
                  </a:schemeClr>
                </a:solidFill>
                <a:latin typeface="+mn-lt"/>
              </a:rPr>
              <a:t>Menyusun</a:t>
            </a:r>
            <a:r>
              <a:rPr lang="en-US" sz="2400" b="1" cap="small" dirty="0" smtClean="0">
                <a:solidFill>
                  <a:schemeClr val="tx2">
                    <a:satMod val="200000"/>
                  </a:schemeClr>
                </a:solidFill>
                <a:latin typeface="+mn-lt"/>
              </a:rPr>
              <a:t> Proposal </a:t>
            </a:r>
            <a:r>
              <a:rPr lang="en-US" sz="2400" b="1" cap="small" dirty="0" err="1" smtClean="0">
                <a:solidFill>
                  <a:schemeClr val="tx2">
                    <a:satMod val="200000"/>
                  </a:schemeClr>
                </a:solidFill>
                <a:latin typeface="+mn-lt"/>
              </a:rPr>
              <a:t>Skripsi</a:t>
            </a:r>
            <a:endParaRPr lang="en-US" sz="2400" b="1" cap="small" dirty="0">
              <a:solidFill>
                <a:schemeClr val="tx2">
                  <a:satMod val="200000"/>
                </a:schemeClr>
              </a:solidFill>
              <a:latin typeface="+mn-lt"/>
            </a:endParaRPr>
          </a:p>
        </p:txBody>
      </p:sp>
      <p:sp>
        <p:nvSpPr>
          <p:cNvPr id="126979" name="Content Placeholder 2"/>
          <p:cNvSpPr>
            <a:spLocks noGrp="1"/>
          </p:cNvSpPr>
          <p:nvPr>
            <p:ph idx="1"/>
          </p:nvPr>
        </p:nvSpPr>
        <p:spPr>
          <a:xfrm>
            <a:off x="436728" y="1665026"/>
            <a:ext cx="9212239" cy="4408227"/>
          </a:xfrm>
          <a:solidFill>
            <a:schemeClr val="accent3">
              <a:lumMod val="20000"/>
              <a:lumOff val="80000"/>
            </a:schemeClr>
          </a:solidFill>
          <a:ln>
            <a:solidFill>
              <a:schemeClr val="accent6">
                <a:lumMod val="50000"/>
              </a:schemeClr>
            </a:solidFill>
          </a:ln>
        </p:spPr>
        <p:txBody>
          <a:bodyPr lIns="182880" tIns="182880" rIns="182880" bIns="182880">
            <a:noAutofit/>
          </a:bodyPr>
          <a:lstStyle/>
          <a:p>
            <a:pPr marL="0" indent="0" fontAlgn="auto">
              <a:spcBef>
                <a:spcPts val="1200"/>
              </a:spcBef>
              <a:spcAft>
                <a:spcPts val="0"/>
              </a:spcAft>
              <a:buFont typeface="Wingdings" pitchFamily="2" charset="2"/>
              <a:buNone/>
              <a:defRPr/>
            </a:pPr>
            <a:r>
              <a:rPr lang="en-US" dirty="0" err="1" smtClean="0"/>
              <a:t>Pertimbangan-pertimbangan</a:t>
            </a:r>
            <a:r>
              <a:rPr lang="en-US" dirty="0" smtClean="0"/>
              <a:t> </a:t>
            </a:r>
            <a:r>
              <a:rPr lang="en-US" dirty="0" err="1" smtClean="0"/>
              <a:t>dalam</a:t>
            </a:r>
            <a:r>
              <a:rPr lang="en-US" dirty="0" smtClean="0"/>
              <a:t> </a:t>
            </a:r>
            <a:r>
              <a:rPr lang="en-US" dirty="0" err="1" smtClean="0"/>
              <a:t>menyusun</a:t>
            </a:r>
            <a:r>
              <a:rPr lang="en-US" dirty="0" smtClean="0"/>
              <a:t> proposal </a:t>
            </a:r>
            <a:r>
              <a:rPr lang="en-US" dirty="0" err="1" smtClean="0"/>
              <a:t>skrips</a:t>
            </a:r>
            <a:r>
              <a:rPr lang="en-US" dirty="0" smtClean="0"/>
              <a:t>:</a:t>
            </a:r>
          </a:p>
          <a:p>
            <a:pPr marL="463550" indent="-349250" fontAlgn="auto">
              <a:spcBef>
                <a:spcPts val="1200"/>
              </a:spcBef>
              <a:spcAft>
                <a:spcPts val="0"/>
              </a:spcAft>
              <a:buFontTx/>
              <a:buAutoNum type="arabicPeriod"/>
              <a:defRPr/>
            </a:pPr>
            <a:r>
              <a:rPr lang="en-US" dirty="0" err="1" smtClean="0"/>
              <a:t>Tujuan</a:t>
            </a:r>
            <a:r>
              <a:rPr lang="en-US" dirty="0" smtClean="0"/>
              <a:t> </a:t>
            </a:r>
            <a:r>
              <a:rPr lang="en-US" dirty="0" err="1" smtClean="0"/>
              <a:t>penyusunan</a:t>
            </a:r>
            <a:r>
              <a:rPr lang="en-US" dirty="0" smtClean="0"/>
              <a:t> proposal </a:t>
            </a:r>
            <a:r>
              <a:rPr lang="en-US" dirty="0" err="1" smtClean="0"/>
              <a:t>skripsi</a:t>
            </a:r>
            <a:r>
              <a:rPr lang="en-US" dirty="0" smtClean="0"/>
              <a:t>.</a:t>
            </a:r>
          </a:p>
          <a:p>
            <a:pPr marL="463550" indent="-349250" fontAlgn="auto">
              <a:spcBef>
                <a:spcPts val="1200"/>
              </a:spcBef>
              <a:spcAft>
                <a:spcPts val="0"/>
              </a:spcAft>
              <a:buFontTx/>
              <a:buAutoNum type="arabicPeriod"/>
              <a:defRPr/>
            </a:pPr>
            <a:r>
              <a:rPr lang="en-US" dirty="0" smtClean="0"/>
              <a:t>M</a:t>
            </a:r>
            <a:r>
              <a:rPr lang="id-ID" dirty="0" smtClean="0"/>
              <a:t>inat </a:t>
            </a:r>
            <a:r>
              <a:rPr lang="id-ID" dirty="0"/>
              <a:t>mahasiswa terhadap </a:t>
            </a:r>
            <a:r>
              <a:rPr lang="id-ID" dirty="0" smtClean="0"/>
              <a:t>topik </a:t>
            </a:r>
            <a:r>
              <a:rPr lang="en-US" dirty="0" err="1" smtClean="0"/>
              <a:t>skripsi</a:t>
            </a:r>
            <a:r>
              <a:rPr lang="en-US" dirty="0" smtClean="0"/>
              <a:t> </a:t>
            </a:r>
            <a:r>
              <a:rPr lang="en-US" dirty="0" err="1" smtClean="0"/>
              <a:t>atau</a:t>
            </a:r>
            <a:r>
              <a:rPr lang="en-US" dirty="0" smtClean="0"/>
              <a:t> </a:t>
            </a:r>
            <a:r>
              <a:rPr lang="id-ID" dirty="0" smtClean="0"/>
              <a:t>penelitian</a:t>
            </a:r>
            <a:r>
              <a:rPr lang="en-US" dirty="0"/>
              <a:t> </a:t>
            </a:r>
            <a:r>
              <a:rPr lang="en-US" dirty="0" smtClean="0"/>
              <a:t>(</a:t>
            </a:r>
            <a:r>
              <a:rPr lang="id-ID" dirty="0" smtClean="0"/>
              <a:t>area </a:t>
            </a:r>
            <a:r>
              <a:rPr lang="id-ID" dirty="0"/>
              <a:t>of interest </a:t>
            </a:r>
            <a:r>
              <a:rPr lang="id-ID" dirty="0" smtClean="0"/>
              <a:t>penelitiannya</a:t>
            </a:r>
            <a:r>
              <a:rPr lang="en-US" dirty="0" smtClean="0"/>
              <a:t>).</a:t>
            </a:r>
            <a:r>
              <a:rPr lang="id-ID" dirty="0" smtClean="0"/>
              <a:t> </a:t>
            </a:r>
            <a:endParaRPr lang="en-US" dirty="0" smtClean="0"/>
          </a:p>
          <a:p>
            <a:pPr marL="463550" indent="-349250" fontAlgn="auto">
              <a:spcBef>
                <a:spcPts val="1200"/>
              </a:spcBef>
              <a:spcAft>
                <a:spcPts val="0"/>
              </a:spcAft>
              <a:buFontTx/>
              <a:buAutoNum type="arabicPeriod"/>
              <a:defRPr/>
            </a:pPr>
            <a:r>
              <a:rPr lang="en-US" dirty="0" err="1" smtClean="0"/>
              <a:t>Ketajaman</a:t>
            </a:r>
            <a:r>
              <a:rPr lang="en-US" dirty="0" smtClean="0"/>
              <a:t> </a:t>
            </a:r>
            <a:r>
              <a:rPr lang="en-US" dirty="0" err="1" smtClean="0"/>
              <a:t>dan</a:t>
            </a:r>
            <a:r>
              <a:rPr lang="en-US" dirty="0" smtClean="0"/>
              <a:t> </a:t>
            </a:r>
            <a:r>
              <a:rPr lang="en-US" dirty="0" err="1" smtClean="0"/>
              <a:t>kelengkapan</a:t>
            </a:r>
            <a:r>
              <a:rPr lang="en-US" dirty="0" smtClean="0"/>
              <a:t> </a:t>
            </a:r>
            <a:r>
              <a:rPr lang="en-US" dirty="0" err="1" smtClean="0"/>
              <a:t>dalam</a:t>
            </a:r>
            <a:r>
              <a:rPr lang="en-US" dirty="0" smtClean="0"/>
              <a:t> </a:t>
            </a:r>
            <a:r>
              <a:rPr lang="en-US" dirty="0" err="1" smtClean="0"/>
              <a:t>menyusun</a:t>
            </a:r>
            <a:r>
              <a:rPr lang="en-US" dirty="0" smtClean="0"/>
              <a:t> proposal </a:t>
            </a:r>
            <a:r>
              <a:rPr lang="en-US" dirty="0" err="1" smtClean="0"/>
              <a:t>skripsi</a:t>
            </a:r>
            <a:r>
              <a:rPr lang="en-US" dirty="0" smtClean="0"/>
              <a:t>. </a:t>
            </a:r>
          </a:p>
          <a:p>
            <a:pPr marL="463550" indent="-349250" fontAlgn="auto">
              <a:spcBef>
                <a:spcPts val="1200"/>
              </a:spcBef>
              <a:spcAft>
                <a:spcPts val="0"/>
              </a:spcAft>
              <a:buFontTx/>
              <a:buAutoNum type="arabicPeriod"/>
              <a:defRPr/>
            </a:pPr>
            <a:r>
              <a:rPr lang="en-US" dirty="0" err="1" smtClean="0"/>
              <a:t>Sistematika</a:t>
            </a:r>
            <a:r>
              <a:rPr lang="en-US" dirty="0" smtClean="0"/>
              <a:t> </a:t>
            </a:r>
            <a:r>
              <a:rPr lang="en-US" dirty="0" err="1" smtClean="0"/>
              <a:t>penulisan</a:t>
            </a:r>
            <a:r>
              <a:rPr lang="en-US" dirty="0" smtClean="0"/>
              <a:t> proposal </a:t>
            </a:r>
            <a:r>
              <a:rPr lang="en-US" dirty="0" err="1" smtClean="0"/>
              <a:t>harus</a:t>
            </a:r>
            <a:r>
              <a:rPr lang="en-US" dirty="0" smtClean="0"/>
              <a:t> </a:t>
            </a:r>
            <a:r>
              <a:rPr lang="en-US" dirty="0" err="1" smtClean="0"/>
              <a:t>sesuai</a:t>
            </a:r>
            <a:r>
              <a:rPr lang="en-US" dirty="0" smtClean="0"/>
              <a:t> </a:t>
            </a:r>
            <a:r>
              <a:rPr lang="en-US" dirty="0" err="1" smtClean="0"/>
              <a:t>dengan</a:t>
            </a:r>
            <a:r>
              <a:rPr lang="en-US" dirty="0" smtClean="0"/>
              <a:t> format yang </a:t>
            </a:r>
            <a:r>
              <a:rPr lang="en-US" dirty="0" err="1" smtClean="0"/>
              <a:t>telah</a:t>
            </a:r>
            <a:r>
              <a:rPr lang="en-US" dirty="0" smtClean="0"/>
              <a:t> </a:t>
            </a:r>
            <a:r>
              <a:rPr lang="en-US" dirty="0" err="1" smtClean="0"/>
              <a:t>ditetapkan</a:t>
            </a:r>
            <a:r>
              <a:rPr lang="en-US" dirty="0" smtClean="0"/>
              <a:t>.</a:t>
            </a:r>
          </a:p>
        </p:txBody>
      </p:sp>
      <p:sp>
        <p:nvSpPr>
          <p:cNvPr id="126980"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13AFD57F-84FA-4CCC-B6E0-5DDB6309955A}" type="slidenum">
              <a:rPr lang="en-US" smtClean="0"/>
              <a:pPr fontAlgn="base">
                <a:spcBef>
                  <a:spcPct val="0"/>
                </a:spcBef>
                <a:spcAft>
                  <a:spcPct val="0"/>
                </a:spcAft>
                <a:defRPr/>
              </a:pPr>
              <a:t>2</a:t>
            </a:fld>
            <a:endParaRPr lang="en-US" dirty="0" smtClean="0"/>
          </a:p>
        </p:txBody>
      </p:sp>
    </p:spTree>
    <p:extLst>
      <p:ext uri="{BB962C8B-B14F-4D97-AF65-F5344CB8AC3E}">
        <p14:creationId xmlns:p14="http://schemas.microsoft.com/office/powerpoint/2010/main" val="1319946462"/>
      </p:ext>
    </p:extLst>
  </p:cSld>
  <p:clrMapOvr>
    <a:masterClrMapping/>
  </p:clrMapOvr>
  <p:transition spd="slow">
    <p:blinds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774" y="871539"/>
            <a:ext cx="9143999" cy="4919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0337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193" y="119418"/>
            <a:ext cx="9212239" cy="767686"/>
          </a:xfrm>
          <a:solidFill>
            <a:schemeClr val="bg1"/>
          </a:solidFill>
          <a:ln>
            <a:solidFill>
              <a:schemeClr val="accent6">
                <a:lumMod val="50000"/>
              </a:schemeClr>
            </a:solidFill>
          </a:ln>
        </p:spPr>
        <p:txBody>
          <a:bodyPr>
            <a:noAutofit/>
          </a:bodyPr>
          <a:lstStyle/>
          <a:p>
            <a:pPr algn="ctr">
              <a:defRPr/>
            </a:pPr>
            <a:r>
              <a:rPr lang="en-US" sz="2400" b="1" cap="small" dirty="0" err="1" smtClean="0"/>
              <a:t>Alur</a:t>
            </a:r>
            <a:r>
              <a:rPr lang="en-US" sz="2400" b="1" cap="small" dirty="0" smtClean="0"/>
              <a:t> </a:t>
            </a:r>
            <a:r>
              <a:rPr lang="en-US" sz="2400" b="1" cap="small" dirty="0" err="1" smtClean="0"/>
              <a:t>Penyusunan</a:t>
            </a:r>
            <a:r>
              <a:rPr lang="en-US" sz="2400" b="1" cap="small" dirty="0" smtClean="0"/>
              <a:t> Proposal </a:t>
            </a:r>
            <a:r>
              <a:rPr lang="en-US" sz="2400" b="1" cap="small" dirty="0" err="1" smtClean="0"/>
              <a:t>Skripsi</a:t>
            </a:r>
            <a:endParaRPr lang="en-US" sz="2400" b="1" cap="small" dirty="0"/>
          </a:p>
        </p:txBody>
      </p:sp>
      <p:sp>
        <p:nvSpPr>
          <p:cNvPr id="121859" name="Content Placeholder 2"/>
          <p:cNvSpPr>
            <a:spLocks noGrp="1"/>
          </p:cNvSpPr>
          <p:nvPr>
            <p:ph idx="1"/>
          </p:nvPr>
        </p:nvSpPr>
        <p:spPr>
          <a:xfrm>
            <a:off x="354842" y="1078172"/>
            <a:ext cx="9130352" cy="5308980"/>
          </a:xfrm>
          <a:solidFill>
            <a:schemeClr val="bg2"/>
          </a:solidFill>
          <a:ln>
            <a:solidFill>
              <a:schemeClr val="accent6">
                <a:lumMod val="50000"/>
              </a:schemeClr>
            </a:solidFill>
          </a:ln>
        </p:spPr>
        <p:txBody>
          <a:bodyPr lIns="182880" tIns="182880" rIns="182880" bIns="182880" anchor="ctr" anchorCtr="0">
            <a:normAutofit fontScale="77500" lnSpcReduction="20000"/>
          </a:bodyPr>
          <a:lstStyle/>
          <a:p>
            <a:pPr marL="457200" indent="-457200">
              <a:lnSpc>
                <a:spcPct val="120000"/>
              </a:lnSpc>
              <a:spcBef>
                <a:spcPts val="1200"/>
              </a:spcBef>
              <a:buFont typeface="+mj-lt"/>
              <a:buAutoNum type="arabicPeriod"/>
            </a:pPr>
            <a:r>
              <a:rPr lang="en-US" sz="2400" dirty="0" err="1" smtClean="0">
                <a:latin typeface="Corbel" panose="020B0503020204020204" pitchFamily="34" charset="0"/>
              </a:rPr>
              <a:t>Mahasiswa</a:t>
            </a:r>
            <a:r>
              <a:rPr lang="en-US" sz="2400" dirty="0" smtClean="0">
                <a:latin typeface="Corbel" panose="020B0503020204020204" pitchFamily="34" charset="0"/>
              </a:rPr>
              <a:t> </a:t>
            </a:r>
            <a:r>
              <a:rPr lang="en-US" sz="2400" dirty="0" err="1" smtClean="0">
                <a:latin typeface="Corbel" panose="020B0503020204020204" pitchFamily="34" charset="0"/>
              </a:rPr>
              <a:t>menentukan</a:t>
            </a:r>
            <a:r>
              <a:rPr lang="en-US" sz="2400" dirty="0" smtClean="0">
                <a:latin typeface="Corbel" panose="020B0503020204020204" pitchFamily="34" charset="0"/>
              </a:rPr>
              <a:t> </a:t>
            </a:r>
            <a:r>
              <a:rPr lang="en-US" sz="2400" dirty="0" err="1" smtClean="0">
                <a:latin typeface="Corbel" panose="020B0503020204020204" pitchFamily="34" charset="0"/>
              </a:rPr>
              <a:t>judul</a:t>
            </a:r>
            <a:r>
              <a:rPr lang="en-US" sz="2400" dirty="0" smtClean="0">
                <a:latin typeface="Corbel" panose="020B0503020204020204" pitchFamily="34" charset="0"/>
              </a:rPr>
              <a:t> </a:t>
            </a:r>
            <a:r>
              <a:rPr lang="en-US" sz="2400" dirty="0" err="1" smtClean="0">
                <a:latin typeface="Corbel" panose="020B0503020204020204" pitchFamily="34" charset="0"/>
              </a:rPr>
              <a:t>skripsi</a:t>
            </a:r>
            <a:r>
              <a:rPr lang="en-US" sz="2400" dirty="0" smtClean="0">
                <a:latin typeface="Corbel" panose="020B0503020204020204" pitchFamily="34" charset="0"/>
              </a:rPr>
              <a:t>.</a:t>
            </a:r>
          </a:p>
          <a:p>
            <a:pPr marL="457200" indent="-457200">
              <a:lnSpc>
                <a:spcPct val="120000"/>
              </a:lnSpc>
              <a:spcBef>
                <a:spcPts val="1200"/>
              </a:spcBef>
              <a:buFont typeface="+mj-lt"/>
              <a:buAutoNum type="arabicPeriod"/>
            </a:pPr>
            <a:r>
              <a:rPr lang="en-US" sz="2400" dirty="0" err="1" smtClean="0">
                <a:latin typeface="Corbel" panose="020B0503020204020204" pitchFamily="34" charset="0"/>
              </a:rPr>
              <a:t>Menyusun</a:t>
            </a:r>
            <a:r>
              <a:rPr lang="en-US" sz="2400" dirty="0" smtClean="0">
                <a:latin typeface="Corbel" panose="020B0503020204020204" pitchFamily="34" charset="0"/>
              </a:rPr>
              <a:t> proposal </a:t>
            </a:r>
            <a:r>
              <a:rPr lang="en-US" sz="2400" dirty="0" err="1" smtClean="0">
                <a:latin typeface="Corbel" panose="020B0503020204020204" pitchFamily="34" charset="0"/>
              </a:rPr>
              <a:t>skripsi</a:t>
            </a:r>
            <a:r>
              <a:rPr lang="en-US" sz="2400" dirty="0" smtClean="0">
                <a:latin typeface="Corbel" panose="020B0503020204020204" pitchFamily="34" charset="0"/>
              </a:rPr>
              <a:t> </a:t>
            </a:r>
            <a:r>
              <a:rPr lang="en-US" sz="2400" dirty="0" err="1" smtClean="0">
                <a:latin typeface="Corbel" panose="020B0503020204020204" pitchFamily="34" charset="0"/>
              </a:rPr>
              <a:t>kemudian</a:t>
            </a:r>
            <a:r>
              <a:rPr lang="en-US" sz="2400" dirty="0" smtClean="0">
                <a:latin typeface="Corbel" panose="020B0503020204020204" pitchFamily="34" charset="0"/>
              </a:rPr>
              <a:t> </a:t>
            </a:r>
            <a:r>
              <a:rPr lang="en-US" sz="2400" dirty="0" err="1" smtClean="0">
                <a:latin typeface="Corbel" panose="020B0503020204020204" pitchFamily="34" charset="0"/>
              </a:rPr>
              <a:t>dikonsultasikan</a:t>
            </a:r>
            <a:r>
              <a:rPr lang="en-US" sz="2400" dirty="0" smtClean="0">
                <a:latin typeface="Corbel" panose="020B0503020204020204" pitchFamily="34" charset="0"/>
              </a:rPr>
              <a:t> </a:t>
            </a:r>
            <a:r>
              <a:rPr lang="en-US" sz="2400" dirty="0" err="1" smtClean="0">
                <a:latin typeface="Corbel" panose="020B0503020204020204" pitchFamily="34" charset="0"/>
              </a:rPr>
              <a:t>dengan</a:t>
            </a:r>
            <a:r>
              <a:rPr lang="en-US" sz="2400" dirty="0" smtClean="0">
                <a:latin typeface="Corbel" panose="020B0503020204020204" pitchFamily="34" charset="0"/>
              </a:rPr>
              <a:t> </a:t>
            </a:r>
            <a:r>
              <a:rPr lang="en-US" sz="2400" dirty="0" err="1">
                <a:latin typeface="Corbel" panose="020B0503020204020204" pitchFamily="34" charset="0"/>
              </a:rPr>
              <a:t>d</a:t>
            </a:r>
            <a:r>
              <a:rPr lang="en-US" sz="2400" dirty="0" err="1" smtClean="0">
                <a:latin typeface="Corbel" panose="020B0503020204020204" pitchFamily="34" charset="0"/>
              </a:rPr>
              <a:t>osen</a:t>
            </a:r>
            <a:r>
              <a:rPr lang="en-US" sz="2400" dirty="0" smtClean="0">
                <a:latin typeface="Corbel" panose="020B0503020204020204" pitchFamily="34" charset="0"/>
              </a:rPr>
              <a:t> </a:t>
            </a:r>
            <a:r>
              <a:rPr lang="en-US" sz="2400" dirty="0" err="1">
                <a:latin typeface="Corbel" panose="020B0503020204020204" pitchFamily="34" charset="0"/>
              </a:rPr>
              <a:t>k</a:t>
            </a:r>
            <a:r>
              <a:rPr lang="en-US" sz="2400" dirty="0" err="1" smtClean="0">
                <a:latin typeface="Corbel" panose="020B0503020204020204" pitchFamily="34" charset="0"/>
              </a:rPr>
              <a:t>etua</a:t>
            </a:r>
            <a:r>
              <a:rPr lang="en-US" sz="2400" dirty="0" smtClean="0">
                <a:latin typeface="Corbel" panose="020B0503020204020204" pitchFamily="34" charset="0"/>
              </a:rPr>
              <a:t> KBK yang </a:t>
            </a:r>
            <a:r>
              <a:rPr lang="en-US" sz="2400" dirty="0" err="1" smtClean="0">
                <a:latin typeface="Corbel" panose="020B0503020204020204" pitchFamily="34" charset="0"/>
              </a:rPr>
              <a:t>sesuai</a:t>
            </a:r>
            <a:r>
              <a:rPr lang="en-US" sz="2400" dirty="0" smtClean="0">
                <a:latin typeface="Corbel" panose="020B0503020204020204" pitchFamily="34" charset="0"/>
              </a:rPr>
              <a:t> </a:t>
            </a:r>
            <a:r>
              <a:rPr lang="en-US" sz="2400" dirty="0" err="1" smtClean="0">
                <a:latin typeface="Corbel" panose="020B0503020204020204" pitchFamily="34" charset="0"/>
              </a:rPr>
              <a:t>dengan</a:t>
            </a:r>
            <a:r>
              <a:rPr lang="en-US" sz="2400" dirty="0" smtClean="0">
                <a:latin typeface="Corbel" panose="020B0503020204020204" pitchFamily="34" charset="0"/>
              </a:rPr>
              <a:t> </a:t>
            </a:r>
            <a:r>
              <a:rPr lang="en-US" sz="2400" dirty="0" err="1" smtClean="0">
                <a:latin typeface="Corbel" panose="020B0503020204020204" pitchFamily="34" charset="0"/>
              </a:rPr>
              <a:t>judul</a:t>
            </a:r>
            <a:r>
              <a:rPr lang="en-US" sz="2400" dirty="0" smtClean="0">
                <a:latin typeface="Corbel" panose="020B0503020204020204" pitchFamily="34" charset="0"/>
              </a:rPr>
              <a:t> </a:t>
            </a:r>
            <a:r>
              <a:rPr lang="en-US" sz="2400" dirty="0" err="1" smtClean="0">
                <a:latin typeface="Corbel" panose="020B0503020204020204" pitchFamily="34" charset="0"/>
              </a:rPr>
              <a:t>skripsi</a:t>
            </a:r>
            <a:r>
              <a:rPr lang="en-US" sz="2400" dirty="0" smtClean="0">
                <a:latin typeface="Corbel" panose="020B0503020204020204" pitchFamily="34" charset="0"/>
              </a:rPr>
              <a:t>.</a:t>
            </a:r>
          </a:p>
          <a:p>
            <a:pPr marL="457200" indent="-457200">
              <a:lnSpc>
                <a:spcPct val="120000"/>
              </a:lnSpc>
              <a:spcBef>
                <a:spcPts val="1200"/>
              </a:spcBef>
              <a:buFont typeface="+mj-lt"/>
              <a:buAutoNum type="arabicPeriod"/>
            </a:pPr>
            <a:r>
              <a:rPr lang="en-US" sz="2400" dirty="0" err="1" smtClean="0">
                <a:latin typeface="Corbel" panose="020B0503020204020204" pitchFamily="34" charset="0"/>
              </a:rPr>
              <a:t>Apabila</a:t>
            </a:r>
            <a:r>
              <a:rPr lang="en-US" sz="2400" dirty="0" smtClean="0">
                <a:latin typeface="Corbel" panose="020B0503020204020204" pitchFamily="34" charset="0"/>
              </a:rPr>
              <a:t> </a:t>
            </a:r>
            <a:r>
              <a:rPr lang="en-US" sz="2400" dirty="0" err="1" smtClean="0">
                <a:latin typeface="Corbel" panose="020B0503020204020204" pitchFamily="34" charset="0"/>
              </a:rPr>
              <a:t>disetujui</a:t>
            </a:r>
            <a:r>
              <a:rPr lang="en-US" sz="2400" dirty="0" smtClean="0">
                <a:latin typeface="Corbel" panose="020B0503020204020204" pitchFamily="34" charset="0"/>
              </a:rPr>
              <a:t> </a:t>
            </a:r>
            <a:r>
              <a:rPr lang="en-US" sz="2400" dirty="0" err="1" smtClean="0">
                <a:latin typeface="Corbel" panose="020B0503020204020204" pitchFamily="34" charset="0"/>
              </a:rPr>
              <a:t>oleh</a:t>
            </a:r>
            <a:r>
              <a:rPr lang="en-US" sz="2400" dirty="0" smtClean="0">
                <a:latin typeface="Corbel" panose="020B0503020204020204" pitchFamily="34" charset="0"/>
              </a:rPr>
              <a:t> </a:t>
            </a:r>
            <a:r>
              <a:rPr lang="en-US" sz="2400" dirty="0" err="1" smtClean="0">
                <a:latin typeface="Corbel" panose="020B0503020204020204" pitchFamily="34" charset="0"/>
              </a:rPr>
              <a:t>ketua</a:t>
            </a:r>
            <a:r>
              <a:rPr lang="en-US" sz="2400" dirty="0" smtClean="0">
                <a:latin typeface="Corbel" panose="020B0503020204020204" pitchFamily="34" charset="0"/>
              </a:rPr>
              <a:t> KBK, </a:t>
            </a:r>
            <a:r>
              <a:rPr lang="en-US" sz="2400" dirty="0" err="1" smtClean="0">
                <a:latin typeface="Corbel" panose="020B0503020204020204" pitchFamily="34" charset="0"/>
              </a:rPr>
              <a:t>maka</a:t>
            </a:r>
            <a:r>
              <a:rPr lang="en-US" sz="2400" dirty="0" smtClean="0">
                <a:latin typeface="Corbel" panose="020B0503020204020204" pitchFamily="34" charset="0"/>
              </a:rPr>
              <a:t> </a:t>
            </a:r>
            <a:r>
              <a:rPr lang="en-US" sz="2400" dirty="0" err="1" smtClean="0">
                <a:latin typeface="Corbel" panose="020B0503020204020204" pitchFamily="34" charset="0"/>
              </a:rPr>
              <a:t>Kajur</a:t>
            </a:r>
            <a:r>
              <a:rPr lang="en-US" sz="2400" dirty="0" smtClean="0">
                <a:latin typeface="Corbel" panose="020B0503020204020204" pitchFamily="34" charset="0"/>
              </a:rPr>
              <a:t> </a:t>
            </a:r>
            <a:r>
              <a:rPr lang="en-US" sz="2400" dirty="0" err="1" smtClean="0">
                <a:latin typeface="Corbel" panose="020B0503020204020204" pitchFamily="34" charset="0"/>
              </a:rPr>
              <a:t>akan</a:t>
            </a:r>
            <a:r>
              <a:rPr lang="en-US" sz="2400" dirty="0" smtClean="0">
                <a:latin typeface="Corbel" panose="020B0503020204020204" pitchFamily="34" charset="0"/>
              </a:rPr>
              <a:t> </a:t>
            </a:r>
            <a:r>
              <a:rPr lang="en-US" sz="2400" dirty="0" err="1" smtClean="0">
                <a:latin typeface="Corbel" panose="020B0503020204020204" pitchFamily="34" charset="0"/>
              </a:rPr>
              <a:t>menentukan</a:t>
            </a:r>
            <a:r>
              <a:rPr lang="en-US" sz="2400" dirty="0" smtClean="0">
                <a:latin typeface="Corbel" panose="020B0503020204020204" pitchFamily="34" charset="0"/>
              </a:rPr>
              <a:t> </a:t>
            </a:r>
            <a:r>
              <a:rPr lang="en-US" sz="2400" dirty="0" err="1" smtClean="0">
                <a:latin typeface="Corbel" panose="020B0503020204020204" pitchFamily="34" charset="0"/>
              </a:rPr>
              <a:t>dosen</a:t>
            </a:r>
            <a:r>
              <a:rPr lang="en-US" sz="2400" dirty="0" smtClean="0">
                <a:latin typeface="Corbel" panose="020B0503020204020204" pitchFamily="34" charset="0"/>
              </a:rPr>
              <a:t> </a:t>
            </a:r>
            <a:r>
              <a:rPr lang="en-US" sz="2400" dirty="0" err="1" smtClean="0">
                <a:latin typeface="Corbel" panose="020B0503020204020204" pitchFamily="34" charset="0"/>
              </a:rPr>
              <a:t>Pembimbing</a:t>
            </a:r>
            <a:r>
              <a:rPr lang="en-US" sz="2400" dirty="0" smtClean="0">
                <a:latin typeface="Corbel" panose="020B0503020204020204" pitchFamily="34" charset="0"/>
              </a:rPr>
              <a:t>.</a:t>
            </a:r>
          </a:p>
          <a:p>
            <a:pPr marL="457200" indent="-457200">
              <a:lnSpc>
                <a:spcPct val="120000"/>
              </a:lnSpc>
              <a:spcBef>
                <a:spcPts val="1200"/>
              </a:spcBef>
              <a:buFont typeface="+mj-lt"/>
              <a:buAutoNum type="arabicPeriod"/>
            </a:pPr>
            <a:r>
              <a:rPr lang="id-ID" sz="2400" dirty="0">
                <a:latin typeface="Corbel" panose="020B0503020204020204" pitchFamily="34" charset="0"/>
              </a:rPr>
              <a:t>Selanjutnya mahasiswa </a:t>
            </a:r>
            <a:r>
              <a:rPr lang="en-US" sz="2400" dirty="0" err="1" smtClean="0">
                <a:latin typeface="Corbel" panose="020B0503020204020204" pitchFamily="34" charset="0"/>
              </a:rPr>
              <a:t>menghadap</a:t>
            </a:r>
            <a:r>
              <a:rPr lang="id-ID" sz="2400" dirty="0" smtClean="0">
                <a:latin typeface="Corbel" panose="020B0503020204020204" pitchFamily="34" charset="0"/>
              </a:rPr>
              <a:t> </a:t>
            </a:r>
            <a:r>
              <a:rPr lang="id-ID" sz="2400" dirty="0">
                <a:latin typeface="Corbel" panose="020B0503020204020204" pitchFamily="34" charset="0"/>
              </a:rPr>
              <a:t>Dosen </a:t>
            </a:r>
            <a:r>
              <a:rPr lang="id-ID" sz="2400" dirty="0" smtClean="0">
                <a:latin typeface="Corbel" panose="020B0503020204020204" pitchFamily="34" charset="0"/>
              </a:rPr>
              <a:t>Pembimbing</a:t>
            </a:r>
            <a:r>
              <a:rPr lang="en-US" sz="2400" dirty="0" smtClean="0">
                <a:latin typeface="Corbel" panose="020B0503020204020204" pitchFamily="34" charset="0"/>
              </a:rPr>
              <a:t> </a:t>
            </a:r>
            <a:r>
              <a:rPr lang="en-US" sz="2400" dirty="0" err="1" smtClean="0">
                <a:latin typeface="Corbel" panose="020B0503020204020204" pitchFamily="34" charset="0"/>
              </a:rPr>
              <a:t>untuk</a:t>
            </a:r>
            <a:r>
              <a:rPr lang="en-US" sz="2400" dirty="0" smtClean="0">
                <a:latin typeface="Corbel" panose="020B0503020204020204" pitchFamily="34" charset="0"/>
              </a:rPr>
              <a:t> p</a:t>
            </a:r>
            <a:r>
              <a:rPr lang="id-ID" sz="2400" dirty="0" smtClean="0">
                <a:latin typeface="Corbel" panose="020B0503020204020204" pitchFamily="34" charset="0"/>
              </a:rPr>
              <a:t>roses </a:t>
            </a:r>
            <a:r>
              <a:rPr lang="id-ID" sz="2400" dirty="0">
                <a:latin typeface="Corbel" panose="020B0503020204020204" pitchFamily="34" charset="0"/>
              </a:rPr>
              <a:t>pembimbingan </a:t>
            </a:r>
            <a:r>
              <a:rPr lang="id-ID" sz="2400" dirty="0" smtClean="0">
                <a:latin typeface="Corbel" panose="020B0503020204020204" pitchFamily="34" charset="0"/>
              </a:rPr>
              <a:t>proposal</a:t>
            </a:r>
            <a:r>
              <a:rPr lang="en-US" sz="2400" dirty="0" smtClean="0">
                <a:latin typeface="Corbel" panose="020B0503020204020204" pitchFamily="34" charset="0"/>
              </a:rPr>
              <a:t>.</a:t>
            </a:r>
          </a:p>
          <a:p>
            <a:pPr marL="457200" indent="-457200">
              <a:lnSpc>
                <a:spcPct val="120000"/>
              </a:lnSpc>
              <a:spcBef>
                <a:spcPts val="1200"/>
              </a:spcBef>
              <a:buFont typeface="+mj-lt"/>
              <a:buAutoNum type="arabicPeriod"/>
            </a:pPr>
            <a:r>
              <a:rPr lang="id-ID" sz="2400" dirty="0" smtClean="0">
                <a:latin typeface="Corbel" panose="020B0503020204020204" pitchFamily="34" charset="0"/>
              </a:rPr>
              <a:t>Setelah </a:t>
            </a:r>
            <a:r>
              <a:rPr lang="en-US" sz="2400" dirty="0" smtClean="0">
                <a:latin typeface="Corbel" panose="020B0503020204020204" pitchFamily="34" charset="0"/>
              </a:rPr>
              <a:t>proposal </a:t>
            </a:r>
            <a:r>
              <a:rPr lang="en-US" sz="2400" dirty="0" err="1" smtClean="0">
                <a:latin typeface="Corbel" panose="020B0503020204020204" pitchFamily="34" charset="0"/>
              </a:rPr>
              <a:t>siap</a:t>
            </a:r>
            <a:r>
              <a:rPr lang="en-US" sz="2400" dirty="0" smtClean="0">
                <a:latin typeface="Corbel" panose="020B0503020204020204" pitchFamily="34" charset="0"/>
              </a:rPr>
              <a:t> </a:t>
            </a:r>
            <a:r>
              <a:rPr lang="id-ID" sz="2400" dirty="0" smtClean="0">
                <a:latin typeface="Corbel" panose="020B0503020204020204" pitchFamily="34" charset="0"/>
              </a:rPr>
              <a:t>mahasiswa </a:t>
            </a:r>
            <a:r>
              <a:rPr lang="en-US" sz="2400" dirty="0" err="1" smtClean="0">
                <a:latin typeface="Corbel" panose="020B0503020204020204" pitchFamily="34" charset="0"/>
              </a:rPr>
              <a:t>dapat</a:t>
            </a:r>
            <a:r>
              <a:rPr lang="id-ID" sz="2400" dirty="0" smtClean="0">
                <a:latin typeface="Corbel" panose="020B0503020204020204" pitchFamily="34" charset="0"/>
              </a:rPr>
              <a:t> </a:t>
            </a:r>
            <a:r>
              <a:rPr lang="id-ID" sz="2400" dirty="0">
                <a:latin typeface="Corbel" panose="020B0503020204020204" pitchFamily="34" charset="0"/>
              </a:rPr>
              <a:t>mengikuti Seminar </a:t>
            </a:r>
            <a:r>
              <a:rPr lang="id-ID" sz="2400" dirty="0" smtClean="0">
                <a:latin typeface="Corbel" panose="020B0503020204020204" pitchFamily="34" charset="0"/>
              </a:rPr>
              <a:t>Proposal</a:t>
            </a:r>
            <a:r>
              <a:rPr lang="en-US" sz="2400" dirty="0" smtClean="0">
                <a:latin typeface="Corbel" panose="020B0503020204020204" pitchFamily="34" charset="0"/>
              </a:rPr>
              <a:t>.</a:t>
            </a:r>
          </a:p>
          <a:p>
            <a:pPr marL="457200" indent="-457200">
              <a:lnSpc>
                <a:spcPct val="120000"/>
              </a:lnSpc>
              <a:spcBef>
                <a:spcPts val="1200"/>
              </a:spcBef>
              <a:buFont typeface="+mj-lt"/>
              <a:buAutoNum type="arabicPeriod"/>
            </a:pPr>
            <a:r>
              <a:rPr lang="en-US" sz="2400" dirty="0" err="1" smtClean="0">
                <a:latin typeface="Corbel" panose="020B0503020204020204" pitchFamily="34" charset="0"/>
              </a:rPr>
              <a:t>Kajur</a:t>
            </a:r>
            <a:r>
              <a:rPr lang="en-US" sz="2400" dirty="0" smtClean="0">
                <a:latin typeface="Corbel" panose="020B0503020204020204" pitchFamily="34" charset="0"/>
              </a:rPr>
              <a:t> </a:t>
            </a:r>
            <a:r>
              <a:rPr lang="en-US" sz="2400" dirty="0" err="1" smtClean="0">
                <a:latin typeface="Corbel" panose="020B0503020204020204" pitchFamily="34" charset="0"/>
              </a:rPr>
              <a:t>akan</a:t>
            </a:r>
            <a:r>
              <a:rPr lang="en-US" sz="2400" dirty="0" smtClean="0">
                <a:latin typeface="Corbel" panose="020B0503020204020204" pitchFamily="34" charset="0"/>
              </a:rPr>
              <a:t> </a:t>
            </a:r>
            <a:r>
              <a:rPr lang="en-US" sz="2400" dirty="0" err="1" smtClean="0">
                <a:latin typeface="Corbel" panose="020B0503020204020204" pitchFamily="34" charset="0"/>
              </a:rPr>
              <a:t>menunjuk</a:t>
            </a:r>
            <a:r>
              <a:rPr lang="en-US" sz="2400" dirty="0" smtClean="0">
                <a:latin typeface="Corbel" panose="020B0503020204020204" pitchFamily="34" charset="0"/>
              </a:rPr>
              <a:t> 2 </a:t>
            </a:r>
            <a:r>
              <a:rPr lang="en-US" sz="2400" dirty="0" err="1" smtClean="0">
                <a:latin typeface="Corbel" panose="020B0503020204020204" pitchFamily="34" charset="0"/>
              </a:rPr>
              <a:t>dosen</a:t>
            </a:r>
            <a:r>
              <a:rPr lang="en-US" sz="2400" dirty="0" smtClean="0">
                <a:latin typeface="Corbel" panose="020B0503020204020204" pitchFamily="34" charset="0"/>
              </a:rPr>
              <a:t> </a:t>
            </a:r>
            <a:r>
              <a:rPr lang="en-US" sz="2400" dirty="0" err="1" smtClean="0">
                <a:latin typeface="Corbel" panose="020B0503020204020204" pitchFamily="34" charset="0"/>
              </a:rPr>
              <a:t>pembahas</a:t>
            </a:r>
            <a:r>
              <a:rPr lang="en-US" sz="2400" dirty="0" smtClean="0">
                <a:latin typeface="Corbel" panose="020B0503020204020204" pitchFamily="34" charset="0"/>
              </a:rPr>
              <a:t> </a:t>
            </a:r>
            <a:r>
              <a:rPr lang="en-US" sz="2400" dirty="0" err="1" smtClean="0">
                <a:latin typeface="Corbel" panose="020B0503020204020204" pitchFamily="34" charset="0"/>
              </a:rPr>
              <a:t>untuk</a:t>
            </a:r>
            <a:r>
              <a:rPr lang="en-US" sz="2400" dirty="0" smtClean="0">
                <a:latin typeface="Corbel" panose="020B0503020204020204" pitchFamily="34" charset="0"/>
              </a:rPr>
              <a:t> seminar proposal.</a:t>
            </a:r>
          </a:p>
          <a:p>
            <a:pPr marL="457200" indent="-457200">
              <a:lnSpc>
                <a:spcPct val="120000"/>
              </a:lnSpc>
              <a:spcBef>
                <a:spcPts val="1200"/>
              </a:spcBef>
              <a:buFont typeface="+mj-lt"/>
              <a:buAutoNum type="arabicPeriod"/>
            </a:pPr>
            <a:r>
              <a:rPr lang="id-ID" sz="2400" dirty="0" smtClean="0">
                <a:latin typeface="Corbel" panose="020B0503020204020204" pitchFamily="34" charset="0"/>
              </a:rPr>
              <a:t>Setelah Seminar Proposal, </a:t>
            </a:r>
            <a:r>
              <a:rPr lang="id-ID" sz="2400" dirty="0">
                <a:latin typeface="Corbel" panose="020B0503020204020204" pitchFamily="34" charset="0"/>
              </a:rPr>
              <a:t>maka </a:t>
            </a:r>
            <a:r>
              <a:rPr lang="id-ID" sz="2400" dirty="0" smtClean="0">
                <a:latin typeface="Corbel" panose="020B0503020204020204" pitchFamily="34" charset="0"/>
              </a:rPr>
              <a:t>mahasiswa</a:t>
            </a:r>
            <a:r>
              <a:rPr lang="en-US" sz="2400" dirty="0" smtClean="0">
                <a:latin typeface="Corbel" panose="020B0503020204020204" pitchFamily="34" charset="0"/>
              </a:rPr>
              <a:t>:</a:t>
            </a:r>
          </a:p>
          <a:p>
            <a:pPr lvl="1">
              <a:lnSpc>
                <a:spcPct val="120000"/>
              </a:lnSpc>
              <a:spcBef>
                <a:spcPts val="1200"/>
              </a:spcBef>
              <a:buFont typeface="Wingdings" panose="05000000000000000000" pitchFamily="2" charset="2"/>
              <a:buChar char="§"/>
            </a:pPr>
            <a:r>
              <a:rPr lang="en-US" sz="2000" dirty="0" err="1" smtClean="0">
                <a:latin typeface="Corbel" panose="020B0503020204020204" pitchFamily="34" charset="0"/>
              </a:rPr>
              <a:t>Menyerahkan</a:t>
            </a:r>
            <a:r>
              <a:rPr lang="en-US" sz="2000" dirty="0" smtClean="0">
                <a:latin typeface="Corbel" panose="020B0503020204020204" pitchFamily="34" charset="0"/>
              </a:rPr>
              <a:t> </a:t>
            </a:r>
            <a:r>
              <a:rPr lang="en-US" sz="2000" dirty="0" err="1" smtClean="0">
                <a:latin typeface="Corbel" panose="020B0503020204020204" pitchFamily="34" charset="0"/>
              </a:rPr>
              <a:t>berita</a:t>
            </a:r>
            <a:r>
              <a:rPr lang="en-US" sz="2000" dirty="0" smtClean="0">
                <a:latin typeface="Corbel" panose="020B0503020204020204" pitchFamily="34" charset="0"/>
              </a:rPr>
              <a:t> acara </a:t>
            </a:r>
            <a:r>
              <a:rPr lang="en-US" sz="2000" dirty="0" err="1" smtClean="0">
                <a:latin typeface="Corbel" panose="020B0503020204020204" pitchFamily="34" charset="0"/>
              </a:rPr>
              <a:t>dan</a:t>
            </a:r>
            <a:r>
              <a:rPr lang="en-US" sz="2000" dirty="0" smtClean="0">
                <a:latin typeface="Corbel" panose="020B0503020204020204" pitchFamily="34" charset="0"/>
              </a:rPr>
              <a:t> </a:t>
            </a:r>
            <a:r>
              <a:rPr lang="en-US" sz="2000" dirty="0" err="1" smtClean="0">
                <a:latin typeface="Corbel" panose="020B0503020204020204" pitchFamily="34" charset="0"/>
              </a:rPr>
              <a:t>notulen</a:t>
            </a:r>
            <a:r>
              <a:rPr lang="en-US" sz="2000" dirty="0" smtClean="0">
                <a:latin typeface="Corbel" panose="020B0503020204020204" pitchFamily="34" charset="0"/>
              </a:rPr>
              <a:t> seminar proposal, </a:t>
            </a:r>
            <a:r>
              <a:rPr lang="en-US" sz="2000" dirty="0" err="1" smtClean="0">
                <a:latin typeface="Corbel" panose="020B0503020204020204" pitchFamily="34" charset="0"/>
              </a:rPr>
              <a:t>kemudian</a:t>
            </a:r>
            <a:r>
              <a:rPr lang="en-US" sz="2000" dirty="0" smtClean="0">
                <a:latin typeface="Corbel" panose="020B0503020204020204" pitchFamily="34" charset="0"/>
              </a:rPr>
              <a:t> BAAK </a:t>
            </a:r>
            <a:r>
              <a:rPr lang="en-US" sz="2000" dirty="0" err="1" smtClean="0">
                <a:latin typeface="Corbel" panose="020B0503020204020204" pitchFamily="34" charset="0"/>
              </a:rPr>
              <a:t>akan</a:t>
            </a:r>
            <a:r>
              <a:rPr lang="en-US" sz="2000" dirty="0" smtClean="0">
                <a:latin typeface="Corbel" panose="020B0503020204020204" pitchFamily="34" charset="0"/>
              </a:rPr>
              <a:t> </a:t>
            </a:r>
            <a:r>
              <a:rPr lang="en-US" sz="2000" dirty="0" err="1" smtClean="0">
                <a:latin typeface="Corbel" panose="020B0503020204020204" pitchFamily="34" charset="0"/>
              </a:rPr>
              <a:t>menerbitkan</a:t>
            </a:r>
            <a:r>
              <a:rPr lang="en-US" sz="2000" dirty="0" smtClean="0">
                <a:latin typeface="Corbel" panose="020B0503020204020204" pitchFamily="34" charset="0"/>
              </a:rPr>
              <a:t> SK </a:t>
            </a:r>
            <a:r>
              <a:rPr lang="en-US" sz="2000" dirty="0" err="1" smtClean="0">
                <a:latin typeface="Corbel" panose="020B0503020204020204" pitchFamily="34" charset="0"/>
              </a:rPr>
              <a:t>Bimbingan</a:t>
            </a:r>
            <a:r>
              <a:rPr lang="en-US" sz="2000" dirty="0" smtClean="0">
                <a:latin typeface="Corbel" panose="020B0503020204020204" pitchFamily="34" charset="0"/>
              </a:rPr>
              <a:t> </a:t>
            </a:r>
            <a:r>
              <a:rPr lang="en-US" sz="2000" dirty="0" err="1" smtClean="0">
                <a:latin typeface="Corbel" panose="020B0503020204020204" pitchFamily="34" charset="0"/>
              </a:rPr>
              <a:t>Skrpsi</a:t>
            </a:r>
            <a:r>
              <a:rPr lang="en-US" sz="2000" dirty="0" smtClean="0">
                <a:latin typeface="Corbel" panose="020B0503020204020204" pitchFamily="34" charset="0"/>
              </a:rPr>
              <a:t>. </a:t>
            </a:r>
          </a:p>
          <a:p>
            <a:pPr lvl="1">
              <a:lnSpc>
                <a:spcPct val="120000"/>
              </a:lnSpc>
              <a:spcBef>
                <a:spcPts val="1200"/>
              </a:spcBef>
              <a:buFont typeface="Wingdings" panose="05000000000000000000" pitchFamily="2" charset="2"/>
              <a:buChar char="§"/>
            </a:pPr>
            <a:r>
              <a:rPr lang="en-US" sz="2000" dirty="0" smtClean="0">
                <a:latin typeface="Corbel" panose="020B0503020204020204" pitchFamily="34" charset="0"/>
              </a:rPr>
              <a:t>D</a:t>
            </a:r>
            <a:r>
              <a:rPr lang="id-ID" sz="2000" dirty="0" smtClean="0">
                <a:latin typeface="Corbel" panose="020B0503020204020204" pitchFamily="34" charset="0"/>
              </a:rPr>
              <a:t>apat </a:t>
            </a:r>
            <a:r>
              <a:rPr lang="id-ID" sz="2000" dirty="0">
                <a:latin typeface="Corbel" panose="020B0503020204020204" pitchFamily="34" charset="0"/>
              </a:rPr>
              <a:t>melanjutkan melakukan penelitian. </a:t>
            </a:r>
            <a:endParaRPr lang="en-US" sz="2000" dirty="0" smtClean="0">
              <a:latin typeface="Corbel" panose="020B0503020204020204" pitchFamily="34" charset="0"/>
            </a:endParaRPr>
          </a:p>
        </p:txBody>
      </p:sp>
      <p:sp>
        <p:nvSpPr>
          <p:cNvPr id="120836"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47FF5FA6-13C6-4ECA-824B-EE697900214A}" type="slidenum">
              <a:rPr lang="en-US" smtClean="0"/>
              <a:pPr fontAlgn="base">
                <a:spcBef>
                  <a:spcPct val="0"/>
                </a:spcBef>
                <a:spcAft>
                  <a:spcPct val="0"/>
                </a:spcAft>
                <a:defRPr/>
              </a:pPr>
              <a:t>3</a:t>
            </a:fld>
            <a:endParaRPr lang="en-US" smtClean="0"/>
          </a:p>
        </p:txBody>
      </p:sp>
    </p:spTree>
    <p:extLst>
      <p:ext uri="{BB962C8B-B14F-4D97-AF65-F5344CB8AC3E}">
        <p14:creationId xmlns:p14="http://schemas.microsoft.com/office/powerpoint/2010/main" val="538433976"/>
      </p:ext>
    </p:extLst>
  </p:cSld>
  <p:clrMapOvr>
    <a:masterClrMapping/>
  </p:clrMapOvr>
  <p:transition spd="slow">
    <p:blinds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4842" y="2074460"/>
            <a:ext cx="9130352" cy="311168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p:cNvSpPr/>
          <p:nvPr/>
        </p:nvSpPr>
        <p:spPr>
          <a:xfrm>
            <a:off x="600501" y="2355547"/>
            <a:ext cx="8693624" cy="2677656"/>
          </a:xfrm>
          <a:prstGeom prst="rect">
            <a:avLst/>
          </a:prstGeom>
        </p:spPr>
        <p:txBody>
          <a:bodyPr wrap="square">
            <a:spAutoFit/>
          </a:bodyPr>
          <a:lstStyle/>
          <a:p>
            <a:pPr algn="ctr"/>
            <a:r>
              <a:rPr lang="en-US" sz="2800" dirty="0" err="1" smtClean="0"/>
              <a:t>Berdasarkan</a:t>
            </a:r>
            <a:r>
              <a:rPr lang="en-US" sz="2800" dirty="0" smtClean="0"/>
              <a:t> </a:t>
            </a:r>
            <a:r>
              <a:rPr lang="en-US" sz="2800" b="1" dirty="0" err="1"/>
              <a:t>B</a:t>
            </a:r>
            <a:r>
              <a:rPr lang="en-US" sz="2800" b="1" dirty="0" err="1" smtClean="0"/>
              <a:t>uku</a:t>
            </a:r>
            <a:r>
              <a:rPr lang="en-US" sz="2800" b="1" dirty="0" smtClean="0"/>
              <a:t> </a:t>
            </a:r>
            <a:r>
              <a:rPr lang="en-US" sz="2800" b="1" dirty="0" err="1" smtClean="0"/>
              <a:t>Panduan</a:t>
            </a:r>
            <a:r>
              <a:rPr lang="en-US" sz="2800" b="1" dirty="0" smtClean="0"/>
              <a:t> </a:t>
            </a:r>
            <a:r>
              <a:rPr lang="en-US" sz="2800" b="1" dirty="0" err="1" smtClean="0"/>
              <a:t>Darmajaya</a:t>
            </a:r>
            <a:r>
              <a:rPr lang="en-US" sz="2800" dirty="0" smtClean="0"/>
              <a:t>, </a:t>
            </a:r>
            <a:r>
              <a:rPr lang="en-US" sz="2800" dirty="0" err="1" smtClean="0"/>
              <a:t>maka</a:t>
            </a:r>
            <a:endParaRPr lang="id-ID" sz="2800" dirty="0"/>
          </a:p>
          <a:p>
            <a:pPr algn="ctr"/>
            <a:r>
              <a:rPr lang="id-ID" sz="2800" dirty="0"/>
              <a:t>Tiap-tiap proposal dilengkapi dengan uraian singkat mengenai latar belakang masalah, ruang lingkup masalah, rumusan masalah, tujuan dan manfaat, tinjauan pustaka, metodologi penelitian, jadwal penelitian dan daftar pustaka. </a:t>
            </a:r>
          </a:p>
        </p:txBody>
      </p:sp>
      <p:sp>
        <p:nvSpPr>
          <p:cNvPr id="37" name="Title 2"/>
          <p:cNvSpPr>
            <a:spLocks noGrp="1"/>
          </p:cNvSpPr>
          <p:nvPr>
            <p:ph type="title"/>
          </p:nvPr>
        </p:nvSpPr>
        <p:spPr>
          <a:xfrm>
            <a:off x="354842" y="146051"/>
            <a:ext cx="9130352" cy="604576"/>
          </a:xfrm>
          <a:solidFill>
            <a:schemeClr val="accent1">
              <a:lumMod val="20000"/>
              <a:lumOff val="80000"/>
            </a:schemeClr>
          </a:solidFill>
          <a:ln>
            <a:solidFill>
              <a:srgbClr val="00B050"/>
            </a:solidFill>
          </a:ln>
        </p:spPr>
        <p:txBody>
          <a:bodyPr>
            <a:normAutofit/>
          </a:bodyPr>
          <a:lstStyle/>
          <a:p>
            <a:pPr algn="ctr">
              <a:defRPr/>
            </a:pPr>
            <a:r>
              <a:rPr lang="en-US" sz="2400" cap="small" dirty="0" smtClean="0"/>
              <a:t>Proposal </a:t>
            </a:r>
            <a:r>
              <a:rPr lang="en-US" sz="2400" cap="small" dirty="0" err="1" smtClean="0"/>
              <a:t>Skripsi</a:t>
            </a:r>
            <a:endParaRPr lang="en-US" sz="2400" b="1" cap="small" dirty="0"/>
          </a:p>
        </p:txBody>
      </p:sp>
    </p:spTree>
    <p:extLst>
      <p:ext uri="{BB962C8B-B14F-4D97-AF65-F5344CB8AC3E}">
        <p14:creationId xmlns:p14="http://schemas.microsoft.com/office/powerpoint/2010/main" val="4048641099"/>
      </p:ext>
    </p:extLst>
  </p:cSld>
  <p:clrMapOvr>
    <a:masterClrMapping/>
  </p:clrMapOvr>
  <p:transition spd="slow">
    <p:blinds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4842" y="1037230"/>
            <a:ext cx="9130352" cy="49404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p:cNvSpPr/>
          <p:nvPr/>
        </p:nvSpPr>
        <p:spPr>
          <a:xfrm>
            <a:off x="573206" y="1250079"/>
            <a:ext cx="8693624" cy="3970318"/>
          </a:xfrm>
          <a:prstGeom prst="rect">
            <a:avLst/>
          </a:prstGeom>
        </p:spPr>
        <p:txBody>
          <a:bodyPr wrap="square">
            <a:spAutoFit/>
          </a:bodyPr>
          <a:lstStyle/>
          <a:p>
            <a:pPr marL="514350" indent="-514350">
              <a:buFont typeface="+mj-lt"/>
              <a:buAutoNum type="arabicPeriod"/>
            </a:pPr>
            <a:r>
              <a:rPr lang="id-ID" sz="2800" dirty="0" smtClean="0"/>
              <a:t>Proposal Skripsi </a:t>
            </a:r>
            <a:r>
              <a:rPr lang="id-ID" sz="2800" dirty="0"/>
              <a:t>bertujuan untuk membantu mahasiswa mengemukakan keterangan yang rinci tentang proses masalah yang akan dibuat dalam Laporan </a:t>
            </a:r>
            <a:r>
              <a:rPr lang="id-ID" sz="2800" dirty="0" smtClean="0"/>
              <a:t>Skripsi. </a:t>
            </a:r>
            <a:endParaRPr lang="id-ID" sz="2800" dirty="0"/>
          </a:p>
          <a:p>
            <a:pPr marL="514350" indent="-514350">
              <a:buFont typeface="+mj-lt"/>
              <a:buAutoNum type="arabicPeriod"/>
            </a:pPr>
            <a:r>
              <a:rPr lang="id-ID" sz="2800" dirty="0" smtClean="0"/>
              <a:t>Proposal </a:t>
            </a:r>
            <a:r>
              <a:rPr lang="id-ID" sz="2800" dirty="0"/>
              <a:t>Skripsi</a:t>
            </a:r>
            <a:r>
              <a:rPr lang="id-ID" sz="2800" dirty="0" smtClean="0"/>
              <a:t> </a:t>
            </a:r>
            <a:r>
              <a:rPr lang="id-ID" sz="2800" dirty="0"/>
              <a:t>menggambarkan secara singkat dan jelas unsur utama yang dijadikan panduan dalam proses penyusunan Laporan Skripsi</a:t>
            </a:r>
            <a:r>
              <a:rPr lang="id-ID" sz="2800" dirty="0" smtClean="0"/>
              <a:t>. </a:t>
            </a:r>
            <a:endParaRPr lang="id-ID" sz="2800" dirty="0"/>
          </a:p>
          <a:p>
            <a:pPr marL="514350" indent="-514350">
              <a:buFont typeface="+mj-lt"/>
              <a:buAutoNum type="arabicPeriod"/>
            </a:pPr>
            <a:r>
              <a:rPr lang="sv-SE" sz="2800" dirty="0" smtClean="0"/>
              <a:t>Proposal </a:t>
            </a:r>
            <a:r>
              <a:rPr lang="id-ID" sz="2800" dirty="0"/>
              <a:t>Skripsi</a:t>
            </a:r>
            <a:r>
              <a:rPr lang="sv-SE" sz="2800" dirty="0" smtClean="0"/>
              <a:t> </a:t>
            </a:r>
            <a:r>
              <a:rPr lang="sv-SE" sz="2800" dirty="0"/>
              <a:t>harus disetujui oleh dosen pembimbing. </a:t>
            </a:r>
          </a:p>
        </p:txBody>
      </p:sp>
      <p:sp>
        <p:nvSpPr>
          <p:cNvPr id="37" name="Title 2"/>
          <p:cNvSpPr>
            <a:spLocks noGrp="1"/>
          </p:cNvSpPr>
          <p:nvPr>
            <p:ph type="title"/>
          </p:nvPr>
        </p:nvSpPr>
        <p:spPr>
          <a:xfrm>
            <a:off x="354842" y="146051"/>
            <a:ext cx="9130352" cy="604576"/>
          </a:xfrm>
          <a:solidFill>
            <a:schemeClr val="bg2"/>
          </a:solidFill>
          <a:ln>
            <a:solidFill>
              <a:srgbClr val="00B050"/>
            </a:solidFill>
          </a:ln>
        </p:spPr>
        <p:txBody>
          <a:bodyPr>
            <a:normAutofit/>
          </a:bodyPr>
          <a:lstStyle/>
          <a:p>
            <a:pPr algn="ctr">
              <a:defRPr/>
            </a:pPr>
            <a:r>
              <a:rPr lang="en-US" sz="2400" b="1" cap="small" dirty="0" smtClean="0">
                <a:latin typeface="+mn-lt"/>
              </a:rPr>
              <a:t>Proposal </a:t>
            </a:r>
            <a:r>
              <a:rPr lang="en-US" sz="2400" b="1" cap="small"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334903277"/>
      </p:ext>
    </p:extLst>
  </p:cSld>
  <p:clrMapOvr>
    <a:masterClrMapping/>
  </p:clrMapOvr>
  <p:transition spd="slow">
    <p:blinds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4842" y="873457"/>
            <a:ext cx="9130352" cy="5581934"/>
          </a:xfrm>
          <a:prstGeom prst="rect">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Corbel" panose="020B0503020204020204" pitchFamily="34" charset="0"/>
            </a:endParaRPr>
          </a:p>
        </p:txBody>
      </p:sp>
      <p:sp>
        <p:nvSpPr>
          <p:cNvPr id="9" name="Rectangle 8"/>
          <p:cNvSpPr/>
          <p:nvPr/>
        </p:nvSpPr>
        <p:spPr>
          <a:xfrm>
            <a:off x="354842" y="1015036"/>
            <a:ext cx="9130352" cy="5324535"/>
          </a:xfrm>
          <a:prstGeom prst="rect">
            <a:avLst/>
          </a:prstGeom>
          <a:solidFill>
            <a:schemeClr val="bg1"/>
          </a:solidFill>
        </p:spPr>
        <p:txBody>
          <a:bodyPr wrap="square">
            <a:spAutoFit/>
          </a:bodyPr>
          <a:lstStyle/>
          <a:p>
            <a:pPr marL="514350" indent="-514350">
              <a:buFont typeface="+mj-lt"/>
              <a:buAutoNum type="arabicPeriod" startAt="4"/>
            </a:pPr>
            <a:r>
              <a:rPr lang="sv-SE" sz="3200" dirty="0"/>
              <a:t>Proposal </a:t>
            </a:r>
            <a:r>
              <a:rPr lang="sv-SE" sz="3200" dirty="0" smtClean="0"/>
              <a:t>Skripsi terdiri dari 3 bab dengan minimal memuat pokok </a:t>
            </a:r>
            <a:r>
              <a:rPr lang="sv-SE" sz="3200" dirty="0"/>
              <a:t>bahasan </a:t>
            </a:r>
            <a:r>
              <a:rPr lang="sv-SE" sz="3200" dirty="0" smtClean="0"/>
              <a:t>sebagai </a:t>
            </a:r>
            <a:r>
              <a:rPr lang="sv-SE" sz="3200" dirty="0"/>
              <a:t>berikut: </a:t>
            </a:r>
          </a:p>
          <a:p>
            <a:pPr marL="519112" lvl="1"/>
            <a:r>
              <a:rPr lang="en-US" sz="2800" b="1" dirty="0" smtClean="0"/>
              <a:t>Bab I. </a:t>
            </a:r>
            <a:r>
              <a:rPr lang="en-US" sz="2800" b="1" dirty="0" err="1" smtClean="0"/>
              <a:t>Pendahuluan</a:t>
            </a:r>
            <a:endParaRPr lang="en-US" sz="2800" b="1" dirty="0" smtClean="0"/>
          </a:p>
          <a:p>
            <a:pPr marL="1490662" lvl="2" indent="-514350">
              <a:buFont typeface="+mj-lt"/>
              <a:buAutoNum type="arabicPeriod"/>
            </a:pPr>
            <a:r>
              <a:rPr lang="id-ID" sz="2400" dirty="0" smtClean="0"/>
              <a:t>Latar </a:t>
            </a:r>
            <a:r>
              <a:rPr lang="id-ID" sz="2400" dirty="0"/>
              <a:t>Belakang. </a:t>
            </a:r>
          </a:p>
          <a:p>
            <a:pPr marL="1490662" lvl="2" indent="-514350">
              <a:buFont typeface="+mj-lt"/>
              <a:buAutoNum type="arabicPeriod"/>
            </a:pPr>
            <a:r>
              <a:rPr lang="id-ID" sz="2400" dirty="0" smtClean="0"/>
              <a:t>Ruang </a:t>
            </a:r>
            <a:r>
              <a:rPr lang="id-ID" sz="2400" dirty="0"/>
              <a:t>Lingkup. </a:t>
            </a:r>
          </a:p>
          <a:p>
            <a:pPr marL="1490662" lvl="2" indent="-514350">
              <a:buFont typeface="+mj-lt"/>
              <a:buAutoNum type="arabicPeriod"/>
            </a:pPr>
            <a:r>
              <a:rPr lang="id-ID" sz="2400" dirty="0" smtClean="0"/>
              <a:t>Rumusan </a:t>
            </a:r>
            <a:r>
              <a:rPr lang="id-ID" sz="2400" dirty="0"/>
              <a:t>Masalah. </a:t>
            </a:r>
          </a:p>
          <a:p>
            <a:pPr marL="1490662" lvl="2" indent="-514350">
              <a:buFont typeface="+mj-lt"/>
              <a:buAutoNum type="arabicPeriod"/>
            </a:pPr>
            <a:r>
              <a:rPr lang="id-ID" sz="2400" dirty="0" smtClean="0"/>
              <a:t>Tujuan </a:t>
            </a:r>
            <a:r>
              <a:rPr lang="id-ID" sz="2400" dirty="0"/>
              <a:t>Penelitian </a:t>
            </a:r>
          </a:p>
          <a:p>
            <a:pPr marL="1490662" lvl="2" indent="-514350">
              <a:buFont typeface="+mj-lt"/>
              <a:buAutoNum type="arabicPeriod"/>
            </a:pPr>
            <a:r>
              <a:rPr lang="id-ID" sz="2400" dirty="0" smtClean="0"/>
              <a:t>Manfaat </a:t>
            </a:r>
            <a:r>
              <a:rPr lang="id-ID" sz="2400" dirty="0"/>
              <a:t>Penelitian</a:t>
            </a:r>
            <a:r>
              <a:rPr lang="id-ID" sz="2400" dirty="0" smtClean="0"/>
              <a:t>.</a:t>
            </a:r>
            <a:endParaRPr lang="en-US" sz="2400" dirty="0" smtClean="0"/>
          </a:p>
          <a:p>
            <a:pPr marL="519112" lvl="1"/>
            <a:r>
              <a:rPr lang="en-US" sz="2800" b="1" dirty="0" smtClean="0"/>
              <a:t>Bab II. </a:t>
            </a:r>
            <a:r>
              <a:rPr lang="en-US" sz="2800" b="1" dirty="0" err="1" smtClean="0"/>
              <a:t>Tinjauan</a:t>
            </a:r>
            <a:r>
              <a:rPr lang="en-US" sz="2800" b="1" dirty="0" smtClean="0"/>
              <a:t> </a:t>
            </a:r>
            <a:r>
              <a:rPr lang="en-US" sz="2800" b="1" dirty="0" err="1" smtClean="0"/>
              <a:t>Pustaka</a:t>
            </a:r>
            <a:endParaRPr lang="id-ID" sz="2800" b="1" dirty="0"/>
          </a:p>
          <a:p>
            <a:pPr marL="1490662" lvl="2" indent="-514350">
              <a:buFont typeface="+mj-lt"/>
              <a:buAutoNum type="arabicPeriod"/>
            </a:pPr>
            <a:r>
              <a:rPr lang="en-US" sz="2400" dirty="0" err="1" smtClean="0"/>
              <a:t>Landasan</a:t>
            </a:r>
            <a:r>
              <a:rPr lang="en-US" sz="2400" dirty="0" smtClean="0"/>
              <a:t> / </a:t>
            </a:r>
            <a:r>
              <a:rPr lang="en-US" sz="2400" dirty="0" err="1"/>
              <a:t>K</a:t>
            </a:r>
            <a:r>
              <a:rPr lang="en-US" sz="2400" dirty="0" err="1" smtClean="0"/>
              <a:t>erangka</a:t>
            </a:r>
            <a:r>
              <a:rPr lang="id-ID" sz="2400" dirty="0" smtClean="0"/>
              <a:t> </a:t>
            </a:r>
            <a:r>
              <a:rPr lang="id-ID" sz="2400" dirty="0"/>
              <a:t>Teori </a:t>
            </a:r>
            <a:endParaRPr lang="en-US" sz="2400" dirty="0" smtClean="0"/>
          </a:p>
          <a:p>
            <a:pPr marL="1490662" lvl="2" indent="-514350">
              <a:buFont typeface="+mj-lt"/>
              <a:buAutoNum type="arabicPeriod"/>
            </a:pPr>
            <a:r>
              <a:rPr lang="en-US" sz="2400" dirty="0" err="1" smtClean="0"/>
              <a:t>Penelitian</a:t>
            </a:r>
            <a:r>
              <a:rPr lang="en-US" sz="2400" dirty="0" smtClean="0"/>
              <a:t> </a:t>
            </a:r>
            <a:r>
              <a:rPr lang="en-US" sz="2400" dirty="0" err="1" smtClean="0"/>
              <a:t>Terdahulu</a:t>
            </a:r>
            <a:endParaRPr lang="en-US" sz="2400" dirty="0" smtClean="0"/>
          </a:p>
          <a:p>
            <a:pPr marL="1490662" lvl="2" indent="-514350">
              <a:buFont typeface="+mj-lt"/>
              <a:buAutoNum type="arabicPeriod"/>
            </a:pPr>
            <a:r>
              <a:rPr lang="en-US" sz="2400" dirty="0" err="1" smtClean="0"/>
              <a:t>Kerangka</a:t>
            </a:r>
            <a:r>
              <a:rPr lang="en-US" sz="2400" dirty="0" smtClean="0"/>
              <a:t> </a:t>
            </a:r>
            <a:r>
              <a:rPr lang="en-US" sz="2400" dirty="0" err="1" smtClean="0"/>
              <a:t>Pemikiran</a:t>
            </a:r>
            <a:r>
              <a:rPr lang="id-ID" sz="2400" dirty="0" smtClean="0"/>
              <a:t> </a:t>
            </a:r>
            <a:endParaRPr lang="en-US" sz="2400" dirty="0"/>
          </a:p>
          <a:p>
            <a:pPr marL="1490662" lvl="2" indent="-514350">
              <a:buFont typeface="+mj-lt"/>
              <a:buAutoNum type="arabicPeriod"/>
            </a:pPr>
            <a:r>
              <a:rPr lang="id-ID" sz="2400" dirty="0" smtClean="0"/>
              <a:t>Hipotesis </a:t>
            </a:r>
            <a:r>
              <a:rPr lang="id-ID" sz="2400" dirty="0"/>
              <a:t>	</a:t>
            </a:r>
            <a:r>
              <a:rPr lang="id-ID" sz="2800" dirty="0" smtClean="0"/>
              <a:t> </a:t>
            </a:r>
            <a:endParaRPr lang="id-ID" sz="2800" dirty="0"/>
          </a:p>
        </p:txBody>
      </p:sp>
      <p:sp>
        <p:nvSpPr>
          <p:cNvPr id="37" name="Title 2"/>
          <p:cNvSpPr>
            <a:spLocks noGrp="1"/>
          </p:cNvSpPr>
          <p:nvPr>
            <p:ph type="title"/>
          </p:nvPr>
        </p:nvSpPr>
        <p:spPr>
          <a:xfrm>
            <a:off x="354842" y="146051"/>
            <a:ext cx="9130352" cy="604576"/>
          </a:xfrm>
          <a:solidFill>
            <a:schemeClr val="bg2"/>
          </a:solidFill>
          <a:ln>
            <a:solidFill>
              <a:srgbClr val="00B050"/>
            </a:solidFill>
          </a:ln>
        </p:spPr>
        <p:txBody>
          <a:bodyPr>
            <a:normAutofit/>
          </a:bodyPr>
          <a:lstStyle/>
          <a:p>
            <a:pPr algn="ctr">
              <a:defRPr/>
            </a:pPr>
            <a:r>
              <a:rPr lang="en-US" sz="2400" b="1" cap="small" dirty="0" smtClean="0">
                <a:latin typeface="+mn-lt"/>
              </a:rPr>
              <a:t>Proposal </a:t>
            </a:r>
            <a:r>
              <a:rPr lang="en-US" sz="2400" b="1" cap="small"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3983099880"/>
      </p:ext>
    </p:extLst>
  </p:cSld>
  <p:clrMapOvr>
    <a:masterClrMapping/>
  </p:clrMapOvr>
  <p:transition spd="slow">
    <p:blinds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4842" y="1256903"/>
            <a:ext cx="9130352" cy="449011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p:cNvSpPr/>
          <p:nvPr/>
        </p:nvSpPr>
        <p:spPr>
          <a:xfrm>
            <a:off x="573206" y="1640349"/>
            <a:ext cx="8693624" cy="3539430"/>
          </a:xfrm>
          <a:prstGeom prst="rect">
            <a:avLst/>
          </a:prstGeom>
        </p:spPr>
        <p:txBody>
          <a:bodyPr wrap="square">
            <a:spAutoFit/>
          </a:bodyPr>
          <a:lstStyle/>
          <a:p>
            <a:pPr marL="519112" lvl="1"/>
            <a:r>
              <a:rPr lang="en-US" sz="2800" b="1" dirty="0" smtClean="0"/>
              <a:t>Bab III. </a:t>
            </a:r>
            <a:r>
              <a:rPr lang="en-US" sz="2800" b="1" dirty="0" err="1" smtClean="0"/>
              <a:t>Metodologi</a:t>
            </a:r>
            <a:r>
              <a:rPr lang="en-US" sz="2800" b="1" dirty="0" smtClean="0"/>
              <a:t> </a:t>
            </a:r>
            <a:r>
              <a:rPr lang="en-US" sz="2800" b="1" dirty="0" err="1" smtClean="0"/>
              <a:t>Penelitian</a:t>
            </a:r>
            <a:r>
              <a:rPr lang="id-ID" sz="2800" b="1" dirty="0" smtClean="0"/>
              <a:t> </a:t>
            </a:r>
            <a:endParaRPr lang="id-ID" sz="2800" b="1" dirty="0"/>
          </a:p>
          <a:p>
            <a:pPr marL="1490662" lvl="2" indent="-514350">
              <a:buFont typeface="+mj-lt"/>
              <a:buAutoNum type="arabicPeriod"/>
            </a:pPr>
            <a:r>
              <a:rPr lang="id-ID" sz="2400" dirty="0" smtClean="0"/>
              <a:t>Jenis </a:t>
            </a:r>
            <a:r>
              <a:rPr lang="id-ID" sz="2400" dirty="0"/>
              <a:t>dan Rancangan Penelitian </a:t>
            </a:r>
            <a:endParaRPr lang="en-US" sz="2400" dirty="0"/>
          </a:p>
          <a:p>
            <a:pPr marL="1490662" lvl="2" indent="-514350">
              <a:buFont typeface="+mj-lt"/>
              <a:buAutoNum type="arabicPeriod"/>
            </a:pPr>
            <a:r>
              <a:rPr lang="id-ID" sz="2400" dirty="0" smtClean="0"/>
              <a:t>Subjek </a:t>
            </a:r>
            <a:r>
              <a:rPr lang="id-ID" sz="2400" dirty="0"/>
              <a:t>Penelitian 	</a:t>
            </a:r>
          </a:p>
          <a:p>
            <a:pPr marL="2114550" lvl="4" indent="-285750">
              <a:buFont typeface="Arial" panose="020B0604020202020204" pitchFamily="34" charset="0"/>
              <a:buChar char="•"/>
            </a:pPr>
            <a:r>
              <a:rPr lang="id-ID" sz="2400" dirty="0" smtClean="0"/>
              <a:t>Sampel/Populasi </a:t>
            </a:r>
            <a:r>
              <a:rPr lang="id-ID" sz="2400" dirty="0"/>
              <a:t>	</a:t>
            </a:r>
          </a:p>
          <a:p>
            <a:pPr marL="2114550" lvl="4" indent="-285750">
              <a:buFont typeface="Arial" panose="020B0604020202020204" pitchFamily="34" charset="0"/>
              <a:buChar char="•"/>
            </a:pPr>
            <a:r>
              <a:rPr lang="id-ID" sz="2400" dirty="0" smtClean="0"/>
              <a:t>Besar </a:t>
            </a:r>
            <a:r>
              <a:rPr lang="id-ID" sz="2400" dirty="0"/>
              <a:t>Sampel 	</a:t>
            </a:r>
          </a:p>
          <a:p>
            <a:pPr marL="2114550" lvl="4" indent="-285750">
              <a:buFont typeface="Arial" panose="020B0604020202020204" pitchFamily="34" charset="0"/>
              <a:buChar char="•"/>
            </a:pPr>
            <a:r>
              <a:rPr lang="id-ID" sz="2400" dirty="0" smtClean="0"/>
              <a:t>Teknik </a:t>
            </a:r>
            <a:r>
              <a:rPr lang="id-ID" sz="2400" dirty="0"/>
              <a:t>Pengambilan Sampel 	</a:t>
            </a:r>
          </a:p>
          <a:p>
            <a:pPr marL="1433513" lvl="2" indent="-465138">
              <a:buFont typeface="+mj-lt"/>
              <a:buAutoNum type="arabicPeriod"/>
            </a:pPr>
            <a:r>
              <a:rPr lang="id-ID" sz="2400" dirty="0" smtClean="0"/>
              <a:t>Variabel </a:t>
            </a:r>
            <a:r>
              <a:rPr lang="id-ID" sz="2400" dirty="0"/>
              <a:t>Penelitian </a:t>
            </a:r>
            <a:endParaRPr lang="en-US" sz="2400" dirty="0"/>
          </a:p>
          <a:p>
            <a:pPr marL="1433513" lvl="2" indent="-465138">
              <a:buFont typeface="+mj-lt"/>
              <a:buAutoNum type="arabicPeriod"/>
            </a:pPr>
            <a:r>
              <a:rPr lang="id-ID" sz="2400" dirty="0" smtClean="0"/>
              <a:t>Jadwal </a:t>
            </a:r>
            <a:r>
              <a:rPr lang="id-ID" sz="2400" dirty="0"/>
              <a:t>Penelitian. </a:t>
            </a:r>
          </a:p>
          <a:p>
            <a:pPr marL="519112" lvl="1"/>
            <a:r>
              <a:rPr lang="id-ID" sz="2800" b="1" dirty="0" smtClean="0"/>
              <a:t>Daftar Pustaka</a:t>
            </a:r>
            <a:endParaRPr lang="id-ID" sz="2800" b="1" dirty="0"/>
          </a:p>
        </p:txBody>
      </p:sp>
      <p:sp>
        <p:nvSpPr>
          <p:cNvPr id="37" name="Title 2"/>
          <p:cNvSpPr>
            <a:spLocks noGrp="1"/>
          </p:cNvSpPr>
          <p:nvPr>
            <p:ph type="title"/>
          </p:nvPr>
        </p:nvSpPr>
        <p:spPr>
          <a:xfrm>
            <a:off x="354842" y="146051"/>
            <a:ext cx="9130352" cy="604576"/>
          </a:xfrm>
          <a:solidFill>
            <a:schemeClr val="bg2"/>
          </a:solidFill>
          <a:ln>
            <a:solidFill>
              <a:srgbClr val="00B050"/>
            </a:solidFill>
          </a:ln>
        </p:spPr>
        <p:txBody>
          <a:bodyPr>
            <a:normAutofit/>
          </a:bodyPr>
          <a:lstStyle/>
          <a:p>
            <a:pPr algn="ctr">
              <a:defRPr/>
            </a:pPr>
            <a:r>
              <a:rPr lang="en-US" sz="2400" b="1" cap="small" dirty="0" smtClean="0">
                <a:latin typeface="+mn-lt"/>
              </a:rPr>
              <a:t>Proposal </a:t>
            </a:r>
            <a:r>
              <a:rPr lang="en-US" sz="2400" b="1" cap="small"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1402427386"/>
      </p:ext>
    </p:extLst>
  </p:cSld>
  <p:clrMapOvr>
    <a:masterClrMapping/>
  </p:clrMapOvr>
  <p:transition spd="slow">
    <p:blinds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3081" y="1821978"/>
            <a:ext cx="9130352" cy="2347415"/>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 name="Content Placeholder 2"/>
          <p:cNvSpPr>
            <a:spLocks noGrp="1"/>
          </p:cNvSpPr>
          <p:nvPr>
            <p:ph idx="1"/>
          </p:nvPr>
        </p:nvSpPr>
        <p:spPr>
          <a:xfrm>
            <a:off x="711116" y="1897039"/>
            <a:ext cx="8554282" cy="2634018"/>
          </a:xfrm>
        </p:spPr>
        <p:txBody>
          <a:bodyPr>
            <a:noAutofit/>
          </a:bodyPr>
          <a:lstStyle/>
          <a:p>
            <a:pPr marL="0" indent="0">
              <a:buNone/>
            </a:pPr>
            <a:r>
              <a:rPr lang="en-US" dirty="0"/>
              <a:t>F</a:t>
            </a:r>
            <a:r>
              <a:rPr lang="id-ID" dirty="0" smtClean="0"/>
              <a:t>ormat </a:t>
            </a:r>
            <a:r>
              <a:rPr lang="en-US" dirty="0"/>
              <a:t>Proposal </a:t>
            </a:r>
            <a:r>
              <a:rPr lang="en-US" dirty="0" err="1"/>
              <a:t>Skripsi</a:t>
            </a:r>
            <a:r>
              <a:rPr lang="en-US" dirty="0"/>
              <a:t> </a:t>
            </a:r>
            <a:r>
              <a:rPr lang="id-ID" dirty="0" smtClean="0"/>
              <a:t>:</a:t>
            </a:r>
            <a:endParaRPr lang="id-ID" dirty="0"/>
          </a:p>
          <a:p>
            <a:pPr marL="0" indent="0">
              <a:buNone/>
            </a:pPr>
            <a:r>
              <a:rPr lang="en-US" dirty="0" err="1" smtClean="0"/>
              <a:t>Bagian</a:t>
            </a:r>
            <a:r>
              <a:rPr lang="en-US" dirty="0" smtClean="0"/>
              <a:t> </a:t>
            </a:r>
            <a:r>
              <a:rPr lang="en-US" dirty="0" err="1" smtClean="0"/>
              <a:t>Depan</a:t>
            </a:r>
            <a:r>
              <a:rPr lang="en-US" i="1" dirty="0" smtClean="0"/>
              <a:t> </a:t>
            </a:r>
            <a:r>
              <a:rPr lang="id-ID" i="1" dirty="0" smtClean="0"/>
              <a:t>(Preliminary </a:t>
            </a:r>
            <a:r>
              <a:rPr lang="id-ID" i="1" dirty="0"/>
              <a:t>Materials)</a:t>
            </a:r>
          </a:p>
          <a:p>
            <a:pPr marL="971550" lvl="1" indent="-514350">
              <a:buFont typeface="+mj-lt"/>
              <a:buAutoNum type="arabicPeriod"/>
            </a:pPr>
            <a:r>
              <a:rPr lang="id-ID" dirty="0" smtClean="0"/>
              <a:t>Halaman </a:t>
            </a:r>
            <a:r>
              <a:rPr lang="id-ID" dirty="0"/>
              <a:t>judul</a:t>
            </a:r>
          </a:p>
          <a:p>
            <a:pPr marL="971550" lvl="1" indent="-514350">
              <a:buFont typeface="+mj-lt"/>
              <a:buAutoNum type="arabicPeriod"/>
            </a:pPr>
            <a:r>
              <a:rPr lang="id-ID" dirty="0" smtClean="0"/>
              <a:t>Daftar isi</a:t>
            </a:r>
            <a:endParaRPr lang="en-US" dirty="0"/>
          </a:p>
          <a:p>
            <a:pPr marL="457200" lvl="1" indent="0">
              <a:buNone/>
            </a:pPr>
            <a:endParaRPr lang="en-US" dirty="0" smtClean="0"/>
          </a:p>
        </p:txBody>
      </p:sp>
      <p:sp>
        <p:nvSpPr>
          <p:cNvPr id="124932" name="Slide Number Placeholder 3"/>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1B8B0589-2B0C-43C8-87A8-DB1D4F71C17B}" type="slidenum">
              <a:rPr lang="en-US" smtClean="0"/>
              <a:pPr fontAlgn="base">
                <a:spcBef>
                  <a:spcPct val="0"/>
                </a:spcBef>
                <a:spcAft>
                  <a:spcPct val="0"/>
                </a:spcAft>
                <a:defRPr/>
              </a:pPr>
              <a:t>8</a:t>
            </a:fld>
            <a:endParaRPr lang="en-US" smtClean="0"/>
          </a:p>
        </p:txBody>
      </p:sp>
      <p:sp>
        <p:nvSpPr>
          <p:cNvPr id="7" name="Title 1"/>
          <p:cNvSpPr>
            <a:spLocks noGrp="1"/>
          </p:cNvSpPr>
          <p:nvPr>
            <p:ph type="title"/>
          </p:nvPr>
        </p:nvSpPr>
        <p:spPr>
          <a:xfrm>
            <a:off x="413181" y="171569"/>
            <a:ext cx="9140252" cy="729183"/>
          </a:xfrm>
          <a:solidFill>
            <a:schemeClr val="bg1"/>
          </a:solidFill>
          <a:ln>
            <a:solidFill>
              <a:schemeClr val="accent6">
                <a:lumMod val="50000"/>
              </a:schemeClr>
            </a:solidFill>
          </a:ln>
        </p:spPr>
        <p:txBody>
          <a:bodyPr>
            <a:normAutofit/>
          </a:bodyPr>
          <a:lstStyle/>
          <a:p>
            <a:pPr marL="0" indent="0" algn="ctr"/>
            <a:r>
              <a:rPr lang="en-US" sz="2400" dirty="0">
                <a:latin typeface="+mn-lt"/>
              </a:rPr>
              <a:t>F</a:t>
            </a:r>
            <a:r>
              <a:rPr lang="id-ID" sz="2400" dirty="0">
                <a:latin typeface="+mn-lt"/>
              </a:rPr>
              <a:t>ormat </a:t>
            </a:r>
            <a:r>
              <a:rPr lang="en-US" sz="2400" dirty="0" smtClean="0">
                <a:latin typeface="+mn-lt"/>
              </a:rPr>
              <a:t>Proposal </a:t>
            </a:r>
            <a:r>
              <a:rPr lang="en-US" sz="2400" dirty="0" err="1" smtClean="0">
                <a:latin typeface="+mn-lt"/>
              </a:rPr>
              <a:t>Skripsi</a:t>
            </a:r>
            <a:endParaRPr lang="en-US" sz="2400" b="1" cap="small" dirty="0">
              <a:latin typeface="+mn-lt"/>
            </a:endParaRPr>
          </a:p>
        </p:txBody>
      </p:sp>
    </p:spTree>
    <p:extLst>
      <p:ext uri="{BB962C8B-B14F-4D97-AF65-F5344CB8AC3E}">
        <p14:creationId xmlns:p14="http://schemas.microsoft.com/office/powerpoint/2010/main" val="1318892174"/>
      </p:ext>
    </p:extLst>
  </p:cSld>
  <p:clrMapOvr>
    <a:masterClrMapping/>
  </p:clrMapOvr>
  <p:transition spd="slow">
    <p:blinds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4842" y="1037230"/>
            <a:ext cx="9130352" cy="4612943"/>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p>
        </p:txBody>
      </p:sp>
      <p:sp>
        <p:nvSpPr>
          <p:cNvPr id="3" name="Content Placeholder 2"/>
          <p:cNvSpPr>
            <a:spLocks noGrp="1"/>
          </p:cNvSpPr>
          <p:nvPr>
            <p:ph idx="1"/>
          </p:nvPr>
        </p:nvSpPr>
        <p:spPr>
          <a:xfrm>
            <a:off x="642877" y="1221474"/>
            <a:ext cx="8554282" cy="4685730"/>
          </a:xfrm>
        </p:spPr>
        <p:txBody>
          <a:bodyPr>
            <a:noAutofit/>
          </a:bodyPr>
          <a:lstStyle/>
          <a:p>
            <a:pPr marL="0" indent="0">
              <a:buNone/>
            </a:pPr>
            <a:r>
              <a:rPr lang="id-ID" sz="2400" b="1" dirty="0"/>
              <a:t>BAB I PENDAHULUAN </a:t>
            </a:r>
            <a:endParaRPr lang="en-US" sz="2400" b="1" dirty="0"/>
          </a:p>
          <a:p>
            <a:pPr marL="0" indent="0">
              <a:buNone/>
            </a:pPr>
            <a:r>
              <a:rPr lang="id-ID" sz="2400" dirty="0" smtClean="0"/>
              <a:t>Bab </a:t>
            </a:r>
            <a:r>
              <a:rPr lang="id-ID" sz="2400" dirty="0"/>
              <a:t>Pendahuluan adalah bab yang mengantarkan isi naskah, yaitu bab </a:t>
            </a:r>
            <a:r>
              <a:rPr lang="id-ID" sz="2400" dirty="0" smtClean="0"/>
              <a:t>yang</a:t>
            </a:r>
            <a:r>
              <a:rPr lang="en-US" sz="2400" dirty="0" smtClean="0"/>
              <a:t> </a:t>
            </a:r>
            <a:r>
              <a:rPr lang="id-ID" sz="2400" dirty="0" smtClean="0"/>
              <a:t>berisi </a:t>
            </a:r>
            <a:r>
              <a:rPr lang="id-ID" sz="2400" dirty="0"/>
              <a:t>hal-hal umum yang dijadikan landasan kerja penyusun. </a:t>
            </a:r>
            <a:r>
              <a:rPr lang="en-US" sz="2400" dirty="0"/>
              <a:t> </a:t>
            </a:r>
            <a:r>
              <a:rPr lang="id-ID" sz="2400" dirty="0" smtClean="0"/>
              <a:t>Pendahuluan dalam</a:t>
            </a:r>
            <a:r>
              <a:rPr lang="en-US" sz="2400" dirty="0" smtClean="0"/>
              <a:t> </a:t>
            </a:r>
            <a:r>
              <a:rPr lang="id-ID" sz="2400" dirty="0" smtClean="0"/>
              <a:t>karya </a:t>
            </a:r>
            <a:r>
              <a:rPr lang="id-ID" sz="2400" dirty="0"/>
              <a:t>ilmiah biasanya terdiri </a:t>
            </a:r>
            <a:r>
              <a:rPr lang="id-ID" sz="2400" dirty="0" smtClean="0"/>
              <a:t>atas</a:t>
            </a:r>
            <a:r>
              <a:rPr lang="en-US" sz="2400" dirty="0" smtClean="0"/>
              <a:t>:</a:t>
            </a:r>
            <a:r>
              <a:rPr lang="id-ID" sz="2400" dirty="0" smtClean="0"/>
              <a:t> </a:t>
            </a:r>
            <a:endParaRPr lang="en-US" sz="2400" dirty="0" smtClean="0"/>
          </a:p>
          <a:p>
            <a:pPr marL="514350" indent="-514350">
              <a:buAutoNum type="arabicParenBoth"/>
            </a:pPr>
            <a:r>
              <a:rPr lang="id-ID" sz="2400" dirty="0" smtClean="0"/>
              <a:t>Latar </a:t>
            </a:r>
            <a:r>
              <a:rPr lang="id-ID" sz="2400" dirty="0"/>
              <a:t>Belakang Masalah, </a:t>
            </a:r>
            <a:endParaRPr lang="en-US" sz="2400" dirty="0" smtClean="0"/>
          </a:p>
          <a:p>
            <a:pPr marL="514350" indent="-514350">
              <a:buAutoNum type="arabicParenBoth"/>
            </a:pPr>
            <a:r>
              <a:rPr lang="en-US" sz="2400" dirty="0" err="1" smtClean="0"/>
              <a:t>Ruang</a:t>
            </a:r>
            <a:r>
              <a:rPr lang="en-US" sz="2400" dirty="0" smtClean="0"/>
              <a:t> </a:t>
            </a:r>
            <a:r>
              <a:rPr lang="en-US" sz="2400" dirty="0" err="1" smtClean="0"/>
              <a:t>Lingkup</a:t>
            </a:r>
            <a:r>
              <a:rPr lang="en-US" sz="2400" dirty="0" smtClean="0"/>
              <a:t> </a:t>
            </a:r>
            <a:r>
              <a:rPr lang="en-US" sz="2400" dirty="0" err="1" smtClean="0"/>
              <a:t>Penelitian</a:t>
            </a:r>
            <a:r>
              <a:rPr lang="id-ID" sz="2400" dirty="0" smtClean="0"/>
              <a:t>, </a:t>
            </a:r>
            <a:endParaRPr lang="en-US" sz="2400" dirty="0" smtClean="0"/>
          </a:p>
          <a:p>
            <a:pPr marL="514350" indent="-514350">
              <a:buAutoNum type="arabicParenBoth"/>
            </a:pPr>
            <a:r>
              <a:rPr lang="en-US" sz="2400" dirty="0" err="1" smtClean="0"/>
              <a:t>Rumusan</a:t>
            </a:r>
            <a:r>
              <a:rPr lang="en-US" sz="2400" dirty="0" smtClean="0"/>
              <a:t> </a:t>
            </a:r>
            <a:r>
              <a:rPr lang="en-US" sz="2400" dirty="0" err="1" smtClean="0"/>
              <a:t>Masalah</a:t>
            </a:r>
            <a:endParaRPr lang="en-US" sz="2400" dirty="0" smtClean="0"/>
          </a:p>
          <a:p>
            <a:pPr marL="514350" indent="-514350">
              <a:buAutoNum type="arabicParenBoth"/>
            </a:pPr>
            <a:r>
              <a:rPr lang="id-ID" sz="2400" dirty="0" smtClean="0"/>
              <a:t>Tujuan Penelitian, dan </a:t>
            </a:r>
            <a:endParaRPr lang="en-US" sz="2400" dirty="0" smtClean="0"/>
          </a:p>
          <a:p>
            <a:pPr marL="514350" indent="-514350">
              <a:buAutoNum type="arabicParenBoth"/>
            </a:pPr>
            <a:r>
              <a:rPr lang="id-ID" sz="2400" dirty="0" smtClean="0"/>
              <a:t>Manfaat</a:t>
            </a:r>
            <a:r>
              <a:rPr lang="en-US" sz="2400" dirty="0" smtClean="0"/>
              <a:t> </a:t>
            </a:r>
            <a:r>
              <a:rPr lang="id-ID" sz="2400" dirty="0" smtClean="0"/>
              <a:t>Penelitian.</a:t>
            </a:r>
            <a:endParaRPr lang="pt-BR" sz="2400" dirty="0" smtClean="0"/>
          </a:p>
        </p:txBody>
      </p:sp>
      <p:sp>
        <p:nvSpPr>
          <p:cNvPr id="124932" name="Slide Number Placeholder 3"/>
          <p:cNvSpPr>
            <a:spLocks noGrp="1"/>
          </p:cNvSpPr>
          <p:nvPr>
            <p:ph type="sldNum" sz="quarter" idx="12"/>
          </p:nvPr>
        </p:nvSpPr>
        <p:spPr bwMode="auto">
          <a:xfrm>
            <a:off x="6996113" y="6356351"/>
            <a:ext cx="2228850" cy="385722"/>
          </a:xfrm>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fld id="{1B8B0589-2B0C-43C8-87A8-DB1D4F71C17B}" type="slidenum">
              <a:rPr lang="en-US" smtClean="0">
                <a:latin typeface="Candara" panose="020E0502030303020204" pitchFamily="34" charset="0"/>
              </a:rPr>
              <a:pPr fontAlgn="base">
                <a:spcBef>
                  <a:spcPct val="0"/>
                </a:spcBef>
                <a:spcAft>
                  <a:spcPct val="0"/>
                </a:spcAft>
                <a:defRPr/>
              </a:pPr>
              <a:t>9</a:t>
            </a:fld>
            <a:endParaRPr lang="en-US" smtClean="0">
              <a:latin typeface="Candara" panose="020E0502030303020204" pitchFamily="34" charset="0"/>
            </a:endParaRPr>
          </a:p>
        </p:txBody>
      </p:sp>
      <p:sp>
        <p:nvSpPr>
          <p:cNvPr id="8" name="Title 1"/>
          <p:cNvSpPr txBox="1">
            <a:spLocks/>
          </p:cNvSpPr>
          <p:nvPr/>
        </p:nvSpPr>
        <p:spPr>
          <a:xfrm>
            <a:off x="413181" y="171569"/>
            <a:ext cx="9140252" cy="729183"/>
          </a:xfrm>
          <a:prstGeom prst="rect">
            <a:avLst/>
          </a:prstGeom>
          <a:solidFill>
            <a:schemeClr val="bg1"/>
          </a:solidFill>
          <a:ln>
            <a:solidFill>
              <a:schemeClr val="accent6">
                <a:lumMod val="50000"/>
              </a:schemeClr>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smtClean="0">
                <a:latin typeface="+mn-lt"/>
              </a:rPr>
              <a:t>F</a:t>
            </a:r>
            <a:r>
              <a:rPr lang="id-ID" sz="2400" smtClean="0">
                <a:latin typeface="+mn-lt"/>
              </a:rPr>
              <a:t>ormat </a:t>
            </a:r>
            <a:r>
              <a:rPr lang="en-US" sz="2400" smtClean="0">
                <a:latin typeface="+mn-lt"/>
              </a:rPr>
              <a:t>Proposal Skripsi</a:t>
            </a:r>
            <a:endParaRPr lang="en-US" sz="2400" b="1" cap="small" dirty="0">
              <a:latin typeface="+mn-lt"/>
            </a:endParaRPr>
          </a:p>
        </p:txBody>
      </p:sp>
    </p:spTree>
    <p:extLst>
      <p:ext uri="{BB962C8B-B14F-4D97-AF65-F5344CB8AC3E}">
        <p14:creationId xmlns:p14="http://schemas.microsoft.com/office/powerpoint/2010/main" val="1110583501"/>
      </p:ext>
    </p:extLst>
  </p:cSld>
  <p:clrMapOvr>
    <a:masterClrMapping/>
  </p:clrMapOvr>
  <p:transition spd="slow">
    <p:blinds dir="ver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647</TotalTime>
  <Words>1257</Words>
  <Application>Microsoft Office PowerPoint</Application>
  <PresentationFormat>A4 Paper (210x297 mm)</PresentationFormat>
  <Paragraphs>134</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Menyusun Proposal Skripsi</vt:lpstr>
      <vt:lpstr>Alur Penyusunan Proposal Skripsi</vt:lpstr>
      <vt:lpstr>Proposal Skripsi</vt:lpstr>
      <vt:lpstr>Proposal Skripsi</vt:lpstr>
      <vt:lpstr>Proposal Skripsi</vt:lpstr>
      <vt:lpstr>Proposal Skripsi</vt:lpstr>
      <vt:lpstr>Format Proposal Skripsi</vt:lpstr>
      <vt:lpstr>PowerPoint Presentation</vt:lpstr>
      <vt:lpstr>Format Proposal Skripsi</vt:lpstr>
      <vt:lpstr>Format Proposal Skripsi</vt:lpstr>
      <vt:lpstr>Format Proposal Skripsi</vt:lpstr>
      <vt:lpstr>Format Proposal Skripsi</vt:lpstr>
      <vt:lpstr>Format Proposal Skripsi</vt:lpstr>
      <vt:lpstr>Format Proposal Skripsi</vt:lpstr>
      <vt:lpstr>Format Proposal Skripsi</vt:lpstr>
      <vt:lpstr>Format Proposal Skripsi</vt:lpstr>
      <vt:lpstr>Format Proposal Skripsi</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Muhammad Nanda Naufaliandra</dc:creator>
  <cp:lastModifiedBy>Rz Aziz</cp:lastModifiedBy>
  <cp:revision>47</cp:revision>
  <dcterms:created xsi:type="dcterms:W3CDTF">2020-05-03T07:33:50Z</dcterms:created>
  <dcterms:modified xsi:type="dcterms:W3CDTF">2021-06-21T03:25:01Z</dcterms:modified>
</cp:coreProperties>
</file>