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79" r:id="rId2"/>
    <p:sldId id="382" r:id="rId3"/>
    <p:sldId id="383" r:id="rId4"/>
    <p:sldId id="284" r:id="rId5"/>
    <p:sldId id="384" r:id="rId6"/>
    <p:sldId id="285" r:id="rId7"/>
    <p:sldId id="385" r:id="rId8"/>
    <p:sldId id="286" r:id="rId9"/>
    <p:sldId id="377" r:id="rId10"/>
    <p:sldId id="386" r:id="rId11"/>
    <p:sldId id="302" r:id="rId12"/>
    <p:sldId id="303" r:id="rId13"/>
    <p:sldId id="304" r:id="rId14"/>
    <p:sldId id="306" r:id="rId15"/>
    <p:sldId id="390" r:id="rId16"/>
    <p:sldId id="387" r:id="rId17"/>
    <p:sldId id="388" r:id="rId18"/>
    <p:sldId id="307" r:id="rId19"/>
    <p:sldId id="391" r:id="rId20"/>
    <p:sldId id="392" r:id="rId21"/>
    <p:sldId id="393" r:id="rId22"/>
    <p:sldId id="394" r:id="rId23"/>
    <p:sldId id="395" r:id="rId24"/>
    <p:sldId id="396" r:id="rId25"/>
    <p:sldId id="397" r:id="rId26"/>
    <p:sldId id="398" r:id="rId27"/>
    <p:sldId id="399" r:id="rId28"/>
    <p:sldId id="380"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4A61"/>
    <a:srgbClr val="FFF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52" autoAdjust="0"/>
    <p:restoredTop sz="97907" autoAdjust="0"/>
  </p:normalViewPr>
  <p:slideViewPr>
    <p:cSldViewPr snapToGrid="0" snapToObjects="1">
      <p:cViewPr varScale="1">
        <p:scale>
          <a:sx n="82" d="100"/>
          <a:sy n="82" d="100"/>
        </p:scale>
        <p:origin x="1824"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p:scale>
          <a:sx n="110" d="100"/>
          <a:sy n="110" d="100"/>
        </p:scale>
        <p:origin x="-1968"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93D1962-2E71-4D9F-8505-5B0FEA11E141}" type="datetimeFigureOut">
              <a:rPr lang="en-US"/>
              <a:pPr>
                <a:defRPr/>
              </a:pPr>
              <a:t>12/18/2021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713ECF-87BE-44E9-954B-48BBBD7CFE7D}" type="slidenum">
              <a:rPr lang="en-US"/>
              <a:pPr>
                <a:defRPr/>
              </a:pPr>
              <a:t>‹#›</a:t>
            </a:fld>
            <a:endParaRPr lang="en-US"/>
          </a:p>
        </p:txBody>
      </p:sp>
    </p:spTree>
    <p:extLst>
      <p:ext uri="{BB962C8B-B14F-4D97-AF65-F5344CB8AC3E}">
        <p14:creationId xmlns:p14="http://schemas.microsoft.com/office/powerpoint/2010/main" val="298348558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50792D0B-655F-4B6A-B185-1364DB2C1898}" type="slidenum">
              <a:rPr lang="en-AU" altLang="id-ID">
                <a:latin typeface="Arial" pitchFamily="34" charset="0"/>
                <a:ea typeface="MS PGothic" pitchFamily="34" charset="-128"/>
              </a:rPr>
              <a:pPr fontAlgn="base">
                <a:spcBef>
                  <a:spcPct val="0"/>
                </a:spcBef>
                <a:spcAft>
                  <a:spcPct val="0"/>
                </a:spcAft>
              </a:pPr>
              <a:t>18</a:t>
            </a:fld>
            <a:endParaRPr lang="en-AU" altLang="id-ID">
              <a:latin typeface="Arial" pitchFamily="34" charset="0"/>
              <a:ea typeface="MS PGothic" pitchFamily="34" charset="-128"/>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6A29BE-1849-482E-AAC4-E9821C44F174}" type="slidenum">
              <a:rPr lang="en-US" altLang="id-ID">
                <a:latin typeface="Calibri" pitchFamily="34" charset="0"/>
              </a:rPr>
              <a:pPr eaLnBrk="1" hangingPunct="1"/>
              <a:t>19</a:t>
            </a:fld>
            <a:endParaRPr lang="en-US" altLang="id-ID">
              <a:latin typeface="Calibri" pitchFamily="34" charset="0"/>
            </a:endParaRPr>
          </a:p>
        </p:txBody>
      </p:sp>
      <p:sp>
        <p:nvSpPr>
          <p:cNvPr id="22533" name="Footer Placeholder 4"/>
          <p:cNvSpPr>
            <a:spLocks noGrp="1"/>
          </p:cNvSpPr>
          <p:nvPr>
            <p:ph type="ftr" sz="quarter" idx="4"/>
          </p:nvPr>
        </p:nvSpPr>
        <p:spPr bwMode="auto">
          <a:ln>
            <a:miter lim="800000"/>
            <a:headEnd/>
            <a:tailEnd/>
          </a:ln>
        </p:spPr>
        <p:txBody>
          <a:bodyPr rtlCol="0"/>
          <a:lstStyle/>
          <a:p>
            <a:pPr>
              <a:defRPr/>
            </a:pPr>
            <a:r>
              <a:rPr lang="en-US">
                <a:latin typeface="+mn-lt"/>
              </a:rPr>
              <a:t>rev.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3942370F-5AEE-4A12-893A-6598FB4926FF}" type="slidenum">
              <a:rPr lang="en-AU" altLang="id-ID">
                <a:latin typeface="Arial" pitchFamily="34" charset="0"/>
                <a:ea typeface="MS PGothic" pitchFamily="34" charset="-128"/>
              </a:rPr>
              <a:pPr fontAlgn="base">
                <a:spcBef>
                  <a:spcPct val="0"/>
                </a:spcBef>
                <a:spcAft>
                  <a:spcPct val="0"/>
                </a:spcAft>
              </a:pPr>
              <a:t>4</a:t>
            </a:fld>
            <a:endParaRPr lang="en-AU" altLang="id-ID">
              <a:latin typeface="Arial" pitchFamily="34" charset="0"/>
              <a:ea typeface="MS PGothic" pitchFamily="34" charset="-128"/>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07673F12-D4F7-4D53-818B-0E7921B1939D}" type="slidenum">
              <a:rPr lang="en-AU" altLang="id-ID">
                <a:latin typeface="Arial" pitchFamily="34" charset="0"/>
                <a:ea typeface="MS PGothic" pitchFamily="34" charset="-128"/>
              </a:rPr>
              <a:pPr fontAlgn="base">
                <a:spcBef>
                  <a:spcPct val="0"/>
                </a:spcBef>
                <a:spcAft>
                  <a:spcPct val="0"/>
                </a:spcAft>
              </a:pPr>
              <a:t>6</a:t>
            </a:fld>
            <a:endParaRPr lang="en-AU" altLang="id-ID">
              <a:latin typeface="Arial" pitchFamily="34" charset="0"/>
              <a:ea typeface="MS PGothic" pitchFamily="34" charset="-128"/>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9ACCD874-85A0-4447-8DC7-C59A3414522D}" type="slidenum">
              <a:rPr lang="en-AU" altLang="id-ID">
                <a:latin typeface="Arial" pitchFamily="34" charset="0"/>
                <a:ea typeface="MS PGothic" pitchFamily="34" charset="-128"/>
              </a:rPr>
              <a:pPr fontAlgn="base">
                <a:spcBef>
                  <a:spcPct val="0"/>
                </a:spcBef>
                <a:spcAft>
                  <a:spcPct val="0"/>
                </a:spcAft>
              </a:pPr>
              <a:t>8</a:t>
            </a:fld>
            <a:endParaRPr lang="en-AU" altLang="id-ID">
              <a:latin typeface="Arial" pitchFamily="34" charset="0"/>
              <a:ea typeface="MS PGothic" pitchFamily="34" charset="-128"/>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88209B0C-D5D5-4D7B-83D5-F65736C4BE6E}" type="slidenum">
              <a:rPr lang="en-AU" altLang="id-ID">
                <a:latin typeface="Arial" pitchFamily="34" charset="0"/>
                <a:ea typeface="MS PGothic" pitchFamily="34" charset="-128"/>
              </a:rPr>
              <a:pPr fontAlgn="base">
                <a:spcBef>
                  <a:spcPct val="0"/>
                </a:spcBef>
                <a:spcAft>
                  <a:spcPct val="0"/>
                </a:spcAft>
              </a:pPr>
              <a:t>9</a:t>
            </a:fld>
            <a:endParaRPr lang="en-AU" altLang="id-ID">
              <a:latin typeface="Arial" pitchFamily="34" charset="0"/>
              <a:ea typeface="MS PGothic" pitchFamily="34" charset="-128"/>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AF0F3528-A2ED-4B52-B6F6-AFBF28328F7B}" type="slidenum">
              <a:rPr lang="en-AU" altLang="id-ID">
                <a:latin typeface="Arial" pitchFamily="34" charset="0"/>
                <a:ea typeface="MS PGothic" pitchFamily="34" charset="-128"/>
              </a:rPr>
              <a:pPr fontAlgn="base">
                <a:spcBef>
                  <a:spcPct val="0"/>
                </a:spcBef>
                <a:spcAft>
                  <a:spcPct val="0"/>
                </a:spcAft>
              </a:pPr>
              <a:t>11</a:t>
            </a:fld>
            <a:endParaRPr lang="en-AU" altLang="id-ID">
              <a:latin typeface="Arial" pitchFamily="34" charset="0"/>
              <a:ea typeface="MS PGothic" pitchFamily="34" charset="-128"/>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7E0E6068-CFB0-4528-9862-C6023E4019AF}" type="slidenum">
              <a:rPr lang="en-AU" altLang="id-ID">
                <a:latin typeface="Arial" pitchFamily="34" charset="0"/>
                <a:ea typeface="MS PGothic" pitchFamily="34" charset="-128"/>
              </a:rPr>
              <a:pPr fontAlgn="base">
                <a:spcBef>
                  <a:spcPct val="0"/>
                </a:spcBef>
                <a:spcAft>
                  <a:spcPct val="0"/>
                </a:spcAft>
              </a:pPr>
              <a:t>12</a:t>
            </a:fld>
            <a:endParaRPr lang="en-AU" altLang="id-ID">
              <a:latin typeface="Arial" pitchFamily="34" charset="0"/>
              <a:ea typeface="MS PGothic" pitchFamily="34" charset="-128"/>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24909665-D93B-4A79-AB7B-20B650C7F24E}" type="slidenum">
              <a:rPr lang="en-AU" altLang="id-ID">
                <a:latin typeface="Arial" pitchFamily="34" charset="0"/>
                <a:ea typeface="MS PGothic" pitchFamily="34" charset="-128"/>
              </a:rPr>
              <a:pPr fontAlgn="base">
                <a:spcBef>
                  <a:spcPct val="0"/>
                </a:spcBef>
                <a:spcAft>
                  <a:spcPct val="0"/>
                </a:spcAft>
              </a:pPr>
              <a:t>13</a:t>
            </a:fld>
            <a:endParaRPr lang="en-AU" altLang="id-ID">
              <a:latin typeface="Arial" pitchFamily="34" charset="0"/>
              <a:ea typeface="MS PGothic" pitchFamily="34" charset="-128"/>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C7A70C68-D424-45D6-9198-ACFF4FA726CB}" type="slidenum">
              <a:rPr lang="en-AU" altLang="id-ID">
                <a:latin typeface="Arial" pitchFamily="34" charset="0"/>
                <a:ea typeface="MS PGothic" pitchFamily="34" charset="-128"/>
              </a:rPr>
              <a:pPr fontAlgn="base">
                <a:spcBef>
                  <a:spcPct val="0"/>
                </a:spcBef>
                <a:spcAft>
                  <a:spcPct val="0"/>
                </a:spcAft>
              </a:pPr>
              <a:t>14</a:t>
            </a:fld>
            <a:endParaRPr lang="en-AU" altLang="id-ID">
              <a:latin typeface="Arial" pitchFamily="34" charset="0"/>
              <a:ea typeface="MS PGothic" pitchFamily="34" charset="-128"/>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id-ID">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8E3DE7C7-7022-4352-83C5-76051B0121A9}"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5" name="TextBox 4"/>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80E14D-210F-4641-8F88-8693F0B3356F}" type="slidenum">
              <a:rPr lang="en-US"/>
              <a:pPr>
                <a:defRPr/>
              </a:pPr>
              <a:t>‹#›</a:t>
            </a:fld>
            <a:endParaRPr lang="en-US" dirty="0"/>
          </a:p>
        </p:txBody>
      </p:sp>
    </p:spTree>
    <p:extLst>
      <p:ext uri="{BB962C8B-B14F-4D97-AF65-F5344CB8AC3E}">
        <p14:creationId xmlns:p14="http://schemas.microsoft.com/office/powerpoint/2010/main" val="24892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B3C2658E-C24F-48F7-8B0F-0F1F7F303038}"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5" name="TextBox 4"/>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B876606-2F8A-41FF-9845-9636BE6FB813}" type="slidenum">
              <a:rPr lang="en-US"/>
              <a:pPr>
                <a:defRPr/>
              </a:pPr>
              <a:t>‹#›</a:t>
            </a:fld>
            <a:endParaRPr lang="en-US" dirty="0"/>
          </a:p>
        </p:txBody>
      </p:sp>
    </p:spTree>
    <p:extLst>
      <p:ext uri="{BB962C8B-B14F-4D97-AF65-F5344CB8AC3E}">
        <p14:creationId xmlns:p14="http://schemas.microsoft.com/office/powerpoint/2010/main" val="25216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93C0939F-FC60-4F5B-B772-1EC224741192}"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5" name="TextBox 4"/>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997FE6D-273D-42F0-84B4-1519CA4271BE}" type="slidenum">
              <a:rPr lang="en-US"/>
              <a:pPr>
                <a:defRPr/>
              </a:pPr>
              <a:t>‹#›</a:t>
            </a:fld>
            <a:endParaRPr lang="en-US" dirty="0"/>
          </a:p>
        </p:txBody>
      </p:sp>
    </p:spTree>
    <p:extLst>
      <p:ext uri="{BB962C8B-B14F-4D97-AF65-F5344CB8AC3E}">
        <p14:creationId xmlns:p14="http://schemas.microsoft.com/office/powerpoint/2010/main" val="33860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A3DC7ACA-6E3C-4ADB-99B7-34DBEC829192}"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5" name="TextBox 4"/>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1"/>
              </a:buClr>
              <a:buFont typeface="Arial Unicode MS"/>
              <a:buChar char="▶"/>
              <a:defRPr/>
            </a:lvl1pPr>
            <a:lvl2pPr marL="742950" indent="-285750">
              <a:buClr>
                <a:schemeClr val="accent1"/>
              </a:buClr>
              <a:buFont typeface="Arial Unicode MS"/>
              <a:buChar char="▶"/>
              <a:defRPr/>
            </a:lvl2pPr>
            <a:lvl3pPr marL="1143000" indent="-228600">
              <a:buClr>
                <a:schemeClr val="accent1"/>
              </a:buClr>
              <a:buFont typeface="Arial Unicode MS"/>
              <a:buChar char="▶"/>
              <a:defRPr/>
            </a:lvl3pPr>
            <a:lvl4pPr marL="1600200" indent="-228600">
              <a:buClr>
                <a:schemeClr val="accent1"/>
              </a:buClr>
              <a:buFont typeface="Arial Unicode MS"/>
              <a:buChar char="▶"/>
              <a:defRPr/>
            </a:lvl4pPr>
            <a:lvl5pPr marL="2057400" indent="-228600">
              <a:buClr>
                <a:schemeClr val="accent1"/>
              </a:buClr>
              <a:buFont typeface="Arial Unicode MS"/>
              <a:buChar cha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486FE0-E55C-4EB1-A325-8CAC4A776927}" type="slidenum">
              <a:rPr lang="en-US"/>
              <a:pPr>
                <a:defRPr/>
              </a:pPr>
              <a:t>‹#›</a:t>
            </a:fld>
            <a:endParaRPr lang="en-US" dirty="0"/>
          </a:p>
        </p:txBody>
      </p:sp>
    </p:spTree>
    <p:extLst>
      <p:ext uri="{BB962C8B-B14F-4D97-AF65-F5344CB8AC3E}">
        <p14:creationId xmlns:p14="http://schemas.microsoft.com/office/powerpoint/2010/main" val="20345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8E0029AA-7C0B-4CEA-BE9E-B2DB91CE39B8}"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5" name="TextBox 4"/>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D7C819A-B71A-464A-BA51-83ED4F3B0AAB}" type="slidenum">
              <a:rPr lang="en-US"/>
              <a:pPr>
                <a:defRPr/>
              </a:pPr>
              <a:t>‹#›</a:t>
            </a:fld>
            <a:endParaRPr lang="en-US" dirty="0"/>
          </a:p>
        </p:txBody>
      </p:sp>
    </p:spTree>
    <p:extLst>
      <p:ext uri="{BB962C8B-B14F-4D97-AF65-F5344CB8AC3E}">
        <p14:creationId xmlns:p14="http://schemas.microsoft.com/office/powerpoint/2010/main" val="377961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F13CC5F2-7EC7-46AD-877B-25F6A1BB49BC}"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6" name="TextBox 5"/>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48EDC83-C56F-4E00-A222-B26EE56D8FDE}" type="slidenum">
              <a:rPr lang="en-US"/>
              <a:pPr>
                <a:defRPr/>
              </a:pPr>
              <a:t>‹#›</a:t>
            </a:fld>
            <a:endParaRPr lang="en-US" dirty="0"/>
          </a:p>
        </p:txBody>
      </p:sp>
    </p:spTree>
    <p:extLst>
      <p:ext uri="{BB962C8B-B14F-4D97-AF65-F5344CB8AC3E}">
        <p14:creationId xmlns:p14="http://schemas.microsoft.com/office/powerpoint/2010/main" val="12170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540439FD-1714-4879-9534-CC57B0E2452B}"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8" name="TextBox 7"/>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10" name="Slide Number Placeholder 8"/>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4E615FC-6B5C-4169-8A6D-45D088F7491F}" type="slidenum">
              <a:rPr lang="en-US"/>
              <a:pPr>
                <a:defRPr/>
              </a:pPr>
              <a:t>‹#›</a:t>
            </a:fld>
            <a:endParaRPr lang="en-US" dirty="0"/>
          </a:p>
        </p:txBody>
      </p:sp>
    </p:spTree>
    <p:extLst>
      <p:ext uri="{BB962C8B-B14F-4D97-AF65-F5344CB8AC3E}">
        <p14:creationId xmlns:p14="http://schemas.microsoft.com/office/powerpoint/2010/main" val="308580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par>
                          <p:cTn id="16" fill="hold">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
        <p:nvSpPr>
          <p:cNvPr id="4" name="TextBox 3"/>
          <p:cNvSpPr txBox="1"/>
          <p:nvPr userDrawn="1"/>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C7EE9CFE-ADAB-49BE-A77F-F3E344D711F3}"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5"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Slide Number Placeholder 4"/>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FD66D6B-709C-4BA3-BA2F-1294B56C0394}" type="slidenum">
              <a:rPr lang="en-US"/>
              <a:pPr>
                <a:defRPr/>
              </a:pPr>
              <a:t>‹#›</a:t>
            </a:fld>
            <a:endParaRPr lang="en-US" dirty="0"/>
          </a:p>
        </p:txBody>
      </p:sp>
    </p:spTree>
    <p:extLst>
      <p:ext uri="{BB962C8B-B14F-4D97-AF65-F5344CB8AC3E}">
        <p14:creationId xmlns:p14="http://schemas.microsoft.com/office/powerpoint/2010/main" val="368079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908C860B-D976-4871-AB53-F9471D4C7B27}"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3" name="TextBox 2"/>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
        <p:nvSpPr>
          <p:cNvPr id="4"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5" name="Slide Number Placeholder 3"/>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2F236DB-453F-44C9-BA37-2A33099210E0}" type="slidenum">
              <a:rPr lang="en-US"/>
              <a:pPr>
                <a:defRPr/>
              </a:pPr>
              <a:t>‹#›</a:t>
            </a:fld>
            <a:endParaRPr lang="en-US" dirty="0"/>
          </a:p>
        </p:txBody>
      </p:sp>
    </p:spTree>
    <p:extLst>
      <p:ext uri="{BB962C8B-B14F-4D97-AF65-F5344CB8AC3E}">
        <p14:creationId xmlns:p14="http://schemas.microsoft.com/office/powerpoint/2010/main" val="210284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CEFBBD96-C9B3-4480-B908-D4FD2E9D87AF}"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6" name="TextBox 5"/>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F81E12-E4DD-483B-9E01-6C088815B4DA}" type="slidenum">
              <a:rPr lang="en-US"/>
              <a:pPr>
                <a:defRPr/>
              </a:pPr>
              <a:t>‹#›</a:t>
            </a:fld>
            <a:endParaRPr lang="en-US" dirty="0"/>
          </a:p>
        </p:txBody>
      </p:sp>
    </p:spTree>
    <p:extLst>
      <p:ext uri="{BB962C8B-B14F-4D97-AF65-F5344CB8AC3E}">
        <p14:creationId xmlns:p14="http://schemas.microsoft.com/office/powerpoint/2010/main" val="187210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F7D4D3B6-8DC9-4C5C-B306-49CF26261B31}"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6" name="TextBox 5"/>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DA3FB1-D658-4421-B90F-EBAB2F4F541F}" type="slidenum">
              <a:rPr lang="en-US"/>
              <a:pPr>
                <a:defRPr/>
              </a:pPr>
              <a:t>‹#›</a:t>
            </a:fld>
            <a:endParaRPr lang="en-US" dirty="0"/>
          </a:p>
        </p:txBody>
      </p:sp>
    </p:spTree>
    <p:extLst>
      <p:ext uri="{BB962C8B-B14F-4D97-AF65-F5344CB8AC3E}">
        <p14:creationId xmlns:p14="http://schemas.microsoft.com/office/powerpoint/2010/main" val="9048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id-ID"/>
              <a:t>Click to edit Master title style</a:t>
            </a:r>
            <a:endParaRPr lang="en-US" altLang="id-ID"/>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id-ID"/>
              <a:t>Click to edit Master text styles</a:t>
            </a:r>
          </a:p>
          <a:p>
            <a:pPr lvl="1"/>
            <a:r>
              <a:rPr lang="en-AU" altLang="id-ID"/>
              <a:t>Second level</a:t>
            </a:r>
          </a:p>
          <a:p>
            <a:pPr lvl="2"/>
            <a:r>
              <a:rPr lang="en-AU" altLang="id-ID"/>
              <a:t>Third level</a:t>
            </a:r>
          </a:p>
          <a:p>
            <a:pPr lvl="3"/>
            <a:r>
              <a:rPr lang="en-AU" altLang="id-ID"/>
              <a:t>Fourth level</a:t>
            </a:r>
          </a:p>
          <a:p>
            <a:pPr lvl="4"/>
            <a:r>
              <a:rPr lang="en-AU" altLang="id-ID"/>
              <a:t>Fifth level</a:t>
            </a:r>
            <a:endParaRPr lang="en-US" altLang="id-ID"/>
          </a:p>
        </p:txBody>
      </p:sp>
      <p:sp>
        <p:nvSpPr>
          <p:cNvPr id="9" name="TextBox 8"/>
          <p:cNvSpPr txBox="1"/>
          <p:nvPr/>
        </p:nvSpPr>
        <p:spPr>
          <a:xfrm>
            <a:off x="7975600" y="6384925"/>
            <a:ext cx="595313" cy="276225"/>
          </a:xfrm>
          <a:prstGeom prst="rect">
            <a:avLst/>
          </a:prstGeom>
          <a:noFill/>
        </p:spPr>
        <p:txBody>
          <a:bodyPr wrap="none">
            <a:spAutoFit/>
          </a:bodyPr>
          <a:lstStyle/>
          <a:p>
            <a:pPr fontAlgn="auto">
              <a:spcBef>
                <a:spcPts val="0"/>
              </a:spcBef>
              <a:spcAft>
                <a:spcPts val="0"/>
              </a:spcAft>
              <a:defRPr/>
            </a:pPr>
            <a:r>
              <a:rPr lang="en-US" sz="1200" dirty="0">
                <a:solidFill>
                  <a:srgbClr val="A6A6A6"/>
                </a:solidFill>
                <a:latin typeface="Arial"/>
                <a:cs typeface="Arial"/>
              </a:rPr>
              <a:t>3 - </a:t>
            </a:r>
            <a:fld id="{41DD3CB3-D842-4E16-841A-E0BCBA203E7E}" type="slidenum">
              <a:rPr lang="en-US" sz="1200">
                <a:solidFill>
                  <a:srgbClr val="A6A6A6"/>
                </a:solidFill>
                <a:latin typeface="Arial"/>
                <a:cs typeface="Arial"/>
              </a:rPr>
              <a:pPr fontAlgn="auto">
                <a:spcBef>
                  <a:spcPts val="0"/>
                </a:spcBef>
                <a:spcAft>
                  <a:spcPts val="0"/>
                </a:spcAft>
                <a:defRPr/>
              </a:pPr>
              <a:t>‹#›</a:t>
            </a:fld>
            <a:endParaRPr lang="en-US" sz="1200" dirty="0">
              <a:solidFill>
                <a:srgbClr val="A6A6A6"/>
              </a:solidFill>
              <a:latin typeface="Arial"/>
              <a:cs typeface="Arial"/>
            </a:endParaRPr>
          </a:p>
        </p:txBody>
      </p:sp>
      <p:sp>
        <p:nvSpPr>
          <p:cNvPr id="8" name="TextBox 7"/>
          <p:cNvSpPr txBox="1"/>
          <p:nvPr/>
        </p:nvSpPr>
        <p:spPr>
          <a:xfrm>
            <a:off x="457200" y="6384925"/>
            <a:ext cx="2333625" cy="274638"/>
          </a:xfrm>
          <a:prstGeom prst="rect">
            <a:avLst/>
          </a:prstGeom>
          <a:no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200">
                <a:solidFill>
                  <a:srgbClr val="A6A6A6"/>
                </a:solidFill>
                <a:latin typeface="Arial" pitchFamily="34" charset="0"/>
              </a:rPr>
              <a:t>© 2014 Pearson Education, Inc.</a:t>
            </a:r>
            <a:endParaRPr lang="en-US" altLang="id-ID" sz="1200">
              <a:solidFill>
                <a:srgbClr val="A6A6A6"/>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8" presetClass="entr" presetSubtype="6"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1000"/>
                        <p:tgtEl>
                          <p:spTgt spid="3"/>
                        </p:tgtEl>
                      </p:cBhvr>
                    </p:animEffect>
                  </p:childTnLst>
                </p:cTn>
              </p:par>
            </p:tnLst>
          </p:tmpl>
        </p:tmplLst>
      </p:bldP>
    </p:bldLst>
  </p:timing>
  <p:txStyles>
    <p:titleStyle>
      <a:lvl1pPr algn="ctr" defTabSz="457200" rtl="0" fontAlgn="base">
        <a:spcBef>
          <a:spcPct val="0"/>
        </a:spcBef>
        <a:spcAft>
          <a:spcPct val="0"/>
        </a:spcAft>
        <a:defRPr sz="4400" b="1" kern="1200">
          <a:solidFill>
            <a:schemeClr val="tx1"/>
          </a:solidFill>
          <a:latin typeface="Arial"/>
          <a:ea typeface="+mj-ea"/>
          <a:cs typeface="Arial"/>
        </a:defRPr>
      </a:lvl1pPr>
      <a:lvl2pPr algn="ctr" defTabSz="457200" rtl="0" fontAlgn="base">
        <a:spcBef>
          <a:spcPct val="0"/>
        </a:spcBef>
        <a:spcAft>
          <a:spcPct val="0"/>
        </a:spcAft>
        <a:defRPr sz="4400" b="1">
          <a:solidFill>
            <a:schemeClr val="tx1"/>
          </a:solidFill>
          <a:latin typeface="Arial" pitchFamily="34" charset="0"/>
          <a:cs typeface="Arial" pitchFamily="34" charset="0"/>
        </a:defRPr>
      </a:lvl2pPr>
      <a:lvl3pPr algn="ctr" defTabSz="457200" rtl="0" fontAlgn="base">
        <a:spcBef>
          <a:spcPct val="0"/>
        </a:spcBef>
        <a:spcAft>
          <a:spcPct val="0"/>
        </a:spcAft>
        <a:defRPr sz="4400" b="1">
          <a:solidFill>
            <a:schemeClr val="tx1"/>
          </a:solidFill>
          <a:latin typeface="Arial" pitchFamily="34" charset="0"/>
          <a:cs typeface="Arial" pitchFamily="34" charset="0"/>
        </a:defRPr>
      </a:lvl3pPr>
      <a:lvl4pPr algn="ctr" defTabSz="457200" rtl="0" fontAlgn="base">
        <a:spcBef>
          <a:spcPct val="0"/>
        </a:spcBef>
        <a:spcAft>
          <a:spcPct val="0"/>
        </a:spcAft>
        <a:defRPr sz="4400" b="1">
          <a:solidFill>
            <a:schemeClr val="tx1"/>
          </a:solidFill>
          <a:latin typeface="Arial" pitchFamily="34" charset="0"/>
          <a:cs typeface="Arial" pitchFamily="34" charset="0"/>
        </a:defRPr>
      </a:lvl4pPr>
      <a:lvl5pPr algn="ctr" defTabSz="457200" rtl="0" fontAlgn="base">
        <a:spcBef>
          <a:spcPct val="0"/>
        </a:spcBef>
        <a:spcAft>
          <a:spcPct val="0"/>
        </a:spcAft>
        <a:defRPr sz="4400" b="1">
          <a:solidFill>
            <a:schemeClr val="tx1"/>
          </a:solidFill>
          <a:latin typeface="Arial" pitchFamily="34" charset="0"/>
          <a:cs typeface="Arial" pitchFamily="34" charset="0"/>
        </a:defRPr>
      </a:lvl5pPr>
      <a:lvl6pPr marL="457200" algn="ctr" defTabSz="457200" rtl="0" fontAlgn="base">
        <a:spcBef>
          <a:spcPct val="0"/>
        </a:spcBef>
        <a:spcAft>
          <a:spcPct val="0"/>
        </a:spcAft>
        <a:defRPr sz="4400" b="1">
          <a:solidFill>
            <a:schemeClr val="tx1"/>
          </a:solidFill>
          <a:latin typeface="Arial" pitchFamily="34" charset="0"/>
          <a:cs typeface="Arial" pitchFamily="34" charset="0"/>
        </a:defRPr>
      </a:lvl6pPr>
      <a:lvl7pPr marL="914400" algn="ctr" defTabSz="457200" rtl="0" fontAlgn="base">
        <a:spcBef>
          <a:spcPct val="0"/>
        </a:spcBef>
        <a:spcAft>
          <a:spcPct val="0"/>
        </a:spcAft>
        <a:defRPr sz="4400" b="1">
          <a:solidFill>
            <a:schemeClr val="tx1"/>
          </a:solidFill>
          <a:latin typeface="Arial" pitchFamily="34" charset="0"/>
          <a:cs typeface="Arial" pitchFamily="34" charset="0"/>
        </a:defRPr>
      </a:lvl7pPr>
      <a:lvl8pPr marL="1371600" algn="ctr" defTabSz="457200" rtl="0" fontAlgn="base">
        <a:spcBef>
          <a:spcPct val="0"/>
        </a:spcBef>
        <a:spcAft>
          <a:spcPct val="0"/>
        </a:spcAft>
        <a:defRPr sz="4400" b="1">
          <a:solidFill>
            <a:schemeClr val="tx1"/>
          </a:solidFill>
          <a:latin typeface="Arial" pitchFamily="34" charset="0"/>
          <a:cs typeface="Arial" pitchFamily="34" charset="0"/>
        </a:defRPr>
      </a:lvl8pPr>
      <a:lvl9pPr marL="1828800" algn="ctr" defTabSz="457200" rtl="0" fontAlgn="base">
        <a:spcBef>
          <a:spcPct val="0"/>
        </a:spcBef>
        <a:spcAft>
          <a:spcPct val="0"/>
        </a:spcAft>
        <a:defRPr sz="4400" b="1">
          <a:solidFill>
            <a:schemeClr val="tx1"/>
          </a:solidFill>
          <a:latin typeface="Arial" pitchFamily="34" charset="0"/>
          <a:cs typeface="Arial" pitchFamily="34" charset="0"/>
        </a:defRPr>
      </a:lvl9pPr>
    </p:titleStyle>
    <p:bodyStyle>
      <a:lvl1pPr marL="342900" indent="-342900" algn="l" defTabSz="457200" rtl="0" fontAlgn="base">
        <a:lnSpc>
          <a:spcPct val="90000"/>
        </a:lnSpc>
        <a:spcBef>
          <a:spcPct val="0"/>
        </a:spcBef>
        <a:spcAft>
          <a:spcPts val="1200"/>
        </a:spcAft>
        <a:buClr>
          <a:schemeClr val="accent1"/>
        </a:buClr>
        <a:buFont typeface="Arial Unicode MS" pitchFamily="34" charset="-128"/>
        <a:buChar char="▶"/>
        <a:defRPr sz="3200" kern="1200">
          <a:solidFill>
            <a:schemeClr val="tx1"/>
          </a:solidFill>
          <a:latin typeface="Arial"/>
          <a:ea typeface="+mn-ea"/>
          <a:cs typeface="Arial"/>
        </a:defRPr>
      </a:lvl1pPr>
      <a:lvl2pPr marL="742950" indent="-285750" algn="l" defTabSz="457200" rtl="0" fontAlgn="base">
        <a:lnSpc>
          <a:spcPct val="90000"/>
        </a:lnSpc>
        <a:spcBef>
          <a:spcPct val="0"/>
        </a:spcBef>
        <a:spcAft>
          <a:spcPts val="1200"/>
        </a:spcAft>
        <a:buClr>
          <a:schemeClr val="accent1"/>
        </a:buClr>
        <a:buFont typeface="Arial Unicode MS" pitchFamily="34" charset="-128"/>
        <a:buChar char="▶"/>
        <a:defRPr sz="2800" kern="1200">
          <a:solidFill>
            <a:schemeClr val="tx1"/>
          </a:solidFill>
          <a:latin typeface="Arial"/>
          <a:ea typeface="+mn-ea"/>
          <a:cs typeface="Arial"/>
        </a:defRPr>
      </a:lvl2pPr>
      <a:lvl3pPr marL="1143000" indent="-228600" algn="l" defTabSz="457200" rtl="0" fontAlgn="base">
        <a:lnSpc>
          <a:spcPct val="90000"/>
        </a:lnSpc>
        <a:spcBef>
          <a:spcPct val="0"/>
        </a:spcBef>
        <a:spcAft>
          <a:spcPts val="1200"/>
        </a:spcAft>
        <a:buClr>
          <a:schemeClr val="accent1"/>
        </a:buClr>
        <a:buFont typeface="Arial Unicode MS" pitchFamily="34" charset="-128"/>
        <a:buChar char="▶"/>
        <a:defRPr sz="2400" kern="1200">
          <a:solidFill>
            <a:schemeClr val="tx1"/>
          </a:solidFill>
          <a:latin typeface="Arial"/>
          <a:ea typeface="+mn-ea"/>
          <a:cs typeface="Arial"/>
        </a:defRPr>
      </a:lvl3pPr>
      <a:lvl4pPr marL="1600200" indent="-228600" algn="l" defTabSz="457200" rtl="0" fontAlgn="base">
        <a:lnSpc>
          <a:spcPct val="90000"/>
        </a:lnSpc>
        <a:spcBef>
          <a:spcPct val="0"/>
        </a:spcBef>
        <a:spcAft>
          <a:spcPts val="1200"/>
        </a:spcAft>
        <a:buClr>
          <a:schemeClr val="accent1"/>
        </a:buClr>
        <a:buFont typeface="Arial Unicode MS" pitchFamily="34" charset="-128"/>
        <a:buChar char="▶"/>
        <a:defRPr sz="2000" kern="1200">
          <a:solidFill>
            <a:schemeClr val="tx1"/>
          </a:solidFill>
          <a:latin typeface="Arial"/>
          <a:ea typeface="+mn-ea"/>
          <a:cs typeface="Arial"/>
        </a:defRPr>
      </a:lvl4pPr>
      <a:lvl5pPr marL="2057400" indent="-228600" algn="l" defTabSz="457200" rtl="0" fontAlgn="base">
        <a:lnSpc>
          <a:spcPct val="90000"/>
        </a:lnSpc>
        <a:spcBef>
          <a:spcPct val="0"/>
        </a:spcBef>
        <a:spcAft>
          <a:spcPts val="1200"/>
        </a:spcAft>
        <a:buClr>
          <a:schemeClr val="accent1"/>
        </a:buClr>
        <a:buFont typeface="Arial Unicode MS" pitchFamily="34" charset="-128"/>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9281"/>
            <a:ext cx="9144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Title 2"/>
          <p:cNvSpPr>
            <a:spLocks noGrp="1"/>
          </p:cNvSpPr>
          <p:nvPr>
            <p:ph type="title"/>
          </p:nvPr>
        </p:nvSpPr>
        <p:spPr/>
        <p:txBody>
          <a:bodyPr/>
          <a:lstStyle/>
          <a:p>
            <a:pPr eaLnBrk="1" hangingPunct="1"/>
            <a:r>
              <a:rPr lang="en-US" altLang="id-ID" dirty="0">
                <a:latin typeface="Arial" pitchFamily="34" charset="0"/>
                <a:cs typeface="Arial" pitchFamily="34" charset="0"/>
              </a:rPr>
              <a:t> </a:t>
            </a:r>
          </a:p>
        </p:txBody>
      </p:sp>
      <p:sp>
        <p:nvSpPr>
          <p:cNvPr id="39" name="TextBox 38"/>
          <p:cNvSpPr txBox="1"/>
          <p:nvPr/>
        </p:nvSpPr>
        <p:spPr>
          <a:xfrm>
            <a:off x="457200" y="2273964"/>
            <a:ext cx="1040670" cy="1015663"/>
          </a:xfrm>
          <a:prstGeom prst="rect">
            <a:avLst/>
          </a:prstGeom>
          <a:noFill/>
        </p:spPr>
        <p:txBody>
          <a:bodyPr wrap="none">
            <a:spAutoFit/>
          </a:bodyPr>
          <a:lstStyle/>
          <a:p>
            <a:pPr fontAlgn="auto">
              <a:spcBef>
                <a:spcPts val="0"/>
              </a:spcBef>
              <a:spcAft>
                <a:spcPts val="0"/>
              </a:spcAft>
              <a:defRPr/>
            </a:pPr>
            <a:r>
              <a:rPr lang="en-US" sz="6000" b="1" dirty="0">
                <a:effectLst>
                  <a:outerShdw blurRad="38100" dist="38100" dir="2700000" algn="tl">
                    <a:srgbClr val="000000">
                      <a:alpha val="43137"/>
                    </a:srgbClr>
                  </a:outerShdw>
                </a:effectLst>
                <a:latin typeface="Arial"/>
                <a:cs typeface="Arial"/>
              </a:rPr>
              <a:t>10</a:t>
            </a:r>
          </a:p>
        </p:txBody>
      </p:sp>
      <p:sp>
        <p:nvSpPr>
          <p:cNvPr id="2" name="Rectangle 1"/>
          <p:cNvSpPr/>
          <p:nvPr/>
        </p:nvSpPr>
        <p:spPr>
          <a:xfrm>
            <a:off x="3066442" y="4581694"/>
            <a:ext cx="6077558" cy="769441"/>
          </a:xfrm>
          <a:prstGeom prst="rect">
            <a:avLst/>
          </a:prstGeom>
        </p:spPr>
        <p:txBody>
          <a:bodyPr wrap="square">
            <a:spAutoFit/>
          </a:bodyPr>
          <a:lstStyle/>
          <a:p>
            <a:pPr algn="ctr"/>
            <a:r>
              <a:rPr lang="en-US" altLang="id-ID" sz="4400" b="1" dirty="0"/>
              <a:t>Project Management</a:t>
            </a:r>
          </a:p>
        </p:txBody>
      </p:sp>
    </p:spTree>
    <p:extLst>
      <p:ext uri="{BB962C8B-B14F-4D97-AF65-F5344CB8AC3E}">
        <p14:creationId xmlns:p14="http://schemas.microsoft.com/office/powerpoint/2010/main" val="210475860"/>
      </p:ext>
    </p:extLst>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17"/>
            <a:ext cx="8229600"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defRPr/>
            </a:pPr>
            <a:br>
              <a:rPr lang="id-ID" sz="3200" dirty="0"/>
            </a:br>
            <a:br>
              <a:rPr lang="id-ID" sz="3200" dirty="0"/>
            </a:br>
            <a:br>
              <a:rPr lang="id-ID" sz="3200" dirty="0"/>
            </a:br>
            <a:r>
              <a:rPr lang="en-US" sz="3200" dirty="0"/>
              <a:t>EMPAT LANGKAH DALAM MEMPERSINGKAT SUATU PROYEK</a:t>
            </a:r>
            <a:br>
              <a:rPr lang="id-ID" sz="2800" dirty="0"/>
            </a:br>
            <a:br>
              <a:rPr lang="id-ID" sz="2800" dirty="0"/>
            </a:br>
            <a:br>
              <a:rPr lang="id-ID" sz="2800" dirty="0"/>
            </a:br>
            <a:r>
              <a:rPr lang="id-ID" sz="2800" dirty="0"/>
              <a:t> Empat Langkah dalam Mempersingkat suatu Proyek</a:t>
            </a:r>
            <a:endParaRPr lang="id-ID" sz="3200" dirty="0"/>
          </a:p>
        </p:txBody>
      </p:sp>
      <p:sp>
        <p:nvSpPr>
          <p:cNvPr id="3" name="Content Placeholder 2"/>
          <p:cNvSpPr>
            <a:spLocks noGrp="1"/>
          </p:cNvSpPr>
          <p:nvPr>
            <p:ph idx="1"/>
          </p:nvPr>
        </p:nvSpPr>
        <p:spPr/>
        <p:txBody>
          <a:bodyPr>
            <a:noAutofit/>
          </a:bodyPr>
          <a:lstStyle/>
          <a:p>
            <a:pPr marL="465138" indent="-465138">
              <a:lnSpc>
                <a:spcPct val="100000"/>
              </a:lnSpc>
              <a:buFont typeface="Wingdings" pitchFamily="2" charset="2"/>
              <a:buChar char="Ø"/>
              <a:defRPr/>
            </a:pPr>
            <a:r>
              <a:rPr lang="sv-SE" sz="1800" b="1" dirty="0">
                <a:latin typeface="Arial" pitchFamily="34" charset="0"/>
                <a:cs typeface="Arial" pitchFamily="34" charset="0"/>
              </a:rPr>
              <a:t>Langkah 1</a:t>
            </a:r>
            <a:r>
              <a:rPr lang="sv-SE" sz="1800" dirty="0">
                <a:latin typeface="Arial" pitchFamily="34" charset="0"/>
                <a:cs typeface="Arial" pitchFamily="34" charset="0"/>
              </a:rPr>
              <a:t>: Menghitung biaya singkat per minggu (atau periode waktu lainnya) untuk masing-masing aktivitas dalam jaringan kerja.</a:t>
            </a:r>
            <a:endParaRPr lang="id-ID" sz="1800" dirty="0">
              <a:latin typeface="Arial" pitchFamily="34" charset="0"/>
              <a:cs typeface="Arial" pitchFamily="34" charset="0"/>
            </a:endParaRPr>
          </a:p>
          <a:p>
            <a:pPr marL="465138" indent="-465138">
              <a:lnSpc>
                <a:spcPct val="100000"/>
              </a:lnSpc>
              <a:buFont typeface="Wingdings" pitchFamily="2" charset="2"/>
              <a:buChar char="Ø"/>
              <a:defRPr/>
            </a:pPr>
            <a:r>
              <a:rPr lang="id-ID" sz="1800" b="1" dirty="0">
                <a:latin typeface="Arial" pitchFamily="34" charset="0"/>
                <a:cs typeface="Arial" pitchFamily="34" charset="0"/>
              </a:rPr>
              <a:t>Langkah 2</a:t>
            </a:r>
            <a:r>
              <a:rPr lang="id-ID" sz="1800" dirty="0">
                <a:latin typeface="Arial" pitchFamily="34" charset="0"/>
                <a:cs typeface="Arial" pitchFamily="34" charset="0"/>
              </a:rPr>
              <a:t>: Menggunakan waktu aktivitas saat ini, temukan jalur kritis dalam jaringan proyek. Idenfitikasi aktivitas-aktivitas kritis.</a:t>
            </a:r>
          </a:p>
          <a:p>
            <a:pPr marL="465138" indent="-465138">
              <a:lnSpc>
                <a:spcPct val="100000"/>
              </a:lnSpc>
              <a:buFont typeface="Wingdings" pitchFamily="2" charset="2"/>
              <a:buChar char="Ø"/>
              <a:defRPr/>
            </a:pPr>
            <a:r>
              <a:rPr lang="id-ID" sz="1800" b="1" dirty="0">
                <a:latin typeface="Arial" pitchFamily="34" charset="0"/>
                <a:cs typeface="Arial" pitchFamily="34" charset="0"/>
              </a:rPr>
              <a:t>Langkah 3</a:t>
            </a:r>
            <a:r>
              <a:rPr lang="id-ID" sz="1800" dirty="0">
                <a:latin typeface="Arial" pitchFamily="34" charset="0"/>
                <a:cs typeface="Arial" pitchFamily="34" charset="0"/>
              </a:rPr>
              <a:t>: Jika terdapat satu jalur kritis, kemudian pilih aktivitas pada jalur kritis ini yang (a) masih bisa dipersingkat (</a:t>
            </a:r>
            <a:r>
              <a:rPr lang="id-ID" sz="1800" i="1" dirty="0">
                <a:latin typeface="Arial" pitchFamily="34" charset="0"/>
                <a:cs typeface="Arial" pitchFamily="34" charset="0"/>
              </a:rPr>
              <a:t>crashed</a:t>
            </a:r>
            <a:r>
              <a:rPr lang="id-ID" sz="1800" dirty="0">
                <a:latin typeface="Arial" pitchFamily="34" charset="0"/>
                <a:cs typeface="Arial" pitchFamily="34" charset="0"/>
              </a:rPr>
              <a:t>) dan (b) memiliki biaya singkat per periode yang paling kecil. Mempersingkat aktivitas ini selama satu periode.</a:t>
            </a:r>
          </a:p>
          <a:p>
            <a:pPr marL="465138" indent="-465138">
              <a:lnSpc>
                <a:spcPct val="100000"/>
              </a:lnSpc>
              <a:buFont typeface="Wingdings" pitchFamily="2" charset="2"/>
              <a:buChar char="Ø"/>
              <a:defRPr/>
            </a:pPr>
            <a:r>
              <a:rPr lang="id-ID" sz="1800" b="1" dirty="0">
                <a:latin typeface="Arial" pitchFamily="34" charset="0"/>
                <a:cs typeface="Arial" pitchFamily="34" charset="0"/>
              </a:rPr>
              <a:t>Langkah 4</a:t>
            </a:r>
            <a:r>
              <a:rPr lang="id-ID" sz="1800" dirty="0">
                <a:latin typeface="Arial" pitchFamily="34" charset="0"/>
                <a:cs typeface="Arial" pitchFamily="34" charset="0"/>
              </a:rPr>
              <a:t>: Perbarui semua waktu aktivitas. Jika tenggat waktu yang diinginkan telah tercapai, berhenti. Jika tidak, kembali ke Langkah 2.</a:t>
            </a:r>
          </a:p>
          <a:p>
            <a:pPr>
              <a:lnSpc>
                <a:spcPct val="100000"/>
              </a:lnSpc>
              <a:buFont typeface="Wingdings" pitchFamily="2" charset="2"/>
              <a:buChar char="Ø"/>
              <a:defRPr/>
            </a:pPr>
            <a:endParaRPr lang="id-ID" sz="2200" dirty="0">
              <a:latin typeface="Arial" pitchFamily="34" charset="0"/>
              <a:cs typeface="Arial" pitchFamily="34" charset="0"/>
            </a:endParaRPr>
          </a:p>
          <a:p>
            <a:pPr>
              <a:lnSpc>
                <a:spcPct val="100000"/>
              </a:lnSpc>
              <a:buFont typeface="Wingdings" pitchFamily="2" charset="2"/>
              <a:buChar char="Ø"/>
              <a:defRPr/>
            </a:pPr>
            <a:endParaRPr lang="id-ID" sz="2000" dirty="0">
              <a:latin typeface="Arial" pitchFamily="34" charset="0"/>
              <a:cs typeface="Arial" pitchFamily="34" charset="0"/>
            </a:endParaRPr>
          </a:p>
        </p:txBody>
      </p:sp>
    </p:spTree>
    <p:extLst>
      <p:ext uri="{BB962C8B-B14F-4D97-AF65-F5344CB8AC3E}">
        <p14:creationId xmlns:p14="http://schemas.microsoft.com/office/powerpoint/2010/main" val="327810581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88387" y="1634110"/>
            <a:ext cx="8596303" cy="4716959"/>
          </a:xfrm>
          <a:prstGeom prst="rect">
            <a:avLst/>
          </a:prstGeom>
          <a:solidFill>
            <a:schemeClr val="bg1"/>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cs typeface="Calibri" panose="020F0502020204030204" pitchFamily="34" charset="0"/>
            </a:endParaRPr>
          </a:p>
        </p:txBody>
      </p:sp>
      <p:sp>
        <p:nvSpPr>
          <p:cNvPr id="75778" name="Rectangle 3"/>
          <p:cNvSpPr>
            <a:spLocks noGrp="1" noChangeArrowheads="1"/>
          </p:cNvSpPr>
          <p:nvPr>
            <p:ph type="body" idx="1"/>
          </p:nvPr>
        </p:nvSpPr>
        <p:spPr>
          <a:xfrm>
            <a:off x="4203508" y="1990535"/>
            <a:ext cx="4681183" cy="3675063"/>
          </a:xfrm>
        </p:spPr>
        <p:txBody>
          <a:bodyPr lIns="90475" tIns="44444" rIns="90475" bIns="44444"/>
          <a:lstStyle/>
          <a:p>
            <a:pPr>
              <a:buClr>
                <a:srgbClr val="BF0922"/>
              </a:buClr>
              <a:buSzPct val="60000"/>
              <a:buFont typeface="Lucida Grande"/>
              <a:buChar char="►"/>
            </a:pPr>
            <a:r>
              <a:rPr lang="en-US" altLang="id-ID" dirty="0">
                <a:latin typeface="+mn-lt"/>
                <a:ea typeface="MS PGothic" pitchFamily="34" charset="-128"/>
                <a:cs typeface="Arial" pitchFamily="34" charset="0"/>
              </a:rPr>
              <a:t>Gantt chart</a:t>
            </a:r>
          </a:p>
          <a:p>
            <a:pPr>
              <a:buClr>
                <a:srgbClr val="BF0922"/>
              </a:buClr>
              <a:buSzPct val="60000"/>
              <a:buFont typeface="Lucida Grande"/>
              <a:buChar char="►"/>
            </a:pPr>
            <a:r>
              <a:rPr lang="en-US" altLang="id-ID" dirty="0">
                <a:latin typeface="+mn-lt"/>
                <a:ea typeface="MS PGothic" pitchFamily="34" charset="-128"/>
                <a:cs typeface="Arial" pitchFamily="34" charset="0"/>
              </a:rPr>
              <a:t>Critical Path Method (CPM)</a:t>
            </a:r>
          </a:p>
          <a:p>
            <a:pPr>
              <a:buClr>
                <a:srgbClr val="BF0922"/>
              </a:buClr>
              <a:buSzPct val="60000"/>
              <a:buFont typeface="Lucida Grande"/>
              <a:buChar char="►"/>
            </a:pPr>
            <a:r>
              <a:rPr lang="en-US" altLang="id-ID" dirty="0">
                <a:latin typeface="+mn-lt"/>
                <a:ea typeface="MS PGothic" pitchFamily="34" charset="-128"/>
                <a:cs typeface="Arial" pitchFamily="34" charset="0"/>
              </a:rPr>
              <a:t>Program Evaluation and Review Technique (PERT)</a:t>
            </a:r>
          </a:p>
        </p:txBody>
      </p:sp>
      <p:sp>
        <p:nvSpPr>
          <p:cNvPr id="77828" name="Rectangle 4"/>
          <p:cNvSpPr>
            <a:spLocks noGrp="1" noChangeArrowheads="1"/>
          </p:cNvSpPr>
          <p:nvPr>
            <p:ph type="title"/>
          </p:nvPr>
        </p:nvSpPr>
        <p:spPr>
          <a:xfrm>
            <a:off x="677862" y="300251"/>
            <a:ext cx="7770812" cy="1045664"/>
          </a:xfrm>
        </p:spPr>
        <p:txBody>
          <a:bodyPr rtlCol="0">
            <a:normAutofit/>
          </a:bodyPr>
          <a:lstStyle/>
          <a:p>
            <a:pPr fontAlgn="auto">
              <a:spcAft>
                <a:spcPts val="0"/>
              </a:spcAft>
              <a:defRPr/>
            </a:pPr>
            <a:r>
              <a:rPr lang="en-US" dirty="0">
                <a:latin typeface="+mn-lt"/>
                <a:ea typeface="ＭＳ Ｐゴシック" charset="0"/>
              </a:rPr>
              <a:t>Project Management Techniques</a:t>
            </a:r>
          </a:p>
        </p:txBody>
      </p:sp>
      <p:pic>
        <p:nvPicPr>
          <p:cNvPr id="75782" name="Picture 6" descr="Top 5 Project Management Techniques That Work for Softwa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31" y="2138221"/>
            <a:ext cx="3874177" cy="2109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l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711200" y="257554"/>
            <a:ext cx="7772400" cy="889000"/>
          </a:xfrm>
          <a:solidFill>
            <a:schemeClr val="accent4">
              <a:lumMod val="20000"/>
              <a:lumOff val="80000"/>
            </a:schemeClr>
          </a:solidFill>
          <a:ln>
            <a:solidFill>
              <a:schemeClr val="accent2">
                <a:lumMod val="50000"/>
              </a:schemeClr>
            </a:solidFill>
          </a:ln>
        </p:spPr>
        <p:txBody>
          <a:bodyPr/>
          <a:lstStyle/>
          <a:p>
            <a:r>
              <a:rPr lang="en-US" altLang="id-ID" dirty="0">
                <a:latin typeface="+mn-lt"/>
                <a:ea typeface="MS PGothic" pitchFamily="34" charset="-128"/>
                <a:cs typeface="Arial" pitchFamily="34" charset="0"/>
              </a:rPr>
              <a:t>A Simple Gantt Chart</a:t>
            </a:r>
          </a:p>
        </p:txBody>
      </p:sp>
      <p:grpSp>
        <p:nvGrpSpPr>
          <p:cNvPr id="79875" name="Group 3"/>
          <p:cNvGrpSpPr>
            <a:grpSpLocks/>
          </p:cNvGrpSpPr>
          <p:nvPr/>
        </p:nvGrpSpPr>
        <p:grpSpPr bwMode="auto">
          <a:xfrm>
            <a:off x="711200" y="2054225"/>
            <a:ext cx="7658100" cy="3660775"/>
            <a:chOff x="448" y="1294"/>
            <a:chExt cx="4824" cy="2306"/>
          </a:xfrm>
        </p:grpSpPr>
        <p:sp>
          <p:nvSpPr>
            <p:cNvPr id="35851" name="Rectangle 4"/>
            <p:cNvSpPr>
              <a:spLocks noChangeArrowheads="1"/>
            </p:cNvSpPr>
            <p:nvPr/>
          </p:nvSpPr>
          <p:spPr bwMode="auto">
            <a:xfrm>
              <a:off x="451" y="1294"/>
              <a:ext cx="4821" cy="2306"/>
            </a:xfrm>
            <a:prstGeom prst="rect">
              <a:avLst/>
            </a:prstGeom>
            <a:solidFill>
              <a:schemeClr val="accent3"/>
            </a:solidFill>
            <a:ln w="2857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77834" name="Text Box 5"/>
            <p:cNvSpPr txBox="1">
              <a:spLocks noChangeArrowheads="1"/>
            </p:cNvSpPr>
            <p:nvPr/>
          </p:nvSpPr>
          <p:spPr bwMode="auto">
            <a:xfrm>
              <a:off x="1718" y="1314"/>
              <a:ext cx="34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en-AU" altLang="id-ID" sz="2400" b="1">
                  <a:latin typeface="Arial" pitchFamily="34" charset="0"/>
                  <a:ea typeface="MS PGothic" pitchFamily="34" charset="-128"/>
                </a:rPr>
                <a:t>Time</a:t>
              </a:r>
            </a:p>
            <a:p>
              <a:pPr algn="ctr"/>
              <a:r>
                <a:rPr lang="en-AU" altLang="id-ID" sz="2400" b="1">
                  <a:latin typeface="Arial" pitchFamily="34" charset="0"/>
                  <a:ea typeface="MS PGothic" pitchFamily="34" charset="-128"/>
                </a:rPr>
                <a:t>J     F     M     A     M     J     J     A     S</a:t>
              </a:r>
            </a:p>
          </p:txBody>
        </p:sp>
        <p:sp>
          <p:nvSpPr>
            <p:cNvPr id="77835" name="Line 6"/>
            <p:cNvSpPr>
              <a:spLocks noChangeShapeType="1"/>
            </p:cNvSpPr>
            <p:nvPr/>
          </p:nvSpPr>
          <p:spPr bwMode="auto">
            <a:xfrm>
              <a:off x="2053"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7836" name="Line 7"/>
            <p:cNvSpPr>
              <a:spLocks noChangeShapeType="1"/>
            </p:cNvSpPr>
            <p:nvPr/>
          </p:nvSpPr>
          <p:spPr bwMode="auto">
            <a:xfrm>
              <a:off x="2450"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7837" name="Line 8"/>
            <p:cNvSpPr>
              <a:spLocks noChangeShapeType="1"/>
            </p:cNvSpPr>
            <p:nvPr/>
          </p:nvSpPr>
          <p:spPr bwMode="auto">
            <a:xfrm>
              <a:off x="2847"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7838" name="Line 9"/>
            <p:cNvSpPr>
              <a:spLocks noChangeShapeType="1"/>
            </p:cNvSpPr>
            <p:nvPr/>
          </p:nvSpPr>
          <p:spPr bwMode="auto">
            <a:xfrm>
              <a:off x="3244"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7839" name="Line 10"/>
            <p:cNvSpPr>
              <a:spLocks noChangeShapeType="1"/>
            </p:cNvSpPr>
            <p:nvPr/>
          </p:nvSpPr>
          <p:spPr bwMode="auto">
            <a:xfrm>
              <a:off x="3641"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7840" name="Line 11"/>
            <p:cNvSpPr>
              <a:spLocks noChangeShapeType="1"/>
            </p:cNvSpPr>
            <p:nvPr/>
          </p:nvSpPr>
          <p:spPr bwMode="auto">
            <a:xfrm>
              <a:off x="4038"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7841" name="Line 12"/>
            <p:cNvSpPr>
              <a:spLocks noChangeShapeType="1"/>
            </p:cNvSpPr>
            <p:nvPr/>
          </p:nvSpPr>
          <p:spPr bwMode="auto">
            <a:xfrm>
              <a:off x="4435"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7842" name="Line 13"/>
            <p:cNvSpPr>
              <a:spLocks noChangeShapeType="1"/>
            </p:cNvSpPr>
            <p:nvPr/>
          </p:nvSpPr>
          <p:spPr bwMode="auto">
            <a:xfrm>
              <a:off x="1656"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7843" name="Line 14"/>
            <p:cNvSpPr>
              <a:spLocks noChangeShapeType="1"/>
            </p:cNvSpPr>
            <p:nvPr/>
          </p:nvSpPr>
          <p:spPr bwMode="auto">
            <a:xfrm>
              <a:off x="4832"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7844" name="Line 15"/>
            <p:cNvSpPr>
              <a:spLocks noChangeShapeType="1"/>
            </p:cNvSpPr>
            <p:nvPr/>
          </p:nvSpPr>
          <p:spPr bwMode="auto">
            <a:xfrm>
              <a:off x="448" y="1848"/>
              <a:ext cx="48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7845" name="Text Box 16"/>
            <p:cNvSpPr txBox="1">
              <a:spLocks noChangeArrowheads="1"/>
            </p:cNvSpPr>
            <p:nvPr/>
          </p:nvSpPr>
          <p:spPr bwMode="auto">
            <a:xfrm>
              <a:off x="494" y="1896"/>
              <a:ext cx="1129" cy="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nSpc>
                  <a:spcPct val="135000"/>
                </a:lnSpc>
              </a:pPr>
              <a:r>
                <a:rPr lang="en-AU" altLang="id-ID" sz="2400" b="1">
                  <a:latin typeface="Arial" pitchFamily="34" charset="0"/>
                  <a:ea typeface="MS PGothic" pitchFamily="34" charset="-128"/>
                </a:rPr>
                <a:t>Design</a:t>
              </a:r>
            </a:p>
            <a:p>
              <a:pPr>
                <a:lnSpc>
                  <a:spcPct val="135000"/>
                </a:lnSpc>
              </a:pPr>
              <a:r>
                <a:rPr lang="en-AU" altLang="id-ID" sz="2400" b="1">
                  <a:latin typeface="Arial" pitchFamily="34" charset="0"/>
                  <a:ea typeface="MS PGothic" pitchFamily="34" charset="-128"/>
                </a:rPr>
                <a:t>Prototype</a:t>
              </a:r>
            </a:p>
            <a:p>
              <a:pPr>
                <a:lnSpc>
                  <a:spcPct val="135000"/>
                </a:lnSpc>
              </a:pPr>
              <a:r>
                <a:rPr lang="en-AU" altLang="id-ID" sz="2400" b="1">
                  <a:latin typeface="Arial" pitchFamily="34" charset="0"/>
                  <a:ea typeface="MS PGothic" pitchFamily="34" charset="-128"/>
                </a:rPr>
                <a:t>Test</a:t>
              </a:r>
            </a:p>
            <a:p>
              <a:pPr>
                <a:lnSpc>
                  <a:spcPct val="135000"/>
                </a:lnSpc>
              </a:pPr>
              <a:r>
                <a:rPr lang="en-AU" altLang="id-ID" sz="2400" b="1">
                  <a:latin typeface="Arial" pitchFamily="34" charset="0"/>
                  <a:ea typeface="MS PGothic" pitchFamily="34" charset="-128"/>
                </a:rPr>
                <a:t>Revise</a:t>
              </a:r>
            </a:p>
            <a:p>
              <a:pPr>
                <a:lnSpc>
                  <a:spcPct val="135000"/>
                </a:lnSpc>
              </a:pPr>
              <a:r>
                <a:rPr lang="en-AU" altLang="id-ID" sz="2400" b="1">
                  <a:latin typeface="Arial" pitchFamily="34" charset="0"/>
                  <a:ea typeface="MS PGothic" pitchFamily="34" charset="-128"/>
                </a:rPr>
                <a:t>Production</a:t>
              </a:r>
            </a:p>
          </p:txBody>
        </p:sp>
      </p:grpSp>
      <p:grpSp>
        <p:nvGrpSpPr>
          <p:cNvPr id="79889" name="Group 17"/>
          <p:cNvGrpSpPr>
            <a:grpSpLocks/>
          </p:cNvGrpSpPr>
          <p:nvPr/>
        </p:nvGrpSpPr>
        <p:grpSpPr bwMode="auto">
          <a:xfrm>
            <a:off x="2844800" y="3219450"/>
            <a:ext cx="5270500" cy="2228850"/>
            <a:chOff x="1792" y="2028"/>
            <a:chExt cx="3320" cy="1404"/>
          </a:xfrm>
        </p:grpSpPr>
        <p:sp>
          <p:nvSpPr>
            <p:cNvPr id="35846" name="Rectangle 18"/>
            <p:cNvSpPr>
              <a:spLocks noChangeArrowheads="1"/>
            </p:cNvSpPr>
            <p:nvPr/>
          </p:nvSpPr>
          <p:spPr bwMode="auto">
            <a:xfrm>
              <a:off x="1792" y="2028"/>
              <a:ext cx="2076"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5847" name="Rectangle 19"/>
            <p:cNvSpPr>
              <a:spLocks noChangeArrowheads="1"/>
            </p:cNvSpPr>
            <p:nvPr/>
          </p:nvSpPr>
          <p:spPr bwMode="auto">
            <a:xfrm>
              <a:off x="2504" y="2336"/>
              <a:ext cx="688"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5848" name="Rectangle 20"/>
            <p:cNvSpPr>
              <a:spLocks noChangeArrowheads="1"/>
            </p:cNvSpPr>
            <p:nvPr/>
          </p:nvSpPr>
          <p:spPr bwMode="auto">
            <a:xfrm>
              <a:off x="2952" y="2648"/>
              <a:ext cx="840"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5849" name="Rectangle 21"/>
            <p:cNvSpPr>
              <a:spLocks noChangeArrowheads="1"/>
            </p:cNvSpPr>
            <p:nvPr/>
          </p:nvSpPr>
          <p:spPr bwMode="auto">
            <a:xfrm>
              <a:off x="3072" y="2944"/>
              <a:ext cx="892"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5850" name="Rectangle 22"/>
            <p:cNvSpPr>
              <a:spLocks noChangeArrowheads="1"/>
            </p:cNvSpPr>
            <p:nvPr/>
          </p:nvSpPr>
          <p:spPr bwMode="auto">
            <a:xfrm>
              <a:off x="3776" y="3264"/>
              <a:ext cx="1336"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79875"/>
                                        </p:tgtEl>
                                        <p:attrNameLst>
                                          <p:attrName>style.visibility</p:attrName>
                                        </p:attrNameLst>
                                      </p:cBhvr>
                                      <p:to>
                                        <p:strVal val="visible"/>
                                      </p:to>
                                    </p:set>
                                    <p:animEffect transition="in" filter="strips(downRight)">
                                      <p:cBhvr>
                                        <p:cTn id="7" dur="1000"/>
                                        <p:tgtEl>
                                          <p:spTgt spid="79875"/>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79889"/>
                                        </p:tgtEl>
                                        <p:attrNameLst>
                                          <p:attrName>style.visibility</p:attrName>
                                        </p:attrNameLst>
                                      </p:cBhvr>
                                      <p:to>
                                        <p:strVal val="visible"/>
                                      </p:to>
                                    </p:set>
                                    <p:animEffect transition="in" filter="wipe(left)">
                                      <p:cBhvr>
                                        <p:cTn id="11" dur="1000"/>
                                        <p:tgtEl>
                                          <p:spTgt spid="79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Rectangle 37"/>
          <p:cNvSpPr>
            <a:spLocks noGrp="1" noChangeArrowheads="1"/>
          </p:cNvSpPr>
          <p:nvPr>
            <p:ph type="title"/>
          </p:nvPr>
        </p:nvSpPr>
        <p:spPr>
          <a:xfrm>
            <a:off x="447675" y="222654"/>
            <a:ext cx="8305800" cy="850900"/>
          </a:xfrm>
          <a:solidFill>
            <a:schemeClr val="accent4">
              <a:lumMod val="20000"/>
              <a:lumOff val="80000"/>
            </a:schemeClr>
          </a:solidFill>
          <a:ln>
            <a:solidFill>
              <a:schemeClr val="accent2">
                <a:lumMod val="50000"/>
              </a:schemeClr>
            </a:solidFill>
          </a:ln>
        </p:spPr>
        <p:txBody>
          <a:bodyPr/>
          <a:lstStyle/>
          <a:p>
            <a:pPr>
              <a:lnSpc>
                <a:spcPct val="80000"/>
              </a:lnSpc>
            </a:pPr>
            <a:r>
              <a:rPr lang="en-US" altLang="id-ID" dirty="0">
                <a:latin typeface="Arial" pitchFamily="34" charset="0"/>
                <a:cs typeface="Arial" pitchFamily="34" charset="0"/>
              </a:rPr>
              <a:t>Service For a Delta Jet</a:t>
            </a:r>
            <a:endParaRPr lang="en-US" altLang="id-ID" sz="3200" dirty="0">
              <a:solidFill>
                <a:srgbClr val="33CC33"/>
              </a:solidFill>
              <a:latin typeface="Arial" pitchFamily="34" charset="0"/>
              <a:cs typeface="Arial" pitchFamily="34" charset="0"/>
            </a:endParaRPr>
          </a:p>
        </p:txBody>
      </p:sp>
      <p:grpSp>
        <p:nvGrpSpPr>
          <p:cNvPr id="2" name="Group 1"/>
          <p:cNvGrpSpPr>
            <a:grpSpLocks/>
          </p:cNvGrpSpPr>
          <p:nvPr/>
        </p:nvGrpSpPr>
        <p:grpSpPr bwMode="auto">
          <a:xfrm>
            <a:off x="469900" y="1409700"/>
            <a:ext cx="8397875" cy="4854575"/>
            <a:chOff x="469900" y="1409700"/>
            <a:chExt cx="8397876" cy="4854575"/>
          </a:xfrm>
        </p:grpSpPr>
        <p:sp>
          <p:nvSpPr>
            <p:cNvPr id="79876" name="Rectangle 4"/>
            <p:cNvSpPr>
              <a:spLocks noChangeArrowheads="1"/>
            </p:cNvSpPr>
            <p:nvPr/>
          </p:nvSpPr>
          <p:spPr bwMode="auto">
            <a:xfrm>
              <a:off x="482600" y="1435100"/>
              <a:ext cx="8191500" cy="4267200"/>
            </a:xfrm>
            <a:prstGeom prst="rect">
              <a:avLst/>
            </a:prstGeom>
            <a:solidFill>
              <a:srgbClr val="C1DBBD"/>
            </a:solidFill>
            <a:ln w="28575">
              <a:solidFill>
                <a:schemeClr val="tx1"/>
              </a:solidFill>
              <a:miter lim="800000"/>
              <a:headEnd/>
              <a:tailEnd/>
            </a:ln>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endParaRPr lang="en-NZ" altLang="id-ID">
                <a:latin typeface="Arial" pitchFamily="34" charset="0"/>
              </a:endParaRPr>
            </a:p>
          </p:txBody>
        </p:sp>
        <p:sp>
          <p:nvSpPr>
            <p:cNvPr id="79877" name="Rectangle 5"/>
            <p:cNvSpPr>
              <a:spLocks noChangeArrowheads="1"/>
            </p:cNvSpPr>
            <p:nvPr/>
          </p:nvSpPr>
          <p:spPr bwMode="auto">
            <a:xfrm>
              <a:off x="482600" y="1435100"/>
              <a:ext cx="4013200" cy="4267200"/>
            </a:xfrm>
            <a:prstGeom prst="rect">
              <a:avLst/>
            </a:prstGeom>
            <a:solidFill>
              <a:srgbClr val="FDE8D9"/>
            </a:solidFill>
            <a:ln w="28575">
              <a:solidFill>
                <a:schemeClr val="tx1"/>
              </a:solidFill>
              <a:miter lim="800000"/>
              <a:headEnd/>
              <a:tailEnd/>
            </a:ln>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endParaRPr lang="en-NZ" altLang="id-ID">
                <a:latin typeface="Arial" pitchFamily="34" charset="0"/>
              </a:endParaRPr>
            </a:p>
          </p:txBody>
        </p:sp>
        <p:sp>
          <p:nvSpPr>
            <p:cNvPr id="36872" name="Rectangle 6"/>
            <p:cNvSpPr>
              <a:spLocks noChangeArrowheads="1"/>
            </p:cNvSpPr>
            <p:nvPr/>
          </p:nvSpPr>
          <p:spPr bwMode="auto">
            <a:xfrm>
              <a:off x="495300" y="1930400"/>
              <a:ext cx="3987800" cy="2476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a:latin typeface="Arial"/>
                <a:cs typeface="Arial"/>
              </a:endParaRPr>
            </a:p>
          </p:txBody>
        </p:sp>
        <p:sp>
          <p:nvSpPr>
            <p:cNvPr id="36873" name="Rectangle 7"/>
            <p:cNvSpPr>
              <a:spLocks noChangeArrowheads="1"/>
            </p:cNvSpPr>
            <p:nvPr/>
          </p:nvSpPr>
          <p:spPr bwMode="auto">
            <a:xfrm>
              <a:off x="495300" y="2635250"/>
              <a:ext cx="3987800" cy="2349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a:latin typeface="Arial"/>
                <a:cs typeface="Arial"/>
              </a:endParaRPr>
            </a:p>
          </p:txBody>
        </p:sp>
        <p:sp>
          <p:nvSpPr>
            <p:cNvPr id="36874" name="Rectangle 8"/>
            <p:cNvSpPr>
              <a:spLocks noChangeArrowheads="1"/>
            </p:cNvSpPr>
            <p:nvPr/>
          </p:nvSpPr>
          <p:spPr bwMode="auto">
            <a:xfrm>
              <a:off x="495300" y="3340100"/>
              <a:ext cx="3987800" cy="2095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a:latin typeface="Arial"/>
                <a:cs typeface="Arial"/>
              </a:endParaRPr>
            </a:p>
          </p:txBody>
        </p:sp>
        <p:sp>
          <p:nvSpPr>
            <p:cNvPr id="36875" name="Rectangle 9"/>
            <p:cNvSpPr>
              <a:spLocks noChangeArrowheads="1"/>
            </p:cNvSpPr>
            <p:nvPr/>
          </p:nvSpPr>
          <p:spPr bwMode="auto">
            <a:xfrm>
              <a:off x="495300" y="3810000"/>
              <a:ext cx="3987800" cy="43180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a:latin typeface="Arial"/>
                <a:cs typeface="Arial"/>
              </a:endParaRPr>
            </a:p>
          </p:txBody>
        </p:sp>
        <p:sp>
          <p:nvSpPr>
            <p:cNvPr id="36876" name="Rectangle 10"/>
            <p:cNvSpPr>
              <a:spLocks noChangeArrowheads="1"/>
            </p:cNvSpPr>
            <p:nvPr/>
          </p:nvSpPr>
          <p:spPr bwMode="auto">
            <a:xfrm>
              <a:off x="495300" y="4514850"/>
              <a:ext cx="3987800" cy="43180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a:latin typeface="Arial"/>
                <a:cs typeface="Arial"/>
              </a:endParaRPr>
            </a:p>
          </p:txBody>
        </p:sp>
        <p:sp>
          <p:nvSpPr>
            <p:cNvPr id="36877" name="Rectangle 11"/>
            <p:cNvSpPr>
              <a:spLocks noChangeArrowheads="1"/>
            </p:cNvSpPr>
            <p:nvPr/>
          </p:nvSpPr>
          <p:spPr bwMode="auto">
            <a:xfrm>
              <a:off x="495300" y="5207000"/>
              <a:ext cx="3987800" cy="2222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a:latin typeface="Arial"/>
                <a:cs typeface="Arial"/>
              </a:endParaRPr>
            </a:p>
          </p:txBody>
        </p:sp>
        <p:sp>
          <p:nvSpPr>
            <p:cNvPr id="79884" name="Text Box 12"/>
            <p:cNvSpPr txBox="1">
              <a:spLocks noChangeArrowheads="1"/>
            </p:cNvSpPr>
            <p:nvPr/>
          </p:nvSpPr>
          <p:spPr bwMode="auto">
            <a:xfrm>
              <a:off x="542925" y="1431925"/>
              <a:ext cx="17716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nSpc>
                  <a:spcPct val="167000"/>
                </a:lnSpc>
              </a:pPr>
              <a:r>
                <a:rPr lang="en-AU" altLang="id-ID" sz="1400" b="1">
                  <a:latin typeface="Arial" pitchFamily="34" charset="0"/>
                  <a:ea typeface="MS PGothic" pitchFamily="34" charset="-128"/>
                </a:rPr>
                <a:t>Passengers</a:t>
              </a:r>
            </a:p>
            <a:p>
              <a:pPr>
                <a:lnSpc>
                  <a:spcPct val="167000"/>
                </a:lnSpc>
              </a:pPr>
              <a:r>
                <a:rPr lang="en-AU" altLang="id-ID" sz="1400" b="1">
                  <a:latin typeface="Arial" pitchFamily="34" charset="0"/>
                  <a:ea typeface="MS PGothic" pitchFamily="34" charset="-128"/>
                </a:rPr>
                <a:t>Baggage</a:t>
              </a:r>
            </a:p>
            <a:p>
              <a:pPr>
                <a:lnSpc>
                  <a:spcPct val="165000"/>
                </a:lnSpc>
              </a:pPr>
              <a:r>
                <a:rPr lang="en-AU" altLang="id-ID" sz="1400" b="1">
                  <a:latin typeface="Arial" pitchFamily="34" charset="0"/>
                  <a:ea typeface="MS PGothic" pitchFamily="34" charset="-128"/>
                </a:rPr>
                <a:t>Fueling</a:t>
              </a:r>
            </a:p>
            <a:p>
              <a:pPr>
                <a:lnSpc>
                  <a:spcPct val="165000"/>
                </a:lnSpc>
              </a:pPr>
              <a:r>
                <a:rPr lang="en-AU" altLang="id-ID" sz="1400" b="1">
                  <a:latin typeface="Arial" pitchFamily="34" charset="0"/>
                  <a:ea typeface="MS PGothic" pitchFamily="34" charset="-128"/>
                </a:rPr>
                <a:t>Cargo and mail</a:t>
              </a:r>
            </a:p>
            <a:p>
              <a:pPr>
                <a:lnSpc>
                  <a:spcPct val="165000"/>
                </a:lnSpc>
              </a:pPr>
              <a:r>
                <a:rPr lang="en-AU" altLang="id-ID" sz="1400" b="1">
                  <a:latin typeface="Arial" pitchFamily="34" charset="0"/>
                  <a:ea typeface="MS PGothic" pitchFamily="34" charset="-128"/>
                </a:rPr>
                <a:t>Galley servicing</a:t>
              </a:r>
            </a:p>
            <a:p>
              <a:pPr>
                <a:lnSpc>
                  <a:spcPct val="165000"/>
                </a:lnSpc>
              </a:pPr>
              <a:r>
                <a:rPr lang="en-AU" altLang="id-ID" sz="1400" b="1">
                  <a:latin typeface="Arial" pitchFamily="34" charset="0"/>
                  <a:ea typeface="MS PGothic" pitchFamily="34" charset="-128"/>
                </a:rPr>
                <a:t>Lavatory servicing</a:t>
              </a:r>
            </a:p>
            <a:p>
              <a:r>
                <a:rPr lang="en-AU" altLang="id-ID" sz="1400" b="1">
                  <a:latin typeface="Arial" pitchFamily="34" charset="0"/>
                  <a:ea typeface="MS PGothic" pitchFamily="34" charset="-128"/>
                </a:rPr>
                <a:t>Drinking water</a:t>
              </a:r>
            </a:p>
            <a:p>
              <a:pPr>
                <a:lnSpc>
                  <a:spcPct val="165000"/>
                </a:lnSpc>
              </a:pPr>
              <a:r>
                <a:rPr lang="en-AU" altLang="id-ID" sz="1400" b="1">
                  <a:latin typeface="Arial" pitchFamily="34" charset="0"/>
                  <a:ea typeface="MS PGothic" pitchFamily="34" charset="-128"/>
                </a:rPr>
                <a:t>Cabin cleaning</a:t>
              </a:r>
            </a:p>
            <a:p>
              <a:pPr>
                <a:lnSpc>
                  <a:spcPct val="165000"/>
                </a:lnSpc>
              </a:pPr>
              <a:r>
                <a:rPr lang="en-AU" altLang="id-ID" sz="1400" b="1">
                  <a:latin typeface="Arial" pitchFamily="34" charset="0"/>
                  <a:ea typeface="MS PGothic" pitchFamily="34" charset="-128"/>
                </a:rPr>
                <a:t>Cargo and mail</a:t>
              </a:r>
            </a:p>
            <a:p>
              <a:pPr>
                <a:lnSpc>
                  <a:spcPct val="165000"/>
                </a:lnSpc>
              </a:pPr>
              <a:r>
                <a:rPr lang="en-AU" altLang="id-ID" sz="1400" b="1">
                  <a:latin typeface="Arial" pitchFamily="34" charset="0"/>
                  <a:ea typeface="MS PGothic" pitchFamily="34" charset="-128"/>
                </a:rPr>
                <a:t>Flight services</a:t>
              </a:r>
            </a:p>
            <a:p>
              <a:pPr>
                <a:lnSpc>
                  <a:spcPct val="155000"/>
                </a:lnSpc>
              </a:pPr>
              <a:r>
                <a:rPr lang="en-AU" altLang="id-ID" sz="1400" b="1">
                  <a:latin typeface="Arial" pitchFamily="34" charset="0"/>
                  <a:ea typeface="MS PGothic" pitchFamily="34" charset="-128"/>
                </a:rPr>
                <a:t>Operating crew</a:t>
              </a:r>
            </a:p>
            <a:p>
              <a:pPr>
                <a:lnSpc>
                  <a:spcPct val="110000"/>
                </a:lnSpc>
              </a:pPr>
              <a:r>
                <a:rPr lang="en-AU" altLang="id-ID" sz="1400" b="1">
                  <a:latin typeface="Arial" pitchFamily="34" charset="0"/>
                  <a:ea typeface="MS PGothic" pitchFamily="34" charset="-128"/>
                </a:rPr>
                <a:t>Baggage</a:t>
              </a:r>
            </a:p>
            <a:p>
              <a:pPr>
                <a:lnSpc>
                  <a:spcPct val="110000"/>
                </a:lnSpc>
              </a:pPr>
              <a:r>
                <a:rPr lang="en-AU" altLang="id-ID" sz="1400" b="1">
                  <a:latin typeface="Arial" pitchFamily="34" charset="0"/>
                  <a:ea typeface="MS PGothic" pitchFamily="34" charset="-128"/>
                </a:rPr>
                <a:t>Passengers</a:t>
              </a:r>
            </a:p>
          </p:txBody>
        </p:sp>
        <p:sp>
          <p:nvSpPr>
            <p:cNvPr id="79885" name="Text Box 13"/>
            <p:cNvSpPr txBox="1">
              <a:spLocks noChangeArrowheads="1"/>
            </p:cNvSpPr>
            <p:nvPr/>
          </p:nvSpPr>
          <p:spPr bwMode="auto">
            <a:xfrm>
              <a:off x="2346325" y="1409700"/>
              <a:ext cx="2130425"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nSpc>
                  <a:spcPct val="110000"/>
                </a:lnSpc>
              </a:pPr>
              <a:r>
                <a:rPr lang="en-AU" altLang="id-ID" sz="1400" b="1">
                  <a:latin typeface="Arial" pitchFamily="34" charset="0"/>
                  <a:ea typeface="MS PGothic" pitchFamily="34" charset="-128"/>
                </a:rPr>
                <a:t>Deplaning</a:t>
              </a:r>
            </a:p>
            <a:p>
              <a:pPr>
                <a:lnSpc>
                  <a:spcPct val="110000"/>
                </a:lnSpc>
              </a:pPr>
              <a:r>
                <a:rPr lang="en-AU" altLang="id-ID" sz="1400" b="1">
                  <a:latin typeface="Arial" pitchFamily="34" charset="0"/>
                  <a:ea typeface="MS PGothic" pitchFamily="34" charset="-128"/>
                </a:rPr>
                <a:t>Baggage claim</a:t>
              </a:r>
            </a:p>
            <a:p>
              <a:pPr>
                <a:lnSpc>
                  <a:spcPct val="110000"/>
                </a:lnSpc>
              </a:pPr>
              <a:r>
                <a:rPr lang="en-AU" altLang="id-ID" sz="1400" b="1">
                  <a:latin typeface="Arial" pitchFamily="34" charset="0"/>
                  <a:ea typeface="MS PGothic" pitchFamily="34" charset="-128"/>
                </a:rPr>
                <a:t>Container offload</a:t>
              </a:r>
            </a:p>
            <a:p>
              <a:pPr>
                <a:lnSpc>
                  <a:spcPct val="110000"/>
                </a:lnSpc>
              </a:pPr>
              <a:r>
                <a:rPr lang="en-AU" altLang="id-ID" sz="1400" b="1">
                  <a:latin typeface="Arial" pitchFamily="34" charset="0"/>
                  <a:ea typeface="MS PGothic" pitchFamily="34" charset="-128"/>
                </a:rPr>
                <a:t>Pumping</a:t>
              </a:r>
            </a:p>
            <a:p>
              <a:pPr>
                <a:lnSpc>
                  <a:spcPct val="110000"/>
                </a:lnSpc>
              </a:pPr>
              <a:r>
                <a:rPr lang="en-AU" altLang="id-ID" sz="1400" b="1">
                  <a:latin typeface="Arial" pitchFamily="34" charset="0"/>
                  <a:ea typeface="MS PGothic" pitchFamily="34" charset="-128"/>
                </a:rPr>
                <a:t>Engine injection water</a:t>
              </a:r>
            </a:p>
            <a:p>
              <a:pPr>
                <a:lnSpc>
                  <a:spcPct val="110000"/>
                </a:lnSpc>
              </a:pPr>
              <a:r>
                <a:rPr lang="en-AU" altLang="id-ID" sz="1400" b="1">
                  <a:latin typeface="Arial" pitchFamily="34" charset="0"/>
                  <a:ea typeface="MS PGothic" pitchFamily="34" charset="-128"/>
                </a:rPr>
                <a:t>Container offload</a:t>
              </a:r>
            </a:p>
            <a:p>
              <a:pPr>
                <a:lnSpc>
                  <a:spcPct val="110000"/>
                </a:lnSpc>
              </a:pPr>
              <a:r>
                <a:rPr lang="en-AU" altLang="id-ID" sz="1400" b="1">
                  <a:latin typeface="Arial" pitchFamily="34" charset="0"/>
                  <a:ea typeface="MS PGothic" pitchFamily="34" charset="-128"/>
                </a:rPr>
                <a:t>Main cabin door</a:t>
              </a:r>
            </a:p>
            <a:p>
              <a:pPr>
                <a:lnSpc>
                  <a:spcPct val="110000"/>
                </a:lnSpc>
              </a:pPr>
              <a:r>
                <a:rPr lang="en-AU" altLang="id-ID" sz="1400" b="1">
                  <a:latin typeface="Arial" pitchFamily="34" charset="0"/>
                  <a:ea typeface="MS PGothic" pitchFamily="34" charset="-128"/>
                </a:rPr>
                <a:t>Aft cabin door</a:t>
              </a:r>
            </a:p>
            <a:p>
              <a:pPr>
                <a:lnSpc>
                  <a:spcPct val="110000"/>
                </a:lnSpc>
              </a:pPr>
              <a:r>
                <a:rPr lang="en-AU" altLang="id-ID" sz="1400" b="1">
                  <a:latin typeface="Arial" pitchFamily="34" charset="0"/>
                  <a:ea typeface="MS PGothic" pitchFamily="34" charset="-128"/>
                </a:rPr>
                <a:t>Aft, center, forward</a:t>
              </a:r>
            </a:p>
            <a:p>
              <a:pPr>
                <a:lnSpc>
                  <a:spcPct val="110000"/>
                </a:lnSpc>
              </a:pPr>
              <a:r>
                <a:rPr lang="en-AU" altLang="id-ID" sz="1400" b="1">
                  <a:latin typeface="Arial" pitchFamily="34" charset="0"/>
                  <a:ea typeface="MS PGothic" pitchFamily="34" charset="-128"/>
                </a:rPr>
                <a:t>Loading</a:t>
              </a:r>
            </a:p>
            <a:p>
              <a:pPr>
                <a:lnSpc>
                  <a:spcPct val="110000"/>
                </a:lnSpc>
              </a:pPr>
              <a:r>
                <a:rPr lang="en-AU" altLang="id-ID" sz="1400" b="1">
                  <a:latin typeface="Arial" pitchFamily="34" charset="0"/>
                  <a:ea typeface="MS PGothic" pitchFamily="34" charset="-128"/>
                </a:rPr>
                <a:t>First-class section</a:t>
              </a:r>
            </a:p>
            <a:p>
              <a:pPr>
                <a:lnSpc>
                  <a:spcPct val="110000"/>
                </a:lnSpc>
              </a:pPr>
              <a:r>
                <a:rPr lang="en-AU" altLang="id-ID" sz="1400" b="1">
                  <a:latin typeface="Arial" pitchFamily="34" charset="0"/>
                  <a:ea typeface="MS PGothic" pitchFamily="34" charset="-128"/>
                </a:rPr>
                <a:t>Economy section</a:t>
              </a:r>
            </a:p>
            <a:p>
              <a:pPr>
                <a:lnSpc>
                  <a:spcPct val="110000"/>
                </a:lnSpc>
              </a:pPr>
              <a:r>
                <a:rPr lang="en-AU" altLang="id-ID" sz="1400" b="1">
                  <a:latin typeface="Arial" pitchFamily="34" charset="0"/>
                  <a:ea typeface="MS PGothic" pitchFamily="34" charset="-128"/>
                </a:rPr>
                <a:t>Container/bulk loading</a:t>
              </a:r>
            </a:p>
            <a:p>
              <a:pPr>
                <a:lnSpc>
                  <a:spcPct val="110000"/>
                </a:lnSpc>
              </a:pPr>
              <a:r>
                <a:rPr lang="en-AU" altLang="id-ID" sz="1400" b="1">
                  <a:latin typeface="Arial" pitchFamily="34" charset="0"/>
                  <a:ea typeface="MS PGothic" pitchFamily="34" charset="-128"/>
                </a:rPr>
                <a:t>Galley/cabin check</a:t>
              </a:r>
            </a:p>
            <a:p>
              <a:pPr>
                <a:lnSpc>
                  <a:spcPct val="110000"/>
                </a:lnSpc>
              </a:pPr>
              <a:r>
                <a:rPr lang="en-AU" altLang="id-ID" sz="1400" b="1">
                  <a:latin typeface="Arial" pitchFamily="34" charset="0"/>
                  <a:ea typeface="MS PGothic" pitchFamily="34" charset="-128"/>
                </a:rPr>
                <a:t>Receive passengers</a:t>
              </a:r>
            </a:p>
            <a:p>
              <a:pPr>
                <a:lnSpc>
                  <a:spcPct val="110000"/>
                </a:lnSpc>
              </a:pPr>
              <a:r>
                <a:rPr lang="en-AU" altLang="id-ID" sz="1400" b="1">
                  <a:latin typeface="Arial" pitchFamily="34" charset="0"/>
                  <a:ea typeface="MS PGothic" pitchFamily="34" charset="-128"/>
                </a:rPr>
                <a:t>Aircraft check</a:t>
              </a:r>
            </a:p>
            <a:p>
              <a:pPr>
                <a:lnSpc>
                  <a:spcPct val="110000"/>
                </a:lnSpc>
              </a:pPr>
              <a:r>
                <a:rPr lang="en-AU" altLang="id-ID" sz="1400" b="1">
                  <a:latin typeface="Arial" pitchFamily="34" charset="0"/>
                  <a:ea typeface="MS PGothic" pitchFamily="34" charset="-128"/>
                </a:rPr>
                <a:t>Loading</a:t>
              </a:r>
            </a:p>
            <a:p>
              <a:pPr>
                <a:lnSpc>
                  <a:spcPct val="110000"/>
                </a:lnSpc>
              </a:pPr>
              <a:r>
                <a:rPr lang="en-AU" altLang="id-ID" sz="1400" b="1">
                  <a:latin typeface="Arial" pitchFamily="34" charset="0"/>
                  <a:ea typeface="MS PGothic" pitchFamily="34" charset="-128"/>
                </a:rPr>
                <a:t>Boarding</a:t>
              </a:r>
            </a:p>
          </p:txBody>
        </p:sp>
        <p:sp>
          <p:nvSpPr>
            <p:cNvPr id="79886" name="Line 14"/>
            <p:cNvSpPr>
              <a:spLocks noChangeShapeType="1"/>
            </p:cNvSpPr>
            <p:nvPr/>
          </p:nvSpPr>
          <p:spPr bwMode="auto">
            <a:xfrm>
              <a:off x="4508500"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87" name="Line 18"/>
            <p:cNvSpPr>
              <a:spLocks noChangeShapeType="1"/>
            </p:cNvSpPr>
            <p:nvPr/>
          </p:nvSpPr>
          <p:spPr bwMode="auto">
            <a:xfrm>
              <a:off x="2349500"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88" name="Line 19"/>
            <p:cNvSpPr>
              <a:spLocks noChangeShapeType="1"/>
            </p:cNvSpPr>
            <p:nvPr/>
          </p:nvSpPr>
          <p:spPr bwMode="auto">
            <a:xfrm>
              <a:off x="2336800" y="1709738"/>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89" name="Line 20"/>
            <p:cNvSpPr>
              <a:spLocks noChangeShapeType="1"/>
            </p:cNvSpPr>
            <p:nvPr/>
          </p:nvSpPr>
          <p:spPr bwMode="auto">
            <a:xfrm>
              <a:off x="482600" y="1944688"/>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90" name="Line 21"/>
            <p:cNvSpPr>
              <a:spLocks noChangeShapeType="1"/>
            </p:cNvSpPr>
            <p:nvPr/>
          </p:nvSpPr>
          <p:spPr bwMode="auto">
            <a:xfrm>
              <a:off x="488950" y="2192338"/>
              <a:ext cx="817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91" name="Line 22"/>
            <p:cNvSpPr>
              <a:spLocks noChangeShapeType="1"/>
            </p:cNvSpPr>
            <p:nvPr/>
          </p:nvSpPr>
          <p:spPr bwMode="auto">
            <a:xfrm>
              <a:off x="2336800" y="2427288"/>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92" name="Line 23"/>
            <p:cNvSpPr>
              <a:spLocks noChangeShapeType="1"/>
            </p:cNvSpPr>
            <p:nvPr/>
          </p:nvSpPr>
          <p:spPr bwMode="auto">
            <a:xfrm>
              <a:off x="488950" y="2635250"/>
              <a:ext cx="817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93" name="Line 24"/>
            <p:cNvSpPr>
              <a:spLocks noChangeShapeType="1"/>
            </p:cNvSpPr>
            <p:nvPr/>
          </p:nvSpPr>
          <p:spPr bwMode="auto">
            <a:xfrm>
              <a:off x="476250" y="2882900"/>
              <a:ext cx="8185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94" name="Line 25"/>
            <p:cNvSpPr>
              <a:spLocks noChangeShapeType="1"/>
            </p:cNvSpPr>
            <p:nvPr/>
          </p:nvSpPr>
          <p:spPr bwMode="auto">
            <a:xfrm>
              <a:off x="2336800" y="3105150"/>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95" name="Line 26"/>
            <p:cNvSpPr>
              <a:spLocks noChangeShapeType="1"/>
            </p:cNvSpPr>
            <p:nvPr/>
          </p:nvSpPr>
          <p:spPr bwMode="auto">
            <a:xfrm>
              <a:off x="482600" y="3327400"/>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96" name="Line 27"/>
            <p:cNvSpPr>
              <a:spLocks noChangeShapeType="1"/>
            </p:cNvSpPr>
            <p:nvPr/>
          </p:nvSpPr>
          <p:spPr bwMode="auto">
            <a:xfrm>
              <a:off x="469900" y="3562350"/>
              <a:ext cx="8191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97" name="Line 28"/>
            <p:cNvSpPr>
              <a:spLocks noChangeShapeType="1"/>
            </p:cNvSpPr>
            <p:nvPr/>
          </p:nvSpPr>
          <p:spPr bwMode="auto">
            <a:xfrm>
              <a:off x="476250" y="3798888"/>
              <a:ext cx="8185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98" name="Line 29"/>
            <p:cNvSpPr>
              <a:spLocks noChangeShapeType="1"/>
            </p:cNvSpPr>
            <p:nvPr/>
          </p:nvSpPr>
          <p:spPr bwMode="auto">
            <a:xfrm>
              <a:off x="2336800" y="4033838"/>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899" name="Line 30"/>
            <p:cNvSpPr>
              <a:spLocks noChangeShapeType="1"/>
            </p:cNvSpPr>
            <p:nvPr/>
          </p:nvSpPr>
          <p:spPr bwMode="auto">
            <a:xfrm>
              <a:off x="482600" y="4502150"/>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900" name="Line 31"/>
            <p:cNvSpPr>
              <a:spLocks noChangeShapeType="1"/>
            </p:cNvSpPr>
            <p:nvPr/>
          </p:nvSpPr>
          <p:spPr bwMode="auto">
            <a:xfrm>
              <a:off x="2336800" y="4724400"/>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901" name="Line 32"/>
            <p:cNvSpPr>
              <a:spLocks noChangeShapeType="1"/>
            </p:cNvSpPr>
            <p:nvPr/>
          </p:nvSpPr>
          <p:spPr bwMode="auto">
            <a:xfrm>
              <a:off x="488950" y="4959350"/>
              <a:ext cx="817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902" name="Line 33"/>
            <p:cNvSpPr>
              <a:spLocks noChangeShapeType="1"/>
            </p:cNvSpPr>
            <p:nvPr/>
          </p:nvSpPr>
          <p:spPr bwMode="auto">
            <a:xfrm>
              <a:off x="482600" y="5194300"/>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903" name="Line 34"/>
            <p:cNvSpPr>
              <a:spLocks noChangeShapeType="1"/>
            </p:cNvSpPr>
            <p:nvPr/>
          </p:nvSpPr>
          <p:spPr bwMode="auto">
            <a:xfrm>
              <a:off x="469900" y="5441950"/>
              <a:ext cx="8191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904" name="Line 35"/>
            <p:cNvSpPr>
              <a:spLocks noChangeShapeType="1"/>
            </p:cNvSpPr>
            <p:nvPr/>
          </p:nvSpPr>
          <p:spPr bwMode="auto">
            <a:xfrm>
              <a:off x="476250" y="4256088"/>
              <a:ext cx="8185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905" name="Text Box 36"/>
            <p:cNvSpPr txBox="1">
              <a:spLocks noChangeArrowheads="1"/>
            </p:cNvSpPr>
            <p:nvPr/>
          </p:nvSpPr>
          <p:spPr bwMode="auto">
            <a:xfrm>
              <a:off x="4360863" y="5683250"/>
              <a:ext cx="4506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074738" algn="ctr"/>
                  <a:tab pos="2147888" algn="ctr"/>
                  <a:tab pos="3135313" algn="ctr"/>
                  <a:tab pos="4208463" algn="ctr"/>
                </a:tabLst>
                <a:defRPr>
                  <a:solidFill>
                    <a:schemeClr val="tx1"/>
                  </a:solidFill>
                  <a:latin typeface="Calibri" pitchFamily="34" charset="0"/>
                  <a:cs typeface="Arial" pitchFamily="34" charset="0"/>
                </a:defRPr>
              </a:lvl1pPr>
              <a:lvl2pPr marL="742950" indent="-285750">
                <a:tabLst>
                  <a:tab pos="1074738" algn="ctr"/>
                  <a:tab pos="2147888" algn="ctr"/>
                  <a:tab pos="3135313" algn="ctr"/>
                  <a:tab pos="4208463" algn="ctr"/>
                </a:tabLst>
                <a:defRPr>
                  <a:solidFill>
                    <a:schemeClr val="tx1"/>
                  </a:solidFill>
                  <a:latin typeface="Calibri" pitchFamily="34" charset="0"/>
                  <a:cs typeface="Arial" pitchFamily="34" charset="0"/>
                </a:defRPr>
              </a:lvl2pPr>
              <a:lvl3pPr marL="1143000" indent="-228600">
                <a:tabLst>
                  <a:tab pos="1074738" algn="ctr"/>
                  <a:tab pos="2147888" algn="ctr"/>
                  <a:tab pos="3135313" algn="ctr"/>
                  <a:tab pos="4208463" algn="ctr"/>
                </a:tabLst>
                <a:defRPr>
                  <a:solidFill>
                    <a:schemeClr val="tx1"/>
                  </a:solidFill>
                  <a:latin typeface="Calibri" pitchFamily="34" charset="0"/>
                  <a:cs typeface="Arial" pitchFamily="34" charset="0"/>
                </a:defRPr>
              </a:lvl3pPr>
              <a:lvl4pPr marL="1600200" indent="-228600">
                <a:tabLst>
                  <a:tab pos="1074738" algn="ctr"/>
                  <a:tab pos="2147888" algn="ctr"/>
                  <a:tab pos="3135313" algn="ctr"/>
                  <a:tab pos="4208463" algn="ctr"/>
                </a:tabLst>
                <a:defRPr>
                  <a:solidFill>
                    <a:schemeClr val="tx1"/>
                  </a:solidFill>
                  <a:latin typeface="Calibri" pitchFamily="34" charset="0"/>
                  <a:cs typeface="Arial" pitchFamily="34" charset="0"/>
                </a:defRPr>
              </a:lvl4pPr>
              <a:lvl5pPr marL="2057400" indent="-228600">
                <a:tabLst>
                  <a:tab pos="1074738" algn="ctr"/>
                  <a:tab pos="2147888" algn="ctr"/>
                  <a:tab pos="3135313" algn="ctr"/>
                  <a:tab pos="4208463" algn="ctr"/>
                </a:tabLst>
                <a:defRPr>
                  <a:solidFill>
                    <a:schemeClr val="tx1"/>
                  </a:solidFill>
                  <a:latin typeface="Calibri" pitchFamily="34" charset="0"/>
                  <a:cs typeface="Arial" pitchFamily="34" charset="0"/>
                </a:defRPr>
              </a:lvl5pPr>
              <a:lvl6pPr marL="2514600" indent="-228600" defTabSz="457200" fontAlgn="base">
                <a:spcBef>
                  <a:spcPct val="0"/>
                </a:spcBef>
                <a:spcAft>
                  <a:spcPct val="0"/>
                </a:spcAft>
                <a:tabLst>
                  <a:tab pos="1074738" algn="ctr"/>
                  <a:tab pos="2147888" algn="ctr"/>
                  <a:tab pos="3135313" algn="ctr"/>
                  <a:tab pos="4208463" algn="ctr"/>
                </a:tabLst>
                <a:defRPr>
                  <a:solidFill>
                    <a:schemeClr val="tx1"/>
                  </a:solidFill>
                  <a:latin typeface="Calibri" pitchFamily="34" charset="0"/>
                  <a:cs typeface="Arial" pitchFamily="34" charset="0"/>
                </a:defRPr>
              </a:lvl6pPr>
              <a:lvl7pPr marL="2971800" indent="-228600" defTabSz="457200" fontAlgn="base">
                <a:spcBef>
                  <a:spcPct val="0"/>
                </a:spcBef>
                <a:spcAft>
                  <a:spcPct val="0"/>
                </a:spcAft>
                <a:tabLst>
                  <a:tab pos="1074738" algn="ctr"/>
                  <a:tab pos="2147888" algn="ctr"/>
                  <a:tab pos="3135313" algn="ctr"/>
                  <a:tab pos="4208463" algn="ctr"/>
                </a:tabLst>
                <a:defRPr>
                  <a:solidFill>
                    <a:schemeClr val="tx1"/>
                  </a:solidFill>
                  <a:latin typeface="Calibri" pitchFamily="34" charset="0"/>
                  <a:cs typeface="Arial" pitchFamily="34" charset="0"/>
                </a:defRPr>
              </a:lvl7pPr>
              <a:lvl8pPr marL="3429000" indent="-228600" defTabSz="457200" fontAlgn="base">
                <a:spcBef>
                  <a:spcPct val="0"/>
                </a:spcBef>
                <a:spcAft>
                  <a:spcPct val="0"/>
                </a:spcAft>
                <a:tabLst>
                  <a:tab pos="1074738" algn="ctr"/>
                  <a:tab pos="2147888" algn="ctr"/>
                  <a:tab pos="3135313" algn="ctr"/>
                  <a:tab pos="4208463" algn="ctr"/>
                </a:tabLst>
                <a:defRPr>
                  <a:solidFill>
                    <a:schemeClr val="tx1"/>
                  </a:solidFill>
                  <a:latin typeface="Calibri" pitchFamily="34" charset="0"/>
                  <a:cs typeface="Arial" pitchFamily="34" charset="0"/>
                </a:defRPr>
              </a:lvl8pPr>
              <a:lvl9pPr marL="3886200" indent="-228600" defTabSz="457200" fontAlgn="base">
                <a:spcBef>
                  <a:spcPct val="0"/>
                </a:spcBef>
                <a:spcAft>
                  <a:spcPct val="0"/>
                </a:spcAft>
                <a:tabLst>
                  <a:tab pos="1074738" algn="ctr"/>
                  <a:tab pos="2147888" algn="ctr"/>
                  <a:tab pos="3135313" algn="ctr"/>
                  <a:tab pos="4208463" algn="ctr"/>
                </a:tabLst>
                <a:defRPr>
                  <a:solidFill>
                    <a:schemeClr val="tx1"/>
                  </a:solidFill>
                  <a:latin typeface="Calibri" pitchFamily="34" charset="0"/>
                  <a:cs typeface="Arial" pitchFamily="34" charset="0"/>
                </a:defRPr>
              </a:lvl9pPr>
            </a:lstStyle>
            <a:p>
              <a:pPr algn="ctr"/>
              <a:r>
                <a:rPr lang="en-AU" altLang="id-ID" sz="1600" b="1">
                  <a:latin typeface="Arial" pitchFamily="34" charset="0"/>
                  <a:ea typeface="MS PGothic" pitchFamily="34" charset="-128"/>
                </a:rPr>
                <a:t>0	10	20	30	40</a:t>
              </a:r>
            </a:p>
            <a:p>
              <a:pPr algn="ctr"/>
              <a:r>
                <a:rPr lang="en-AU" altLang="id-ID" sz="1600" b="1">
                  <a:latin typeface="Arial" pitchFamily="34" charset="0"/>
                  <a:ea typeface="MS PGothic" pitchFamily="34" charset="-128"/>
                </a:rPr>
                <a:t>Time, Minutes</a:t>
              </a:r>
            </a:p>
          </p:txBody>
        </p:sp>
        <p:sp>
          <p:nvSpPr>
            <p:cNvPr id="36904" name="Rectangle 39"/>
            <p:cNvSpPr>
              <a:spLocks noChangeArrowheads="1"/>
            </p:cNvSpPr>
            <p:nvPr/>
          </p:nvSpPr>
          <p:spPr bwMode="auto">
            <a:xfrm>
              <a:off x="4886326" y="1511300"/>
              <a:ext cx="7905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05" name="Rectangle 40"/>
            <p:cNvSpPr>
              <a:spLocks noChangeArrowheads="1"/>
            </p:cNvSpPr>
            <p:nvPr/>
          </p:nvSpPr>
          <p:spPr bwMode="auto">
            <a:xfrm>
              <a:off x="5287964" y="1755775"/>
              <a:ext cx="64770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06" name="Rectangle 41"/>
            <p:cNvSpPr>
              <a:spLocks noChangeArrowheads="1"/>
            </p:cNvSpPr>
            <p:nvPr/>
          </p:nvSpPr>
          <p:spPr bwMode="auto">
            <a:xfrm>
              <a:off x="4905376" y="2001838"/>
              <a:ext cx="54292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07" name="Rectangle 42"/>
            <p:cNvSpPr>
              <a:spLocks noChangeArrowheads="1"/>
            </p:cNvSpPr>
            <p:nvPr/>
          </p:nvSpPr>
          <p:spPr bwMode="auto">
            <a:xfrm>
              <a:off x="4919664" y="2235200"/>
              <a:ext cx="25812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08" name="Rectangle 43"/>
            <p:cNvSpPr>
              <a:spLocks noChangeArrowheads="1"/>
            </p:cNvSpPr>
            <p:nvPr/>
          </p:nvSpPr>
          <p:spPr bwMode="auto">
            <a:xfrm>
              <a:off x="7500939" y="2468563"/>
              <a:ext cx="89535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09" name="Rectangle 44"/>
            <p:cNvSpPr>
              <a:spLocks noChangeArrowheads="1"/>
            </p:cNvSpPr>
            <p:nvPr/>
          </p:nvSpPr>
          <p:spPr bwMode="auto">
            <a:xfrm>
              <a:off x="4591050" y="2701925"/>
              <a:ext cx="127158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10" name="Rectangle 45"/>
            <p:cNvSpPr>
              <a:spLocks noChangeArrowheads="1"/>
            </p:cNvSpPr>
            <p:nvPr/>
          </p:nvSpPr>
          <p:spPr bwMode="auto">
            <a:xfrm>
              <a:off x="4600575" y="2921000"/>
              <a:ext cx="310038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11" name="Rectangle 46"/>
            <p:cNvSpPr>
              <a:spLocks noChangeArrowheads="1"/>
            </p:cNvSpPr>
            <p:nvPr/>
          </p:nvSpPr>
          <p:spPr bwMode="auto">
            <a:xfrm>
              <a:off x="6157914" y="3141663"/>
              <a:ext cx="196215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12" name="Rectangle 47"/>
            <p:cNvSpPr>
              <a:spLocks noChangeArrowheads="1"/>
            </p:cNvSpPr>
            <p:nvPr/>
          </p:nvSpPr>
          <p:spPr bwMode="auto">
            <a:xfrm>
              <a:off x="4710114" y="3375025"/>
              <a:ext cx="350520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13" name="Rectangle 48"/>
            <p:cNvSpPr>
              <a:spLocks noChangeArrowheads="1"/>
            </p:cNvSpPr>
            <p:nvPr/>
          </p:nvSpPr>
          <p:spPr bwMode="auto">
            <a:xfrm>
              <a:off x="4886326" y="3608388"/>
              <a:ext cx="79533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14" name="Rectangle 49"/>
            <p:cNvSpPr>
              <a:spLocks noChangeArrowheads="1"/>
            </p:cNvSpPr>
            <p:nvPr/>
          </p:nvSpPr>
          <p:spPr bwMode="auto">
            <a:xfrm>
              <a:off x="5148264" y="3841750"/>
              <a:ext cx="2109787"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15" name="Rectangle 50"/>
            <p:cNvSpPr>
              <a:spLocks noChangeArrowheads="1"/>
            </p:cNvSpPr>
            <p:nvPr/>
          </p:nvSpPr>
          <p:spPr bwMode="auto">
            <a:xfrm>
              <a:off x="5329239" y="4075113"/>
              <a:ext cx="253365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16" name="Rectangle 51"/>
            <p:cNvSpPr>
              <a:spLocks noChangeArrowheads="1"/>
            </p:cNvSpPr>
            <p:nvPr/>
          </p:nvSpPr>
          <p:spPr bwMode="auto">
            <a:xfrm>
              <a:off x="6600826" y="4306888"/>
              <a:ext cx="16287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17" name="Rectangle 52"/>
            <p:cNvSpPr>
              <a:spLocks noChangeArrowheads="1"/>
            </p:cNvSpPr>
            <p:nvPr/>
          </p:nvSpPr>
          <p:spPr bwMode="auto">
            <a:xfrm>
              <a:off x="7191376" y="4540250"/>
              <a:ext cx="7524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18" name="Rectangle 53"/>
            <p:cNvSpPr>
              <a:spLocks noChangeArrowheads="1"/>
            </p:cNvSpPr>
            <p:nvPr/>
          </p:nvSpPr>
          <p:spPr bwMode="auto">
            <a:xfrm>
              <a:off x="7905751" y="4773613"/>
              <a:ext cx="45243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19" name="Rectangle 54"/>
            <p:cNvSpPr>
              <a:spLocks noChangeArrowheads="1"/>
            </p:cNvSpPr>
            <p:nvPr/>
          </p:nvSpPr>
          <p:spPr bwMode="auto">
            <a:xfrm>
              <a:off x="6638926" y="5006975"/>
              <a:ext cx="1033463"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20" name="Rectangle 55"/>
            <p:cNvSpPr>
              <a:spLocks noChangeArrowheads="1"/>
            </p:cNvSpPr>
            <p:nvPr/>
          </p:nvSpPr>
          <p:spPr bwMode="auto">
            <a:xfrm>
              <a:off x="7105651" y="5240338"/>
              <a:ext cx="1090613"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36921" name="Rectangle 56"/>
            <p:cNvSpPr>
              <a:spLocks noChangeArrowheads="1"/>
            </p:cNvSpPr>
            <p:nvPr/>
          </p:nvSpPr>
          <p:spPr bwMode="auto">
            <a:xfrm>
              <a:off x="7639051" y="5499100"/>
              <a:ext cx="747713"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a:latin typeface="Arial"/>
                <a:cs typeface="Arial"/>
              </a:endParaRPr>
            </a:p>
          </p:txBody>
        </p:sp>
        <p:sp>
          <p:nvSpPr>
            <p:cNvPr id="79924" name="Line 15"/>
            <p:cNvSpPr>
              <a:spLocks noChangeShapeType="1"/>
            </p:cNvSpPr>
            <p:nvPr/>
          </p:nvSpPr>
          <p:spPr bwMode="auto">
            <a:xfrm>
              <a:off x="6594475"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925" name="Line 16"/>
            <p:cNvSpPr>
              <a:spLocks noChangeShapeType="1"/>
            </p:cNvSpPr>
            <p:nvPr/>
          </p:nvSpPr>
          <p:spPr bwMode="auto">
            <a:xfrm>
              <a:off x="5551488"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9926" name="Line 17"/>
            <p:cNvSpPr>
              <a:spLocks noChangeShapeType="1"/>
            </p:cNvSpPr>
            <p:nvPr/>
          </p:nvSpPr>
          <p:spPr bwMode="auto">
            <a:xfrm>
              <a:off x="7637463"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52641" y="1361677"/>
            <a:ext cx="8279027" cy="4370384"/>
          </a:xfrm>
          <a:prstGeom prst="rect">
            <a:avLst/>
          </a:prstGeom>
          <a:solidFill>
            <a:schemeClr val="accent4">
              <a:lumMod val="20000"/>
              <a:lumOff val="8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cs typeface="Calibri" panose="020F0502020204030204" pitchFamily="34" charset="0"/>
            </a:endParaRPr>
          </a:p>
        </p:txBody>
      </p:sp>
      <p:sp>
        <p:nvSpPr>
          <p:cNvPr id="87041" name="Rectangle 2"/>
          <p:cNvSpPr>
            <a:spLocks noGrp="1" noChangeArrowheads="1"/>
          </p:cNvSpPr>
          <p:nvPr>
            <p:ph type="body" idx="1"/>
          </p:nvPr>
        </p:nvSpPr>
        <p:spPr>
          <a:xfrm>
            <a:off x="889000" y="1595438"/>
            <a:ext cx="7378700" cy="4316412"/>
          </a:xfrm>
        </p:spPr>
        <p:txBody>
          <a:bodyPr lIns="90475" tIns="44444" rIns="90475" bIns="44444"/>
          <a:lstStyle/>
          <a:p>
            <a:pPr>
              <a:buClrTx/>
              <a:buSzPct val="60000"/>
              <a:buFont typeface="Wingdings" panose="05000000000000000000" pitchFamily="2" charset="2"/>
              <a:buChar char="Ø"/>
            </a:pPr>
            <a:r>
              <a:rPr lang="en-US" altLang="id-ID" sz="2800" dirty="0">
                <a:latin typeface="+mn-lt"/>
                <a:ea typeface="MS PGothic" pitchFamily="34" charset="-128"/>
                <a:cs typeface="Arial" pitchFamily="34" charset="0"/>
              </a:rPr>
              <a:t>Network techniques</a:t>
            </a:r>
          </a:p>
          <a:p>
            <a:pPr>
              <a:buClrTx/>
              <a:buSzPct val="60000"/>
              <a:buFont typeface="Wingdings" panose="05000000000000000000" pitchFamily="2" charset="2"/>
              <a:buChar char="Ø"/>
            </a:pPr>
            <a:r>
              <a:rPr lang="en-US" altLang="id-ID" sz="2800" dirty="0">
                <a:latin typeface="+mn-lt"/>
                <a:ea typeface="MS PGothic" pitchFamily="34" charset="-128"/>
                <a:cs typeface="Arial" pitchFamily="34" charset="0"/>
              </a:rPr>
              <a:t>Developed in 1950s</a:t>
            </a:r>
          </a:p>
          <a:p>
            <a:pPr marL="990600" lvl="1" indent="-366713">
              <a:buClrTx/>
              <a:buSzPct val="60000"/>
              <a:buFont typeface="Wingdings" panose="05000000000000000000" pitchFamily="2" charset="2"/>
              <a:buChar char="§"/>
            </a:pPr>
            <a:r>
              <a:rPr lang="en-US" altLang="id-ID" sz="2400" dirty="0">
                <a:latin typeface="+mn-lt"/>
                <a:ea typeface="MS PGothic" pitchFamily="34" charset="-128"/>
                <a:cs typeface="Arial" pitchFamily="34" charset="0"/>
              </a:rPr>
              <a:t>CPM by DuPont for chemical plants (1957)</a:t>
            </a:r>
          </a:p>
          <a:p>
            <a:pPr marL="990600" lvl="1" indent="-366713">
              <a:buClrTx/>
              <a:buSzPct val="60000"/>
              <a:buFont typeface="Wingdings" panose="05000000000000000000" pitchFamily="2" charset="2"/>
              <a:buChar char="§"/>
            </a:pPr>
            <a:r>
              <a:rPr lang="en-US" altLang="id-ID" sz="2400" dirty="0">
                <a:latin typeface="+mn-lt"/>
                <a:ea typeface="MS PGothic" pitchFamily="34" charset="-128"/>
                <a:cs typeface="Arial" pitchFamily="34" charset="0"/>
              </a:rPr>
              <a:t>PERT by Booz, Allen &amp; Hamilton with the U.S. Navy, for Polaris missile (1958)</a:t>
            </a:r>
          </a:p>
          <a:p>
            <a:pPr>
              <a:buClrTx/>
              <a:buSzPct val="60000"/>
              <a:buFont typeface="Wingdings" panose="05000000000000000000" pitchFamily="2" charset="2"/>
              <a:buChar char="Ø"/>
            </a:pPr>
            <a:r>
              <a:rPr lang="en-US" altLang="id-ID" sz="2800" dirty="0">
                <a:latin typeface="+mn-lt"/>
                <a:ea typeface="MS PGothic" pitchFamily="34" charset="-128"/>
                <a:cs typeface="Arial" pitchFamily="34" charset="0"/>
              </a:rPr>
              <a:t>Consider precedence relationships and interdependencies</a:t>
            </a:r>
          </a:p>
          <a:p>
            <a:pPr>
              <a:buClrTx/>
              <a:buSzPct val="60000"/>
              <a:buFont typeface="Wingdings" panose="05000000000000000000" pitchFamily="2" charset="2"/>
              <a:buChar char="Ø"/>
            </a:pPr>
            <a:r>
              <a:rPr lang="en-US" altLang="id-ID" sz="2800" dirty="0">
                <a:latin typeface="+mn-lt"/>
                <a:ea typeface="MS PGothic" pitchFamily="34" charset="-128"/>
                <a:cs typeface="Arial" pitchFamily="34" charset="0"/>
              </a:rPr>
              <a:t>Each uses a different estimate of activity times</a:t>
            </a:r>
          </a:p>
        </p:txBody>
      </p:sp>
      <p:sp>
        <p:nvSpPr>
          <p:cNvPr id="87042" name="Rectangle 3"/>
          <p:cNvSpPr>
            <a:spLocks noGrp="1" noChangeArrowheads="1"/>
          </p:cNvSpPr>
          <p:nvPr>
            <p:ph type="title"/>
          </p:nvPr>
        </p:nvSpPr>
        <p:spPr>
          <a:xfrm>
            <a:off x="685800" y="325793"/>
            <a:ext cx="7772400" cy="825500"/>
          </a:xfrm>
        </p:spPr>
        <p:txBody>
          <a:bodyPr/>
          <a:lstStyle/>
          <a:p>
            <a:r>
              <a:rPr lang="en-US" altLang="id-ID" dirty="0">
                <a:latin typeface="+mn-lt"/>
                <a:ea typeface="MS PGothic" pitchFamily="34" charset="-128"/>
                <a:cs typeface="Arial" pitchFamily="34" charset="0"/>
              </a:rPr>
              <a:t>PERT and CPM</a:t>
            </a:r>
          </a:p>
        </p:txBody>
      </p:sp>
    </p:spTree>
  </p:cSld>
  <p:clrMapOvr>
    <a:masterClrMapping/>
  </p:clrMapOvr>
  <p:transition>
    <p:pull dir="l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2"/>
          </a:solidFill>
        </p:spPr>
        <p:txBody>
          <a:bodyPr/>
          <a:lstStyle/>
          <a:p>
            <a:pPr algn="r"/>
            <a:r>
              <a:rPr lang="en-US" altLang="id-ID" b="1">
                <a:solidFill>
                  <a:schemeClr val="bg1"/>
                </a:solidFill>
                <a:latin typeface="Agency FB" pitchFamily="34" charset="0"/>
              </a:rPr>
              <a:t>Pengertian CPM dan PERT</a:t>
            </a:r>
          </a:p>
        </p:txBody>
      </p:sp>
      <p:sp>
        <p:nvSpPr>
          <p:cNvPr id="3075" name="Content Placeholder 4"/>
          <p:cNvSpPr>
            <a:spLocks noGrp="1"/>
          </p:cNvSpPr>
          <p:nvPr>
            <p:ph idx="1"/>
          </p:nvPr>
        </p:nvSpPr>
        <p:spPr>
          <a:solidFill>
            <a:schemeClr val="accent3">
              <a:lumMod val="40000"/>
              <a:lumOff val="60000"/>
            </a:schemeClr>
          </a:solidFill>
        </p:spPr>
        <p:txBody>
          <a:bodyPr/>
          <a:lstStyle/>
          <a:p>
            <a:pPr algn="just">
              <a:buFont typeface="Arial" charset="0"/>
              <a:buNone/>
              <a:defRPr/>
            </a:pPr>
            <a:r>
              <a:rPr lang="en-US" b="1" dirty="0" err="1">
                <a:latin typeface="Agency FB" pitchFamily="34" charset="0"/>
              </a:rPr>
              <a:t>Adalah</a:t>
            </a:r>
            <a:r>
              <a:rPr lang="en-US" b="1" dirty="0">
                <a:latin typeface="Agency FB" pitchFamily="34" charset="0"/>
              </a:rPr>
              <a:t> </a:t>
            </a:r>
            <a:r>
              <a:rPr lang="en-US" b="1" dirty="0" err="1">
                <a:latin typeface="Agency FB" pitchFamily="34" charset="0"/>
              </a:rPr>
              <a:t>salah</a:t>
            </a:r>
            <a:r>
              <a:rPr lang="en-US" b="1" dirty="0">
                <a:latin typeface="Agency FB" pitchFamily="34" charset="0"/>
              </a:rPr>
              <a:t> </a:t>
            </a:r>
            <a:r>
              <a:rPr lang="en-US" b="1" dirty="0" err="1">
                <a:latin typeface="Agency FB" pitchFamily="34" charset="0"/>
              </a:rPr>
              <a:t>satu</a:t>
            </a:r>
            <a:r>
              <a:rPr lang="en-US" b="1" dirty="0">
                <a:latin typeface="Agency FB" pitchFamily="34" charset="0"/>
              </a:rPr>
              <a:t> model yang </a:t>
            </a:r>
            <a:r>
              <a:rPr lang="en-US" b="1" dirty="0" err="1">
                <a:latin typeface="Agency FB" pitchFamily="34" charset="0"/>
              </a:rPr>
              <a:t>banyak</a:t>
            </a:r>
            <a:r>
              <a:rPr lang="en-US" b="1" dirty="0">
                <a:latin typeface="Agency FB" pitchFamily="34" charset="0"/>
              </a:rPr>
              <a:t> </a:t>
            </a:r>
            <a:r>
              <a:rPr lang="en-US" b="1" dirty="0" err="1">
                <a:latin typeface="Agency FB" pitchFamily="34" charset="0"/>
              </a:rPr>
              <a:t>digunakan</a:t>
            </a:r>
            <a:r>
              <a:rPr lang="en-US" b="1" dirty="0">
                <a:latin typeface="Agency FB" pitchFamily="34" charset="0"/>
              </a:rPr>
              <a:t> </a:t>
            </a:r>
            <a:r>
              <a:rPr lang="en-US" b="1" dirty="0" err="1">
                <a:latin typeface="Agency FB" pitchFamily="34" charset="0"/>
              </a:rPr>
              <a:t>dalam</a:t>
            </a:r>
            <a:r>
              <a:rPr lang="en-US" b="1" dirty="0">
                <a:latin typeface="Agency FB" pitchFamily="34" charset="0"/>
              </a:rPr>
              <a:t> </a:t>
            </a:r>
            <a:r>
              <a:rPr lang="en-US" b="1" dirty="0" err="1">
                <a:latin typeface="Agency FB" pitchFamily="34" charset="0"/>
              </a:rPr>
              <a:t>penjadwalan</a:t>
            </a:r>
            <a:r>
              <a:rPr lang="en-US" b="1" dirty="0">
                <a:latin typeface="Agency FB" pitchFamily="34" charset="0"/>
              </a:rPr>
              <a:t> </a:t>
            </a:r>
            <a:r>
              <a:rPr lang="en-US" b="1" dirty="0" err="1">
                <a:latin typeface="Agency FB" pitchFamily="34" charset="0"/>
              </a:rPr>
              <a:t>dan</a:t>
            </a:r>
            <a:r>
              <a:rPr lang="en-US" b="1" dirty="0">
                <a:latin typeface="Agency FB" pitchFamily="34" charset="0"/>
              </a:rPr>
              <a:t> </a:t>
            </a:r>
            <a:r>
              <a:rPr lang="en-US" b="1" dirty="0" err="1">
                <a:latin typeface="Agency FB" pitchFamily="34" charset="0"/>
              </a:rPr>
              <a:t>perencanaan</a:t>
            </a:r>
            <a:r>
              <a:rPr lang="en-US" b="1" dirty="0">
                <a:latin typeface="Agency FB" pitchFamily="34" charset="0"/>
              </a:rPr>
              <a:t> </a:t>
            </a:r>
            <a:r>
              <a:rPr lang="en-US" b="1" dirty="0" err="1">
                <a:latin typeface="Agency FB" pitchFamily="34" charset="0"/>
              </a:rPr>
              <a:t>suatu</a:t>
            </a:r>
            <a:r>
              <a:rPr lang="en-US" b="1" dirty="0">
                <a:latin typeface="Agency FB" pitchFamily="34" charset="0"/>
              </a:rPr>
              <a:t> </a:t>
            </a:r>
            <a:r>
              <a:rPr lang="en-US" b="1" dirty="0" err="1">
                <a:latin typeface="Agency FB" pitchFamily="34" charset="0"/>
              </a:rPr>
              <a:t>proyek</a:t>
            </a:r>
            <a:r>
              <a:rPr lang="en-US" b="1" dirty="0">
                <a:latin typeface="Agency FB" pitchFamily="34" charset="0"/>
              </a:rPr>
              <a:t>.</a:t>
            </a:r>
          </a:p>
          <a:p>
            <a:pPr algn="just">
              <a:buFont typeface="Arial" charset="0"/>
              <a:buNone/>
              <a:defRPr/>
            </a:pPr>
            <a:r>
              <a:rPr lang="en-US" b="1" dirty="0" err="1">
                <a:latin typeface="Agency FB" pitchFamily="34" charset="0"/>
              </a:rPr>
              <a:t>Tujuan</a:t>
            </a:r>
            <a:r>
              <a:rPr lang="en-US" b="1" dirty="0">
                <a:latin typeface="Agency FB" pitchFamily="34" charset="0"/>
              </a:rPr>
              <a:t> </a:t>
            </a:r>
            <a:r>
              <a:rPr lang="en-US" b="1" dirty="0" err="1">
                <a:latin typeface="Agency FB" pitchFamily="34" charset="0"/>
              </a:rPr>
              <a:t>dari</a:t>
            </a:r>
            <a:r>
              <a:rPr lang="en-US" b="1" dirty="0">
                <a:latin typeface="Agency FB" pitchFamily="34" charset="0"/>
              </a:rPr>
              <a:t> </a:t>
            </a:r>
            <a:r>
              <a:rPr lang="en-US" b="1" dirty="0" err="1">
                <a:latin typeface="Agency FB" pitchFamily="34" charset="0"/>
              </a:rPr>
              <a:t>analisis</a:t>
            </a:r>
            <a:r>
              <a:rPr lang="en-US" b="1" dirty="0">
                <a:latin typeface="Agency FB" pitchFamily="34" charset="0"/>
              </a:rPr>
              <a:t> </a:t>
            </a:r>
            <a:r>
              <a:rPr lang="en-US" b="1" dirty="0" err="1">
                <a:latin typeface="Agency FB" pitchFamily="34" charset="0"/>
              </a:rPr>
              <a:t>ini</a:t>
            </a:r>
            <a:r>
              <a:rPr lang="en-US" b="1" dirty="0">
                <a:latin typeface="Agency FB" pitchFamily="34" charset="0"/>
              </a:rPr>
              <a:t> </a:t>
            </a:r>
            <a:r>
              <a:rPr lang="en-US" b="1" dirty="0" err="1">
                <a:latin typeface="Agency FB" pitchFamily="34" charset="0"/>
              </a:rPr>
              <a:t>adalah</a:t>
            </a:r>
            <a:r>
              <a:rPr lang="en-US" b="1" dirty="0">
                <a:latin typeface="Agency FB" pitchFamily="34" charset="0"/>
              </a:rPr>
              <a:t> </a:t>
            </a:r>
            <a:r>
              <a:rPr lang="en-US" b="1" dirty="0" err="1">
                <a:latin typeface="Agency FB" pitchFamily="34" charset="0"/>
              </a:rPr>
              <a:t>menentukan</a:t>
            </a:r>
            <a:r>
              <a:rPr lang="en-US" b="1" dirty="0">
                <a:latin typeface="Agency FB" pitchFamily="34" charset="0"/>
              </a:rPr>
              <a:t> </a:t>
            </a:r>
            <a:r>
              <a:rPr lang="en-US" b="1" dirty="0" err="1">
                <a:latin typeface="Agency FB" pitchFamily="34" charset="0"/>
              </a:rPr>
              <a:t>waktu</a:t>
            </a:r>
            <a:r>
              <a:rPr lang="en-US" b="1" dirty="0">
                <a:latin typeface="Agency FB" pitchFamily="34" charset="0"/>
              </a:rPr>
              <a:t> </a:t>
            </a:r>
            <a:r>
              <a:rPr lang="en-US" b="1" dirty="0" err="1">
                <a:latin typeface="Agency FB" pitchFamily="34" charset="0"/>
              </a:rPr>
              <a:t>terpendek</a:t>
            </a:r>
            <a:r>
              <a:rPr lang="en-US" b="1" dirty="0">
                <a:latin typeface="Agency FB" pitchFamily="34" charset="0"/>
              </a:rPr>
              <a:t> yang </a:t>
            </a:r>
            <a:r>
              <a:rPr lang="en-US" b="1" dirty="0" err="1">
                <a:latin typeface="Agency FB" pitchFamily="34" charset="0"/>
              </a:rPr>
              <a:t>diperlukan</a:t>
            </a:r>
            <a:r>
              <a:rPr lang="en-US" b="1" dirty="0">
                <a:latin typeface="Agency FB" pitchFamily="34" charset="0"/>
              </a:rPr>
              <a:t> </a:t>
            </a:r>
            <a:r>
              <a:rPr lang="en-US" b="1" dirty="0" err="1">
                <a:latin typeface="Agency FB" pitchFamily="34" charset="0"/>
              </a:rPr>
              <a:t>untuk</a:t>
            </a:r>
            <a:r>
              <a:rPr lang="en-US" b="1" dirty="0">
                <a:latin typeface="Agency FB" pitchFamily="34" charset="0"/>
              </a:rPr>
              <a:t> </a:t>
            </a:r>
            <a:r>
              <a:rPr lang="en-US" b="1" dirty="0" err="1">
                <a:latin typeface="Agency FB" pitchFamily="34" charset="0"/>
              </a:rPr>
              <a:t>merampungkan</a:t>
            </a:r>
            <a:r>
              <a:rPr lang="en-US" b="1" dirty="0">
                <a:latin typeface="Agency FB" pitchFamily="34" charset="0"/>
              </a:rPr>
              <a:t> </a:t>
            </a:r>
            <a:r>
              <a:rPr lang="en-US" b="1" dirty="0" err="1">
                <a:latin typeface="Agency FB" pitchFamily="34" charset="0"/>
              </a:rPr>
              <a:t>proyek</a:t>
            </a:r>
            <a:r>
              <a:rPr lang="en-US" b="1" dirty="0">
                <a:latin typeface="Agency FB" pitchFamily="34" charset="0"/>
              </a:rPr>
              <a:t> </a:t>
            </a:r>
            <a:r>
              <a:rPr lang="en-US" b="1" dirty="0" err="1">
                <a:latin typeface="Agency FB" pitchFamily="34" charset="0"/>
              </a:rPr>
              <a:t>atau</a:t>
            </a:r>
            <a:r>
              <a:rPr lang="en-US" b="1" dirty="0">
                <a:latin typeface="Agency FB" pitchFamily="34" charset="0"/>
              </a:rPr>
              <a:t> </a:t>
            </a:r>
            <a:r>
              <a:rPr lang="en-US" b="1" dirty="0" err="1">
                <a:latin typeface="Agency FB" pitchFamily="34" charset="0"/>
              </a:rPr>
              <a:t>menentukan</a:t>
            </a:r>
            <a:r>
              <a:rPr lang="en-US" b="1" dirty="0">
                <a:latin typeface="Agency FB" pitchFamily="34" charset="0"/>
              </a:rPr>
              <a:t> critical path, </a:t>
            </a:r>
            <a:r>
              <a:rPr lang="en-US" b="1" dirty="0" err="1">
                <a:latin typeface="Agency FB" pitchFamily="34" charset="0"/>
              </a:rPr>
              <a:t>yaitu</a:t>
            </a:r>
            <a:r>
              <a:rPr lang="en-US" b="1" dirty="0">
                <a:latin typeface="Agency FB" pitchFamily="34" charset="0"/>
              </a:rPr>
              <a:t> </a:t>
            </a:r>
            <a:r>
              <a:rPr lang="en-US" b="1" dirty="0" err="1">
                <a:latin typeface="Agency FB" pitchFamily="34" charset="0"/>
              </a:rPr>
              <a:t>jalur</a:t>
            </a:r>
            <a:r>
              <a:rPr lang="en-US" b="1" dirty="0">
                <a:latin typeface="Agency FB" pitchFamily="34" charset="0"/>
              </a:rPr>
              <a:t> </a:t>
            </a:r>
            <a:r>
              <a:rPr lang="en-US" b="1" dirty="0" err="1">
                <a:latin typeface="Agency FB" pitchFamily="34" charset="0"/>
              </a:rPr>
              <a:t>dalam</a:t>
            </a:r>
            <a:r>
              <a:rPr lang="en-US" b="1" dirty="0">
                <a:latin typeface="Agency FB" pitchFamily="34" charset="0"/>
              </a:rPr>
              <a:t> </a:t>
            </a:r>
            <a:r>
              <a:rPr lang="en-US" b="1" dirty="0" err="1">
                <a:latin typeface="Agency FB" pitchFamily="34" charset="0"/>
              </a:rPr>
              <a:t>jaringan</a:t>
            </a:r>
            <a:r>
              <a:rPr lang="en-US" b="1" dirty="0">
                <a:latin typeface="Agency FB" pitchFamily="34" charset="0"/>
              </a:rPr>
              <a:t> yang </a:t>
            </a:r>
            <a:r>
              <a:rPr lang="en-US" b="1" dirty="0" err="1">
                <a:latin typeface="Agency FB" pitchFamily="34" charset="0"/>
              </a:rPr>
              <a:t>membutuhkan</a:t>
            </a:r>
            <a:r>
              <a:rPr lang="en-US" b="1" dirty="0">
                <a:latin typeface="Agency FB" pitchFamily="34" charset="0"/>
              </a:rPr>
              <a:t> </a:t>
            </a:r>
            <a:r>
              <a:rPr lang="en-US" b="1" dirty="0" err="1">
                <a:latin typeface="Agency FB" pitchFamily="34" charset="0"/>
              </a:rPr>
              <a:t>waktu</a:t>
            </a:r>
            <a:r>
              <a:rPr lang="en-US" b="1" dirty="0">
                <a:latin typeface="Agency FB" pitchFamily="34" charset="0"/>
              </a:rPr>
              <a:t> </a:t>
            </a:r>
            <a:r>
              <a:rPr lang="en-US" b="1" dirty="0" err="1">
                <a:latin typeface="Agency FB" pitchFamily="34" charset="0"/>
              </a:rPr>
              <a:t>penyelesaian</a:t>
            </a:r>
            <a:r>
              <a:rPr lang="en-US" b="1" dirty="0">
                <a:latin typeface="Agency FB" pitchFamily="34" charset="0"/>
              </a:rPr>
              <a:t> paling lama.</a:t>
            </a:r>
          </a:p>
          <a:p>
            <a:pPr algn="just">
              <a:buFont typeface="Arial" charset="0"/>
              <a:buNone/>
              <a:defRPr/>
            </a:pPr>
            <a:r>
              <a:rPr lang="en-US" b="1" dirty="0">
                <a:latin typeface="Agency FB" pitchFamily="34" charset="0"/>
              </a:rPr>
              <a:t>CPM </a:t>
            </a:r>
            <a:r>
              <a:rPr lang="en-US" b="1" dirty="0" err="1">
                <a:latin typeface="Agency FB" pitchFamily="34" charset="0"/>
              </a:rPr>
              <a:t>dan</a:t>
            </a:r>
            <a:r>
              <a:rPr lang="en-US" b="1" dirty="0">
                <a:latin typeface="Agency FB" pitchFamily="34" charset="0"/>
              </a:rPr>
              <a:t> PERT </a:t>
            </a:r>
            <a:r>
              <a:rPr lang="en-US" b="1" dirty="0" err="1">
                <a:latin typeface="Agency FB" pitchFamily="34" charset="0"/>
              </a:rPr>
              <a:t>pada</a:t>
            </a:r>
            <a:r>
              <a:rPr lang="en-US" b="1" dirty="0">
                <a:latin typeface="Agency FB" pitchFamily="34" charset="0"/>
              </a:rPr>
              <a:t> </a:t>
            </a:r>
            <a:r>
              <a:rPr lang="en-US" b="1" dirty="0" err="1">
                <a:latin typeface="Agency FB" pitchFamily="34" charset="0"/>
              </a:rPr>
              <a:t>dasarnya</a:t>
            </a:r>
            <a:r>
              <a:rPr lang="en-US" b="1" dirty="0">
                <a:latin typeface="Agency FB" pitchFamily="34" charset="0"/>
              </a:rPr>
              <a:t> </a:t>
            </a:r>
            <a:r>
              <a:rPr lang="en-US" b="1" dirty="0" err="1">
                <a:latin typeface="Agency FB" pitchFamily="34" charset="0"/>
              </a:rPr>
              <a:t>serupa</a:t>
            </a:r>
            <a:r>
              <a:rPr lang="en-US" b="1" dirty="0">
                <a:latin typeface="Agency FB" pitchFamily="34" charset="0"/>
              </a:rPr>
              <a:t>, </a:t>
            </a:r>
            <a:r>
              <a:rPr lang="en-US" b="1" dirty="0" err="1">
                <a:latin typeface="Agency FB" pitchFamily="34" charset="0"/>
              </a:rPr>
              <a:t>bedanya</a:t>
            </a:r>
            <a:r>
              <a:rPr lang="en-US" b="1" dirty="0">
                <a:latin typeface="Agency FB" pitchFamily="34" charset="0"/>
              </a:rPr>
              <a:t> CPM </a:t>
            </a:r>
            <a:r>
              <a:rPr lang="en-US" b="1" dirty="0" err="1">
                <a:latin typeface="Agency FB" pitchFamily="34" charset="0"/>
              </a:rPr>
              <a:t>deterministik</a:t>
            </a:r>
            <a:r>
              <a:rPr lang="en-US" b="1" dirty="0">
                <a:latin typeface="Agency FB" pitchFamily="34" charset="0"/>
              </a:rPr>
              <a:t> </a:t>
            </a:r>
            <a:r>
              <a:rPr lang="en-US" b="1" dirty="0" err="1">
                <a:latin typeface="Agency FB" pitchFamily="34" charset="0"/>
              </a:rPr>
              <a:t>sedangkan</a:t>
            </a:r>
            <a:r>
              <a:rPr lang="en-US" b="1" dirty="0">
                <a:latin typeface="Agency FB" pitchFamily="34" charset="0"/>
              </a:rPr>
              <a:t> PERT </a:t>
            </a:r>
            <a:r>
              <a:rPr lang="en-US" b="1" dirty="0" err="1">
                <a:latin typeface="Agency FB" pitchFamily="34" charset="0"/>
              </a:rPr>
              <a:t>bersifat</a:t>
            </a:r>
            <a:r>
              <a:rPr lang="en-US" b="1" dirty="0">
                <a:latin typeface="Agency FB" pitchFamily="34" charset="0"/>
              </a:rPr>
              <a:t> </a:t>
            </a:r>
            <a:r>
              <a:rPr lang="en-US" b="1" dirty="0" err="1">
                <a:latin typeface="Agency FB" pitchFamily="34" charset="0"/>
              </a:rPr>
              <a:t>probabilistik</a:t>
            </a:r>
            <a:r>
              <a:rPr lang="en-US" b="1" dirty="0">
                <a:latin typeface="Agency FB" pitchFamily="34" charset="0"/>
              </a:rPr>
              <a:t>. </a:t>
            </a:r>
          </a:p>
        </p:txBody>
      </p:sp>
    </p:spTree>
    <p:extLst>
      <p:ext uri="{BB962C8B-B14F-4D97-AF65-F5344CB8AC3E}">
        <p14:creationId xmlns:p14="http://schemas.microsoft.com/office/powerpoint/2010/main" val="2963636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defRPr/>
            </a:pPr>
            <a:br>
              <a:rPr lang="id-ID" sz="5400" dirty="0"/>
            </a:br>
            <a:br>
              <a:rPr lang="id-ID" sz="4800" dirty="0"/>
            </a:br>
            <a:br>
              <a:rPr lang="id-ID" sz="5400" dirty="0"/>
            </a:br>
            <a:r>
              <a:rPr lang="id-ID" sz="4000" dirty="0"/>
              <a:t> Sebuah Tinjauan terhadap Pert dan CPM</a:t>
            </a:r>
            <a:r>
              <a:rPr lang="en-US" sz="4000" dirty="0"/>
              <a:t>S </a:t>
            </a:r>
            <a:br>
              <a:rPr lang="id-ID" sz="4000" dirty="0"/>
            </a:br>
            <a:br>
              <a:rPr lang="id-ID" sz="4000" dirty="0"/>
            </a:br>
            <a:br>
              <a:rPr lang="id-ID" sz="4000" dirty="0"/>
            </a:br>
            <a:r>
              <a:rPr lang="id-ID" sz="4000" dirty="0"/>
              <a:t> </a:t>
            </a:r>
            <a:br>
              <a:rPr lang="id-ID" dirty="0"/>
            </a:br>
            <a:endParaRPr lang="id-ID" sz="4000" dirty="0"/>
          </a:p>
        </p:txBody>
      </p:sp>
      <p:sp>
        <p:nvSpPr>
          <p:cNvPr id="3" name="Content Placeholder 2"/>
          <p:cNvSpPr>
            <a:spLocks noGrp="1"/>
          </p:cNvSpPr>
          <p:nvPr>
            <p:ph idx="1"/>
          </p:nvPr>
        </p:nvSpPr>
        <p:spPr/>
        <p:txBody>
          <a:bodyPr>
            <a:noAutofit/>
          </a:bodyPr>
          <a:lstStyle/>
          <a:p>
            <a:pPr marL="465138" indent="-465138">
              <a:lnSpc>
                <a:spcPct val="100000"/>
              </a:lnSpc>
              <a:buFont typeface="Wingdings" pitchFamily="2" charset="2"/>
              <a:buChar char="Ø"/>
              <a:defRPr/>
            </a:pPr>
            <a:r>
              <a:rPr lang="id-ID" sz="1700" b="1" dirty="0">
                <a:latin typeface="Arial" pitchFamily="34" charset="0"/>
                <a:cs typeface="Arial" pitchFamily="34" charset="0"/>
              </a:rPr>
              <a:t>Keunggulan </a:t>
            </a:r>
          </a:p>
          <a:p>
            <a:pPr marL="914400" lvl="1" indent="-449263">
              <a:lnSpc>
                <a:spcPct val="100000"/>
              </a:lnSpc>
              <a:buFont typeface="Wingdings" pitchFamily="2" charset="2"/>
              <a:buChar char="q"/>
              <a:defRPr/>
            </a:pPr>
            <a:r>
              <a:rPr lang="id-ID" sz="1700" dirty="0">
                <a:latin typeface="Arial" pitchFamily="34" charset="0"/>
                <a:cs typeface="Arial" pitchFamily="34" charset="0"/>
              </a:rPr>
              <a:t>Sangat berguna ketika menentukan jadwal dan mengendalikan proyek yang besar. </a:t>
            </a:r>
          </a:p>
          <a:p>
            <a:pPr marL="914400" lvl="1" indent="-449263">
              <a:lnSpc>
                <a:spcPct val="100000"/>
              </a:lnSpc>
              <a:buFont typeface="Wingdings" pitchFamily="2" charset="2"/>
              <a:buChar char="q"/>
              <a:defRPr/>
            </a:pPr>
            <a:r>
              <a:rPr lang="id-ID" sz="1700" dirty="0">
                <a:latin typeface="Arial" pitchFamily="34" charset="0"/>
                <a:cs typeface="Arial" pitchFamily="34" charset="0"/>
              </a:rPr>
              <a:t>Konsep yang langsung dan secara matematis tidak sulit. </a:t>
            </a:r>
          </a:p>
          <a:p>
            <a:pPr marL="914400" lvl="1" indent="-449263">
              <a:lnSpc>
                <a:spcPct val="100000"/>
              </a:lnSpc>
              <a:buFont typeface="Wingdings" pitchFamily="2" charset="2"/>
              <a:buChar char="q"/>
              <a:defRPr/>
            </a:pPr>
            <a:r>
              <a:rPr lang="id-ID" sz="1700" dirty="0">
                <a:latin typeface="Arial" pitchFamily="34" charset="0"/>
                <a:cs typeface="Arial" pitchFamily="34" charset="0"/>
              </a:rPr>
              <a:t>Jaringan grafik membantu menekankan hubungan di antara aktivitas proyek. </a:t>
            </a:r>
          </a:p>
          <a:p>
            <a:pPr marL="914400" lvl="1" indent="-449263">
              <a:lnSpc>
                <a:spcPct val="100000"/>
              </a:lnSpc>
              <a:buFont typeface="Wingdings" pitchFamily="2" charset="2"/>
              <a:buChar char="q"/>
              <a:defRPr/>
            </a:pPr>
            <a:r>
              <a:rPr lang="id-ID" sz="1700" dirty="0">
                <a:latin typeface="Arial" pitchFamily="34" charset="0"/>
                <a:cs typeface="Arial" pitchFamily="34" charset="0"/>
              </a:rPr>
              <a:t>Analisis jalur kritis dan waktu perpanjangan membantu menentukan aktivitas-aktivitas yang perlu untuk diperhatikan lebih dekat. </a:t>
            </a:r>
          </a:p>
          <a:p>
            <a:pPr marL="914400" lvl="1" indent="-449263">
              <a:lnSpc>
                <a:spcPct val="100000"/>
              </a:lnSpc>
              <a:buFont typeface="Wingdings" pitchFamily="2" charset="2"/>
              <a:buChar char="q"/>
              <a:defRPr/>
            </a:pPr>
            <a:r>
              <a:rPr lang="id-ID" sz="1700" dirty="0">
                <a:latin typeface="Arial" pitchFamily="34" charset="0"/>
                <a:cs typeface="Arial" pitchFamily="34" charset="0"/>
              </a:rPr>
              <a:t>Dokumentasi proyek dan grafik menunjukkan siapa yang bertanggung jawab untuk berbagai aktivitas. </a:t>
            </a:r>
          </a:p>
          <a:p>
            <a:pPr marL="914400" lvl="1" indent="-449263">
              <a:lnSpc>
                <a:spcPct val="100000"/>
              </a:lnSpc>
              <a:buFont typeface="Wingdings" pitchFamily="2" charset="2"/>
              <a:buChar char="q"/>
              <a:defRPr/>
            </a:pPr>
            <a:r>
              <a:rPr lang="id-ID" sz="1700" dirty="0">
                <a:latin typeface="Arial" pitchFamily="34" charset="0"/>
                <a:cs typeface="Arial" pitchFamily="34" charset="0"/>
              </a:rPr>
              <a:t>Dapat diterapkan ke berbagai macam proyek. </a:t>
            </a:r>
          </a:p>
          <a:p>
            <a:pPr marL="914400" lvl="1" indent="-449263">
              <a:lnSpc>
                <a:spcPct val="100000"/>
              </a:lnSpc>
              <a:buFont typeface="Wingdings" pitchFamily="2" charset="2"/>
              <a:buChar char="q"/>
              <a:defRPr/>
            </a:pPr>
            <a:r>
              <a:rPr lang="id-ID" sz="1700" dirty="0">
                <a:latin typeface="Arial" pitchFamily="34" charset="0"/>
                <a:cs typeface="Arial" pitchFamily="34" charset="0"/>
              </a:rPr>
              <a:t>Berguna dalam mengawasi bukan hanya jadwal, tetapi juga biaya.</a:t>
            </a:r>
          </a:p>
          <a:p>
            <a:pPr>
              <a:lnSpc>
                <a:spcPct val="100000"/>
              </a:lnSpc>
              <a:buFont typeface="Arial" charset="0"/>
              <a:buNone/>
              <a:defRPr/>
            </a:pPr>
            <a:endParaRPr lang="id-ID" sz="2200" dirty="0">
              <a:latin typeface="Arial" pitchFamily="34" charset="0"/>
              <a:cs typeface="Arial" pitchFamily="34" charset="0"/>
            </a:endParaRPr>
          </a:p>
          <a:p>
            <a:pPr>
              <a:lnSpc>
                <a:spcPct val="100000"/>
              </a:lnSpc>
              <a:buFont typeface="Wingdings" pitchFamily="2" charset="2"/>
              <a:buChar char="Ø"/>
              <a:defRPr/>
            </a:pPr>
            <a:endParaRPr lang="id-ID" sz="2000" dirty="0">
              <a:latin typeface="Arial" pitchFamily="34" charset="0"/>
              <a:cs typeface="Arial" pitchFamily="34" charset="0"/>
            </a:endParaRPr>
          </a:p>
        </p:txBody>
      </p:sp>
    </p:spTree>
    <p:extLst>
      <p:ext uri="{BB962C8B-B14F-4D97-AF65-F5344CB8AC3E}">
        <p14:creationId xmlns:p14="http://schemas.microsoft.com/office/powerpoint/2010/main" val="3190781999"/>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defRPr/>
            </a:pPr>
            <a:br>
              <a:rPr lang="id-ID" sz="5400" dirty="0"/>
            </a:br>
            <a:br>
              <a:rPr lang="id-ID" sz="4000" dirty="0"/>
            </a:br>
            <a:r>
              <a:rPr lang="id-ID" sz="4000" dirty="0"/>
              <a:t> </a:t>
            </a:r>
            <a:br>
              <a:rPr lang="en-US" sz="4000" dirty="0"/>
            </a:br>
            <a:br>
              <a:rPr lang="en-US" sz="4000" dirty="0"/>
            </a:br>
            <a:r>
              <a:rPr lang="id-ID" sz="4000" dirty="0"/>
              <a:t>Sebuah Tinjauan terhadap Pert dan CPM (Lanjutan) </a:t>
            </a:r>
            <a:br>
              <a:rPr lang="id-ID" sz="4000" dirty="0"/>
            </a:br>
            <a:br>
              <a:rPr lang="id-ID" sz="4000" dirty="0"/>
            </a:br>
            <a:br>
              <a:rPr lang="id-ID" sz="4000" dirty="0"/>
            </a:br>
            <a:r>
              <a:rPr lang="id-ID" sz="4000" dirty="0"/>
              <a:t> </a:t>
            </a:r>
            <a:br>
              <a:rPr lang="id-ID" dirty="0"/>
            </a:br>
            <a:endParaRPr lang="id-ID" sz="4000" dirty="0"/>
          </a:p>
        </p:txBody>
      </p:sp>
      <p:sp>
        <p:nvSpPr>
          <p:cNvPr id="3" name="Content Placeholder 2"/>
          <p:cNvSpPr>
            <a:spLocks noGrp="1"/>
          </p:cNvSpPr>
          <p:nvPr>
            <p:ph idx="1"/>
          </p:nvPr>
        </p:nvSpPr>
        <p:spPr>
          <a:xfrm>
            <a:off x="457200" y="1676400"/>
            <a:ext cx="8229600" cy="4525963"/>
          </a:xfrm>
        </p:spPr>
        <p:txBody>
          <a:bodyPr>
            <a:noAutofit/>
          </a:bodyPr>
          <a:lstStyle/>
          <a:p>
            <a:pPr marL="465138" indent="-465138">
              <a:lnSpc>
                <a:spcPct val="100000"/>
              </a:lnSpc>
              <a:buFont typeface="Wingdings" pitchFamily="2" charset="2"/>
              <a:buChar char="Ø"/>
              <a:defRPr/>
            </a:pPr>
            <a:r>
              <a:rPr lang="id-ID" sz="1800" b="1" dirty="0">
                <a:latin typeface="Arial" pitchFamily="34" charset="0"/>
                <a:cs typeface="Arial" pitchFamily="34" charset="0"/>
              </a:rPr>
              <a:t>Batasan </a:t>
            </a:r>
          </a:p>
          <a:p>
            <a:pPr marL="914400" lvl="1" indent="-449263">
              <a:lnSpc>
                <a:spcPct val="100000"/>
              </a:lnSpc>
              <a:buFont typeface="Wingdings" pitchFamily="2" charset="2"/>
              <a:buChar char="q"/>
              <a:defRPr/>
            </a:pPr>
            <a:r>
              <a:rPr lang="id-ID" sz="1800" dirty="0">
                <a:latin typeface="Arial" pitchFamily="34" charset="0"/>
                <a:cs typeface="Arial" pitchFamily="34" charset="0"/>
              </a:rPr>
              <a:t>Aktivitas proyek harus benar-benar dijelaskan, bersifat independen, dan stabil dalam hal hubungannya. </a:t>
            </a:r>
          </a:p>
          <a:p>
            <a:pPr marL="914400" lvl="1" indent="-449263">
              <a:lnSpc>
                <a:spcPct val="100000"/>
              </a:lnSpc>
              <a:buFont typeface="Wingdings" pitchFamily="2" charset="2"/>
              <a:buChar char="q"/>
              <a:defRPr/>
            </a:pPr>
            <a:r>
              <a:rPr lang="id-ID" sz="1800" dirty="0">
                <a:latin typeface="Arial" pitchFamily="34" charset="0"/>
                <a:cs typeface="Arial" pitchFamily="34" charset="0"/>
              </a:rPr>
              <a:t>Hubungan yang ada sebelumnya harus spesifik dan ada dalam jaringan yang sama. </a:t>
            </a:r>
          </a:p>
          <a:p>
            <a:pPr marL="914400" lvl="1" indent="-449263">
              <a:lnSpc>
                <a:spcPct val="100000"/>
              </a:lnSpc>
              <a:buFont typeface="Wingdings" pitchFamily="2" charset="2"/>
              <a:buChar char="q"/>
              <a:defRPr/>
            </a:pPr>
            <a:r>
              <a:rPr lang="id-ID" sz="1800" dirty="0">
                <a:latin typeface="Arial" pitchFamily="34" charset="0"/>
                <a:cs typeface="Arial" pitchFamily="34" charset="0"/>
              </a:rPr>
              <a:t>Estimasi waktu cenderung menjadi subjektif dan dipalsukan oleh manajer yang takut akan bahaya menjadi terlalu optimis atau tidak cukup pesimis. </a:t>
            </a:r>
          </a:p>
          <a:p>
            <a:pPr marL="914400" lvl="1" indent="-449263">
              <a:lnSpc>
                <a:spcPct val="100000"/>
              </a:lnSpc>
              <a:buFont typeface="Wingdings" pitchFamily="2" charset="2"/>
              <a:buChar char="q"/>
              <a:defRPr/>
            </a:pPr>
            <a:r>
              <a:rPr lang="id-ID" sz="1800" dirty="0">
                <a:latin typeface="Arial" pitchFamily="34" charset="0"/>
                <a:cs typeface="Arial" pitchFamily="34" charset="0"/>
              </a:rPr>
              <a:t>Terdapat bahaya yang tidak dapat terpisahkan dari menempatkan terlalu banyak penekanan pada jalur terpanjang, atau kritis. Jalur yang hampir kritis perlu untuk diawasi secara ketat pula.</a:t>
            </a:r>
          </a:p>
          <a:p>
            <a:pPr>
              <a:lnSpc>
                <a:spcPct val="100000"/>
              </a:lnSpc>
              <a:buFont typeface="Wingdings" pitchFamily="2" charset="2"/>
              <a:buChar char="Ø"/>
              <a:defRPr/>
            </a:pPr>
            <a:endParaRPr lang="id-ID" sz="2000" dirty="0">
              <a:latin typeface="Arial" pitchFamily="34" charset="0"/>
              <a:cs typeface="Arial" pitchFamily="34" charset="0"/>
            </a:endParaRPr>
          </a:p>
        </p:txBody>
      </p:sp>
    </p:spTree>
    <p:extLst>
      <p:ext uri="{BB962C8B-B14F-4D97-AF65-F5344CB8AC3E}">
        <p14:creationId xmlns:p14="http://schemas.microsoft.com/office/powerpoint/2010/main" val="1680757320"/>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11141" y="1261802"/>
            <a:ext cx="8488768" cy="5179941"/>
          </a:xfrm>
          <a:prstGeom prst="rect">
            <a:avLst/>
          </a:prstGeom>
          <a:solidFill>
            <a:schemeClr val="accent4">
              <a:lumMod val="20000"/>
              <a:lumOff val="8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cs typeface="Calibri" panose="020F0502020204030204" pitchFamily="34" charset="0"/>
            </a:endParaRPr>
          </a:p>
        </p:txBody>
      </p:sp>
      <p:sp>
        <p:nvSpPr>
          <p:cNvPr id="89089" name="Rectangle 2"/>
          <p:cNvSpPr>
            <a:spLocks noGrp="1" noChangeArrowheads="1"/>
          </p:cNvSpPr>
          <p:nvPr>
            <p:ph type="title"/>
          </p:nvPr>
        </p:nvSpPr>
        <p:spPr>
          <a:xfrm>
            <a:off x="342900" y="334702"/>
            <a:ext cx="8445500" cy="729823"/>
          </a:xfrm>
        </p:spPr>
        <p:txBody>
          <a:bodyPr lIns="90475" tIns="44444" rIns="90475" bIns="44444"/>
          <a:lstStyle/>
          <a:p>
            <a:pPr>
              <a:lnSpc>
                <a:spcPct val="80000"/>
              </a:lnSpc>
            </a:pPr>
            <a:r>
              <a:rPr lang="en-US" altLang="id-ID" sz="4000" dirty="0">
                <a:latin typeface="+mn-lt"/>
                <a:ea typeface="MS PGothic" pitchFamily="34" charset="-128"/>
                <a:cs typeface="Arial" pitchFamily="34" charset="0"/>
              </a:rPr>
              <a:t>Six Steps PERT &amp; CPM</a:t>
            </a:r>
          </a:p>
        </p:txBody>
      </p:sp>
      <p:sp>
        <p:nvSpPr>
          <p:cNvPr id="89090" name="Rectangle 3"/>
          <p:cNvSpPr>
            <a:spLocks noGrp="1" noChangeArrowheads="1"/>
          </p:cNvSpPr>
          <p:nvPr>
            <p:ph type="body" idx="1"/>
          </p:nvPr>
        </p:nvSpPr>
        <p:spPr>
          <a:xfrm>
            <a:off x="452082" y="1325255"/>
            <a:ext cx="8445499" cy="4341813"/>
          </a:xfrm>
        </p:spPr>
        <p:txBody>
          <a:bodyPr lIns="90475" tIns="44444" rIns="90475" bIns="44444"/>
          <a:lstStyle/>
          <a:p>
            <a:pPr marL="609600" indent="-609600">
              <a:buClrTx/>
              <a:buFontTx/>
              <a:buAutoNum type="arabicPeriod"/>
            </a:pPr>
            <a:r>
              <a:rPr lang="en-US" altLang="id-ID" sz="2800" dirty="0">
                <a:latin typeface="+mn-lt"/>
                <a:ea typeface="MS PGothic" pitchFamily="34" charset="-128"/>
                <a:cs typeface="Arial" pitchFamily="34" charset="0"/>
              </a:rPr>
              <a:t>Define the project and prepare the work breakdown structure</a:t>
            </a:r>
          </a:p>
          <a:p>
            <a:pPr marL="609600" indent="-609600">
              <a:buClrTx/>
              <a:buFontTx/>
              <a:buAutoNum type="arabicPeriod"/>
            </a:pPr>
            <a:r>
              <a:rPr lang="en-US" altLang="id-ID" sz="2800" dirty="0">
                <a:latin typeface="+mn-lt"/>
                <a:ea typeface="MS PGothic" pitchFamily="34" charset="-128"/>
                <a:cs typeface="Arial" pitchFamily="34" charset="0"/>
              </a:rPr>
              <a:t>Develop relationships among the activities - decide which activities must precede and which must follow others</a:t>
            </a:r>
          </a:p>
          <a:p>
            <a:pPr marL="609600" indent="-609600">
              <a:buClrTx/>
              <a:buFontTx/>
              <a:buAutoNum type="arabicPeriod"/>
            </a:pPr>
            <a:r>
              <a:rPr lang="en-US" altLang="id-ID" sz="2800" dirty="0">
                <a:latin typeface="+mn-lt"/>
                <a:ea typeface="MS PGothic" pitchFamily="34" charset="-128"/>
                <a:cs typeface="Arial" pitchFamily="34" charset="0"/>
              </a:rPr>
              <a:t>Draw the network connecting all of the activities</a:t>
            </a:r>
          </a:p>
          <a:p>
            <a:pPr marL="609600" indent="-609600">
              <a:buClrTx/>
              <a:buFontTx/>
              <a:buAutoNum type="arabicPeriod" startAt="4"/>
            </a:pPr>
            <a:r>
              <a:rPr lang="en-US" altLang="id-ID" sz="2800" dirty="0">
                <a:latin typeface="+mn-lt"/>
                <a:ea typeface="MS PGothic" pitchFamily="34" charset="-128"/>
                <a:cs typeface="Arial" pitchFamily="34" charset="0"/>
              </a:rPr>
              <a:t>Assign time and/or cost estimates to each activity</a:t>
            </a:r>
          </a:p>
          <a:p>
            <a:pPr marL="609600" indent="-609600">
              <a:buClrTx/>
              <a:buFontTx/>
              <a:buAutoNum type="arabicPeriod" startAt="4"/>
            </a:pPr>
            <a:r>
              <a:rPr lang="en-US" altLang="id-ID" sz="2800" dirty="0">
                <a:latin typeface="+mn-lt"/>
                <a:ea typeface="MS PGothic" pitchFamily="34" charset="-128"/>
                <a:cs typeface="Arial" pitchFamily="34" charset="0"/>
              </a:rPr>
              <a:t>Compute the longest time path through the network – this is called </a:t>
            </a:r>
            <a:r>
              <a:rPr lang="en-US" altLang="id-ID" sz="2800" b="1" dirty="0">
                <a:latin typeface="+mn-lt"/>
                <a:ea typeface="MS PGothic" pitchFamily="34" charset="-128"/>
                <a:cs typeface="Arial" pitchFamily="34" charset="0"/>
              </a:rPr>
              <a:t>the critical path</a:t>
            </a:r>
          </a:p>
          <a:p>
            <a:pPr marL="609600" indent="-609600">
              <a:buClrTx/>
              <a:buFontTx/>
              <a:buAutoNum type="arabicPeriod" startAt="4"/>
            </a:pPr>
            <a:r>
              <a:rPr lang="en-US" altLang="id-ID" sz="2800" dirty="0">
                <a:latin typeface="+mn-lt"/>
                <a:ea typeface="MS PGothic" pitchFamily="34" charset="-128"/>
                <a:cs typeface="Arial" pitchFamily="34" charset="0"/>
              </a:rPr>
              <a:t>Use the network to help plan, schedule, monitor, and control the project</a:t>
            </a:r>
          </a:p>
        </p:txBody>
      </p:sp>
      <p:sp>
        <p:nvSpPr>
          <p:cNvPr id="3" name="Rounded Rectangle 2"/>
          <p:cNvSpPr/>
          <p:nvPr/>
        </p:nvSpPr>
        <p:spPr>
          <a:xfrm>
            <a:off x="177421" y="4626592"/>
            <a:ext cx="8857397" cy="941696"/>
          </a:xfrm>
          <a:prstGeom prst="roundRect">
            <a:avLst/>
          </a:prstGeom>
          <a:solidFill>
            <a:schemeClr val="accent4">
              <a:lumMod val="20000"/>
              <a:lumOff val="80000"/>
              <a:alpha val="3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cSld>
  <p:clrMapOvr>
    <a:masterClrMapping/>
  </p:clrMapOvr>
  <p:transition>
    <p:pull dir="l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bwMode="auto">
          <a:xfrm>
            <a:off x="214313" y="142875"/>
            <a:ext cx="8715375" cy="939800"/>
          </a:xfrm>
          <a:prstGeom prst="rect">
            <a:avLst/>
          </a:prstGeom>
          <a:solidFill>
            <a:schemeClr val="accent2">
              <a:lumMod val="75000"/>
            </a:schemeClr>
          </a:solidFill>
          <a:ln w="9525">
            <a:noFill/>
            <a:miter lim="800000"/>
            <a:headEnd/>
            <a:tailEnd/>
          </a:ln>
        </p:spPr>
        <p:txBody>
          <a:bodyPr/>
          <a:lstStyle/>
          <a:p>
            <a:pPr algn="r" eaLnBrk="0" hangingPunct="0">
              <a:defRPr/>
            </a:pPr>
            <a:r>
              <a:rPr lang="en-US" sz="4000" b="1" cap="all" dirty="0">
                <a:solidFill>
                  <a:schemeClr val="bg1"/>
                </a:solidFill>
                <a:latin typeface="Agency FB" pitchFamily="34" charset="0"/>
                <a:ea typeface="+mj-ea"/>
                <a:cs typeface="+mj-cs"/>
              </a:rPr>
              <a:t>Diagram </a:t>
            </a:r>
            <a:r>
              <a:rPr lang="en-US" sz="4000" b="1" cap="all" dirty="0" err="1">
                <a:solidFill>
                  <a:schemeClr val="bg1"/>
                </a:solidFill>
                <a:latin typeface="Agency FB" pitchFamily="34" charset="0"/>
                <a:ea typeface="+mj-ea"/>
                <a:cs typeface="+mj-cs"/>
              </a:rPr>
              <a:t>jaringan</a:t>
            </a:r>
            <a:r>
              <a:rPr lang="en-US" sz="4000" b="1" cap="all" dirty="0">
                <a:solidFill>
                  <a:schemeClr val="bg1"/>
                </a:solidFill>
                <a:latin typeface="Agency FB" pitchFamily="34" charset="0"/>
                <a:ea typeface="+mj-ea"/>
                <a:cs typeface="+mj-cs"/>
              </a:rPr>
              <a:t> CPM</a:t>
            </a:r>
          </a:p>
        </p:txBody>
      </p:sp>
      <p:grpSp>
        <p:nvGrpSpPr>
          <p:cNvPr id="2" name="Group 26"/>
          <p:cNvGrpSpPr>
            <a:grpSpLocks/>
          </p:cNvGrpSpPr>
          <p:nvPr/>
        </p:nvGrpSpPr>
        <p:grpSpPr bwMode="auto">
          <a:xfrm>
            <a:off x="642938" y="1380553"/>
            <a:ext cx="8286750" cy="1200150"/>
            <a:chOff x="642910" y="1571612"/>
            <a:chExt cx="8286808" cy="1200329"/>
          </a:xfrm>
        </p:grpSpPr>
        <p:sp>
          <p:nvSpPr>
            <p:cNvPr id="13" name="TextBox 12"/>
            <p:cNvSpPr txBox="1"/>
            <p:nvPr/>
          </p:nvSpPr>
          <p:spPr>
            <a:xfrm>
              <a:off x="1857355" y="1571612"/>
              <a:ext cx="7072363" cy="1200329"/>
            </a:xfrm>
            <a:prstGeom prst="rect">
              <a:avLst/>
            </a:prstGeom>
            <a:solidFill>
              <a:schemeClr val="accent2">
                <a:lumMod val="40000"/>
                <a:lumOff val="60000"/>
              </a:schemeClr>
            </a:solidFill>
          </p:spPr>
          <p:txBody>
            <a:bodyPr>
              <a:spAutoFit/>
            </a:bodyPr>
            <a:lstStyle/>
            <a:p>
              <a:pPr>
                <a:defRPr/>
              </a:pPr>
              <a:r>
                <a:rPr lang="en-US" sz="2400" dirty="0">
                  <a:latin typeface="Agency FB" pitchFamily="34" charset="0"/>
                </a:rPr>
                <a:t>Node : </a:t>
              </a:r>
              <a:r>
                <a:rPr lang="en-US" sz="2400" dirty="0" err="1">
                  <a:latin typeface="Agency FB" pitchFamily="34" charset="0"/>
                </a:rPr>
                <a:t>menyatakan</a:t>
              </a:r>
              <a:r>
                <a:rPr lang="en-US" sz="2400" dirty="0">
                  <a:latin typeface="Agency FB" pitchFamily="34" charset="0"/>
                </a:rPr>
                <a:t> </a:t>
              </a:r>
              <a:r>
                <a:rPr lang="en-US" sz="2400" dirty="0" err="1">
                  <a:latin typeface="Agency FB" pitchFamily="34" charset="0"/>
                </a:rPr>
                <a:t>suatu</a:t>
              </a:r>
              <a:r>
                <a:rPr lang="en-US" sz="2400" dirty="0">
                  <a:latin typeface="Agency FB" pitchFamily="34" charset="0"/>
                </a:rPr>
                <a:t> </a:t>
              </a:r>
              <a:r>
                <a:rPr lang="en-US" sz="2400" dirty="0" err="1">
                  <a:latin typeface="Agency FB" pitchFamily="34" charset="0"/>
                </a:rPr>
                <a:t>kejadian</a:t>
              </a:r>
              <a:r>
                <a:rPr lang="en-US" sz="2400" dirty="0">
                  <a:latin typeface="Agency FB" pitchFamily="34" charset="0"/>
                </a:rPr>
                <a:t> </a:t>
              </a:r>
              <a:r>
                <a:rPr lang="en-US" sz="2400" dirty="0" err="1">
                  <a:latin typeface="Agency FB" pitchFamily="34" charset="0"/>
                </a:rPr>
                <a:t>atau</a:t>
              </a:r>
              <a:r>
                <a:rPr lang="en-US" sz="2400" dirty="0">
                  <a:latin typeface="Agency FB" pitchFamily="34" charset="0"/>
                </a:rPr>
                <a:t> </a:t>
              </a:r>
              <a:r>
                <a:rPr lang="en-US" sz="2400" dirty="0" err="1">
                  <a:latin typeface="Agency FB" pitchFamily="34" charset="0"/>
                </a:rPr>
                <a:t>peristiwa</a:t>
              </a:r>
              <a:r>
                <a:rPr lang="en-US" sz="2400" dirty="0">
                  <a:latin typeface="Agency FB" pitchFamily="34" charset="0"/>
                </a:rPr>
                <a:t>. </a:t>
              </a:r>
              <a:r>
                <a:rPr lang="en-US" sz="2400" dirty="0" err="1">
                  <a:latin typeface="Agency FB" pitchFamily="34" charset="0"/>
                </a:rPr>
                <a:t>Kejadian</a:t>
              </a:r>
              <a:r>
                <a:rPr lang="en-US" sz="2400" dirty="0">
                  <a:latin typeface="Agency FB" pitchFamily="34" charset="0"/>
                </a:rPr>
                <a:t> </a:t>
              </a:r>
              <a:r>
                <a:rPr lang="en-US" sz="2400" dirty="0" err="1">
                  <a:latin typeface="Agency FB" pitchFamily="34" charset="0"/>
                </a:rPr>
                <a:t>diartikan</a:t>
              </a:r>
              <a:r>
                <a:rPr lang="en-US" sz="2400" dirty="0">
                  <a:latin typeface="Agency FB" pitchFamily="34" charset="0"/>
                </a:rPr>
                <a:t> </a:t>
              </a:r>
              <a:r>
                <a:rPr lang="en-US" sz="2400" dirty="0" err="1">
                  <a:latin typeface="Agency FB" pitchFamily="34" charset="0"/>
                </a:rPr>
                <a:t>sebagai</a:t>
              </a:r>
              <a:r>
                <a:rPr lang="en-US" sz="2400" dirty="0">
                  <a:latin typeface="Agency FB" pitchFamily="34" charset="0"/>
                </a:rPr>
                <a:t> </a:t>
              </a:r>
              <a:r>
                <a:rPr lang="en-US" sz="2400" dirty="0" err="1">
                  <a:latin typeface="Agency FB" pitchFamily="34" charset="0"/>
                </a:rPr>
                <a:t>awal</a:t>
              </a:r>
              <a:r>
                <a:rPr lang="en-US" sz="2400" dirty="0">
                  <a:latin typeface="Agency FB" pitchFamily="34" charset="0"/>
                </a:rPr>
                <a:t> </a:t>
              </a:r>
              <a:r>
                <a:rPr lang="en-US" sz="2400" dirty="0" err="1">
                  <a:latin typeface="Agency FB" pitchFamily="34" charset="0"/>
                </a:rPr>
                <a:t>atau</a:t>
              </a:r>
              <a:r>
                <a:rPr lang="en-US" sz="2400" dirty="0">
                  <a:latin typeface="Agency FB" pitchFamily="34" charset="0"/>
                </a:rPr>
                <a:t> </a:t>
              </a:r>
              <a:r>
                <a:rPr lang="en-US" sz="2400" dirty="0" err="1">
                  <a:latin typeface="Agency FB" pitchFamily="34" charset="0"/>
                </a:rPr>
                <a:t>akhir</a:t>
              </a:r>
              <a:r>
                <a:rPr lang="en-US" sz="2400" dirty="0">
                  <a:latin typeface="Agency FB" pitchFamily="34" charset="0"/>
                </a:rPr>
                <a:t> </a:t>
              </a:r>
              <a:r>
                <a:rPr lang="en-US" sz="2400" dirty="0" err="1">
                  <a:latin typeface="Agency FB" pitchFamily="34" charset="0"/>
                </a:rPr>
                <a:t>dari</a:t>
              </a:r>
              <a:r>
                <a:rPr lang="en-US" sz="2400" dirty="0">
                  <a:latin typeface="Agency FB" pitchFamily="34" charset="0"/>
                </a:rPr>
                <a:t> </a:t>
              </a:r>
              <a:r>
                <a:rPr lang="en-US" sz="2400" dirty="0" err="1">
                  <a:latin typeface="Agency FB" pitchFamily="34" charset="0"/>
                </a:rPr>
                <a:t>satu</a:t>
              </a:r>
              <a:r>
                <a:rPr lang="en-US" sz="2400" dirty="0">
                  <a:latin typeface="Agency FB" pitchFamily="34" charset="0"/>
                </a:rPr>
                <a:t> </a:t>
              </a:r>
              <a:r>
                <a:rPr lang="en-US" sz="2400" dirty="0" err="1">
                  <a:latin typeface="Agency FB" pitchFamily="34" charset="0"/>
                </a:rPr>
                <a:t>atau</a:t>
              </a:r>
              <a:r>
                <a:rPr lang="en-US" sz="2400" dirty="0">
                  <a:latin typeface="Agency FB" pitchFamily="34" charset="0"/>
                </a:rPr>
                <a:t> </a:t>
              </a:r>
              <a:r>
                <a:rPr lang="en-US" sz="2400" dirty="0" err="1">
                  <a:latin typeface="Agency FB" pitchFamily="34" charset="0"/>
                </a:rPr>
                <a:t>beberapa</a:t>
              </a:r>
              <a:r>
                <a:rPr lang="en-US" sz="2400" dirty="0">
                  <a:latin typeface="Agency FB" pitchFamily="34" charset="0"/>
                </a:rPr>
                <a:t> </a:t>
              </a:r>
              <a:r>
                <a:rPr lang="en-US" sz="2400" dirty="0" err="1">
                  <a:latin typeface="Agency FB" pitchFamily="34" charset="0"/>
                </a:rPr>
                <a:t>kegiatan</a:t>
              </a:r>
              <a:r>
                <a:rPr lang="en-US" sz="2400" dirty="0">
                  <a:latin typeface="Agency FB" pitchFamily="34" charset="0"/>
                </a:rPr>
                <a:t>. </a:t>
              </a:r>
              <a:r>
                <a:rPr lang="en-US" sz="2400" dirty="0" err="1">
                  <a:latin typeface="Agency FB" pitchFamily="34" charset="0"/>
                </a:rPr>
                <a:t>Umumnya</a:t>
              </a:r>
              <a:r>
                <a:rPr lang="en-US" sz="2400" dirty="0">
                  <a:latin typeface="Agency FB" pitchFamily="34" charset="0"/>
                </a:rPr>
                <a:t> </a:t>
              </a:r>
              <a:r>
                <a:rPr lang="en-US" sz="2400" dirty="0" err="1">
                  <a:latin typeface="Agency FB" pitchFamily="34" charset="0"/>
                </a:rPr>
                <a:t>dibari</a:t>
              </a:r>
              <a:r>
                <a:rPr lang="en-US" sz="2400" dirty="0">
                  <a:latin typeface="Agency FB" pitchFamily="34" charset="0"/>
                </a:rPr>
                <a:t> </a:t>
              </a:r>
              <a:r>
                <a:rPr lang="en-US" sz="2400" dirty="0" err="1">
                  <a:latin typeface="Agency FB" pitchFamily="34" charset="0"/>
                </a:rPr>
                <a:t>kode</a:t>
              </a:r>
              <a:r>
                <a:rPr lang="en-US" sz="2400" dirty="0">
                  <a:latin typeface="Agency FB" pitchFamily="34" charset="0"/>
                </a:rPr>
                <a:t> </a:t>
              </a:r>
              <a:r>
                <a:rPr lang="en-US" sz="2400" dirty="0" err="1">
                  <a:latin typeface="Agency FB" pitchFamily="34" charset="0"/>
                </a:rPr>
                <a:t>angka</a:t>
              </a:r>
              <a:r>
                <a:rPr lang="en-US" sz="2400" dirty="0">
                  <a:latin typeface="Agency FB" pitchFamily="34" charset="0"/>
                </a:rPr>
                <a:t> 1, 2, . . . </a:t>
              </a:r>
              <a:r>
                <a:rPr lang="en-US" sz="2400" dirty="0" err="1">
                  <a:latin typeface="Agency FB" pitchFamily="34" charset="0"/>
                </a:rPr>
                <a:t>dan</a:t>
              </a:r>
              <a:r>
                <a:rPr lang="en-US" sz="2400" dirty="0">
                  <a:latin typeface="Agency FB" pitchFamily="34" charset="0"/>
                </a:rPr>
                <a:t> </a:t>
              </a:r>
              <a:r>
                <a:rPr lang="en-US" sz="2400" dirty="0" err="1">
                  <a:latin typeface="Agency FB" pitchFamily="34" charset="0"/>
                </a:rPr>
                <a:t>seterusnya</a:t>
              </a:r>
              <a:r>
                <a:rPr lang="en-US" sz="2400" dirty="0">
                  <a:latin typeface="Agency FB" pitchFamily="34" charset="0"/>
                </a:rPr>
                <a:t> yang </a:t>
              </a:r>
              <a:r>
                <a:rPr lang="en-US" sz="2400" dirty="0" err="1">
                  <a:latin typeface="Agency FB" pitchFamily="34" charset="0"/>
                </a:rPr>
                <a:t>disebut</a:t>
              </a:r>
              <a:r>
                <a:rPr lang="en-US" sz="2400" dirty="0">
                  <a:latin typeface="Agency FB" pitchFamily="34" charset="0"/>
                </a:rPr>
                <a:t> </a:t>
              </a:r>
              <a:r>
                <a:rPr lang="en-US" sz="2400" dirty="0" err="1">
                  <a:latin typeface="Agency FB" pitchFamily="34" charset="0"/>
                </a:rPr>
                <a:t>nomor</a:t>
              </a:r>
              <a:r>
                <a:rPr lang="en-US" sz="2400" dirty="0">
                  <a:latin typeface="Agency FB" pitchFamily="34" charset="0"/>
                </a:rPr>
                <a:t> </a:t>
              </a:r>
              <a:r>
                <a:rPr lang="en-US" sz="2400" dirty="0" err="1">
                  <a:latin typeface="Agency FB" pitchFamily="34" charset="0"/>
                </a:rPr>
                <a:t>kejadian</a:t>
              </a:r>
              <a:r>
                <a:rPr lang="en-US" sz="2400" dirty="0">
                  <a:latin typeface="Agency FB" pitchFamily="34" charset="0"/>
                </a:rPr>
                <a:t>.</a:t>
              </a:r>
            </a:p>
          </p:txBody>
        </p:sp>
        <p:grpSp>
          <p:nvGrpSpPr>
            <p:cNvPr id="4107" name="Group 19"/>
            <p:cNvGrpSpPr>
              <a:grpSpLocks/>
            </p:cNvGrpSpPr>
            <p:nvPr/>
          </p:nvGrpSpPr>
          <p:grpSpPr bwMode="auto">
            <a:xfrm>
              <a:off x="642910" y="1643050"/>
              <a:ext cx="857256" cy="1000132"/>
              <a:chOff x="642910" y="1643050"/>
              <a:chExt cx="1143008" cy="1286678"/>
            </a:xfrm>
          </p:grpSpPr>
          <p:sp>
            <p:nvSpPr>
              <p:cNvPr id="6" name="Oval 5"/>
              <p:cNvSpPr/>
              <p:nvPr/>
            </p:nvSpPr>
            <p:spPr>
              <a:xfrm>
                <a:off x="642910" y="1643064"/>
                <a:ext cx="1143008" cy="1286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8" name="Straight Connector 7"/>
              <p:cNvCxnSpPr>
                <a:stCxn id="6" idx="0"/>
                <a:endCxn id="6" idx="4"/>
              </p:cNvCxnSpPr>
              <p:nvPr/>
            </p:nvCxnSpPr>
            <p:spPr>
              <a:xfrm rot="16200000" flipH="1">
                <a:off x="570983" y="2286495"/>
                <a:ext cx="12868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 idx="6"/>
              </p:cNvCxnSpPr>
              <p:nvPr/>
            </p:nvCxnSpPr>
            <p:spPr>
              <a:xfrm flipH="1">
                <a:off x="1214414" y="2286494"/>
                <a:ext cx="571504" cy="2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11" name="TextBox 13"/>
              <p:cNvSpPr txBox="1">
                <a:spLocks noChangeArrowheads="1"/>
              </p:cNvSpPr>
              <p:nvPr/>
            </p:nvSpPr>
            <p:spPr bwMode="auto">
              <a:xfrm>
                <a:off x="785786" y="2038641"/>
                <a:ext cx="276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400"/>
                  <a:t>1</a:t>
                </a:r>
              </a:p>
            </p:txBody>
          </p:sp>
        </p:grpSp>
      </p:grpSp>
      <p:grpSp>
        <p:nvGrpSpPr>
          <p:cNvPr id="4" name="Group 27"/>
          <p:cNvGrpSpPr>
            <a:grpSpLocks/>
          </p:cNvGrpSpPr>
          <p:nvPr/>
        </p:nvGrpSpPr>
        <p:grpSpPr bwMode="auto">
          <a:xfrm>
            <a:off x="642938" y="2880741"/>
            <a:ext cx="8269904" cy="1570037"/>
            <a:chOff x="642910" y="3071810"/>
            <a:chExt cx="8269962" cy="1569660"/>
          </a:xfrm>
        </p:grpSpPr>
        <p:sp>
          <p:nvSpPr>
            <p:cNvPr id="4104" name="Rectangle 20"/>
            <p:cNvSpPr>
              <a:spLocks noChangeArrowheads="1"/>
            </p:cNvSpPr>
            <p:nvPr/>
          </p:nvSpPr>
          <p:spPr bwMode="auto">
            <a:xfrm>
              <a:off x="1840510" y="3071810"/>
              <a:ext cx="7072362" cy="1569660"/>
            </a:xfrm>
            <a:prstGeom prst="rect">
              <a:avLst/>
            </a:prstGeom>
            <a:solidFill>
              <a:schemeClr val="accent4">
                <a:lumMod val="75000"/>
              </a:schemeClr>
            </a:solidFill>
            <a:ln w="9525">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id-ID" sz="2400" dirty="0" err="1">
                  <a:latin typeface="Agency FB" pitchFamily="34" charset="0"/>
                </a:rPr>
                <a:t>Anak</a:t>
              </a:r>
              <a:r>
                <a:rPr lang="en-US" altLang="id-ID" sz="2400" dirty="0">
                  <a:latin typeface="Agency FB" pitchFamily="34" charset="0"/>
                </a:rPr>
                <a:t>  </a:t>
              </a:r>
              <a:r>
                <a:rPr lang="en-US" altLang="id-ID" sz="2400" dirty="0" err="1">
                  <a:latin typeface="Agency FB" pitchFamily="34" charset="0"/>
                </a:rPr>
                <a:t>panah</a:t>
              </a:r>
              <a:r>
                <a:rPr lang="en-US" altLang="id-ID" sz="2400" dirty="0">
                  <a:latin typeface="Agency FB" pitchFamily="34" charset="0"/>
                </a:rPr>
                <a:t>  (  Arrow  )  </a:t>
              </a:r>
              <a:r>
                <a:rPr lang="en-US" altLang="id-ID" sz="2400" dirty="0" err="1">
                  <a:latin typeface="Agency FB" pitchFamily="34" charset="0"/>
                </a:rPr>
                <a:t>menyatakan</a:t>
              </a:r>
              <a:r>
                <a:rPr lang="en-US" altLang="id-ID" sz="2400" dirty="0">
                  <a:latin typeface="Agency FB" pitchFamily="34" charset="0"/>
                </a:rPr>
                <a:t>  </a:t>
              </a:r>
              <a:r>
                <a:rPr lang="en-US" altLang="id-ID" sz="2400" dirty="0" err="1">
                  <a:latin typeface="Agency FB" pitchFamily="34" charset="0"/>
                </a:rPr>
                <a:t>kegiatan</a:t>
              </a:r>
              <a:r>
                <a:rPr lang="en-US" altLang="id-ID" sz="2400" dirty="0">
                  <a:latin typeface="Agency FB" pitchFamily="34" charset="0"/>
                </a:rPr>
                <a:t>.  </a:t>
              </a:r>
              <a:r>
                <a:rPr lang="en-US" altLang="id-ID" sz="2400" dirty="0" err="1">
                  <a:latin typeface="Agency FB" pitchFamily="34" charset="0"/>
                </a:rPr>
                <a:t>Panjang</a:t>
              </a:r>
              <a:r>
                <a:rPr lang="en-US" altLang="id-ID" sz="2400" dirty="0">
                  <a:latin typeface="Agency FB" pitchFamily="34" charset="0"/>
                </a:rPr>
                <a:t>  </a:t>
              </a:r>
              <a:r>
                <a:rPr lang="en-US" altLang="id-ID" sz="2400" dirty="0" err="1">
                  <a:latin typeface="Agency FB" pitchFamily="34" charset="0"/>
                </a:rPr>
                <a:t>dan</a:t>
              </a:r>
              <a:r>
                <a:rPr lang="en-US" altLang="id-ID" sz="2400" dirty="0">
                  <a:latin typeface="Agency FB" pitchFamily="34" charset="0"/>
                </a:rPr>
                <a:t>  </a:t>
              </a:r>
              <a:r>
                <a:rPr lang="en-US" altLang="id-ID" sz="2400" dirty="0" err="1">
                  <a:latin typeface="Agency FB" pitchFamily="34" charset="0"/>
                </a:rPr>
                <a:t>arah</a:t>
              </a:r>
              <a:r>
                <a:rPr lang="en-US" altLang="id-ID" sz="2400" dirty="0">
                  <a:latin typeface="Agency FB" pitchFamily="34" charset="0"/>
                </a:rPr>
                <a:t>  </a:t>
              </a:r>
              <a:r>
                <a:rPr lang="en-US" altLang="id-ID" sz="2400" dirty="0" err="1">
                  <a:latin typeface="Agency FB" pitchFamily="34" charset="0"/>
                </a:rPr>
                <a:t>anak</a:t>
              </a:r>
              <a:r>
                <a:rPr lang="en-US" altLang="id-ID" sz="2400" dirty="0">
                  <a:latin typeface="Agency FB" pitchFamily="34" charset="0"/>
                </a:rPr>
                <a:t>  </a:t>
              </a:r>
              <a:r>
                <a:rPr lang="en-US" altLang="id-ID" sz="2400" dirty="0" err="1">
                  <a:latin typeface="Agency FB" pitchFamily="34" charset="0"/>
                </a:rPr>
                <a:t>panah</a:t>
              </a:r>
              <a:r>
                <a:rPr lang="en-US" altLang="id-ID" sz="2400" dirty="0">
                  <a:latin typeface="Agency FB" pitchFamily="34" charset="0"/>
                </a:rPr>
                <a:t>  </a:t>
              </a:r>
              <a:r>
                <a:rPr lang="en-US" altLang="id-ID" sz="2400" dirty="0" err="1">
                  <a:latin typeface="Agency FB" pitchFamily="34" charset="0"/>
                </a:rPr>
                <a:t>tidak</a:t>
              </a:r>
              <a:r>
                <a:rPr lang="en-US" altLang="id-ID" sz="2400" dirty="0">
                  <a:latin typeface="Agency FB" pitchFamily="34" charset="0"/>
                </a:rPr>
                <a:t> </a:t>
              </a:r>
              <a:r>
                <a:rPr lang="en-US" altLang="id-ID" sz="2400" dirty="0" err="1">
                  <a:latin typeface="Agency FB" pitchFamily="34" charset="0"/>
                </a:rPr>
                <a:t>mempunyai</a:t>
              </a:r>
              <a:r>
                <a:rPr lang="en-US" altLang="id-ID" sz="2400" dirty="0">
                  <a:latin typeface="Agency FB" pitchFamily="34" charset="0"/>
                </a:rPr>
                <a:t> </a:t>
              </a:r>
              <a:r>
                <a:rPr lang="en-US" altLang="id-ID" sz="2400" dirty="0" err="1">
                  <a:latin typeface="Agency FB" pitchFamily="34" charset="0"/>
                </a:rPr>
                <a:t>arti</a:t>
              </a:r>
              <a:r>
                <a:rPr lang="en-US" altLang="id-ID" sz="2400" dirty="0">
                  <a:latin typeface="Agency FB" pitchFamily="34" charset="0"/>
                </a:rPr>
                <a:t> </a:t>
              </a:r>
              <a:r>
                <a:rPr lang="en-US" altLang="id-ID" sz="2400" dirty="0" err="1">
                  <a:latin typeface="Agency FB" pitchFamily="34" charset="0"/>
                </a:rPr>
                <a:t>khusus</a:t>
              </a:r>
              <a:r>
                <a:rPr lang="en-US" altLang="id-ID" sz="2400" dirty="0">
                  <a:latin typeface="Agency FB" pitchFamily="34" charset="0"/>
                </a:rPr>
                <a:t>. </a:t>
              </a:r>
              <a:r>
                <a:rPr lang="en-US" altLang="id-ID" sz="2400" dirty="0" err="1">
                  <a:latin typeface="Agency FB" pitchFamily="34" charset="0"/>
                </a:rPr>
                <a:t>Pangkal</a:t>
              </a:r>
              <a:r>
                <a:rPr lang="en-US" altLang="id-ID" sz="2400" dirty="0">
                  <a:latin typeface="Agency FB" pitchFamily="34" charset="0"/>
                </a:rPr>
                <a:t> </a:t>
              </a:r>
              <a:r>
                <a:rPr lang="en-US" altLang="id-ID" sz="2400" dirty="0" err="1">
                  <a:latin typeface="Agency FB" pitchFamily="34" charset="0"/>
                </a:rPr>
                <a:t>dan</a:t>
              </a:r>
              <a:r>
                <a:rPr lang="en-US" altLang="id-ID" sz="2400" dirty="0">
                  <a:latin typeface="Agency FB" pitchFamily="34" charset="0"/>
                </a:rPr>
                <a:t> </a:t>
              </a:r>
              <a:r>
                <a:rPr lang="en-US" altLang="id-ID" sz="2400" dirty="0" err="1">
                  <a:latin typeface="Agency FB" pitchFamily="34" charset="0"/>
                </a:rPr>
                <a:t>ujung</a:t>
              </a:r>
              <a:r>
                <a:rPr lang="en-US" altLang="id-ID" sz="2400" dirty="0">
                  <a:latin typeface="Agency FB" pitchFamily="34" charset="0"/>
                </a:rPr>
                <a:t> </a:t>
              </a:r>
              <a:r>
                <a:rPr lang="en-US" altLang="id-ID" sz="2400" dirty="0" err="1">
                  <a:latin typeface="Agency FB" pitchFamily="34" charset="0"/>
                </a:rPr>
                <a:t>menerangkan</a:t>
              </a:r>
              <a:r>
                <a:rPr lang="en-US" altLang="id-ID" sz="2400" dirty="0">
                  <a:latin typeface="Agency FB" pitchFamily="34" charset="0"/>
                </a:rPr>
                <a:t> </a:t>
              </a:r>
              <a:r>
                <a:rPr lang="en-US" altLang="id-ID" sz="2400" dirty="0" err="1">
                  <a:latin typeface="Agency FB" pitchFamily="34" charset="0"/>
                </a:rPr>
                <a:t>kegiatan</a:t>
              </a:r>
              <a:r>
                <a:rPr lang="en-US" altLang="id-ID" sz="2400" dirty="0">
                  <a:latin typeface="Agency FB" pitchFamily="34" charset="0"/>
                </a:rPr>
                <a:t> </a:t>
              </a:r>
              <a:r>
                <a:rPr lang="en-US" altLang="id-ID" sz="2400" dirty="0" err="1">
                  <a:latin typeface="Agency FB" pitchFamily="34" charset="0"/>
                </a:rPr>
                <a:t>mulai</a:t>
              </a:r>
              <a:r>
                <a:rPr lang="en-US" altLang="id-ID" sz="2400" dirty="0">
                  <a:latin typeface="Agency FB" pitchFamily="34" charset="0"/>
                </a:rPr>
                <a:t> </a:t>
              </a:r>
              <a:r>
                <a:rPr lang="en-US" altLang="id-ID" sz="2400" dirty="0" err="1">
                  <a:latin typeface="Agency FB" pitchFamily="34" charset="0"/>
                </a:rPr>
                <a:t>dan</a:t>
              </a:r>
              <a:r>
                <a:rPr lang="en-US" altLang="id-ID" sz="2400" dirty="0">
                  <a:latin typeface="Agency FB" pitchFamily="34" charset="0"/>
                </a:rPr>
                <a:t> </a:t>
              </a:r>
              <a:r>
                <a:rPr lang="en-US" altLang="id-ID" sz="2400" dirty="0" err="1">
                  <a:latin typeface="Agency FB" pitchFamily="34" charset="0"/>
                </a:rPr>
                <a:t>berakhir</a:t>
              </a:r>
              <a:r>
                <a:rPr lang="en-US" altLang="id-ID" sz="2400" dirty="0">
                  <a:latin typeface="Agency FB" pitchFamily="34" charset="0"/>
                </a:rPr>
                <a:t>. </a:t>
              </a:r>
              <a:r>
                <a:rPr lang="en-US" altLang="id-ID" sz="2400" dirty="0" err="1">
                  <a:latin typeface="Agency FB" pitchFamily="34" charset="0"/>
                </a:rPr>
                <a:t>Pada</a:t>
              </a:r>
              <a:r>
                <a:rPr lang="en-US" altLang="id-ID" sz="2400" dirty="0">
                  <a:latin typeface="Agency FB" pitchFamily="34" charset="0"/>
                </a:rPr>
                <a:t> </a:t>
              </a:r>
              <a:r>
                <a:rPr lang="en-US" altLang="id-ID" sz="2400" dirty="0" err="1">
                  <a:latin typeface="Agency FB" pitchFamily="34" charset="0"/>
                </a:rPr>
                <a:t>umumnya</a:t>
              </a:r>
              <a:r>
                <a:rPr lang="en-US" altLang="id-ID" sz="2400" dirty="0">
                  <a:latin typeface="Agency FB" pitchFamily="34" charset="0"/>
                </a:rPr>
                <a:t> </a:t>
              </a:r>
              <a:r>
                <a:rPr lang="en-US" altLang="id-ID" sz="2400" dirty="0" err="1">
                  <a:latin typeface="Agency FB" pitchFamily="34" charset="0"/>
                </a:rPr>
                <a:t>kegiatan</a:t>
              </a:r>
              <a:r>
                <a:rPr lang="en-US" altLang="id-ID" sz="2400" dirty="0">
                  <a:latin typeface="Agency FB" pitchFamily="34" charset="0"/>
                </a:rPr>
                <a:t> </a:t>
              </a:r>
              <a:r>
                <a:rPr lang="en-US" altLang="id-ID" sz="2400" dirty="0" err="1">
                  <a:latin typeface="Agency FB" pitchFamily="34" charset="0"/>
                </a:rPr>
                <a:t>diberi</a:t>
              </a:r>
              <a:r>
                <a:rPr lang="en-US" altLang="id-ID" sz="2400" dirty="0">
                  <a:latin typeface="Agency FB" pitchFamily="34" charset="0"/>
                </a:rPr>
                <a:t> </a:t>
              </a:r>
              <a:r>
                <a:rPr lang="en-US" altLang="id-ID" sz="2400" dirty="0" err="1">
                  <a:latin typeface="Agency FB" pitchFamily="34" charset="0"/>
                </a:rPr>
                <a:t>kode</a:t>
              </a:r>
              <a:r>
                <a:rPr lang="en-US" altLang="id-ID" sz="2400" dirty="0">
                  <a:latin typeface="Agency FB" pitchFamily="34" charset="0"/>
                </a:rPr>
                <a:t> </a:t>
              </a:r>
              <a:r>
                <a:rPr lang="en-US" altLang="id-ID" sz="2400" dirty="0" err="1">
                  <a:latin typeface="Agency FB" pitchFamily="34" charset="0"/>
                </a:rPr>
                <a:t>huruf</a:t>
              </a:r>
              <a:r>
                <a:rPr lang="en-US" altLang="id-ID" sz="2400" dirty="0">
                  <a:latin typeface="Agency FB" pitchFamily="34" charset="0"/>
                </a:rPr>
                <a:t>  </a:t>
              </a:r>
              <a:r>
                <a:rPr lang="en-US" altLang="id-ID" sz="2400" dirty="0" err="1">
                  <a:latin typeface="Agency FB" pitchFamily="34" charset="0"/>
                </a:rPr>
                <a:t>kapital</a:t>
              </a:r>
              <a:r>
                <a:rPr lang="en-US" altLang="id-ID" sz="2400" dirty="0">
                  <a:latin typeface="Agency FB" pitchFamily="34" charset="0"/>
                </a:rPr>
                <a:t> A, B, . . .</a:t>
              </a:r>
            </a:p>
          </p:txBody>
        </p:sp>
        <p:cxnSp>
          <p:nvCxnSpPr>
            <p:cNvPr id="24" name="Straight Arrow Connector 23"/>
            <p:cNvCxnSpPr/>
            <p:nvPr/>
          </p:nvCxnSpPr>
          <p:spPr>
            <a:xfrm>
              <a:off x="642910" y="3786013"/>
              <a:ext cx="857256" cy="1587"/>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Group 28"/>
          <p:cNvGrpSpPr>
            <a:grpSpLocks/>
          </p:cNvGrpSpPr>
          <p:nvPr/>
        </p:nvGrpSpPr>
        <p:grpSpPr bwMode="auto">
          <a:xfrm>
            <a:off x="642938" y="4809553"/>
            <a:ext cx="8269904" cy="1200150"/>
            <a:chOff x="642910" y="5000636"/>
            <a:chExt cx="8269962" cy="1200329"/>
          </a:xfrm>
        </p:grpSpPr>
        <p:cxnSp>
          <p:nvCxnSpPr>
            <p:cNvPr id="25" name="Straight Arrow Connector 24"/>
            <p:cNvCxnSpPr/>
            <p:nvPr/>
          </p:nvCxnSpPr>
          <p:spPr>
            <a:xfrm>
              <a:off x="642910" y="5572221"/>
              <a:ext cx="857256" cy="1588"/>
            </a:xfrm>
            <a:prstGeom prst="straightConnector1">
              <a:avLst/>
            </a:prstGeom>
            <a:ln w="381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840510" y="5000636"/>
              <a:ext cx="7072362" cy="1200329"/>
            </a:xfrm>
            <a:prstGeom prst="rect">
              <a:avLst/>
            </a:prstGeom>
            <a:solidFill>
              <a:schemeClr val="accent2">
                <a:lumMod val="75000"/>
              </a:schemeClr>
            </a:solidFill>
          </p:spPr>
          <p:txBody>
            <a:bodyPr>
              <a:spAutoFit/>
            </a:bodyPr>
            <a:lstStyle/>
            <a:p>
              <a:pPr algn="just">
                <a:defRPr/>
              </a:pPr>
              <a:r>
                <a:rPr lang="en-US" sz="2400" dirty="0" err="1">
                  <a:latin typeface="Agency FB" pitchFamily="34" charset="0"/>
                </a:rPr>
                <a:t>Anak</a:t>
              </a:r>
              <a:r>
                <a:rPr lang="en-US" sz="2400" dirty="0">
                  <a:latin typeface="Agency FB" pitchFamily="34" charset="0"/>
                </a:rPr>
                <a:t>  </a:t>
              </a:r>
              <a:r>
                <a:rPr lang="en-US" sz="2400" dirty="0" err="1">
                  <a:latin typeface="Agency FB" pitchFamily="34" charset="0"/>
                </a:rPr>
                <a:t>panah</a:t>
              </a:r>
              <a:r>
                <a:rPr lang="en-US" sz="2400" dirty="0">
                  <a:latin typeface="Agency FB" pitchFamily="34" charset="0"/>
                </a:rPr>
                <a:t>  </a:t>
              </a:r>
              <a:r>
                <a:rPr lang="en-US" sz="2400" dirty="0" err="1">
                  <a:latin typeface="Agency FB" pitchFamily="34" charset="0"/>
                </a:rPr>
                <a:t>terputus-putus</a:t>
              </a:r>
              <a:r>
                <a:rPr lang="en-US" sz="2400" dirty="0">
                  <a:latin typeface="Agency FB" pitchFamily="34" charset="0"/>
                </a:rPr>
                <a:t>,  </a:t>
              </a:r>
              <a:r>
                <a:rPr lang="en-US" sz="2400" dirty="0" err="1">
                  <a:latin typeface="Agency FB" pitchFamily="34" charset="0"/>
                </a:rPr>
                <a:t>menyatakan</a:t>
              </a:r>
              <a:r>
                <a:rPr lang="en-US" sz="2400" dirty="0">
                  <a:latin typeface="Agency FB" pitchFamily="34" charset="0"/>
                </a:rPr>
                <a:t>  </a:t>
              </a:r>
              <a:r>
                <a:rPr lang="en-US" sz="2400" dirty="0" err="1">
                  <a:latin typeface="Agency FB" pitchFamily="34" charset="0"/>
                </a:rPr>
                <a:t>kegiatan</a:t>
              </a:r>
              <a:r>
                <a:rPr lang="en-US" sz="2400" dirty="0">
                  <a:latin typeface="Agency FB" pitchFamily="34" charset="0"/>
                </a:rPr>
                <a:t>  </a:t>
              </a:r>
              <a:r>
                <a:rPr lang="en-US" sz="2400" dirty="0" err="1">
                  <a:latin typeface="Agency FB" pitchFamily="34" charset="0"/>
                </a:rPr>
                <a:t>semu</a:t>
              </a:r>
              <a:r>
                <a:rPr lang="en-US" sz="2400" dirty="0">
                  <a:latin typeface="Agency FB" pitchFamily="34" charset="0"/>
                </a:rPr>
                <a:t>  </a:t>
              </a:r>
              <a:r>
                <a:rPr lang="en-US" sz="2400" dirty="0" err="1">
                  <a:latin typeface="Agency FB" pitchFamily="34" charset="0"/>
                </a:rPr>
                <a:t>atau</a:t>
              </a:r>
              <a:r>
                <a:rPr lang="en-US" sz="2400" dirty="0">
                  <a:latin typeface="Agency FB" pitchFamily="34" charset="0"/>
                </a:rPr>
                <a:t>  dummy, </a:t>
              </a:r>
              <a:r>
                <a:rPr lang="en-US" sz="2400" dirty="0" err="1">
                  <a:latin typeface="Agency FB" pitchFamily="34" charset="0"/>
                </a:rPr>
                <a:t>untuk</a:t>
              </a:r>
              <a:r>
                <a:rPr lang="en-US" sz="2400" dirty="0">
                  <a:latin typeface="Agency FB" pitchFamily="34" charset="0"/>
                </a:rPr>
                <a:t> </a:t>
              </a:r>
              <a:r>
                <a:rPr lang="en-US" sz="2400" dirty="0" err="1">
                  <a:latin typeface="Agency FB" pitchFamily="34" charset="0"/>
                </a:rPr>
                <a:t>menunjukkan</a:t>
              </a:r>
              <a:r>
                <a:rPr lang="en-US" sz="2400" dirty="0">
                  <a:latin typeface="Agency FB" pitchFamily="34" charset="0"/>
                </a:rPr>
                <a:t> </a:t>
              </a:r>
              <a:r>
                <a:rPr lang="en-US" sz="2400" dirty="0" err="1">
                  <a:latin typeface="Agency FB" pitchFamily="34" charset="0"/>
                </a:rPr>
                <a:t>suatu</a:t>
              </a:r>
              <a:r>
                <a:rPr lang="en-US" sz="2400" dirty="0">
                  <a:latin typeface="Agency FB" pitchFamily="34" charset="0"/>
                </a:rPr>
                <a:t> </a:t>
              </a:r>
              <a:r>
                <a:rPr lang="en-US" sz="2400" dirty="0" err="1">
                  <a:latin typeface="Agency FB" pitchFamily="34" charset="0"/>
                </a:rPr>
                <a:t>precedende</a:t>
              </a:r>
              <a:r>
                <a:rPr lang="en-US" sz="2400" dirty="0">
                  <a:latin typeface="Agency FB" pitchFamily="34" charset="0"/>
                </a:rPr>
                <a:t> relationship. </a:t>
              </a:r>
              <a:r>
                <a:rPr lang="en-US" sz="2400" dirty="0" err="1">
                  <a:latin typeface="Agency FB" pitchFamily="34" charset="0"/>
                </a:rPr>
                <a:t>Suatu</a:t>
              </a:r>
              <a:r>
                <a:rPr lang="en-US" sz="2400" dirty="0">
                  <a:latin typeface="Agency FB" pitchFamily="34" charset="0"/>
                </a:rPr>
                <a:t> dummy </a:t>
              </a:r>
              <a:r>
                <a:rPr lang="en-US" sz="2400" dirty="0" err="1">
                  <a:latin typeface="Agency FB" pitchFamily="34" charset="0"/>
                </a:rPr>
                <a:t>tidak</a:t>
              </a:r>
              <a:r>
                <a:rPr lang="en-US" sz="2400" dirty="0">
                  <a:latin typeface="Agency FB" pitchFamily="34" charset="0"/>
                </a:rPr>
                <a:t> </a:t>
              </a:r>
              <a:r>
                <a:rPr lang="en-US" sz="2400" dirty="0" err="1">
                  <a:latin typeface="Agency FB" pitchFamily="34" charset="0"/>
                </a:rPr>
                <a:t>memakan</a:t>
              </a:r>
              <a:r>
                <a:rPr lang="en-US" sz="2400" dirty="0">
                  <a:latin typeface="Agency FB" pitchFamily="34" charset="0"/>
                </a:rPr>
                <a:t> </a:t>
              </a:r>
              <a:r>
                <a:rPr lang="en-US" sz="2400" dirty="0" err="1">
                  <a:latin typeface="Agency FB" pitchFamily="34" charset="0"/>
                </a:rPr>
                <a:t>waktu</a:t>
              </a:r>
              <a:r>
                <a:rPr lang="en-US" sz="2400" dirty="0">
                  <a:latin typeface="Agency FB" pitchFamily="34" charset="0"/>
                </a:rPr>
                <a:t> </a:t>
              </a:r>
              <a:r>
                <a:rPr lang="en-US" sz="2400" dirty="0" err="1">
                  <a:latin typeface="Agency FB" pitchFamily="34" charset="0"/>
                </a:rPr>
                <a:t>dan</a:t>
              </a:r>
              <a:r>
                <a:rPr lang="en-US" sz="2400" dirty="0">
                  <a:latin typeface="Agency FB" pitchFamily="34" charset="0"/>
                </a:rPr>
                <a:t> </a:t>
              </a:r>
              <a:r>
                <a:rPr lang="en-US" sz="2400" dirty="0" err="1">
                  <a:latin typeface="Agency FB" pitchFamily="34" charset="0"/>
                </a:rPr>
                <a:t>sumber</a:t>
              </a:r>
              <a:r>
                <a:rPr lang="en-US" sz="2400" dirty="0">
                  <a:latin typeface="Agency FB" pitchFamily="34" charset="0"/>
                </a:rPr>
                <a:t> </a:t>
              </a:r>
              <a:r>
                <a:rPr lang="en-US" sz="2400" dirty="0" err="1">
                  <a:latin typeface="Agency FB" pitchFamily="34" charset="0"/>
                </a:rPr>
                <a:t>daya</a:t>
              </a:r>
              <a:r>
                <a:rPr lang="en-US" sz="2400" dirty="0">
                  <a:latin typeface="Agency FB" pitchFamily="34" charset="0"/>
                </a:rPr>
                <a:t>. </a:t>
              </a:r>
            </a:p>
          </p:txBody>
        </p:sp>
      </p:grpSp>
    </p:spTree>
    <p:extLst>
      <p:ext uri="{BB962C8B-B14F-4D97-AF65-F5344CB8AC3E}">
        <p14:creationId xmlns:p14="http://schemas.microsoft.com/office/powerpoint/2010/main" val="3963231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6365"/>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defRPr/>
            </a:pPr>
            <a:r>
              <a:rPr lang="id-ID" dirty="0"/>
              <a:t>Manajemen Proyek</a:t>
            </a:r>
          </a:p>
        </p:txBody>
      </p:sp>
      <p:sp>
        <p:nvSpPr>
          <p:cNvPr id="15363" name="Content Placeholder 2"/>
          <p:cNvSpPr>
            <a:spLocks noGrp="1"/>
          </p:cNvSpPr>
          <p:nvPr>
            <p:ph idx="1"/>
          </p:nvPr>
        </p:nvSpPr>
        <p:spPr>
          <a:xfrm>
            <a:off x="457200" y="1421050"/>
            <a:ext cx="8229600" cy="4525963"/>
          </a:xfrm>
        </p:spPr>
        <p:txBody>
          <a:bodyPr/>
          <a:lstStyle/>
          <a:p>
            <a:pPr marL="0" indent="0">
              <a:lnSpc>
                <a:spcPct val="100000"/>
              </a:lnSpc>
              <a:buNone/>
              <a:tabLst>
                <a:tab pos="508000" algn="l"/>
              </a:tabLst>
            </a:pPr>
            <a:r>
              <a:rPr lang="id-ID" altLang="id-ID" sz="1900" b="1" dirty="0">
                <a:latin typeface="Arial" charset="0"/>
                <a:cs typeface="Arial" charset="0"/>
              </a:rPr>
              <a:t>Manajemen proyek melibatkan tiga fase</a:t>
            </a:r>
            <a:r>
              <a:rPr lang="id-ID" altLang="id-ID" sz="1900" dirty="0">
                <a:latin typeface="Arial" charset="0"/>
                <a:cs typeface="Arial" charset="0"/>
              </a:rPr>
              <a:t> </a:t>
            </a:r>
            <a:r>
              <a:rPr lang="fi-FI" altLang="id-ID" sz="1900" dirty="0">
                <a:latin typeface="Arial" charset="0"/>
                <a:cs typeface="Arial" charset="0"/>
              </a:rPr>
              <a:t>	</a:t>
            </a:r>
          </a:p>
          <a:p>
            <a:pPr marL="406400" lvl="1" indent="-406400">
              <a:lnSpc>
                <a:spcPct val="100000"/>
              </a:lnSpc>
              <a:buFont typeface="Wingdings" pitchFamily="2" charset="2"/>
              <a:buChar char="q"/>
              <a:tabLst>
                <a:tab pos="508000" algn="l"/>
              </a:tabLst>
            </a:pPr>
            <a:r>
              <a:rPr lang="en-US" altLang="id-ID" sz="2000" b="1" i="1" dirty="0">
                <a:ea typeface="MS PGothic" pitchFamily="34" charset="-128"/>
                <a:cs typeface="Arial" pitchFamily="34" charset="0"/>
              </a:rPr>
              <a:t>Planning (</a:t>
            </a:r>
            <a:r>
              <a:rPr lang="id-ID" altLang="id-ID" sz="2000" b="1" i="1" dirty="0">
                <a:latin typeface="Arial" charset="0"/>
                <a:cs typeface="Arial" charset="0"/>
              </a:rPr>
              <a:t>Perencanaan</a:t>
            </a:r>
            <a:r>
              <a:rPr lang="en-US" altLang="id-ID" sz="2000" b="1" i="1" dirty="0">
                <a:latin typeface="Arial" charset="0"/>
                <a:cs typeface="Arial" charset="0"/>
              </a:rPr>
              <a:t>)</a:t>
            </a:r>
            <a:r>
              <a:rPr lang="id-ID" altLang="id-ID" sz="1900" dirty="0">
                <a:latin typeface="Arial" charset="0"/>
                <a:cs typeface="Arial" charset="0"/>
              </a:rPr>
              <a:t>: Fase ini meliputi penyiapan tujuan, penggambaran proyek, dan pengorganisasian tim. </a:t>
            </a:r>
          </a:p>
          <a:p>
            <a:pPr marL="406400" lvl="1" indent="-406400">
              <a:lnSpc>
                <a:spcPct val="100000"/>
              </a:lnSpc>
              <a:buFont typeface="Wingdings" pitchFamily="2" charset="2"/>
              <a:buChar char="q"/>
              <a:tabLst>
                <a:tab pos="508000" algn="l"/>
              </a:tabLst>
            </a:pPr>
            <a:r>
              <a:rPr lang="en-US" altLang="id-ID" sz="2000" b="1" i="1" dirty="0">
                <a:solidFill>
                  <a:srgbClr val="C00000"/>
                </a:solidFill>
                <a:ea typeface="MS PGothic" pitchFamily="34" charset="-128"/>
                <a:cs typeface="Arial" pitchFamily="34" charset="0"/>
              </a:rPr>
              <a:t>Scheduling (</a:t>
            </a:r>
            <a:r>
              <a:rPr lang="id-ID" altLang="id-ID" sz="2000" b="1" dirty="0">
                <a:solidFill>
                  <a:srgbClr val="C00000"/>
                </a:solidFill>
                <a:latin typeface="Arial" charset="0"/>
                <a:cs typeface="Arial" charset="0"/>
              </a:rPr>
              <a:t>Penentuan jadwal</a:t>
            </a:r>
            <a:r>
              <a:rPr lang="en-US" altLang="id-ID" sz="2000" b="1" dirty="0">
                <a:solidFill>
                  <a:srgbClr val="C00000"/>
                </a:solidFill>
                <a:latin typeface="Arial" charset="0"/>
                <a:cs typeface="Arial" charset="0"/>
              </a:rPr>
              <a:t>)</a:t>
            </a:r>
            <a:r>
              <a:rPr lang="id-ID" altLang="id-ID" sz="1900" dirty="0">
                <a:latin typeface="Arial" charset="0"/>
                <a:cs typeface="Arial" charset="0"/>
              </a:rPr>
              <a:t>: Fase ini berkaitan dengan orang, uang, dan pasokan untuk aktivitas-aktivitas tertentu dan mengaitkan aktivitas-aktivitas satu sama lain. </a:t>
            </a:r>
          </a:p>
          <a:p>
            <a:pPr marL="406400" lvl="1" indent="-406400">
              <a:lnSpc>
                <a:spcPct val="100000"/>
              </a:lnSpc>
              <a:buFont typeface="Wingdings" pitchFamily="2" charset="2"/>
              <a:buChar char="q"/>
              <a:tabLst>
                <a:tab pos="508000" algn="l"/>
              </a:tabLst>
            </a:pPr>
            <a:r>
              <a:rPr lang="en-US" altLang="id-ID" sz="2000" b="1" i="1" dirty="0">
                <a:solidFill>
                  <a:srgbClr val="00B050"/>
                </a:solidFill>
                <a:ea typeface="MS PGothic" pitchFamily="34" charset="-128"/>
                <a:cs typeface="Arial" pitchFamily="34" charset="0"/>
              </a:rPr>
              <a:t>Controlling (</a:t>
            </a:r>
            <a:r>
              <a:rPr lang="id-ID" altLang="id-ID" sz="2000" b="1" dirty="0">
                <a:solidFill>
                  <a:srgbClr val="00B050"/>
                </a:solidFill>
                <a:latin typeface="Arial" charset="0"/>
                <a:cs typeface="Arial" charset="0"/>
              </a:rPr>
              <a:t>Pengendalian</a:t>
            </a:r>
            <a:r>
              <a:rPr lang="en-US" altLang="id-ID" sz="2000" b="1" dirty="0">
                <a:solidFill>
                  <a:srgbClr val="00B050"/>
                </a:solidFill>
                <a:latin typeface="Arial" charset="0"/>
                <a:cs typeface="Arial" charset="0"/>
              </a:rPr>
              <a:t>)</a:t>
            </a:r>
            <a:r>
              <a:rPr lang="id-ID" altLang="id-ID" sz="1900" dirty="0">
                <a:latin typeface="Arial" charset="0"/>
                <a:cs typeface="Arial" charset="0"/>
              </a:rPr>
              <a:t>: Di sini perusahaan mengawasi sumber daya, biaya, kualitas, dan anggaran. Hal itu juga mengubah atau mengubah rencana dan memindahkan sumber daya untuk memenuhi kebutuhan akan waktu dan permintaan biaya.</a:t>
            </a:r>
          </a:p>
        </p:txBody>
      </p:sp>
    </p:spTree>
    <p:extLst>
      <p:ext uri="{BB962C8B-B14F-4D97-AF65-F5344CB8AC3E}">
        <p14:creationId xmlns:p14="http://schemas.microsoft.com/office/powerpoint/2010/main" val="298016435"/>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214313" y="142875"/>
            <a:ext cx="8715375" cy="939800"/>
          </a:xfrm>
          <a:prstGeom prst="rect">
            <a:avLst/>
          </a:prstGeom>
          <a:solidFill>
            <a:schemeClr val="accent2">
              <a:lumMod val="75000"/>
            </a:schemeClr>
          </a:solidFill>
          <a:ln w="9525">
            <a:noFill/>
            <a:miter lim="800000"/>
            <a:headEnd/>
            <a:tailEnd/>
          </a:ln>
        </p:spPr>
        <p:txBody>
          <a:bodyPr/>
          <a:lstStyle/>
          <a:p>
            <a:pPr algn="r" eaLnBrk="0" hangingPunct="0">
              <a:defRPr/>
            </a:pPr>
            <a:r>
              <a:rPr lang="en-US" sz="4000" b="1" cap="all" dirty="0">
                <a:solidFill>
                  <a:schemeClr val="bg1"/>
                </a:solidFill>
                <a:latin typeface="Agency FB" pitchFamily="34" charset="0"/>
                <a:ea typeface="+mj-ea"/>
                <a:cs typeface="+mj-cs"/>
              </a:rPr>
              <a:t>Critical Path Method</a:t>
            </a:r>
          </a:p>
        </p:txBody>
      </p:sp>
      <p:sp>
        <p:nvSpPr>
          <p:cNvPr id="5" name="Content Placeholder 4"/>
          <p:cNvSpPr txBox="1">
            <a:spLocks/>
          </p:cNvSpPr>
          <p:nvPr/>
        </p:nvSpPr>
        <p:spPr bwMode="auto">
          <a:xfrm>
            <a:off x="428625" y="1214438"/>
            <a:ext cx="8501063" cy="1357312"/>
          </a:xfrm>
          <a:prstGeom prst="rect">
            <a:avLst/>
          </a:prstGeom>
          <a:noFill/>
          <a:ln w="9525">
            <a:noFill/>
            <a:miter lim="800000"/>
            <a:headEnd/>
            <a:tailEnd/>
          </a:ln>
        </p:spPr>
        <p:txBody>
          <a:bodyPr anchor="b"/>
          <a:lstStyle/>
          <a:p>
            <a:pPr algn="just" eaLnBrk="0" hangingPunct="0">
              <a:spcBef>
                <a:spcPct val="20000"/>
              </a:spcBef>
              <a:buFont typeface="Arial" charset="0"/>
              <a:buNone/>
              <a:defRPr/>
            </a:pPr>
            <a:r>
              <a:rPr lang="en-US" sz="2400" dirty="0" err="1">
                <a:latin typeface="+mn-lt"/>
              </a:rPr>
              <a:t>Critivcal</a:t>
            </a:r>
            <a:r>
              <a:rPr lang="en-US" sz="2400" dirty="0">
                <a:latin typeface="+mn-lt"/>
              </a:rPr>
              <a:t> Path </a:t>
            </a:r>
            <a:r>
              <a:rPr lang="en-US" sz="2400" dirty="0" err="1">
                <a:latin typeface="+mn-lt"/>
              </a:rPr>
              <a:t>adalah</a:t>
            </a:r>
            <a:r>
              <a:rPr lang="en-US" sz="2400" dirty="0">
                <a:latin typeface="+mn-lt"/>
              </a:rPr>
              <a:t> </a:t>
            </a:r>
            <a:r>
              <a:rPr lang="en-US" sz="2400" dirty="0" err="1">
                <a:latin typeface="+mn-lt"/>
              </a:rPr>
              <a:t>menentukan</a:t>
            </a:r>
            <a:r>
              <a:rPr lang="en-US" sz="2400" dirty="0">
                <a:latin typeface="+mn-lt"/>
              </a:rPr>
              <a:t> </a:t>
            </a:r>
            <a:r>
              <a:rPr lang="en-US" sz="2400" dirty="0" err="1">
                <a:latin typeface="+mn-lt"/>
              </a:rPr>
              <a:t>waktu</a:t>
            </a:r>
            <a:r>
              <a:rPr lang="en-US" sz="2400" dirty="0">
                <a:latin typeface="+mn-lt"/>
              </a:rPr>
              <a:t> </a:t>
            </a:r>
            <a:r>
              <a:rPr lang="en-US" sz="2400" dirty="0" err="1">
                <a:latin typeface="+mn-lt"/>
              </a:rPr>
              <a:t>terpendek</a:t>
            </a:r>
            <a:r>
              <a:rPr lang="en-US" sz="2400" dirty="0">
                <a:latin typeface="+mn-lt"/>
              </a:rPr>
              <a:t> yang </a:t>
            </a:r>
            <a:r>
              <a:rPr lang="en-US" sz="2400" dirty="0" err="1">
                <a:latin typeface="+mn-lt"/>
              </a:rPr>
              <a:t>diperlukan</a:t>
            </a:r>
            <a:r>
              <a:rPr lang="en-US" sz="2400" dirty="0">
                <a:latin typeface="+mn-lt"/>
              </a:rPr>
              <a:t> </a:t>
            </a:r>
            <a:r>
              <a:rPr lang="en-US" sz="2400" dirty="0" err="1">
                <a:latin typeface="+mn-lt"/>
              </a:rPr>
              <a:t>untuk</a:t>
            </a:r>
            <a:r>
              <a:rPr lang="en-US" sz="2400" dirty="0">
                <a:latin typeface="+mn-lt"/>
              </a:rPr>
              <a:t> </a:t>
            </a:r>
            <a:r>
              <a:rPr lang="en-US" sz="2400" dirty="0" err="1">
                <a:latin typeface="+mn-lt"/>
              </a:rPr>
              <a:t>menyelesaikan</a:t>
            </a:r>
            <a:r>
              <a:rPr lang="en-US" sz="2400" dirty="0">
                <a:latin typeface="+mn-lt"/>
              </a:rPr>
              <a:t> </a:t>
            </a:r>
            <a:r>
              <a:rPr lang="en-US" sz="2400" dirty="0" err="1">
                <a:latin typeface="+mn-lt"/>
              </a:rPr>
              <a:t>suatu</a:t>
            </a:r>
            <a:r>
              <a:rPr lang="en-US" sz="2400" dirty="0">
                <a:latin typeface="+mn-lt"/>
              </a:rPr>
              <a:t> </a:t>
            </a:r>
            <a:r>
              <a:rPr lang="en-US" sz="2400" dirty="0" err="1">
                <a:latin typeface="+mn-lt"/>
              </a:rPr>
              <a:t>proyek</a:t>
            </a:r>
            <a:r>
              <a:rPr lang="en-US" sz="2400" dirty="0">
                <a:latin typeface="+mn-lt"/>
              </a:rPr>
              <a:t> </a:t>
            </a:r>
            <a:r>
              <a:rPr lang="en-US" sz="2400" dirty="0" err="1">
                <a:latin typeface="+mn-lt"/>
              </a:rPr>
              <a:t>atau</a:t>
            </a:r>
            <a:r>
              <a:rPr lang="en-US" sz="2400" dirty="0">
                <a:latin typeface="+mn-lt"/>
              </a:rPr>
              <a:t> </a:t>
            </a:r>
            <a:r>
              <a:rPr lang="en-US" sz="2400" dirty="0" err="1">
                <a:latin typeface="+mn-lt"/>
              </a:rPr>
              <a:t>menentukan</a:t>
            </a:r>
            <a:r>
              <a:rPr lang="en-US" sz="2400" dirty="0">
                <a:latin typeface="+mn-lt"/>
              </a:rPr>
              <a:t> </a:t>
            </a:r>
            <a:r>
              <a:rPr lang="en-US" sz="2400" dirty="0" err="1">
                <a:latin typeface="+mn-lt"/>
              </a:rPr>
              <a:t>waktu</a:t>
            </a:r>
            <a:r>
              <a:rPr lang="en-US" sz="2400" dirty="0">
                <a:latin typeface="+mn-lt"/>
              </a:rPr>
              <a:t> yang </a:t>
            </a:r>
            <a:r>
              <a:rPr lang="en-US" sz="2400" dirty="0" err="1">
                <a:latin typeface="+mn-lt"/>
              </a:rPr>
              <a:t>diperlukan</a:t>
            </a:r>
            <a:r>
              <a:rPr lang="en-US" sz="2400" dirty="0">
                <a:latin typeface="+mn-lt"/>
              </a:rPr>
              <a:t> </a:t>
            </a:r>
            <a:r>
              <a:rPr lang="en-US" sz="2400" dirty="0" err="1">
                <a:latin typeface="+mn-lt"/>
              </a:rPr>
              <a:t>untuk</a:t>
            </a:r>
            <a:r>
              <a:rPr lang="en-US" sz="2400" dirty="0">
                <a:latin typeface="+mn-lt"/>
              </a:rPr>
              <a:t> </a:t>
            </a:r>
            <a:r>
              <a:rPr lang="en-US" sz="2400" dirty="0" err="1">
                <a:latin typeface="+mn-lt"/>
              </a:rPr>
              <a:t>suatu</a:t>
            </a:r>
            <a:r>
              <a:rPr lang="en-US" sz="2400" dirty="0">
                <a:latin typeface="+mn-lt"/>
              </a:rPr>
              <a:t> </a:t>
            </a:r>
            <a:r>
              <a:rPr lang="en-US" sz="2400" i="1" dirty="0">
                <a:latin typeface="+mn-lt"/>
              </a:rPr>
              <a:t>critical path</a:t>
            </a:r>
            <a:r>
              <a:rPr lang="en-US" sz="2400" dirty="0">
                <a:latin typeface="+mn-lt"/>
              </a:rPr>
              <a:t>, </a:t>
            </a:r>
            <a:r>
              <a:rPr lang="en-US" sz="2400" dirty="0" err="1">
                <a:latin typeface="+mn-lt"/>
              </a:rPr>
              <a:t>yaitu</a:t>
            </a:r>
            <a:r>
              <a:rPr lang="en-US" sz="2400" dirty="0">
                <a:latin typeface="+mn-lt"/>
              </a:rPr>
              <a:t> </a:t>
            </a:r>
            <a:r>
              <a:rPr lang="en-US" sz="2400" dirty="0" err="1">
                <a:latin typeface="+mn-lt"/>
              </a:rPr>
              <a:t>jalur</a:t>
            </a:r>
            <a:r>
              <a:rPr lang="en-US" sz="2400" dirty="0">
                <a:latin typeface="+mn-lt"/>
              </a:rPr>
              <a:t> </a:t>
            </a:r>
            <a:r>
              <a:rPr lang="en-US" sz="2400" dirty="0" err="1">
                <a:latin typeface="+mn-lt"/>
              </a:rPr>
              <a:t>waktu</a:t>
            </a:r>
            <a:r>
              <a:rPr lang="en-US" sz="2400" dirty="0">
                <a:latin typeface="+mn-lt"/>
              </a:rPr>
              <a:t> </a:t>
            </a:r>
            <a:r>
              <a:rPr lang="en-US" sz="2400" dirty="0" err="1">
                <a:latin typeface="+mn-lt"/>
              </a:rPr>
              <a:t>terlama</a:t>
            </a:r>
            <a:r>
              <a:rPr lang="en-US" sz="2400" dirty="0">
                <a:latin typeface="+mn-lt"/>
              </a:rPr>
              <a:t>.</a:t>
            </a:r>
          </a:p>
        </p:txBody>
      </p:sp>
      <p:sp>
        <p:nvSpPr>
          <p:cNvPr id="30721" name="Rectangle 1"/>
          <p:cNvSpPr>
            <a:spLocks noChangeArrowheads="1"/>
          </p:cNvSpPr>
          <p:nvPr/>
        </p:nvSpPr>
        <p:spPr bwMode="auto">
          <a:xfrm>
            <a:off x="1785938" y="2653334"/>
            <a:ext cx="7143750" cy="3785652"/>
          </a:xfrm>
          <a:prstGeom prst="rect">
            <a:avLst/>
          </a:prstGeom>
          <a:noFill/>
          <a:ln w="9525">
            <a:noFill/>
            <a:miter lim="800000"/>
            <a:headEnd/>
            <a:tailEnd/>
          </a:ln>
          <a:effectLst/>
        </p:spPr>
        <p:txBody>
          <a:bodyPr anchor="ctr">
            <a:spAutoFit/>
          </a:bodyPr>
          <a:lstStyle>
            <a:lvl1pPr marL="342900" indent="-342900" eaLnBrk="0" hangingPunct="0">
              <a:tabLst>
                <a:tab pos="1308100" algn="l"/>
              </a:tabLst>
              <a:defRPr>
                <a:solidFill>
                  <a:schemeClr val="tx1"/>
                </a:solidFill>
                <a:latin typeface="Arial" charset="0"/>
              </a:defRPr>
            </a:lvl1pPr>
            <a:lvl2pPr marL="742950" indent="-285750" eaLnBrk="0" hangingPunct="0">
              <a:tabLst>
                <a:tab pos="1308100" algn="l"/>
              </a:tabLst>
              <a:defRPr>
                <a:solidFill>
                  <a:schemeClr val="tx1"/>
                </a:solidFill>
                <a:latin typeface="Arial" charset="0"/>
              </a:defRPr>
            </a:lvl2pPr>
            <a:lvl3pPr marL="1143000" indent="-228600" eaLnBrk="0" hangingPunct="0">
              <a:tabLst>
                <a:tab pos="1308100" algn="l"/>
              </a:tabLst>
              <a:defRPr>
                <a:solidFill>
                  <a:schemeClr val="tx1"/>
                </a:solidFill>
                <a:latin typeface="Arial" charset="0"/>
              </a:defRPr>
            </a:lvl3pPr>
            <a:lvl4pPr marL="1600200" indent="-228600" eaLnBrk="0" hangingPunct="0">
              <a:tabLst>
                <a:tab pos="1308100" algn="l"/>
              </a:tabLst>
              <a:defRPr>
                <a:solidFill>
                  <a:schemeClr val="tx1"/>
                </a:solidFill>
                <a:latin typeface="Arial" charset="0"/>
              </a:defRPr>
            </a:lvl4pPr>
            <a:lvl5pPr marL="2057400" indent="-228600" eaLnBrk="0" hangingPunct="0">
              <a:tabLst>
                <a:tab pos="1308100" algn="l"/>
              </a:tabLst>
              <a:defRPr>
                <a:solidFill>
                  <a:schemeClr val="tx1"/>
                </a:solidFill>
                <a:latin typeface="Arial" charset="0"/>
              </a:defRPr>
            </a:lvl5pPr>
            <a:lvl6pPr marL="2514600" indent="-228600" eaLnBrk="0" fontAlgn="base" hangingPunct="0">
              <a:spcBef>
                <a:spcPct val="0"/>
              </a:spcBef>
              <a:spcAft>
                <a:spcPct val="0"/>
              </a:spcAft>
              <a:tabLst>
                <a:tab pos="1308100" algn="l"/>
              </a:tabLst>
              <a:defRPr>
                <a:solidFill>
                  <a:schemeClr val="tx1"/>
                </a:solidFill>
                <a:latin typeface="Arial" charset="0"/>
              </a:defRPr>
            </a:lvl6pPr>
            <a:lvl7pPr marL="2971800" indent="-228600" eaLnBrk="0" fontAlgn="base" hangingPunct="0">
              <a:spcBef>
                <a:spcPct val="0"/>
              </a:spcBef>
              <a:spcAft>
                <a:spcPct val="0"/>
              </a:spcAft>
              <a:tabLst>
                <a:tab pos="1308100" algn="l"/>
              </a:tabLst>
              <a:defRPr>
                <a:solidFill>
                  <a:schemeClr val="tx1"/>
                </a:solidFill>
                <a:latin typeface="Arial" charset="0"/>
              </a:defRPr>
            </a:lvl7pPr>
            <a:lvl8pPr marL="3429000" indent="-228600" eaLnBrk="0" fontAlgn="base" hangingPunct="0">
              <a:spcBef>
                <a:spcPct val="0"/>
              </a:spcBef>
              <a:spcAft>
                <a:spcPct val="0"/>
              </a:spcAft>
              <a:tabLst>
                <a:tab pos="1308100" algn="l"/>
              </a:tabLst>
              <a:defRPr>
                <a:solidFill>
                  <a:schemeClr val="tx1"/>
                </a:solidFill>
                <a:latin typeface="Arial" charset="0"/>
              </a:defRPr>
            </a:lvl8pPr>
            <a:lvl9pPr marL="3886200" indent="-228600" eaLnBrk="0" fontAlgn="base" hangingPunct="0">
              <a:spcBef>
                <a:spcPct val="0"/>
              </a:spcBef>
              <a:spcAft>
                <a:spcPct val="0"/>
              </a:spcAft>
              <a:tabLst>
                <a:tab pos="1308100" algn="l"/>
              </a:tabLst>
              <a:defRPr>
                <a:solidFill>
                  <a:schemeClr val="tx1"/>
                </a:solidFill>
                <a:latin typeface="Arial" charset="0"/>
              </a:defRPr>
            </a:lvl9pPr>
          </a:lstStyle>
          <a:p>
            <a:pPr algn="just">
              <a:buFont typeface="Calibri" pitchFamily="34" charset="0"/>
              <a:buAutoNum type="arabicPeriod"/>
            </a:pPr>
            <a:r>
              <a:rPr lang="en-US" altLang="id-ID" sz="2400" dirty="0" err="1">
                <a:solidFill>
                  <a:srgbClr val="000000"/>
                </a:solidFill>
                <a:latin typeface="+mn-lt"/>
                <a:cs typeface="Times New Roman" pitchFamily="18" charset="0"/>
              </a:rPr>
              <a:t>Waktu</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kejadian</a:t>
            </a:r>
            <a:r>
              <a:rPr lang="en-US" altLang="id-ID" sz="2400" dirty="0">
                <a:solidFill>
                  <a:srgbClr val="000000"/>
                </a:solidFill>
                <a:latin typeface="+mn-lt"/>
                <a:cs typeface="Times New Roman" pitchFamily="18" charset="0"/>
              </a:rPr>
              <a:t> </a:t>
            </a:r>
            <a:r>
              <a:rPr lang="en-US" altLang="id-ID" sz="2400" b="1" i="1" dirty="0">
                <a:solidFill>
                  <a:srgbClr val="000000"/>
                </a:solidFill>
                <a:latin typeface="+mn-lt"/>
                <a:cs typeface="Times New Roman" pitchFamily="18" charset="0"/>
              </a:rPr>
              <a:t>Earliest Time </a:t>
            </a:r>
            <a:r>
              <a:rPr lang="en-US" altLang="id-ID" sz="2400" dirty="0">
                <a:solidFill>
                  <a:srgbClr val="000000"/>
                </a:solidFill>
                <a:latin typeface="+mn-lt"/>
                <a:cs typeface="Times New Roman" pitchFamily="18" charset="0"/>
              </a:rPr>
              <a:t>(ET) </a:t>
            </a:r>
            <a:r>
              <a:rPr lang="en-US" altLang="id-ID" sz="2400" dirty="0" err="1">
                <a:solidFill>
                  <a:srgbClr val="000000"/>
                </a:solidFill>
                <a:latin typeface="+mn-lt"/>
                <a:cs typeface="Times New Roman" pitchFamily="18" charset="0"/>
              </a:rPr>
              <a:t>untuk</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kejadian</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jadalah</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waktu</a:t>
            </a:r>
            <a:r>
              <a:rPr lang="en-US" altLang="id-ID" sz="2400" dirty="0">
                <a:solidFill>
                  <a:srgbClr val="000000"/>
                </a:solidFill>
                <a:latin typeface="+mn-lt"/>
                <a:cs typeface="Times New Roman" pitchFamily="18" charset="0"/>
              </a:rPr>
              <a:t> paling </a:t>
            </a:r>
            <a:r>
              <a:rPr lang="en-US" altLang="id-ID" sz="2400" dirty="0" err="1">
                <a:solidFill>
                  <a:srgbClr val="000000"/>
                </a:solidFill>
                <a:latin typeface="+mn-lt"/>
                <a:cs typeface="Times New Roman" pitchFamily="18" charset="0"/>
              </a:rPr>
              <a:t>cepat</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dimana</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kejadian</a:t>
            </a:r>
            <a:r>
              <a:rPr lang="en-US" altLang="id-ID" sz="2400" dirty="0">
                <a:solidFill>
                  <a:srgbClr val="000000"/>
                </a:solidFill>
                <a:latin typeface="+mn-lt"/>
                <a:cs typeface="Times New Roman" pitchFamily="18" charset="0"/>
              </a:rPr>
              <a:t> j </a:t>
            </a:r>
            <a:r>
              <a:rPr lang="en-US" altLang="id-ID" sz="2400" dirty="0" err="1">
                <a:solidFill>
                  <a:srgbClr val="000000"/>
                </a:solidFill>
                <a:latin typeface="+mn-lt"/>
                <a:cs typeface="Times New Roman" pitchFamily="18" charset="0"/>
              </a:rPr>
              <a:t>terwujud</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sede-mikian</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hingga</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semua</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hubungan</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sebelumnya</a:t>
            </a:r>
            <a:r>
              <a:rPr lang="en-US" altLang="id-ID" sz="2400" dirty="0">
                <a:solidFill>
                  <a:srgbClr val="000000"/>
                </a:solidFill>
                <a:latin typeface="+mn-lt"/>
                <a:cs typeface="Times New Roman" pitchFamily="18" charset="0"/>
              </a:rPr>
              <a:t>  yang  </a:t>
            </a:r>
            <a:r>
              <a:rPr lang="en-US" altLang="id-ID" sz="2400" dirty="0" err="1">
                <a:solidFill>
                  <a:srgbClr val="000000"/>
                </a:solidFill>
                <a:latin typeface="+mn-lt"/>
                <a:cs typeface="Times New Roman" pitchFamily="18" charset="0"/>
              </a:rPr>
              <a:t>relevan</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dengan</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kejadian</a:t>
            </a:r>
            <a:r>
              <a:rPr lang="en-US" altLang="id-ID" sz="2400" dirty="0">
                <a:solidFill>
                  <a:srgbClr val="000000"/>
                </a:solidFill>
                <a:latin typeface="+mn-lt"/>
                <a:cs typeface="Times New Roman" pitchFamily="18" charset="0"/>
              </a:rPr>
              <a:t> j </a:t>
            </a:r>
            <a:r>
              <a:rPr lang="en-US" altLang="id-ID" sz="2400" dirty="0" err="1">
                <a:solidFill>
                  <a:srgbClr val="000000"/>
                </a:solidFill>
                <a:latin typeface="+mn-lt"/>
                <a:cs typeface="Times New Roman" pitchFamily="18" charset="0"/>
              </a:rPr>
              <a:t>telah</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selesai</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dilaksanakan</a:t>
            </a:r>
            <a:r>
              <a:rPr lang="en-US" altLang="id-ID" sz="2400" dirty="0">
                <a:solidFill>
                  <a:srgbClr val="000000"/>
                </a:solidFill>
                <a:latin typeface="+mn-lt"/>
                <a:cs typeface="Times New Roman" pitchFamily="18" charset="0"/>
              </a:rPr>
              <a:t>.   </a:t>
            </a:r>
            <a:r>
              <a:rPr lang="en-US" altLang="id-ID" sz="2400" b="1" dirty="0" err="1">
                <a:solidFill>
                  <a:srgbClr val="000000"/>
                </a:solidFill>
                <a:latin typeface="+mn-lt"/>
                <a:cs typeface="Times New Roman" pitchFamily="18" charset="0"/>
              </a:rPr>
              <a:t>ET</a:t>
            </a:r>
            <a:r>
              <a:rPr lang="en-US" altLang="id-ID" sz="2400" b="1" baseline="-25000" dirty="0" err="1">
                <a:solidFill>
                  <a:srgbClr val="000000"/>
                </a:solidFill>
                <a:latin typeface="+mn-lt"/>
                <a:cs typeface="Times New Roman" pitchFamily="18" charset="0"/>
              </a:rPr>
              <a:t>j</a:t>
            </a:r>
            <a:r>
              <a:rPr lang="en-US" altLang="id-ID" sz="2400" b="1" dirty="0">
                <a:solidFill>
                  <a:srgbClr val="000000"/>
                </a:solidFill>
                <a:latin typeface="+mn-lt"/>
                <a:cs typeface="Times New Roman" pitchFamily="18" charset="0"/>
              </a:rPr>
              <a:t> = </a:t>
            </a:r>
            <a:r>
              <a:rPr lang="en-US" altLang="id-ID" sz="2400" b="1" dirty="0" err="1">
                <a:solidFill>
                  <a:srgbClr val="000000"/>
                </a:solidFill>
                <a:latin typeface="+mn-lt"/>
                <a:cs typeface="Times New Roman" pitchFamily="18" charset="0"/>
              </a:rPr>
              <a:t>maks</a:t>
            </a:r>
            <a:r>
              <a:rPr lang="en-US" altLang="id-ID" sz="2400" b="1" dirty="0">
                <a:solidFill>
                  <a:srgbClr val="000000"/>
                </a:solidFill>
                <a:latin typeface="+mn-lt"/>
                <a:cs typeface="Times New Roman" pitchFamily="18" charset="0"/>
              </a:rPr>
              <a:t> [</a:t>
            </a:r>
            <a:r>
              <a:rPr lang="en-US" altLang="id-ID" sz="2400" b="1" dirty="0" err="1">
                <a:solidFill>
                  <a:srgbClr val="000000"/>
                </a:solidFill>
                <a:latin typeface="+mn-lt"/>
                <a:cs typeface="Times New Roman" pitchFamily="18" charset="0"/>
              </a:rPr>
              <a:t>ET</a:t>
            </a:r>
            <a:r>
              <a:rPr lang="en-US" altLang="id-ID" sz="2400" b="1" baseline="-25000" dirty="0" err="1">
                <a:solidFill>
                  <a:srgbClr val="000000"/>
                </a:solidFill>
                <a:latin typeface="+mn-lt"/>
                <a:cs typeface="Times New Roman" pitchFamily="18" charset="0"/>
              </a:rPr>
              <a:t>i</a:t>
            </a:r>
            <a:r>
              <a:rPr lang="en-US" altLang="id-ID" sz="2400" b="1" dirty="0">
                <a:solidFill>
                  <a:srgbClr val="000000"/>
                </a:solidFill>
                <a:latin typeface="+mn-lt"/>
                <a:cs typeface="Times New Roman" pitchFamily="18" charset="0"/>
              </a:rPr>
              <a:t> + </a:t>
            </a:r>
            <a:r>
              <a:rPr lang="en-US" altLang="id-ID" sz="2400" b="1" dirty="0" err="1">
                <a:solidFill>
                  <a:srgbClr val="000000"/>
                </a:solidFill>
                <a:latin typeface="+mn-lt"/>
                <a:cs typeface="Times New Roman" pitchFamily="18" charset="0"/>
              </a:rPr>
              <a:t>t</a:t>
            </a:r>
            <a:r>
              <a:rPr lang="en-US" altLang="id-ID" sz="2400" b="1" baseline="-25000" dirty="0" err="1">
                <a:solidFill>
                  <a:srgbClr val="000000"/>
                </a:solidFill>
                <a:latin typeface="+mn-lt"/>
                <a:cs typeface="Times New Roman" pitchFamily="18" charset="0"/>
              </a:rPr>
              <a:t>ij</a:t>
            </a:r>
            <a:r>
              <a:rPr lang="en-US" altLang="id-ID" sz="2400" b="1" dirty="0">
                <a:solidFill>
                  <a:srgbClr val="000000"/>
                </a:solidFill>
                <a:latin typeface="+mn-lt"/>
                <a:cs typeface="Times New Roman" pitchFamily="18" charset="0"/>
              </a:rPr>
              <a:t>}</a:t>
            </a:r>
            <a:endParaRPr lang="en-US" altLang="id-ID" sz="2400" b="1" dirty="0">
              <a:latin typeface="+mn-lt"/>
              <a:cs typeface="Times New Roman" pitchFamily="18" charset="0"/>
            </a:endParaRPr>
          </a:p>
          <a:p>
            <a:pPr algn="just">
              <a:buFont typeface="Calibri" pitchFamily="34" charset="0"/>
              <a:buAutoNum type="arabicPeriod"/>
            </a:pPr>
            <a:r>
              <a:rPr lang="en-US" altLang="id-ID" sz="2400" dirty="0" err="1">
                <a:solidFill>
                  <a:srgbClr val="000000"/>
                </a:solidFill>
                <a:latin typeface="+mn-lt"/>
                <a:cs typeface="Times New Roman" pitchFamily="18" charset="0"/>
              </a:rPr>
              <a:t>Waktu</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kejadian</a:t>
            </a:r>
            <a:r>
              <a:rPr lang="en-US" altLang="id-ID" sz="2400" dirty="0">
                <a:solidFill>
                  <a:srgbClr val="000000"/>
                </a:solidFill>
                <a:latin typeface="+mn-lt"/>
                <a:cs typeface="Times New Roman" pitchFamily="18" charset="0"/>
              </a:rPr>
              <a:t> </a:t>
            </a:r>
            <a:r>
              <a:rPr lang="en-US" altLang="id-ID" sz="2400" b="1" i="1" dirty="0">
                <a:solidFill>
                  <a:srgbClr val="000000"/>
                </a:solidFill>
                <a:latin typeface="+mn-lt"/>
                <a:cs typeface="Times New Roman" pitchFamily="18" charset="0"/>
              </a:rPr>
              <a:t>Latest Time</a:t>
            </a:r>
            <a:r>
              <a:rPr lang="en-US" altLang="id-ID" sz="2400" dirty="0">
                <a:solidFill>
                  <a:srgbClr val="000000"/>
                </a:solidFill>
                <a:latin typeface="+mn-lt"/>
                <a:cs typeface="Times New Roman" pitchFamily="18" charset="0"/>
              </a:rPr>
              <a:t>  (LT) </a:t>
            </a:r>
            <a:r>
              <a:rPr lang="en-US" altLang="id-ID" sz="2400" dirty="0" err="1">
                <a:solidFill>
                  <a:srgbClr val="000000"/>
                </a:solidFill>
                <a:latin typeface="+mn-lt"/>
                <a:cs typeface="Times New Roman" pitchFamily="18" charset="0"/>
              </a:rPr>
              <a:t>untuk</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kejadian</a:t>
            </a:r>
            <a:r>
              <a:rPr lang="en-US" altLang="id-ID" sz="2400" dirty="0">
                <a:solidFill>
                  <a:srgbClr val="000000"/>
                </a:solidFill>
                <a:latin typeface="+mn-lt"/>
                <a:cs typeface="Times New Roman" pitchFamily="18" charset="0"/>
              </a:rPr>
              <a:t> j </a:t>
            </a:r>
            <a:r>
              <a:rPr lang="en-US" altLang="id-ID" sz="2400" dirty="0" err="1">
                <a:solidFill>
                  <a:srgbClr val="000000"/>
                </a:solidFill>
                <a:latin typeface="+mn-lt"/>
                <a:cs typeface="Times New Roman" pitchFamily="18" charset="0"/>
              </a:rPr>
              <a:t>adalah</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waktu</a:t>
            </a:r>
            <a:r>
              <a:rPr lang="en-US" altLang="id-ID" sz="2400" dirty="0">
                <a:solidFill>
                  <a:srgbClr val="000000"/>
                </a:solidFill>
                <a:latin typeface="+mn-lt"/>
                <a:cs typeface="Times New Roman" pitchFamily="18" charset="0"/>
              </a:rPr>
              <a:t> paling </a:t>
            </a:r>
            <a:r>
              <a:rPr lang="en-US" altLang="id-ID" sz="2400" dirty="0" err="1">
                <a:solidFill>
                  <a:srgbClr val="000000"/>
                </a:solidFill>
                <a:latin typeface="+mn-lt"/>
                <a:cs typeface="Times New Roman" pitchFamily="18" charset="0"/>
              </a:rPr>
              <a:t>lambat</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dimana</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kejadian</a:t>
            </a:r>
            <a:r>
              <a:rPr lang="en-US" altLang="id-ID" sz="2400" dirty="0">
                <a:solidFill>
                  <a:srgbClr val="000000"/>
                </a:solidFill>
                <a:latin typeface="+mn-lt"/>
                <a:cs typeface="Times New Roman" pitchFamily="18" charset="0"/>
              </a:rPr>
              <a:t> j </a:t>
            </a:r>
            <a:r>
              <a:rPr lang="en-US" altLang="id-ID" sz="2400" dirty="0" err="1">
                <a:solidFill>
                  <a:srgbClr val="000000"/>
                </a:solidFill>
                <a:latin typeface="+mn-lt"/>
                <a:cs typeface="Times New Roman" pitchFamily="18" charset="0"/>
              </a:rPr>
              <a:t>terwujud</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tanpa</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menunda</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penyelesaian</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proyek</a:t>
            </a:r>
            <a:r>
              <a:rPr lang="en-US" altLang="id-ID" sz="2400" dirty="0">
                <a:solidFill>
                  <a:srgbClr val="000000"/>
                </a:solidFill>
                <a:latin typeface="+mn-lt"/>
                <a:cs typeface="Times New Roman" pitchFamily="18" charset="0"/>
              </a:rPr>
              <a:t>.        </a:t>
            </a:r>
            <a:r>
              <a:rPr lang="en-US" altLang="id-ID" sz="2400" b="1" dirty="0" err="1">
                <a:solidFill>
                  <a:srgbClr val="000000"/>
                </a:solidFill>
                <a:latin typeface="+mn-lt"/>
                <a:cs typeface="Times New Roman" pitchFamily="18" charset="0"/>
              </a:rPr>
              <a:t>LT</a:t>
            </a:r>
            <a:r>
              <a:rPr lang="en-US" altLang="id-ID" sz="2400" b="1" baseline="-25000" dirty="0" err="1">
                <a:solidFill>
                  <a:srgbClr val="000000"/>
                </a:solidFill>
                <a:latin typeface="+mn-lt"/>
                <a:cs typeface="Times New Roman" pitchFamily="18" charset="0"/>
              </a:rPr>
              <a:t>j</a:t>
            </a:r>
            <a:r>
              <a:rPr lang="en-US" altLang="id-ID" sz="2400" b="1" dirty="0">
                <a:solidFill>
                  <a:srgbClr val="000000"/>
                </a:solidFill>
                <a:latin typeface="+mn-lt"/>
                <a:cs typeface="Times New Roman" pitchFamily="18" charset="0"/>
              </a:rPr>
              <a:t> = min [</a:t>
            </a:r>
            <a:r>
              <a:rPr lang="en-US" altLang="id-ID" sz="2400" b="1" dirty="0" err="1">
                <a:solidFill>
                  <a:srgbClr val="000000"/>
                </a:solidFill>
                <a:latin typeface="+mn-lt"/>
                <a:cs typeface="Times New Roman" pitchFamily="18" charset="0"/>
              </a:rPr>
              <a:t>LT</a:t>
            </a:r>
            <a:r>
              <a:rPr lang="en-US" altLang="id-ID" sz="2400" b="1" baseline="-25000" dirty="0" err="1">
                <a:solidFill>
                  <a:srgbClr val="000000"/>
                </a:solidFill>
                <a:latin typeface="+mn-lt"/>
                <a:cs typeface="Times New Roman" pitchFamily="18" charset="0"/>
              </a:rPr>
              <a:t>h</a:t>
            </a:r>
            <a:r>
              <a:rPr lang="en-US" altLang="id-ID" sz="2400" b="1" dirty="0">
                <a:solidFill>
                  <a:srgbClr val="000000"/>
                </a:solidFill>
                <a:latin typeface="+mn-lt"/>
                <a:cs typeface="Times New Roman" pitchFamily="18" charset="0"/>
              </a:rPr>
              <a:t> + </a:t>
            </a:r>
            <a:r>
              <a:rPr lang="en-US" altLang="id-ID" sz="2400" b="1" dirty="0" err="1">
                <a:solidFill>
                  <a:srgbClr val="000000"/>
                </a:solidFill>
                <a:latin typeface="+mn-lt"/>
                <a:cs typeface="Times New Roman" pitchFamily="18" charset="0"/>
              </a:rPr>
              <a:t>t</a:t>
            </a:r>
            <a:r>
              <a:rPr lang="en-US" altLang="id-ID" sz="2400" b="1" baseline="-25000" dirty="0" err="1">
                <a:solidFill>
                  <a:srgbClr val="000000"/>
                </a:solidFill>
                <a:latin typeface="+mn-lt"/>
                <a:cs typeface="Times New Roman" pitchFamily="18" charset="0"/>
              </a:rPr>
              <a:t>jh</a:t>
            </a:r>
            <a:r>
              <a:rPr lang="en-US" altLang="id-ID" sz="2400" b="1" dirty="0">
                <a:solidFill>
                  <a:srgbClr val="000000"/>
                </a:solidFill>
                <a:latin typeface="+mn-lt"/>
                <a:cs typeface="Times New Roman" pitchFamily="18" charset="0"/>
              </a:rPr>
              <a:t>} </a:t>
            </a:r>
          </a:p>
          <a:p>
            <a:pPr algn="just">
              <a:buFont typeface="Calibri" pitchFamily="34" charset="0"/>
              <a:buAutoNum type="arabicPeriod"/>
            </a:pPr>
            <a:r>
              <a:rPr lang="en-US" altLang="id-ID" sz="2400" b="1" dirty="0">
                <a:solidFill>
                  <a:srgbClr val="000000"/>
                </a:solidFill>
                <a:latin typeface="+mn-lt"/>
                <a:cs typeface="Times New Roman" pitchFamily="18" charset="0"/>
              </a:rPr>
              <a:t>Critical Path</a:t>
            </a:r>
            <a:r>
              <a:rPr lang="en-US" altLang="id-ID" sz="2400" dirty="0">
                <a:solidFill>
                  <a:srgbClr val="000000"/>
                </a:solidFill>
                <a:latin typeface="+mn-lt"/>
                <a:cs typeface="Times New Roman" pitchFamily="18" charset="0"/>
              </a:rPr>
              <a:t> </a:t>
            </a:r>
            <a:r>
              <a:rPr lang="en-US" altLang="id-ID" sz="2400" dirty="0" err="1">
                <a:solidFill>
                  <a:srgbClr val="000000"/>
                </a:solidFill>
                <a:latin typeface="+mn-lt"/>
                <a:cs typeface="Times New Roman" pitchFamily="18" charset="0"/>
              </a:rPr>
              <a:t>adalah</a:t>
            </a:r>
            <a:r>
              <a:rPr lang="en-US" altLang="id-ID" sz="2400" dirty="0">
                <a:solidFill>
                  <a:srgbClr val="000000"/>
                </a:solidFill>
                <a:latin typeface="+mn-lt"/>
                <a:cs typeface="Times New Roman" pitchFamily="18" charset="0"/>
              </a:rPr>
              <a:t> node-node </a:t>
            </a:r>
            <a:r>
              <a:rPr lang="en-US" altLang="id-ID" sz="2400" dirty="0" err="1">
                <a:solidFill>
                  <a:srgbClr val="000000"/>
                </a:solidFill>
                <a:latin typeface="+mn-lt"/>
                <a:cs typeface="Times New Roman" pitchFamily="18" charset="0"/>
              </a:rPr>
              <a:t>dimana</a:t>
            </a:r>
            <a:r>
              <a:rPr lang="en-US" altLang="id-ID" sz="2400" b="1" dirty="0">
                <a:solidFill>
                  <a:srgbClr val="000000"/>
                </a:solidFill>
                <a:latin typeface="+mn-lt"/>
                <a:cs typeface="Times New Roman" pitchFamily="18" charset="0"/>
              </a:rPr>
              <a:t> </a:t>
            </a:r>
            <a:r>
              <a:rPr lang="en-US" altLang="id-ID" sz="2400" b="1" dirty="0" err="1">
                <a:solidFill>
                  <a:srgbClr val="000000"/>
                </a:solidFill>
                <a:latin typeface="+mn-lt"/>
                <a:cs typeface="Times New Roman" pitchFamily="18" charset="0"/>
              </a:rPr>
              <a:t>ET</a:t>
            </a:r>
            <a:r>
              <a:rPr lang="en-US" altLang="id-ID" sz="2400" b="1" baseline="-25000" dirty="0" err="1">
                <a:solidFill>
                  <a:srgbClr val="000000"/>
                </a:solidFill>
                <a:latin typeface="+mn-lt"/>
                <a:cs typeface="Times New Roman" pitchFamily="18" charset="0"/>
              </a:rPr>
              <a:t>i</a:t>
            </a:r>
            <a:r>
              <a:rPr lang="en-US" altLang="id-ID" sz="2400" b="1" dirty="0">
                <a:solidFill>
                  <a:srgbClr val="000000"/>
                </a:solidFill>
                <a:latin typeface="+mn-lt"/>
                <a:cs typeface="Times New Roman" pitchFamily="18" charset="0"/>
              </a:rPr>
              <a:t> = </a:t>
            </a:r>
            <a:r>
              <a:rPr lang="en-US" altLang="id-ID" sz="2400" b="1" dirty="0" err="1">
                <a:solidFill>
                  <a:srgbClr val="000000"/>
                </a:solidFill>
                <a:latin typeface="+mn-lt"/>
                <a:cs typeface="Times New Roman" pitchFamily="18" charset="0"/>
              </a:rPr>
              <a:t>LT</a:t>
            </a:r>
            <a:r>
              <a:rPr lang="en-US" altLang="id-ID" sz="2400" b="1" baseline="-25000" dirty="0" err="1">
                <a:solidFill>
                  <a:srgbClr val="000000"/>
                </a:solidFill>
                <a:latin typeface="+mn-lt"/>
                <a:cs typeface="Times New Roman" pitchFamily="18" charset="0"/>
              </a:rPr>
              <a:t>i</a:t>
            </a:r>
            <a:endParaRPr lang="en-US" altLang="id-ID" sz="2400" b="1" baseline="-25000" dirty="0">
              <a:latin typeface="+mn-lt"/>
            </a:endParaRPr>
          </a:p>
        </p:txBody>
      </p:sp>
      <p:grpSp>
        <p:nvGrpSpPr>
          <p:cNvPr id="5125" name="Group 20"/>
          <p:cNvGrpSpPr>
            <a:grpSpLocks/>
          </p:cNvGrpSpPr>
          <p:nvPr/>
        </p:nvGrpSpPr>
        <p:grpSpPr bwMode="auto">
          <a:xfrm>
            <a:off x="285750" y="3571876"/>
            <a:ext cx="1500188" cy="1841759"/>
            <a:chOff x="285720" y="3571876"/>
            <a:chExt cx="1500198" cy="1841771"/>
          </a:xfrm>
        </p:grpSpPr>
        <p:grpSp>
          <p:nvGrpSpPr>
            <p:cNvPr id="5126" name="Group 11"/>
            <p:cNvGrpSpPr>
              <a:grpSpLocks/>
            </p:cNvGrpSpPr>
            <p:nvPr/>
          </p:nvGrpSpPr>
          <p:grpSpPr bwMode="auto">
            <a:xfrm>
              <a:off x="285720" y="3571876"/>
              <a:ext cx="1357322" cy="1643074"/>
              <a:chOff x="571472" y="3429000"/>
              <a:chExt cx="1143008" cy="1358116"/>
            </a:xfrm>
          </p:grpSpPr>
          <p:sp>
            <p:nvSpPr>
              <p:cNvPr id="6" name="Oval 5"/>
              <p:cNvSpPr/>
              <p:nvPr/>
            </p:nvSpPr>
            <p:spPr>
              <a:xfrm>
                <a:off x="571472" y="3429000"/>
                <a:ext cx="1143008" cy="13568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sz="2000">
                  <a:solidFill>
                    <a:srgbClr val="FFFFFF"/>
                  </a:solidFill>
                  <a:latin typeface="+mn-lt"/>
                </a:endParaRPr>
              </a:p>
            </p:txBody>
          </p:sp>
          <p:cxnSp>
            <p:nvCxnSpPr>
              <p:cNvPr id="8" name="Straight Connector 7"/>
              <p:cNvCxnSpPr>
                <a:stCxn id="6" idx="0"/>
                <a:endCxn id="6" idx="4"/>
              </p:cNvCxnSpPr>
              <p:nvPr/>
            </p:nvCxnSpPr>
            <p:spPr>
              <a:xfrm rot="16200000" flipH="1">
                <a:off x="464574" y="4108046"/>
                <a:ext cx="1356803" cy="13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 idx="6"/>
              </p:cNvCxnSpPr>
              <p:nvPr/>
            </p:nvCxnSpPr>
            <p:spPr>
              <a:xfrm flipH="1">
                <a:off x="1086160" y="4107402"/>
                <a:ext cx="628320" cy="13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27" name="TextBox 17"/>
            <p:cNvSpPr txBox="1">
              <a:spLocks noChangeArrowheads="1"/>
            </p:cNvSpPr>
            <p:nvPr/>
          </p:nvSpPr>
          <p:spPr bwMode="auto">
            <a:xfrm>
              <a:off x="500034" y="4000504"/>
              <a:ext cx="241047" cy="5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3200">
                  <a:latin typeface="+mn-lt"/>
                </a:rPr>
                <a:t>j</a:t>
              </a:r>
            </a:p>
          </p:txBody>
        </p:sp>
        <p:sp>
          <p:nvSpPr>
            <p:cNvPr id="5128" name="TextBox 18"/>
            <p:cNvSpPr txBox="1">
              <a:spLocks noChangeArrowheads="1"/>
            </p:cNvSpPr>
            <p:nvPr/>
          </p:nvSpPr>
          <p:spPr bwMode="auto">
            <a:xfrm>
              <a:off x="1000100" y="3786192"/>
              <a:ext cx="785818" cy="5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3200">
                  <a:latin typeface="+mn-lt"/>
                </a:rPr>
                <a:t>ET</a:t>
              </a:r>
              <a:r>
                <a:rPr lang="en-US" altLang="id-ID" sz="3200" baseline="-25000">
                  <a:latin typeface="+mn-lt"/>
                </a:rPr>
                <a:t>j</a:t>
              </a:r>
            </a:p>
          </p:txBody>
        </p:sp>
        <p:sp>
          <p:nvSpPr>
            <p:cNvPr id="5129" name="TextBox 19"/>
            <p:cNvSpPr txBox="1">
              <a:spLocks noChangeArrowheads="1"/>
            </p:cNvSpPr>
            <p:nvPr/>
          </p:nvSpPr>
          <p:spPr bwMode="auto">
            <a:xfrm>
              <a:off x="1000100" y="4500571"/>
              <a:ext cx="548264" cy="91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3200">
                  <a:latin typeface="+mn-lt"/>
                </a:rPr>
                <a:t>LT</a:t>
              </a:r>
              <a:r>
                <a:rPr lang="en-US" altLang="id-ID" sz="3200" baseline="-25000">
                  <a:latin typeface="+mn-lt"/>
                </a:rPr>
                <a:t>j</a:t>
              </a:r>
            </a:p>
          </p:txBody>
        </p:sp>
      </p:grpSp>
    </p:spTree>
    <p:extLst>
      <p:ext uri="{BB962C8B-B14F-4D97-AF65-F5344CB8AC3E}">
        <p14:creationId xmlns:p14="http://schemas.microsoft.com/office/powerpoint/2010/main" val="28600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71500" y="1928813"/>
          <a:ext cx="7786688" cy="4503743"/>
        </p:xfrm>
        <a:graphic>
          <a:graphicData uri="http://schemas.openxmlformats.org/drawingml/2006/table">
            <a:tbl>
              <a:tblPr/>
              <a:tblGrid>
                <a:gridCol w="415925">
                  <a:extLst>
                    <a:ext uri="{9D8B030D-6E8A-4147-A177-3AD203B41FA5}">
                      <a16:colId xmlns:a16="http://schemas.microsoft.com/office/drawing/2014/main" val="20000"/>
                    </a:ext>
                  </a:extLst>
                </a:gridCol>
                <a:gridCol w="3514725">
                  <a:extLst>
                    <a:ext uri="{9D8B030D-6E8A-4147-A177-3AD203B41FA5}">
                      <a16:colId xmlns:a16="http://schemas.microsoft.com/office/drawing/2014/main" val="20001"/>
                    </a:ext>
                  </a:extLst>
                </a:gridCol>
                <a:gridCol w="1038225">
                  <a:extLst>
                    <a:ext uri="{9D8B030D-6E8A-4147-A177-3AD203B41FA5}">
                      <a16:colId xmlns:a16="http://schemas.microsoft.com/office/drawing/2014/main" val="20002"/>
                    </a:ext>
                  </a:extLst>
                </a:gridCol>
                <a:gridCol w="1557338">
                  <a:extLst>
                    <a:ext uri="{9D8B030D-6E8A-4147-A177-3AD203B41FA5}">
                      <a16:colId xmlns:a16="http://schemas.microsoft.com/office/drawing/2014/main" val="20003"/>
                    </a:ext>
                  </a:extLst>
                </a:gridCol>
                <a:gridCol w="1260475">
                  <a:extLst>
                    <a:ext uri="{9D8B030D-6E8A-4147-A177-3AD203B41FA5}">
                      <a16:colId xmlns:a16="http://schemas.microsoft.com/office/drawing/2014/main" val="20004"/>
                    </a:ext>
                  </a:extLst>
                </a:gridCol>
              </a:tblGrid>
              <a:tr h="5492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1" i="0" u="none" strike="noStrike" cap="none" normalizeH="0" baseline="0" dirty="0">
                          <a:ln>
                            <a:noFill/>
                          </a:ln>
                          <a:solidFill>
                            <a:srgbClr val="000000"/>
                          </a:solidFill>
                          <a:effectLst/>
                          <a:latin typeface="Calibri" pitchFamily="34" charset="0"/>
                          <a:cs typeface="Times New Roman" pitchFamily="18" charset="0"/>
                        </a:rPr>
                        <a:t>No</a:t>
                      </a:r>
                      <a:endParaRPr kumimoji="0" lang="en-US" altLang="id-ID" sz="14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1" i="0" u="none" strike="noStrike" cap="none" normalizeH="0" baseline="0">
                          <a:ln>
                            <a:noFill/>
                          </a:ln>
                          <a:solidFill>
                            <a:srgbClr val="000000"/>
                          </a:solidFill>
                          <a:effectLst/>
                          <a:latin typeface="Calibri" pitchFamily="34" charset="0"/>
                          <a:cs typeface="Times New Roman" pitchFamily="18" charset="0"/>
                        </a:rPr>
                        <a:t>Kegiatan /Aktivitas</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1" i="0" u="none" strike="noStrike" cap="none" normalizeH="0" baseline="0">
                          <a:ln>
                            <a:noFill/>
                          </a:ln>
                          <a:solidFill>
                            <a:srgbClr val="000000"/>
                          </a:solidFill>
                          <a:effectLst/>
                          <a:latin typeface="Calibri" pitchFamily="34" charset="0"/>
                          <a:cs typeface="Times New Roman" pitchFamily="18" charset="0"/>
                        </a:rPr>
                        <a:t>Kode</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1" i="0" u="none" strike="noStrike" cap="none" normalizeH="0" baseline="0">
                          <a:ln>
                            <a:noFill/>
                          </a:ln>
                          <a:solidFill>
                            <a:srgbClr val="000000"/>
                          </a:solidFill>
                          <a:effectLst/>
                          <a:latin typeface="Calibri" pitchFamily="34" charset="0"/>
                          <a:cs typeface="Times New Roman" pitchFamily="18" charset="0"/>
                        </a:rPr>
                        <a:t>Kegiatan Pendahulu</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1" i="0" u="none" strike="noStrike" cap="none" normalizeH="0" baseline="0">
                          <a:ln>
                            <a:noFill/>
                          </a:ln>
                          <a:solidFill>
                            <a:srgbClr val="000000"/>
                          </a:solidFill>
                          <a:effectLst/>
                          <a:latin typeface="Calibri" pitchFamily="34" charset="0"/>
                          <a:cs typeface="Times New Roman" pitchFamily="18" charset="0"/>
                        </a:rPr>
                        <a:t>Waktu (Hari)</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1</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Membeli lemari dan etalase</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A</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10</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2</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dirty="0" err="1">
                          <a:ln>
                            <a:noFill/>
                          </a:ln>
                          <a:solidFill>
                            <a:srgbClr val="000000"/>
                          </a:solidFill>
                          <a:effectLst/>
                          <a:latin typeface="Calibri" pitchFamily="34" charset="0"/>
                          <a:cs typeface="Times New Roman" pitchFamily="18" charset="0"/>
                        </a:rPr>
                        <a:t>Membeli</a:t>
                      </a:r>
                      <a:r>
                        <a:rPr kumimoji="0" lang="en-US" altLang="id-ID" sz="1600" b="0" i="0" u="none" strike="noStrike" cap="none" normalizeH="0" baseline="0" dirty="0">
                          <a:ln>
                            <a:noFill/>
                          </a:ln>
                          <a:solidFill>
                            <a:srgbClr val="000000"/>
                          </a:solidFill>
                          <a:effectLst/>
                          <a:latin typeface="Calibri" pitchFamily="34" charset="0"/>
                          <a:cs typeface="Times New Roman" pitchFamily="18" charset="0"/>
                        </a:rPr>
                        <a:t> </a:t>
                      </a:r>
                      <a:r>
                        <a:rPr kumimoji="0" lang="en-US" altLang="id-ID" sz="1600" b="0" i="0" u="none" strike="noStrike" cap="none" normalizeH="0" baseline="0" dirty="0" err="1">
                          <a:ln>
                            <a:noFill/>
                          </a:ln>
                          <a:solidFill>
                            <a:srgbClr val="000000"/>
                          </a:solidFill>
                          <a:effectLst/>
                          <a:latin typeface="Calibri" pitchFamily="34" charset="0"/>
                          <a:cs typeface="Times New Roman" pitchFamily="18" charset="0"/>
                        </a:rPr>
                        <a:t>peralatan</a:t>
                      </a:r>
                      <a:r>
                        <a:rPr kumimoji="0" lang="en-US" altLang="id-ID" sz="1600" b="0" i="0" u="none" strike="noStrike" cap="none" normalizeH="0" baseline="0" dirty="0">
                          <a:ln>
                            <a:noFill/>
                          </a:ln>
                          <a:solidFill>
                            <a:srgbClr val="000000"/>
                          </a:solidFill>
                          <a:effectLst/>
                          <a:latin typeface="Calibri" pitchFamily="34" charset="0"/>
                          <a:cs typeface="Times New Roman" pitchFamily="18" charset="0"/>
                        </a:rPr>
                        <a:t> </a:t>
                      </a:r>
                      <a:r>
                        <a:rPr kumimoji="0" lang="en-US" altLang="id-ID" sz="1600" b="0" i="0" u="none" strike="noStrike" cap="none" normalizeH="0" baseline="0" dirty="0" err="1">
                          <a:ln>
                            <a:noFill/>
                          </a:ln>
                          <a:solidFill>
                            <a:srgbClr val="000000"/>
                          </a:solidFill>
                          <a:effectLst/>
                          <a:latin typeface="Calibri" pitchFamily="34" charset="0"/>
                          <a:cs typeface="Times New Roman" pitchFamily="18" charset="0"/>
                        </a:rPr>
                        <a:t>restauran</a:t>
                      </a:r>
                      <a:endParaRPr kumimoji="0" lang="en-US" altLang="id-ID" sz="14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B</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3</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3</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Mencari personel (pelayan dll )</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C</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1</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4</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Memilih dan membeli tempat restauran</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D</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2</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5</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Mengurus izin</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E</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D</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7</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6</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Persiapan tempat</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F</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E</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3</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7</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Memindahkan lemari-lemari di tempat</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G</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A,F</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5</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8</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Memasang ulilitas (listrik, air, dll)</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H</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G</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4</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9</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Memasang peralatan</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I</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B,H</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4</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10</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Membuat dekorasi</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J</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B,H</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3</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11</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Membeli stok barang</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K</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I,J</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6</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12</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Memasang iklan dan promosi</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L</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G</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3</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13</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Melatih personil</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M</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C,I</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4</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845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14</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Pembukaan pertama</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N</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K,L</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1375"/>
                        </a:lnSpc>
                        <a:spcBef>
                          <a:spcPct val="0"/>
                        </a:spcBef>
                        <a:spcAft>
                          <a:spcPct val="0"/>
                        </a:spcAft>
                        <a:buClrTx/>
                        <a:buSzTx/>
                        <a:buFontTx/>
                        <a:buNone/>
                        <a:tabLst/>
                      </a:pPr>
                      <a:r>
                        <a:rPr kumimoji="0" lang="en-US" altLang="id-ID" sz="1600" b="0" i="0" u="none" strike="noStrike" cap="none" normalizeH="0" baseline="0">
                          <a:ln>
                            <a:noFill/>
                          </a:ln>
                          <a:solidFill>
                            <a:srgbClr val="000000"/>
                          </a:solidFill>
                          <a:effectLst/>
                          <a:latin typeface="Calibri" pitchFamily="34" charset="0"/>
                          <a:cs typeface="Times New Roman" pitchFamily="18" charset="0"/>
                        </a:rPr>
                        <a:t>7</a:t>
                      </a:r>
                      <a:endParaRPr kumimoji="0" lang="en-US" altLang="id-ID" sz="14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6244"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d-ID" altLang="id-ID"/>
          </a:p>
        </p:txBody>
      </p:sp>
      <p:sp>
        <p:nvSpPr>
          <p:cNvPr id="6245" name="Rectangle 7"/>
          <p:cNvSpPr>
            <a:spLocks noChangeArrowheads="1"/>
          </p:cNvSpPr>
          <p:nvPr/>
        </p:nvSpPr>
        <p:spPr bwMode="auto">
          <a:xfrm>
            <a:off x="214313" y="581214"/>
            <a:ext cx="8715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id-ID" dirty="0" err="1">
                <a:latin typeface="+mn-lt"/>
              </a:rPr>
              <a:t>Perencanaan</a:t>
            </a:r>
            <a:r>
              <a:rPr lang="en-US" altLang="id-ID" dirty="0">
                <a:latin typeface="+mn-lt"/>
              </a:rPr>
              <a:t> </a:t>
            </a:r>
            <a:r>
              <a:rPr lang="en-US" altLang="id-ID" dirty="0" err="1">
                <a:latin typeface="+mn-lt"/>
              </a:rPr>
              <a:t>suatu</a:t>
            </a:r>
            <a:r>
              <a:rPr lang="en-US" altLang="id-ID" dirty="0">
                <a:latin typeface="+mn-lt"/>
              </a:rPr>
              <a:t> </a:t>
            </a:r>
            <a:r>
              <a:rPr lang="en-US" altLang="id-ID" dirty="0" err="1">
                <a:latin typeface="+mn-lt"/>
              </a:rPr>
              <a:t>jaringan</a:t>
            </a:r>
            <a:r>
              <a:rPr lang="en-US" altLang="id-ID" dirty="0">
                <a:latin typeface="+mn-lt"/>
              </a:rPr>
              <a:t> </a:t>
            </a:r>
            <a:r>
              <a:rPr lang="en-US" altLang="id-ID" dirty="0" err="1">
                <a:latin typeface="+mn-lt"/>
              </a:rPr>
              <a:t>kerja</a:t>
            </a:r>
            <a:r>
              <a:rPr lang="en-US" altLang="id-ID" dirty="0">
                <a:latin typeface="+mn-lt"/>
              </a:rPr>
              <a:t> </a:t>
            </a:r>
            <a:r>
              <a:rPr lang="en-US" altLang="id-ID" dirty="0" err="1">
                <a:latin typeface="+mn-lt"/>
              </a:rPr>
              <a:t>proyek</a:t>
            </a:r>
            <a:r>
              <a:rPr lang="en-US" altLang="id-ID" dirty="0">
                <a:latin typeface="+mn-lt"/>
              </a:rPr>
              <a:t> “</a:t>
            </a:r>
            <a:r>
              <a:rPr lang="en-US" altLang="id-ID" dirty="0" err="1">
                <a:latin typeface="+mn-lt"/>
              </a:rPr>
              <a:t>pendirian</a:t>
            </a:r>
            <a:r>
              <a:rPr lang="en-US" altLang="id-ID" dirty="0">
                <a:latin typeface="+mn-lt"/>
              </a:rPr>
              <a:t> </a:t>
            </a:r>
            <a:r>
              <a:rPr lang="en-US" altLang="id-ID" dirty="0" err="1">
                <a:latin typeface="+mn-lt"/>
              </a:rPr>
              <a:t>rumah</a:t>
            </a:r>
            <a:r>
              <a:rPr lang="en-US" altLang="id-ID" dirty="0">
                <a:latin typeface="+mn-lt"/>
              </a:rPr>
              <a:t> </a:t>
            </a:r>
            <a:r>
              <a:rPr lang="en-US" altLang="id-ID" dirty="0" err="1">
                <a:latin typeface="+mn-lt"/>
              </a:rPr>
              <a:t>makan</a:t>
            </a:r>
            <a:r>
              <a:rPr lang="en-US" altLang="id-ID" dirty="0">
                <a:latin typeface="+mn-lt"/>
              </a:rPr>
              <a:t>”. </a:t>
            </a:r>
            <a:r>
              <a:rPr lang="en-US" altLang="id-ID" dirty="0" err="1">
                <a:latin typeface="+mn-lt"/>
              </a:rPr>
              <a:t>Supaya</a:t>
            </a:r>
            <a:r>
              <a:rPr lang="en-US" altLang="id-ID" dirty="0">
                <a:latin typeface="+mn-lt"/>
              </a:rPr>
              <a:t> </a:t>
            </a:r>
            <a:r>
              <a:rPr lang="en-US" altLang="id-ID" dirty="0" err="1">
                <a:latin typeface="+mn-lt"/>
              </a:rPr>
              <a:t>pembukaannya</a:t>
            </a:r>
            <a:r>
              <a:rPr lang="en-US" altLang="id-ID" dirty="0">
                <a:latin typeface="+mn-lt"/>
              </a:rPr>
              <a:t> </a:t>
            </a:r>
            <a:r>
              <a:rPr lang="en-US" altLang="id-ID" dirty="0" err="1">
                <a:latin typeface="+mn-lt"/>
              </a:rPr>
              <a:t>dapat</a:t>
            </a:r>
            <a:r>
              <a:rPr lang="en-US" altLang="id-ID" dirty="0">
                <a:latin typeface="+mn-lt"/>
              </a:rPr>
              <a:t> </a:t>
            </a:r>
            <a:r>
              <a:rPr lang="en-US" altLang="id-ID" dirty="0" err="1">
                <a:latin typeface="+mn-lt"/>
              </a:rPr>
              <a:t>dilakukan</a:t>
            </a:r>
            <a:r>
              <a:rPr lang="en-US" altLang="id-ID" dirty="0">
                <a:latin typeface="+mn-lt"/>
              </a:rPr>
              <a:t> </a:t>
            </a:r>
            <a:r>
              <a:rPr lang="en-US" altLang="id-ID" dirty="0" err="1">
                <a:latin typeface="+mn-lt"/>
              </a:rPr>
              <a:t>tepat</a:t>
            </a:r>
            <a:r>
              <a:rPr lang="en-US" altLang="id-ID" dirty="0">
                <a:latin typeface="+mn-lt"/>
              </a:rPr>
              <a:t> </a:t>
            </a:r>
            <a:r>
              <a:rPr lang="en-US" altLang="id-ID" dirty="0" err="1">
                <a:latin typeface="+mn-lt"/>
              </a:rPr>
              <a:t>pada</a:t>
            </a:r>
            <a:r>
              <a:rPr lang="en-US" altLang="id-ID" dirty="0">
                <a:latin typeface="+mn-lt"/>
              </a:rPr>
              <a:t> </a:t>
            </a:r>
            <a:r>
              <a:rPr lang="en-US" altLang="id-ID" dirty="0" err="1">
                <a:latin typeface="+mn-lt"/>
              </a:rPr>
              <a:t>waktunya</a:t>
            </a:r>
            <a:r>
              <a:rPr lang="en-US" altLang="id-ID" dirty="0">
                <a:latin typeface="+mn-lt"/>
              </a:rPr>
              <a:t> </a:t>
            </a:r>
            <a:r>
              <a:rPr lang="en-US" altLang="id-ID" dirty="0" err="1">
                <a:latin typeface="+mn-lt"/>
              </a:rPr>
              <a:t>maka</a:t>
            </a:r>
            <a:r>
              <a:rPr lang="en-US" altLang="id-ID" dirty="0">
                <a:latin typeface="+mn-lt"/>
              </a:rPr>
              <a:t> </a:t>
            </a:r>
            <a:r>
              <a:rPr lang="en-US" altLang="id-ID" dirty="0" err="1">
                <a:latin typeface="+mn-lt"/>
              </a:rPr>
              <a:t>semua</a:t>
            </a:r>
            <a:r>
              <a:rPr lang="en-US" altLang="id-ID" dirty="0">
                <a:latin typeface="+mn-lt"/>
              </a:rPr>
              <a:t> </a:t>
            </a:r>
            <a:r>
              <a:rPr lang="en-US" altLang="id-ID" dirty="0" err="1">
                <a:latin typeface="+mn-lt"/>
              </a:rPr>
              <a:t>kegiatan</a:t>
            </a:r>
            <a:r>
              <a:rPr lang="en-US" altLang="id-ID" dirty="0">
                <a:latin typeface="+mn-lt"/>
              </a:rPr>
              <a:t> </a:t>
            </a:r>
            <a:r>
              <a:rPr lang="en-US" altLang="id-ID" dirty="0" err="1">
                <a:latin typeface="+mn-lt"/>
              </a:rPr>
              <a:t>harus</a:t>
            </a:r>
            <a:r>
              <a:rPr lang="en-US" altLang="id-ID" dirty="0">
                <a:latin typeface="+mn-lt"/>
              </a:rPr>
              <a:t> </a:t>
            </a:r>
            <a:r>
              <a:rPr lang="en-US" altLang="id-ID" dirty="0" err="1">
                <a:latin typeface="+mn-lt"/>
              </a:rPr>
              <a:t>disusun</a:t>
            </a:r>
            <a:r>
              <a:rPr lang="en-US" altLang="id-ID" dirty="0">
                <a:latin typeface="+mn-lt"/>
              </a:rPr>
              <a:t> </a:t>
            </a:r>
            <a:r>
              <a:rPr lang="en-US" altLang="id-ID" dirty="0" err="1">
                <a:latin typeface="+mn-lt"/>
              </a:rPr>
              <a:t>secermat</a:t>
            </a:r>
            <a:r>
              <a:rPr lang="en-US" altLang="id-ID" dirty="0">
                <a:latin typeface="+mn-lt"/>
              </a:rPr>
              <a:t> </a:t>
            </a:r>
            <a:r>
              <a:rPr lang="en-US" altLang="id-ID" dirty="0" err="1">
                <a:latin typeface="+mn-lt"/>
              </a:rPr>
              <a:t>mungkin</a:t>
            </a:r>
            <a:r>
              <a:rPr lang="en-US" altLang="id-ID" dirty="0">
                <a:latin typeface="+mn-lt"/>
              </a:rPr>
              <a:t> </a:t>
            </a:r>
            <a:r>
              <a:rPr lang="en-US" altLang="id-ID" dirty="0" err="1">
                <a:latin typeface="+mn-lt"/>
              </a:rPr>
              <a:t>seperti</a:t>
            </a:r>
            <a:r>
              <a:rPr lang="en-US" altLang="id-ID" dirty="0">
                <a:latin typeface="+mn-lt"/>
              </a:rPr>
              <a:t> </a:t>
            </a:r>
            <a:r>
              <a:rPr lang="en-US" altLang="id-ID" dirty="0" err="1">
                <a:latin typeface="+mn-lt"/>
              </a:rPr>
              <a:t>terlihat</a:t>
            </a:r>
            <a:r>
              <a:rPr lang="en-US" altLang="id-ID" dirty="0">
                <a:latin typeface="+mn-lt"/>
              </a:rPr>
              <a:t> </a:t>
            </a:r>
            <a:r>
              <a:rPr lang="en-US" altLang="id-ID" dirty="0" err="1">
                <a:latin typeface="+mn-lt"/>
              </a:rPr>
              <a:t>pada</a:t>
            </a:r>
            <a:r>
              <a:rPr lang="en-US" altLang="id-ID" dirty="0">
                <a:latin typeface="+mn-lt"/>
              </a:rPr>
              <a:t> </a:t>
            </a:r>
            <a:r>
              <a:rPr lang="en-US" altLang="id-ID" dirty="0" err="1">
                <a:latin typeface="+mn-lt"/>
              </a:rPr>
              <a:t>tabel</a:t>
            </a:r>
            <a:r>
              <a:rPr lang="en-US" altLang="id-ID" dirty="0">
                <a:latin typeface="+mn-lt"/>
              </a:rPr>
              <a:t> </a:t>
            </a:r>
            <a:r>
              <a:rPr lang="en-US" altLang="id-ID" dirty="0" err="1">
                <a:latin typeface="+mn-lt"/>
              </a:rPr>
              <a:t>berikut</a:t>
            </a:r>
            <a:r>
              <a:rPr lang="en-US" altLang="id-ID" dirty="0">
                <a:latin typeface="+mn-lt"/>
              </a:rPr>
              <a:t> :</a:t>
            </a:r>
          </a:p>
          <a:p>
            <a:pPr algn="just" eaLnBrk="1" hangingPunct="1"/>
            <a:r>
              <a:rPr lang="en-US" altLang="id-ID" dirty="0" err="1">
                <a:latin typeface="+mn-lt"/>
              </a:rPr>
              <a:t>Buat</a:t>
            </a:r>
            <a:r>
              <a:rPr lang="en-US" altLang="id-ID" dirty="0">
                <a:latin typeface="+mn-lt"/>
              </a:rPr>
              <a:t> diagram </a:t>
            </a:r>
            <a:r>
              <a:rPr lang="en-US" altLang="id-ID" dirty="0" err="1">
                <a:latin typeface="+mn-lt"/>
              </a:rPr>
              <a:t>jaringan</a:t>
            </a:r>
            <a:r>
              <a:rPr lang="en-US" altLang="id-ID" dirty="0">
                <a:latin typeface="+mn-lt"/>
              </a:rPr>
              <a:t> </a:t>
            </a:r>
            <a:r>
              <a:rPr lang="en-US" altLang="id-ID" dirty="0" err="1">
                <a:latin typeface="+mn-lt"/>
              </a:rPr>
              <a:t>kerja</a:t>
            </a:r>
            <a:r>
              <a:rPr lang="en-US" altLang="id-ID" dirty="0">
                <a:latin typeface="+mn-lt"/>
              </a:rPr>
              <a:t> </a:t>
            </a:r>
            <a:r>
              <a:rPr lang="en-US" altLang="id-ID" dirty="0" err="1">
                <a:latin typeface="+mn-lt"/>
              </a:rPr>
              <a:t>dan</a:t>
            </a:r>
            <a:r>
              <a:rPr lang="en-US" altLang="id-ID" dirty="0">
                <a:latin typeface="+mn-lt"/>
              </a:rPr>
              <a:t> </a:t>
            </a:r>
            <a:r>
              <a:rPr lang="en-US" altLang="id-ID" dirty="0" err="1">
                <a:latin typeface="+mn-lt"/>
              </a:rPr>
              <a:t>cari</a:t>
            </a:r>
            <a:r>
              <a:rPr lang="en-US" altLang="id-ID" dirty="0">
                <a:latin typeface="+mn-lt"/>
              </a:rPr>
              <a:t> </a:t>
            </a:r>
            <a:r>
              <a:rPr lang="en-US" altLang="id-ID" dirty="0" err="1">
                <a:latin typeface="+mn-lt"/>
              </a:rPr>
              <a:t>jalur</a:t>
            </a:r>
            <a:r>
              <a:rPr lang="en-US" altLang="id-ID" dirty="0">
                <a:latin typeface="+mn-lt"/>
              </a:rPr>
              <a:t> </a:t>
            </a:r>
            <a:r>
              <a:rPr lang="en-US" altLang="id-ID" dirty="0" err="1">
                <a:latin typeface="+mn-lt"/>
              </a:rPr>
              <a:t>Kritis</a:t>
            </a:r>
            <a:endParaRPr lang="en-US" altLang="id-ID" dirty="0">
              <a:latin typeface="+mn-lt"/>
            </a:endParaRPr>
          </a:p>
        </p:txBody>
      </p:sp>
      <p:sp>
        <p:nvSpPr>
          <p:cNvPr id="2" name="TextBox 1"/>
          <p:cNvSpPr txBox="1"/>
          <p:nvPr/>
        </p:nvSpPr>
        <p:spPr>
          <a:xfrm>
            <a:off x="214313" y="211882"/>
            <a:ext cx="1757854" cy="369332"/>
          </a:xfrm>
          <a:prstGeom prst="rect">
            <a:avLst/>
          </a:prstGeom>
          <a:noFill/>
        </p:spPr>
        <p:txBody>
          <a:bodyPr wrap="none" rtlCol="0">
            <a:spAutoFit/>
          </a:bodyPr>
          <a:lstStyle/>
          <a:p>
            <a:r>
              <a:rPr lang="en-US" b="1" dirty="0"/>
              <a:t>CONTOH CPM</a:t>
            </a:r>
            <a:endParaRPr lang="id-ID" b="1" dirty="0"/>
          </a:p>
        </p:txBody>
      </p:sp>
    </p:spTree>
    <p:extLst>
      <p:ext uri="{BB962C8B-B14F-4D97-AF65-F5344CB8AC3E}">
        <p14:creationId xmlns:p14="http://schemas.microsoft.com/office/powerpoint/2010/main" val="193839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11"/>
          <p:cNvGrpSpPr>
            <a:grpSpLocks/>
          </p:cNvGrpSpPr>
          <p:nvPr/>
        </p:nvGrpSpPr>
        <p:grpSpPr bwMode="auto">
          <a:xfrm>
            <a:off x="136525" y="3160713"/>
            <a:ext cx="657225" cy="992187"/>
            <a:chOff x="571472" y="3429000"/>
            <a:chExt cx="1143008" cy="1358116"/>
          </a:xfrm>
        </p:grpSpPr>
        <p:sp>
          <p:nvSpPr>
            <p:cNvPr id="13" name="Oval 12"/>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14" name="Straight Connector 13"/>
            <p:cNvCxnSpPr>
              <a:stCxn id="13" idx="0"/>
              <a:endCxn id="13" idx="4"/>
            </p:cNvCxnSpPr>
            <p:nvPr/>
          </p:nvCxnSpPr>
          <p:spPr>
            <a:xfrm rot="16200000" flipH="1">
              <a:off x="463918" y="4108059"/>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6"/>
            </p:cNvCxnSpPr>
            <p:nvPr/>
          </p:nvCxnSpPr>
          <p:spPr>
            <a:xfrm flipH="1">
              <a:off x="1084997" y="4106972"/>
              <a:ext cx="629483" cy="21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171" name="TextBox 9"/>
          <p:cNvSpPr txBox="1">
            <a:spLocks noChangeArrowheads="1"/>
          </p:cNvSpPr>
          <p:nvPr/>
        </p:nvSpPr>
        <p:spPr bwMode="auto">
          <a:xfrm>
            <a:off x="241300" y="3381375"/>
            <a:ext cx="115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1</a:t>
            </a:r>
          </a:p>
        </p:txBody>
      </p:sp>
      <p:sp>
        <p:nvSpPr>
          <p:cNvPr id="11" name="TextBox 10"/>
          <p:cNvSpPr txBox="1">
            <a:spLocks noChangeArrowheads="1"/>
          </p:cNvSpPr>
          <p:nvPr/>
        </p:nvSpPr>
        <p:spPr bwMode="auto">
          <a:xfrm>
            <a:off x="461963" y="3271838"/>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0</a:t>
            </a:r>
            <a:endParaRPr lang="en-US" altLang="id-ID" baseline="-25000">
              <a:latin typeface="Agency FB" pitchFamily="34" charset="0"/>
            </a:endParaRPr>
          </a:p>
        </p:txBody>
      </p:sp>
      <p:sp>
        <p:nvSpPr>
          <p:cNvPr id="12" name="TextBox 11"/>
          <p:cNvSpPr txBox="1">
            <a:spLocks noChangeArrowheads="1"/>
          </p:cNvSpPr>
          <p:nvPr/>
        </p:nvSpPr>
        <p:spPr bwMode="auto">
          <a:xfrm>
            <a:off x="473075" y="3684588"/>
            <a:ext cx="3317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0</a:t>
            </a:r>
            <a:endParaRPr lang="en-US" altLang="id-ID" sz="2800" baseline="-25000">
              <a:latin typeface="Agency FB" pitchFamily="34" charset="0"/>
            </a:endParaRPr>
          </a:p>
        </p:txBody>
      </p:sp>
      <p:grpSp>
        <p:nvGrpSpPr>
          <p:cNvPr id="7174" name="Group 11"/>
          <p:cNvGrpSpPr>
            <a:grpSpLocks/>
          </p:cNvGrpSpPr>
          <p:nvPr/>
        </p:nvGrpSpPr>
        <p:grpSpPr bwMode="auto">
          <a:xfrm>
            <a:off x="2168525" y="4524375"/>
            <a:ext cx="657225" cy="990600"/>
            <a:chOff x="571472" y="3429000"/>
            <a:chExt cx="1143008" cy="1358116"/>
          </a:xfrm>
        </p:grpSpPr>
        <p:sp>
          <p:nvSpPr>
            <p:cNvPr id="21" name="Oval 20"/>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22" name="Straight Connector 21"/>
            <p:cNvCxnSpPr>
              <a:stCxn id="21" idx="0"/>
              <a:endCxn id="21" idx="4"/>
            </p:cNvCxnSpPr>
            <p:nvPr/>
          </p:nvCxnSpPr>
          <p:spPr>
            <a:xfrm rot="16200000" flipH="1">
              <a:off x="463919"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6"/>
            </p:cNvCxnSpPr>
            <p:nvPr/>
          </p:nvCxnSpPr>
          <p:spPr>
            <a:xfrm flipH="1">
              <a:off x="1084997" y="4108058"/>
              <a:ext cx="6294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175" name="TextBox 17"/>
          <p:cNvSpPr txBox="1">
            <a:spLocks noChangeArrowheads="1"/>
          </p:cNvSpPr>
          <p:nvPr/>
        </p:nvSpPr>
        <p:spPr bwMode="auto">
          <a:xfrm>
            <a:off x="2227263" y="4745038"/>
            <a:ext cx="1158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3</a:t>
            </a:r>
          </a:p>
        </p:txBody>
      </p:sp>
      <p:sp>
        <p:nvSpPr>
          <p:cNvPr id="19" name="TextBox 18"/>
          <p:cNvSpPr txBox="1">
            <a:spLocks noChangeArrowheads="1"/>
          </p:cNvSpPr>
          <p:nvPr/>
        </p:nvSpPr>
        <p:spPr bwMode="auto">
          <a:xfrm>
            <a:off x="2493963" y="46339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9</a:t>
            </a:r>
            <a:endParaRPr lang="en-US" altLang="id-ID" baseline="-25000">
              <a:latin typeface="Agency FB" pitchFamily="34" charset="0"/>
            </a:endParaRPr>
          </a:p>
        </p:txBody>
      </p:sp>
      <p:sp>
        <p:nvSpPr>
          <p:cNvPr id="20" name="TextBox 19"/>
          <p:cNvSpPr txBox="1">
            <a:spLocks noChangeArrowheads="1"/>
          </p:cNvSpPr>
          <p:nvPr/>
        </p:nvSpPr>
        <p:spPr bwMode="auto">
          <a:xfrm>
            <a:off x="2503488" y="5046663"/>
            <a:ext cx="3333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baseline="-25000">
                <a:latin typeface="Agency FB" pitchFamily="34" charset="0"/>
              </a:rPr>
              <a:t>9</a:t>
            </a:r>
          </a:p>
        </p:txBody>
      </p:sp>
      <p:grpSp>
        <p:nvGrpSpPr>
          <p:cNvPr id="7178" name="Group 11"/>
          <p:cNvGrpSpPr>
            <a:grpSpLocks/>
          </p:cNvGrpSpPr>
          <p:nvPr/>
        </p:nvGrpSpPr>
        <p:grpSpPr bwMode="auto">
          <a:xfrm>
            <a:off x="958850" y="4524375"/>
            <a:ext cx="657225" cy="990600"/>
            <a:chOff x="571472" y="3429000"/>
            <a:chExt cx="1143008" cy="1358116"/>
          </a:xfrm>
        </p:grpSpPr>
        <p:sp>
          <p:nvSpPr>
            <p:cNvPr id="29" name="Oval 28"/>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30" name="Straight Connector 29"/>
            <p:cNvCxnSpPr>
              <a:stCxn id="29" idx="0"/>
              <a:endCxn id="29" idx="4"/>
            </p:cNvCxnSpPr>
            <p:nvPr/>
          </p:nvCxnSpPr>
          <p:spPr>
            <a:xfrm rot="16200000" flipH="1">
              <a:off x="463919"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9" idx="6"/>
            </p:cNvCxnSpPr>
            <p:nvPr/>
          </p:nvCxnSpPr>
          <p:spPr>
            <a:xfrm flipH="1">
              <a:off x="1084997" y="4108058"/>
              <a:ext cx="6294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179" name="TextBox 25"/>
          <p:cNvSpPr txBox="1">
            <a:spLocks noChangeArrowheads="1"/>
          </p:cNvSpPr>
          <p:nvPr/>
        </p:nvSpPr>
        <p:spPr bwMode="auto">
          <a:xfrm>
            <a:off x="1001713" y="4745038"/>
            <a:ext cx="1158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2</a:t>
            </a:r>
          </a:p>
        </p:txBody>
      </p:sp>
      <p:sp>
        <p:nvSpPr>
          <p:cNvPr id="27" name="TextBox 26"/>
          <p:cNvSpPr txBox="1">
            <a:spLocks noChangeArrowheads="1"/>
          </p:cNvSpPr>
          <p:nvPr/>
        </p:nvSpPr>
        <p:spPr bwMode="auto">
          <a:xfrm>
            <a:off x="1282700" y="46339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a:t>
            </a:r>
            <a:endParaRPr lang="en-US" altLang="id-ID" baseline="-25000">
              <a:latin typeface="Agency FB" pitchFamily="34" charset="0"/>
            </a:endParaRPr>
          </a:p>
        </p:txBody>
      </p:sp>
      <p:sp>
        <p:nvSpPr>
          <p:cNvPr id="28" name="TextBox 27"/>
          <p:cNvSpPr txBox="1">
            <a:spLocks noChangeArrowheads="1"/>
          </p:cNvSpPr>
          <p:nvPr/>
        </p:nvSpPr>
        <p:spPr bwMode="auto">
          <a:xfrm>
            <a:off x="1293813" y="5046663"/>
            <a:ext cx="3317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a:t>
            </a:r>
            <a:endParaRPr lang="en-US" altLang="id-ID" sz="2800" baseline="-25000">
              <a:latin typeface="Agency FB" pitchFamily="34" charset="0"/>
            </a:endParaRPr>
          </a:p>
        </p:txBody>
      </p:sp>
      <p:grpSp>
        <p:nvGrpSpPr>
          <p:cNvPr id="7182" name="Group 11"/>
          <p:cNvGrpSpPr>
            <a:grpSpLocks/>
          </p:cNvGrpSpPr>
          <p:nvPr/>
        </p:nvGrpSpPr>
        <p:grpSpPr bwMode="auto">
          <a:xfrm>
            <a:off x="6489700" y="357188"/>
            <a:ext cx="657225" cy="990600"/>
            <a:chOff x="571472" y="3429000"/>
            <a:chExt cx="1143008" cy="1358116"/>
          </a:xfrm>
        </p:grpSpPr>
        <p:sp>
          <p:nvSpPr>
            <p:cNvPr id="37" name="Oval 36"/>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38" name="Straight Connector 37"/>
            <p:cNvCxnSpPr>
              <a:stCxn id="37" idx="0"/>
              <a:endCxn id="37" idx="4"/>
            </p:cNvCxnSpPr>
            <p:nvPr/>
          </p:nvCxnSpPr>
          <p:spPr>
            <a:xfrm rot="16200000" flipH="1">
              <a:off x="463919"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7" idx="6"/>
            </p:cNvCxnSpPr>
            <p:nvPr/>
          </p:nvCxnSpPr>
          <p:spPr>
            <a:xfrm flipH="1">
              <a:off x="1084997" y="4108058"/>
              <a:ext cx="6294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183" name="TextBox 33"/>
          <p:cNvSpPr txBox="1">
            <a:spLocks noChangeArrowheads="1"/>
          </p:cNvSpPr>
          <p:nvPr/>
        </p:nvSpPr>
        <p:spPr bwMode="auto">
          <a:xfrm>
            <a:off x="6546850" y="679450"/>
            <a:ext cx="117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8</a:t>
            </a:r>
          </a:p>
        </p:txBody>
      </p:sp>
      <p:sp>
        <p:nvSpPr>
          <p:cNvPr id="35" name="TextBox 34"/>
          <p:cNvSpPr txBox="1">
            <a:spLocks noChangeArrowheads="1"/>
          </p:cNvSpPr>
          <p:nvPr/>
        </p:nvSpPr>
        <p:spPr bwMode="auto">
          <a:xfrm>
            <a:off x="6784975" y="496888"/>
            <a:ext cx="379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25</a:t>
            </a:r>
            <a:endParaRPr lang="en-US" altLang="id-ID" baseline="-25000">
              <a:latin typeface="Agency FB" pitchFamily="34" charset="0"/>
            </a:endParaRPr>
          </a:p>
        </p:txBody>
      </p:sp>
      <p:sp>
        <p:nvSpPr>
          <p:cNvPr id="36" name="TextBox 35"/>
          <p:cNvSpPr txBox="1">
            <a:spLocks noChangeArrowheads="1"/>
          </p:cNvSpPr>
          <p:nvPr/>
        </p:nvSpPr>
        <p:spPr bwMode="auto">
          <a:xfrm>
            <a:off x="6786563" y="819150"/>
            <a:ext cx="47148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baseline="-25000">
                <a:latin typeface="Agency FB" pitchFamily="34" charset="0"/>
              </a:rPr>
              <a:t>34</a:t>
            </a:r>
          </a:p>
        </p:txBody>
      </p:sp>
      <p:cxnSp>
        <p:nvCxnSpPr>
          <p:cNvPr id="43" name="Straight Arrow Connector 42"/>
          <p:cNvCxnSpPr/>
          <p:nvPr/>
        </p:nvCxnSpPr>
        <p:spPr>
          <a:xfrm rot="16200000" flipH="1">
            <a:off x="531813" y="4146550"/>
            <a:ext cx="628650" cy="4159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187" name="TextBox 46"/>
          <p:cNvSpPr txBox="1">
            <a:spLocks noChangeArrowheads="1"/>
          </p:cNvSpPr>
          <p:nvPr/>
        </p:nvSpPr>
        <p:spPr bwMode="auto">
          <a:xfrm>
            <a:off x="442913" y="4359275"/>
            <a:ext cx="62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D = 2</a:t>
            </a:r>
            <a:endParaRPr lang="en-US" altLang="id-ID" b="1" baseline="-25000">
              <a:solidFill>
                <a:srgbClr val="C00000"/>
              </a:solidFill>
              <a:latin typeface="Agency FB" pitchFamily="34" charset="0"/>
            </a:endParaRPr>
          </a:p>
        </p:txBody>
      </p:sp>
      <p:cxnSp>
        <p:nvCxnSpPr>
          <p:cNvPr id="48" name="Straight Arrow Connector 47"/>
          <p:cNvCxnSpPr/>
          <p:nvPr/>
        </p:nvCxnSpPr>
        <p:spPr>
          <a:xfrm>
            <a:off x="1636713" y="5014913"/>
            <a:ext cx="531812" cy="47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189" name="TextBox 52"/>
          <p:cNvSpPr txBox="1">
            <a:spLocks noChangeArrowheads="1"/>
          </p:cNvSpPr>
          <p:nvPr/>
        </p:nvSpPr>
        <p:spPr bwMode="auto">
          <a:xfrm>
            <a:off x="1619250" y="4999038"/>
            <a:ext cx="622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E = 7</a:t>
            </a:r>
            <a:endParaRPr lang="en-US" altLang="id-ID" b="1" baseline="-25000">
              <a:solidFill>
                <a:srgbClr val="C00000"/>
              </a:solidFill>
              <a:latin typeface="Agency FB" pitchFamily="34" charset="0"/>
            </a:endParaRPr>
          </a:p>
        </p:txBody>
      </p:sp>
      <p:grpSp>
        <p:nvGrpSpPr>
          <p:cNvPr id="7190" name="Group 11"/>
          <p:cNvGrpSpPr>
            <a:grpSpLocks/>
          </p:cNvGrpSpPr>
          <p:nvPr/>
        </p:nvGrpSpPr>
        <p:grpSpPr bwMode="auto">
          <a:xfrm>
            <a:off x="3333750" y="4540250"/>
            <a:ext cx="657225" cy="992188"/>
            <a:chOff x="571472" y="3429000"/>
            <a:chExt cx="1143008" cy="1358116"/>
          </a:xfrm>
        </p:grpSpPr>
        <p:sp>
          <p:nvSpPr>
            <p:cNvPr id="62" name="Oval 61"/>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63" name="Straight Connector 62"/>
            <p:cNvCxnSpPr>
              <a:stCxn id="62" idx="0"/>
              <a:endCxn id="62" idx="4"/>
            </p:cNvCxnSpPr>
            <p:nvPr/>
          </p:nvCxnSpPr>
          <p:spPr>
            <a:xfrm rot="16200000" flipH="1">
              <a:off x="463919"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2" idx="6"/>
            </p:cNvCxnSpPr>
            <p:nvPr/>
          </p:nvCxnSpPr>
          <p:spPr>
            <a:xfrm flipH="1">
              <a:off x="1084997" y="4106971"/>
              <a:ext cx="629483" cy="21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191" name="TextBox 58"/>
          <p:cNvSpPr txBox="1">
            <a:spLocks noChangeArrowheads="1"/>
          </p:cNvSpPr>
          <p:nvPr/>
        </p:nvSpPr>
        <p:spPr bwMode="auto">
          <a:xfrm>
            <a:off x="3438525" y="4760913"/>
            <a:ext cx="1158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4</a:t>
            </a:r>
          </a:p>
        </p:txBody>
      </p:sp>
      <p:sp>
        <p:nvSpPr>
          <p:cNvPr id="60" name="TextBox 59"/>
          <p:cNvSpPr txBox="1">
            <a:spLocks noChangeArrowheads="1"/>
          </p:cNvSpPr>
          <p:nvPr/>
        </p:nvSpPr>
        <p:spPr bwMode="auto">
          <a:xfrm>
            <a:off x="3659188" y="465137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12</a:t>
            </a:r>
            <a:endParaRPr lang="en-US" altLang="id-ID" baseline="-25000">
              <a:latin typeface="Agency FB" pitchFamily="34" charset="0"/>
            </a:endParaRPr>
          </a:p>
        </p:txBody>
      </p:sp>
      <p:sp>
        <p:nvSpPr>
          <p:cNvPr id="61" name="TextBox 60"/>
          <p:cNvSpPr txBox="1">
            <a:spLocks noChangeArrowheads="1"/>
          </p:cNvSpPr>
          <p:nvPr/>
        </p:nvSpPr>
        <p:spPr bwMode="auto">
          <a:xfrm>
            <a:off x="3670300" y="5064125"/>
            <a:ext cx="3317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12</a:t>
            </a:r>
            <a:endParaRPr lang="en-US" altLang="id-ID" sz="2800" baseline="-25000">
              <a:latin typeface="Agency FB" pitchFamily="34" charset="0"/>
            </a:endParaRPr>
          </a:p>
        </p:txBody>
      </p:sp>
      <p:cxnSp>
        <p:nvCxnSpPr>
          <p:cNvPr id="65" name="Straight Arrow Connector 64"/>
          <p:cNvCxnSpPr/>
          <p:nvPr/>
        </p:nvCxnSpPr>
        <p:spPr>
          <a:xfrm>
            <a:off x="2801938" y="5032375"/>
            <a:ext cx="531812"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195" name="TextBox 65"/>
          <p:cNvSpPr txBox="1">
            <a:spLocks noChangeArrowheads="1"/>
          </p:cNvSpPr>
          <p:nvPr/>
        </p:nvSpPr>
        <p:spPr bwMode="auto">
          <a:xfrm>
            <a:off x="2784475" y="5014913"/>
            <a:ext cx="858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F = 3</a:t>
            </a:r>
            <a:endParaRPr lang="en-US" altLang="id-ID" b="1" baseline="-25000">
              <a:solidFill>
                <a:srgbClr val="C00000"/>
              </a:solidFill>
              <a:latin typeface="Agency FB" pitchFamily="34" charset="0"/>
            </a:endParaRPr>
          </a:p>
        </p:txBody>
      </p:sp>
      <p:grpSp>
        <p:nvGrpSpPr>
          <p:cNvPr id="7196" name="Group 11"/>
          <p:cNvGrpSpPr>
            <a:grpSpLocks/>
          </p:cNvGrpSpPr>
          <p:nvPr/>
        </p:nvGrpSpPr>
        <p:grpSpPr bwMode="auto">
          <a:xfrm>
            <a:off x="4143375" y="3194050"/>
            <a:ext cx="657225" cy="990600"/>
            <a:chOff x="571472" y="3429000"/>
            <a:chExt cx="1143008" cy="1358116"/>
          </a:xfrm>
        </p:grpSpPr>
        <p:sp>
          <p:nvSpPr>
            <p:cNvPr id="72" name="Oval 71"/>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73" name="Straight Connector 72"/>
            <p:cNvCxnSpPr>
              <a:stCxn id="72" idx="0"/>
              <a:endCxn id="72" idx="4"/>
            </p:cNvCxnSpPr>
            <p:nvPr/>
          </p:nvCxnSpPr>
          <p:spPr>
            <a:xfrm rot="16200000" flipH="1">
              <a:off x="463919"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2" idx="6"/>
            </p:cNvCxnSpPr>
            <p:nvPr/>
          </p:nvCxnSpPr>
          <p:spPr>
            <a:xfrm flipH="1">
              <a:off x="1084997" y="4108058"/>
              <a:ext cx="6294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197" name="TextBox 68"/>
          <p:cNvSpPr txBox="1">
            <a:spLocks noChangeArrowheads="1"/>
          </p:cNvSpPr>
          <p:nvPr/>
        </p:nvSpPr>
        <p:spPr bwMode="auto">
          <a:xfrm>
            <a:off x="4186238" y="3413125"/>
            <a:ext cx="115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5</a:t>
            </a:r>
          </a:p>
        </p:txBody>
      </p:sp>
      <p:sp>
        <p:nvSpPr>
          <p:cNvPr id="70" name="TextBox 69"/>
          <p:cNvSpPr txBox="1">
            <a:spLocks noChangeArrowheads="1"/>
          </p:cNvSpPr>
          <p:nvPr/>
        </p:nvSpPr>
        <p:spPr bwMode="auto">
          <a:xfrm>
            <a:off x="4467225" y="3303588"/>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17</a:t>
            </a:r>
            <a:endParaRPr lang="en-US" altLang="id-ID" baseline="-25000">
              <a:latin typeface="Agency FB" pitchFamily="34" charset="0"/>
            </a:endParaRPr>
          </a:p>
        </p:txBody>
      </p:sp>
      <p:sp>
        <p:nvSpPr>
          <p:cNvPr id="71" name="TextBox 70"/>
          <p:cNvSpPr txBox="1">
            <a:spLocks noChangeArrowheads="1"/>
          </p:cNvSpPr>
          <p:nvPr/>
        </p:nvSpPr>
        <p:spPr bwMode="auto">
          <a:xfrm>
            <a:off x="4478338" y="3716338"/>
            <a:ext cx="3317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17</a:t>
            </a:r>
            <a:endParaRPr lang="en-US" altLang="id-ID" sz="2800" baseline="-25000">
              <a:latin typeface="Agency FB" pitchFamily="34" charset="0"/>
            </a:endParaRPr>
          </a:p>
        </p:txBody>
      </p:sp>
      <p:cxnSp>
        <p:nvCxnSpPr>
          <p:cNvPr id="75" name="Straight Arrow Connector 74"/>
          <p:cNvCxnSpPr/>
          <p:nvPr/>
        </p:nvCxnSpPr>
        <p:spPr>
          <a:xfrm rot="5400000" flipH="1" flipV="1">
            <a:off x="3737769" y="4150519"/>
            <a:ext cx="612775" cy="388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201" name="TextBox 75"/>
          <p:cNvSpPr txBox="1">
            <a:spLocks noChangeArrowheads="1"/>
          </p:cNvSpPr>
          <p:nvPr/>
        </p:nvSpPr>
        <p:spPr bwMode="auto">
          <a:xfrm>
            <a:off x="3981450" y="4281488"/>
            <a:ext cx="804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G = 5</a:t>
            </a:r>
            <a:endParaRPr lang="en-US" altLang="id-ID" b="1" baseline="-25000">
              <a:solidFill>
                <a:srgbClr val="C00000"/>
              </a:solidFill>
              <a:latin typeface="Agency FB" pitchFamily="34" charset="0"/>
            </a:endParaRPr>
          </a:p>
        </p:txBody>
      </p:sp>
      <p:grpSp>
        <p:nvGrpSpPr>
          <p:cNvPr id="7202" name="Group 11"/>
          <p:cNvGrpSpPr>
            <a:grpSpLocks/>
          </p:cNvGrpSpPr>
          <p:nvPr/>
        </p:nvGrpSpPr>
        <p:grpSpPr bwMode="auto">
          <a:xfrm>
            <a:off x="4940300" y="1851025"/>
            <a:ext cx="657225" cy="992188"/>
            <a:chOff x="571472" y="3429000"/>
            <a:chExt cx="1143008" cy="1358116"/>
          </a:xfrm>
        </p:grpSpPr>
        <p:sp>
          <p:nvSpPr>
            <p:cNvPr id="84" name="Oval 83"/>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85" name="Straight Connector 84"/>
            <p:cNvCxnSpPr>
              <a:stCxn id="84" idx="0"/>
              <a:endCxn id="84" idx="4"/>
            </p:cNvCxnSpPr>
            <p:nvPr/>
          </p:nvCxnSpPr>
          <p:spPr>
            <a:xfrm rot="16200000" flipH="1">
              <a:off x="463919"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4" idx="6"/>
            </p:cNvCxnSpPr>
            <p:nvPr/>
          </p:nvCxnSpPr>
          <p:spPr>
            <a:xfrm flipH="1">
              <a:off x="1084997" y="4106971"/>
              <a:ext cx="629483" cy="21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03" name="TextBox 80"/>
          <p:cNvSpPr txBox="1">
            <a:spLocks noChangeArrowheads="1"/>
          </p:cNvSpPr>
          <p:nvPr/>
        </p:nvSpPr>
        <p:spPr bwMode="auto">
          <a:xfrm>
            <a:off x="4983163" y="2071688"/>
            <a:ext cx="1158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6</a:t>
            </a:r>
          </a:p>
        </p:txBody>
      </p:sp>
      <p:sp>
        <p:nvSpPr>
          <p:cNvPr id="82" name="TextBox 81"/>
          <p:cNvSpPr txBox="1">
            <a:spLocks noChangeArrowheads="1"/>
          </p:cNvSpPr>
          <p:nvPr/>
        </p:nvSpPr>
        <p:spPr bwMode="auto">
          <a:xfrm>
            <a:off x="5265738" y="1962150"/>
            <a:ext cx="379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21</a:t>
            </a:r>
            <a:endParaRPr lang="en-US" altLang="id-ID" baseline="-25000">
              <a:latin typeface="Agency FB" pitchFamily="34" charset="0"/>
            </a:endParaRPr>
          </a:p>
        </p:txBody>
      </p:sp>
      <p:sp>
        <p:nvSpPr>
          <p:cNvPr id="83" name="TextBox 82"/>
          <p:cNvSpPr txBox="1">
            <a:spLocks noChangeArrowheads="1"/>
          </p:cNvSpPr>
          <p:nvPr/>
        </p:nvSpPr>
        <p:spPr bwMode="auto">
          <a:xfrm>
            <a:off x="5275263" y="2374900"/>
            <a:ext cx="33178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21</a:t>
            </a:r>
            <a:endParaRPr lang="en-US" altLang="id-ID" sz="2800" baseline="-25000">
              <a:latin typeface="Agency FB" pitchFamily="34" charset="0"/>
            </a:endParaRPr>
          </a:p>
        </p:txBody>
      </p:sp>
      <p:cxnSp>
        <p:nvCxnSpPr>
          <p:cNvPr id="87" name="Straight Arrow Connector 86"/>
          <p:cNvCxnSpPr/>
          <p:nvPr/>
        </p:nvCxnSpPr>
        <p:spPr>
          <a:xfrm rot="5400000" flipH="1" flipV="1">
            <a:off x="4543425" y="2811463"/>
            <a:ext cx="606425" cy="3778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207" name="TextBox 87"/>
          <p:cNvSpPr txBox="1">
            <a:spLocks noChangeArrowheads="1"/>
          </p:cNvSpPr>
          <p:nvPr/>
        </p:nvSpPr>
        <p:spPr bwMode="auto">
          <a:xfrm>
            <a:off x="4746625" y="29670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H = 4</a:t>
            </a:r>
            <a:endParaRPr lang="en-US" altLang="id-ID" b="1" baseline="-25000">
              <a:solidFill>
                <a:srgbClr val="C00000"/>
              </a:solidFill>
              <a:latin typeface="Agency FB" pitchFamily="34" charset="0"/>
            </a:endParaRPr>
          </a:p>
        </p:txBody>
      </p:sp>
      <p:cxnSp>
        <p:nvCxnSpPr>
          <p:cNvPr id="93" name="Shape 92"/>
          <p:cNvCxnSpPr/>
          <p:nvPr/>
        </p:nvCxnSpPr>
        <p:spPr>
          <a:xfrm>
            <a:off x="823913" y="3667125"/>
            <a:ext cx="2606675" cy="101758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209" name="TextBox 93"/>
          <p:cNvSpPr txBox="1">
            <a:spLocks noChangeArrowheads="1"/>
          </p:cNvSpPr>
          <p:nvPr/>
        </p:nvSpPr>
        <p:spPr bwMode="auto">
          <a:xfrm>
            <a:off x="1460500" y="3317875"/>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A = 10</a:t>
            </a:r>
            <a:endParaRPr lang="en-US" altLang="id-ID" b="1" baseline="-25000">
              <a:solidFill>
                <a:srgbClr val="C00000"/>
              </a:solidFill>
              <a:latin typeface="Agency FB" pitchFamily="34" charset="0"/>
            </a:endParaRPr>
          </a:p>
        </p:txBody>
      </p:sp>
      <p:grpSp>
        <p:nvGrpSpPr>
          <p:cNvPr id="7210" name="Group 11"/>
          <p:cNvGrpSpPr>
            <a:grpSpLocks/>
          </p:cNvGrpSpPr>
          <p:nvPr/>
        </p:nvGrpSpPr>
        <p:grpSpPr bwMode="auto">
          <a:xfrm>
            <a:off x="6030913" y="1873250"/>
            <a:ext cx="657225" cy="992188"/>
            <a:chOff x="571472" y="3429000"/>
            <a:chExt cx="1143008" cy="1358116"/>
          </a:xfrm>
        </p:grpSpPr>
        <p:sp>
          <p:nvSpPr>
            <p:cNvPr id="100" name="Oval 99"/>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101" name="Straight Connector 100"/>
            <p:cNvCxnSpPr>
              <a:stCxn id="100" idx="0"/>
              <a:endCxn id="100" idx="4"/>
            </p:cNvCxnSpPr>
            <p:nvPr/>
          </p:nvCxnSpPr>
          <p:spPr>
            <a:xfrm rot="16200000" flipH="1">
              <a:off x="463917"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00" idx="6"/>
            </p:cNvCxnSpPr>
            <p:nvPr/>
          </p:nvCxnSpPr>
          <p:spPr>
            <a:xfrm flipH="1">
              <a:off x="1084997" y="4106971"/>
              <a:ext cx="629483" cy="21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11" name="TextBox 96"/>
          <p:cNvSpPr txBox="1">
            <a:spLocks noChangeArrowheads="1"/>
          </p:cNvSpPr>
          <p:nvPr/>
        </p:nvSpPr>
        <p:spPr bwMode="auto">
          <a:xfrm>
            <a:off x="6134100" y="2093913"/>
            <a:ext cx="117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7</a:t>
            </a:r>
          </a:p>
        </p:txBody>
      </p:sp>
      <p:sp>
        <p:nvSpPr>
          <p:cNvPr id="98" name="TextBox 97"/>
          <p:cNvSpPr txBox="1">
            <a:spLocks noChangeArrowheads="1"/>
          </p:cNvSpPr>
          <p:nvPr/>
        </p:nvSpPr>
        <p:spPr bwMode="auto">
          <a:xfrm>
            <a:off x="6356350" y="1984375"/>
            <a:ext cx="37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25</a:t>
            </a:r>
            <a:endParaRPr lang="en-US" altLang="id-ID" baseline="-25000">
              <a:latin typeface="Agency FB" pitchFamily="34" charset="0"/>
            </a:endParaRPr>
          </a:p>
        </p:txBody>
      </p:sp>
      <p:sp>
        <p:nvSpPr>
          <p:cNvPr id="99" name="TextBox 98"/>
          <p:cNvSpPr txBox="1">
            <a:spLocks noChangeArrowheads="1"/>
          </p:cNvSpPr>
          <p:nvPr/>
        </p:nvSpPr>
        <p:spPr bwMode="auto">
          <a:xfrm>
            <a:off x="6345238" y="2397125"/>
            <a:ext cx="4413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25</a:t>
            </a:r>
            <a:endParaRPr lang="en-US" altLang="id-ID" sz="2800" baseline="-25000">
              <a:latin typeface="Agency FB" pitchFamily="34" charset="0"/>
            </a:endParaRPr>
          </a:p>
        </p:txBody>
      </p:sp>
      <p:cxnSp>
        <p:nvCxnSpPr>
          <p:cNvPr id="103" name="Straight Arrow Connector 102"/>
          <p:cNvCxnSpPr/>
          <p:nvPr/>
        </p:nvCxnSpPr>
        <p:spPr>
          <a:xfrm flipV="1">
            <a:off x="5618163" y="2368550"/>
            <a:ext cx="412750" cy="158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215" name="TextBox 103"/>
          <p:cNvSpPr txBox="1">
            <a:spLocks noChangeArrowheads="1"/>
          </p:cNvSpPr>
          <p:nvPr/>
        </p:nvSpPr>
        <p:spPr bwMode="auto">
          <a:xfrm>
            <a:off x="5521325" y="2384425"/>
            <a:ext cx="62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I = 4</a:t>
            </a:r>
            <a:endParaRPr lang="en-US" altLang="id-ID" b="1" baseline="-25000">
              <a:solidFill>
                <a:srgbClr val="C00000"/>
              </a:solidFill>
              <a:latin typeface="Agency FB" pitchFamily="34" charset="0"/>
            </a:endParaRPr>
          </a:p>
        </p:txBody>
      </p:sp>
      <p:cxnSp>
        <p:nvCxnSpPr>
          <p:cNvPr id="107" name="Shape 106"/>
          <p:cNvCxnSpPr/>
          <p:nvPr/>
        </p:nvCxnSpPr>
        <p:spPr>
          <a:xfrm rot="5400000" flipH="1" flipV="1">
            <a:off x="2333625" y="665163"/>
            <a:ext cx="925513" cy="4287837"/>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217" name="TextBox 110"/>
          <p:cNvSpPr txBox="1">
            <a:spLocks noChangeArrowheads="1"/>
          </p:cNvSpPr>
          <p:nvPr/>
        </p:nvSpPr>
        <p:spPr bwMode="auto">
          <a:xfrm>
            <a:off x="1938338" y="1917700"/>
            <a:ext cx="62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B = 3</a:t>
            </a:r>
            <a:endParaRPr lang="en-US" altLang="id-ID" b="1" baseline="-25000">
              <a:solidFill>
                <a:srgbClr val="C00000"/>
              </a:solidFill>
              <a:latin typeface="Agency FB" pitchFamily="34" charset="0"/>
            </a:endParaRPr>
          </a:p>
        </p:txBody>
      </p:sp>
      <p:grpSp>
        <p:nvGrpSpPr>
          <p:cNvPr id="7218" name="Group 11"/>
          <p:cNvGrpSpPr>
            <a:grpSpLocks/>
          </p:cNvGrpSpPr>
          <p:nvPr/>
        </p:nvGrpSpPr>
        <p:grpSpPr bwMode="auto">
          <a:xfrm>
            <a:off x="6726238" y="3084513"/>
            <a:ext cx="657225" cy="992187"/>
            <a:chOff x="571472" y="3429000"/>
            <a:chExt cx="1143008" cy="1358116"/>
          </a:xfrm>
        </p:grpSpPr>
        <p:sp>
          <p:nvSpPr>
            <p:cNvPr id="117" name="Oval 116"/>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118" name="Straight Connector 117"/>
            <p:cNvCxnSpPr>
              <a:stCxn id="117" idx="0"/>
              <a:endCxn id="117" idx="4"/>
            </p:cNvCxnSpPr>
            <p:nvPr/>
          </p:nvCxnSpPr>
          <p:spPr>
            <a:xfrm rot="16200000" flipH="1">
              <a:off x="463916" y="4108059"/>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7" idx="6"/>
            </p:cNvCxnSpPr>
            <p:nvPr/>
          </p:nvCxnSpPr>
          <p:spPr>
            <a:xfrm flipH="1">
              <a:off x="1084997" y="4106972"/>
              <a:ext cx="629483" cy="21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19" name="TextBox 113"/>
          <p:cNvSpPr txBox="1">
            <a:spLocks noChangeArrowheads="1"/>
          </p:cNvSpPr>
          <p:nvPr/>
        </p:nvSpPr>
        <p:spPr bwMode="auto">
          <a:xfrm>
            <a:off x="6829425" y="3305175"/>
            <a:ext cx="1158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9</a:t>
            </a:r>
          </a:p>
        </p:txBody>
      </p:sp>
      <p:sp>
        <p:nvSpPr>
          <p:cNvPr id="115" name="TextBox 114"/>
          <p:cNvSpPr txBox="1">
            <a:spLocks noChangeArrowheads="1"/>
          </p:cNvSpPr>
          <p:nvPr/>
        </p:nvSpPr>
        <p:spPr bwMode="auto">
          <a:xfrm>
            <a:off x="7050088" y="3195638"/>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25</a:t>
            </a:r>
            <a:endParaRPr lang="en-US" altLang="id-ID" baseline="-25000">
              <a:latin typeface="Agency FB" pitchFamily="34" charset="0"/>
            </a:endParaRPr>
          </a:p>
        </p:txBody>
      </p:sp>
      <p:sp>
        <p:nvSpPr>
          <p:cNvPr id="116" name="TextBox 115"/>
          <p:cNvSpPr txBox="1">
            <a:spLocks noChangeArrowheads="1"/>
          </p:cNvSpPr>
          <p:nvPr/>
        </p:nvSpPr>
        <p:spPr bwMode="auto">
          <a:xfrm>
            <a:off x="7040563" y="3606800"/>
            <a:ext cx="460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25</a:t>
            </a:r>
            <a:endParaRPr lang="en-US" altLang="id-ID" sz="2800" baseline="-25000">
              <a:latin typeface="Agency FB" pitchFamily="34" charset="0"/>
            </a:endParaRPr>
          </a:p>
        </p:txBody>
      </p:sp>
      <p:sp>
        <p:nvSpPr>
          <p:cNvPr id="7222" name="TextBox 120"/>
          <p:cNvSpPr txBox="1">
            <a:spLocks noChangeArrowheads="1"/>
          </p:cNvSpPr>
          <p:nvPr/>
        </p:nvSpPr>
        <p:spPr bwMode="auto">
          <a:xfrm>
            <a:off x="5541963" y="3587750"/>
            <a:ext cx="815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J = 3</a:t>
            </a:r>
            <a:endParaRPr lang="en-US" altLang="id-ID" b="1" baseline="-25000">
              <a:solidFill>
                <a:srgbClr val="C00000"/>
              </a:solidFill>
              <a:latin typeface="Agency FB" pitchFamily="34" charset="0"/>
            </a:endParaRPr>
          </a:p>
        </p:txBody>
      </p:sp>
      <p:cxnSp>
        <p:nvCxnSpPr>
          <p:cNvPr id="122" name="Shape 121"/>
          <p:cNvCxnSpPr/>
          <p:nvPr/>
        </p:nvCxnSpPr>
        <p:spPr>
          <a:xfrm>
            <a:off x="5441950" y="2730500"/>
            <a:ext cx="1284288" cy="849313"/>
          </a:xfrm>
          <a:prstGeom prst="bentConnector3">
            <a:avLst>
              <a:gd name="adj1" fmla="val 1738"/>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5" name="Shape 124"/>
          <p:cNvCxnSpPr/>
          <p:nvPr/>
        </p:nvCxnSpPr>
        <p:spPr>
          <a:xfrm rot="5400000" flipH="1" flipV="1">
            <a:off x="2374900" y="-954087"/>
            <a:ext cx="2205038" cy="602456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225" name="TextBox 127"/>
          <p:cNvSpPr txBox="1">
            <a:spLocks noChangeArrowheads="1"/>
          </p:cNvSpPr>
          <p:nvPr/>
        </p:nvSpPr>
        <p:spPr bwMode="auto">
          <a:xfrm>
            <a:off x="2373313" y="604838"/>
            <a:ext cx="623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C= 1</a:t>
            </a:r>
            <a:endParaRPr lang="en-US" altLang="id-ID" b="1" baseline="-25000">
              <a:solidFill>
                <a:srgbClr val="C00000"/>
              </a:solidFill>
              <a:latin typeface="Agency FB" pitchFamily="34" charset="0"/>
            </a:endParaRPr>
          </a:p>
        </p:txBody>
      </p:sp>
      <p:cxnSp>
        <p:nvCxnSpPr>
          <p:cNvPr id="129" name="Straight Arrow Connector 128"/>
          <p:cNvCxnSpPr/>
          <p:nvPr/>
        </p:nvCxnSpPr>
        <p:spPr>
          <a:xfrm rot="5400000" flipH="1" flipV="1">
            <a:off x="6415088" y="1581150"/>
            <a:ext cx="533400" cy="273050"/>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16200000" flipH="1">
            <a:off x="6438901" y="2846387"/>
            <a:ext cx="476250" cy="288925"/>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grpSp>
        <p:nvGrpSpPr>
          <p:cNvPr id="7228" name="Group 11"/>
          <p:cNvGrpSpPr>
            <a:grpSpLocks/>
          </p:cNvGrpSpPr>
          <p:nvPr/>
        </p:nvGrpSpPr>
        <p:grpSpPr bwMode="auto">
          <a:xfrm>
            <a:off x="7451725" y="4310063"/>
            <a:ext cx="657225" cy="990600"/>
            <a:chOff x="571472" y="3429000"/>
            <a:chExt cx="1143008" cy="1358116"/>
          </a:xfrm>
        </p:grpSpPr>
        <p:sp>
          <p:nvSpPr>
            <p:cNvPr id="141" name="Oval 140"/>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142" name="Straight Connector 141"/>
            <p:cNvCxnSpPr>
              <a:stCxn id="141" idx="0"/>
              <a:endCxn id="141" idx="4"/>
            </p:cNvCxnSpPr>
            <p:nvPr/>
          </p:nvCxnSpPr>
          <p:spPr>
            <a:xfrm rot="16200000" flipH="1">
              <a:off x="463919"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41" idx="6"/>
            </p:cNvCxnSpPr>
            <p:nvPr/>
          </p:nvCxnSpPr>
          <p:spPr>
            <a:xfrm flipH="1">
              <a:off x="1084997" y="4108058"/>
              <a:ext cx="6294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29" name="TextBox 137"/>
          <p:cNvSpPr txBox="1">
            <a:spLocks noChangeArrowheads="1"/>
          </p:cNvSpPr>
          <p:nvPr/>
        </p:nvSpPr>
        <p:spPr bwMode="auto">
          <a:xfrm>
            <a:off x="7392988" y="4529138"/>
            <a:ext cx="59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10</a:t>
            </a:r>
          </a:p>
        </p:txBody>
      </p:sp>
      <p:sp>
        <p:nvSpPr>
          <p:cNvPr id="139" name="TextBox 138"/>
          <p:cNvSpPr txBox="1">
            <a:spLocks noChangeArrowheads="1"/>
          </p:cNvSpPr>
          <p:nvPr/>
        </p:nvSpPr>
        <p:spPr bwMode="auto">
          <a:xfrm>
            <a:off x="7777163" y="44196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31</a:t>
            </a:r>
            <a:endParaRPr lang="en-US" altLang="id-ID" baseline="-25000">
              <a:latin typeface="Agency FB" pitchFamily="34" charset="0"/>
            </a:endParaRPr>
          </a:p>
        </p:txBody>
      </p:sp>
      <p:sp>
        <p:nvSpPr>
          <p:cNvPr id="140" name="TextBox 139"/>
          <p:cNvSpPr txBox="1">
            <a:spLocks noChangeArrowheads="1"/>
          </p:cNvSpPr>
          <p:nvPr/>
        </p:nvSpPr>
        <p:spPr bwMode="auto">
          <a:xfrm>
            <a:off x="7786688" y="4832350"/>
            <a:ext cx="3333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31</a:t>
            </a:r>
            <a:endParaRPr lang="en-US" altLang="id-ID" sz="2800" baseline="-25000">
              <a:latin typeface="Agency FB" pitchFamily="34" charset="0"/>
            </a:endParaRPr>
          </a:p>
        </p:txBody>
      </p:sp>
      <p:cxnSp>
        <p:nvCxnSpPr>
          <p:cNvPr id="144" name="Straight Arrow Connector 143"/>
          <p:cNvCxnSpPr>
            <a:stCxn id="116" idx="2"/>
          </p:cNvCxnSpPr>
          <p:nvPr/>
        </p:nvCxnSpPr>
        <p:spPr>
          <a:xfrm rot="16200000" flipH="1">
            <a:off x="7176294" y="4082256"/>
            <a:ext cx="466725" cy="2778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6" name="Shape 145"/>
          <p:cNvCxnSpPr>
            <a:stCxn id="71" idx="2"/>
          </p:cNvCxnSpPr>
          <p:nvPr/>
        </p:nvCxnSpPr>
        <p:spPr>
          <a:xfrm rot="16200000" flipH="1">
            <a:off x="5693568" y="3047207"/>
            <a:ext cx="709613" cy="28067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234" name="TextBox 150"/>
          <p:cNvSpPr txBox="1">
            <a:spLocks noChangeArrowheads="1"/>
          </p:cNvSpPr>
          <p:nvPr/>
        </p:nvSpPr>
        <p:spPr bwMode="auto">
          <a:xfrm>
            <a:off x="7000875" y="4017963"/>
            <a:ext cx="735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K = 6</a:t>
            </a:r>
            <a:endParaRPr lang="en-US" altLang="id-ID" b="1" baseline="-25000">
              <a:solidFill>
                <a:srgbClr val="C00000"/>
              </a:solidFill>
              <a:latin typeface="Agency FB" pitchFamily="34" charset="0"/>
            </a:endParaRPr>
          </a:p>
        </p:txBody>
      </p:sp>
      <p:sp>
        <p:nvSpPr>
          <p:cNvPr id="7235" name="TextBox 151"/>
          <p:cNvSpPr txBox="1">
            <a:spLocks noChangeArrowheads="1"/>
          </p:cNvSpPr>
          <p:nvPr/>
        </p:nvSpPr>
        <p:spPr bwMode="auto">
          <a:xfrm>
            <a:off x="5467350" y="4600575"/>
            <a:ext cx="62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L = 3</a:t>
            </a:r>
            <a:endParaRPr lang="en-US" altLang="id-ID" b="1" baseline="-25000">
              <a:solidFill>
                <a:srgbClr val="C00000"/>
              </a:solidFill>
              <a:latin typeface="Agency FB" pitchFamily="34" charset="0"/>
            </a:endParaRPr>
          </a:p>
        </p:txBody>
      </p:sp>
      <p:sp>
        <p:nvSpPr>
          <p:cNvPr id="7236" name="TextBox 152"/>
          <p:cNvSpPr txBox="1">
            <a:spLocks noChangeArrowheads="1"/>
          </p:cNvSpPr>
          <p:nvPr/>
        </p:nvSpPr>
        <p:spPr bwMode="auto">
          <a:xfrm>
            <a:off x="7369175" y="1096963"/>
            <a:ext cx="703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M = 4</a:t>
            </a:r>
            <a:endParaRPr lang="en-US" altLang="id-ID" b="1" baseline="-25000">
              <a:solidFill>
                <a:srgbClr val="C00000"/>
              </a:solidFill>
              <a:latin typeface="Agency FB" pitchFamily="34" charset="0"/>
            </a:endParaRPr>
          </a:p>
        </p:txBody>
      </p:sp>
      <p:sp>
        <p:nvSpPr>
          <p:cNvPr id="7237" name="TextBox 153"/>
          <p:cNvSpPr txBox="1">
            <a:spLocks noChangeArrowheads="1"/>
          </p:cNvSpPr>
          <p:nvPr/>
        </p:nvSpPr>
        <p:spPr bwMode="auto">
          <a:xfrm>
            <a:off x="7500938" y="3175000"/>
            <a:ext cx="78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N = 7</a:t>
            </a:r>
            <a:endParaRPr lang="en-US" altLang="id-ID" b="1" baseline="-25000">
              <a:solidFill>
                <a:srgbClr val="C00000"/>
              </a:solidFill>
              <a:latin typeface="Agency FB" pitchFamily="34" charset="0"/>
            </a:endParaRPr>
          </a:p>
        </p:txBody>
      </p:sp>
      <p:grpSp>
        <p:nvGrpSpPr>
          <p:cNvPr id="7238" name="Group 11"/>
          <p:cNvGrpSpPr>
            <a:grpSpLocks/>
          </p:cNvGrpSpPr>
          <p:nvPr/>
        </p:nvGrpSpPr>
        <p:grpSpPr bwMode="auto">
          <a:xfrm>
            <a:off x="8081963" y="1858963"/>
            <a:ext cx="655637" cy="992187"/>
            <a:chOff x="571472" y="3429000"/>
            <a:chExt cx="1143008" cy="1358116"/>
          </a:xfrm>
        </p:grpSpPr>
        <p:sp>
          <p:nvSpPr>
            <p:cNvPr id="165" name="Oval 164"/>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166" name="Straight Connector 165"/>
            <p:cNvCxnSpPr>
              <a:stCxn id="165" idx="0"/>
              <a:endCxn id="165" idx="4"/>
            </p:cNvCxnSpPr>
            <p:nvPr/>
          </p:nvCxnSpPr>
          <p:spPr>
            <a:xfrm rot="16200000" flipH="1">
              <a:off x="463918" y="4106675"/>
              <a:ext cx="1358116" cy="27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65" idx="6"/>
            </p:cNvCxnSpPr>
            <p:nvPr/>
          </p:nvCxnSpPr>
          <p:spPr>
            <a:xfrm flipH="1">
              <a:off x="1086241" y="4106972"/>
              <a:ext cx="628239" cy="21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39" name="TextBox 161"/>
          <p:cNvSpPr txBox="1">
            <a:spLocks noChangeArrowheads="1"/>
          </p:cNvSpPr>
          <p:nvPr/>
        </p:nvSpPr>
        <p:spPr bwMode="auto">
          <a:xfrm>
            <a:off x="8072438" y="2079625"/>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11</a:t>
            </a:r>
          </a:p>
        </p:txBody>
      </p:sp>
      <p:sp>
        <p:nvSpPr>
          <p:cNvPr id="163" name="TextBox 162"/>
          <p:cNvSpPr txBox="1">
            <a:spLocks noChangeArrowheads="1"/>
          </p:cNvSpPr>
          <p:nvPr/>
        </p:nvSpPr>
        <p:spPr bwMode="auto">
          <a:xfrm>
            <a:off x="8375650" y="1970088"/>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38</a:t>
            </a:r>
            <a:endParaRPr lang="en-US" altLang="id-ID" baseline="-25000">
              <a:latin typeface="Agency FB" pitchFamily="34" charset="0"/>
            </a:endParaRPr>
          </a:p>
        </p:txBody>
      </p:sp>
      <p:sp>
        <p:nvSpPr>
          <p:cNvPr id="164" name="TextBox 163"/>
          <p:cNvSpPr txBox="1">
            <a:spLocks noChangeArrowheads="1"/>
          </p:cNvSpPr>
          <p:nvPr/>
        </p:nvSpPr>
        <p:spPr bwMode="auto">
          <a:xfrm>
            <a:off x="8385175" y="2382838"/>
            <a:ext cx="4730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38</a:t>
            </a:r>
            <a:endParaRPr lang="en-US" altLang="id-ID" sz="2800" baseline="-25000">
              <a:latin typeface="Agency FB" pitchFamily="34" charset="0"/>
            </a:endParaRPr>
          </a:p>
        </p:txBody>
      </p:sp>
      <p:cxnSp>
        <p:nvCxnSpPr>
          <p:cNvPr id="168" name="Straight Arrow Connector 167"/>
          <p:cNvCxnSpPr/>
          <p:nvPr/>
        </p:nvCxnSpPr>
        <p:spPr>
          <a:xfrm rot="5400000" flipH="1" flipV="1">
            <a:off x="7227094" y="3356769"/>
            <a:ext cx="1570037" cy="4413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7143750" y="1174750"/>
            <a:ext cx="1033463" cy="8302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244" name="TextBox 178"/>
          <p:cNvSpPr txBox="1">
            <a:spLocks noChangeArrowheads="1"/>
          </p:cNvSpPr>
          <p:nvPr/>
        </p:nvSpPr>
        <p:spPr bwMode="auto">
          <a:xfrm>
            <a:off x="6572250" y="2603500"/>
            <a:ext cx="815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D</a:t>
            </a:r>
            <a:r>
              <a:rPr lang="en-US" altLang="id-ID" b="1" baseline="-25000">
                <a:solidFill>
                  <a:srgbClr val="C00000"/>
                </a:solidFill>
                <a:latin typeface="Agency FB" pitchFamily="34" charset="0"/>
              </a:rPr>
              <a:t>2</a:t>
            </a:r>
            <a:r>
              <a:rPr lang="en-US" altLang="id-ID" b="1">
                <a:solidFill>
                  <a:srgbClr val="C00000"/>
                </a:solidFill>
                <a:latin typeface="Agency FB" pitchFamily="34" charset="0"/>
              </a:rPr>
              <a:t> = 0</a:t>
            </a:r>
            <a:endParaRPr lang="en-US" altLang="id-ID" b="1" baseline="-25000">
              <a:solidFill>
                <a:srgbClr val="C00000"/>
              </a:solidFill>
              <a:latin typeface="Agency FB" pitchFamily="34" charset="0"/>
            </a:endParaRPr>
          </a:p>
        </p:txBody>
      </p:sp>
      <p:sp>
        <p:nvSpPr>
          <p:cNvPr id="7245" name="TextBox 179"/>
          <p:cNvSpPr txBox="1">
            <a:spLocks noChangeArrowheads="1"/>
          </p:cNvSpPr>
          <p:nvPr/>
        </p:nvSpPr>
        <p:spPr bwMode="auto">
          <a:xfrm>
            <a:off x="6572250" y="1603375"/>
            <a:ext cx="815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 D</a:t>
            </a:r>
            <a:r>
              <a:rPr lang="en-US" altLang="id-ID" b="1" baseline="-25000">
                <a:solidFill>
                  <a:srgbClr val="C00000"/>
                </a:solidFill>
                <a:latin typeface="Agency FB" pitchFamily="34" charset="0"/>
              </a:rPr>
              <a:t>1</a:t>
            </a:r>
            <a:r>
              <a:rPr lang="en-US" altLang="id-ID" b="1">
                <a:solidFill>
                  <a:srgbClr val="C00000"/>
                </a:solidFill>
                <a:latin typeface="Agency FB" pitchFamily="34" charset="0"/>
              </a:rPr>
              <a:t> = 0</a:t>
            </a:r>
            <a:endParaRPr lang="en-US" altLang="id-ID" b="1" baseline="-25000">
              <a:solidFill>
                <a:srgbClr val="C00000"/>
              </a:solidFill>
              <a:latin typeface="Agency FB" pitchFamily="34" charset="0"/>
            </a:endParaRPr>
          </a:p>
        </p:txBody>
      </p:sp>
      <p:sp>
        <p:nvSpPr>
          <p:cNvPr id="181" name="Rectangle 180"/>
          <p:cNvSpPr/>
          <p:nvPr/>
        </p:nvSpPr>
        <p:spPr>
          <a:xfrm>
            <a:off x="405385" y="5691760"/>
            <a:ext cx="8429625" cy="830262"/>
          </a:xfrm>
          <a:prstGeom prst="rect">
            <a:avLst/>
          </a:prstGeom>
          <a:solidFill>
            <a:schemeClr val="accent4">
              <a:lumMod val="60000"/>
              <a:lumOff val="40000"/>
            </a:schemeClr>
          </a:solidFill>
        </p:spPr>
        <p:txBody>
          <a:bodyPr>
            <a:spAutoFit/>
          </a:bodyPr>
          <a:lstStyle/>
          <a:p>
            <a:pPr algn="just">
              <a:defRPr/>
            </a:pPr>
            <a:r>
              <a:rPr lang="en-US" sz="2400" dirty="0" err="1">
                <a:latin typeface="Agency FB" pitchFamily="34" charset="0"/>
              </a:rPr>
              <a:t>Jalur</a:t>
            </a:r>
            <a:r>
              <a:rPr lang="en-US" sz="2400" dirty="0">
                <a:latin typeface="Agency FB" pitchFamily="34" charset="0"/>
              </a:rPr>
              <a:t> </a:t>
            </a:r>
            <a:r>
              <a:rPr lang="en-US" sz="2400" dirty="0" err="1">
                <a:latin typeface="Agency FB" pitchFamily="34" charset="0"/>
              </a:rPr>
              <a:t>Kritis</a:t>
            </a:r>
            <a:r>
              <a:rPr lang="en-US" sz="2400" dirty="0">
                <a:latin typeface="Agency FB" pitchFamily="34" charset="0"/>
              </a:rPr>
              <a:t> </a:t>
            </a:r>
            <a:r>
              <a:rPr lang="en-US" sz="2400" dirty="0" err="1">
                <a:latin typeface="Agency FB" pitchFamily="34" charset="0"/>
              </a:rPr>
              <a:t>adalah</a:t>
            </a:r>
            <a:r>
              <a:rPr lang="en-US" sz="2400" dirty="0">
                <a:latin typeface="Agency FB" pitchFamily="34" charset="0"/>
              </a:rPr>
              <a:t> Node-node ET = LT, </a:t>
            </a:r>
            <a:r>
              <a:rPr lang="en-US" sz="2400" dirty="0" err="1">
                <a:latin typeface="Agency FB" pitchFamily="34" charset="0"/>
              </a:rPr>
              <a:t>yaitu</a:t>
            </a:r>
            <a:r>
              <a:rPr lang="en-US" sz="2400" dirty="0">
                <a:latin typeface="Agency FB" pitchFamily="34" charset="0"/>
              </a:rPr>
              <a:t>: 1-2-3-4-5-6-7-9-10-11, </a:t>
            </a:r>
            <a:r>
              <a:rPr lang="en-US" sz="2400" dirty="0" err="1">
                <a:latin typeface="Agency FB" pitchFamily="34" charset="0"/>
              </a:rPr>
              <a:t>dengan</a:t>
            </a:r>
            <a:r>
              <a:rPr lang="en-US" sz="2400" dirty="0">
                <a:latin typeface="Agency FB" pitchFamily="34" charset="0"/>
              </a:rPr>
              <a:t> </a:t>
            </a:r>
            <a:r>
              <a:rPr lang="en-US" sz="2400" dirty="0" err="1">
                <a:latin typeface="Agency FB" pitchFamily="34" charset="0"/>
              </a:rPr>
              <a:t>aktivitas</a:t>
            </a:r>
            <a:endParaRPr lang="en-US" sz="2400" dirty="0">
              <a:latin typeface="Agency FB" pitchFamily="34" charset="0"/>
            </a:endParaRPr>
          </a:p>
          <a:p>
            <a:pPr algn="just">
              <a:defRPr/>
            </a:pPr>
            <a:r>
              <a:rPr lang="en-US" sz="2400" dirty="0">
                <a:latin typeface="Agency FB" pitchFamily="34" charset="0"/>
              </a:rPr>
              <a:t>D-E-F-G-H-I-D2-K-N, </a:t>
            </a:r>
            <a:r>
              <a:rPr lang="en-US" sz="2400" dirty="0" err="1">
                <a:latin typeface="Agency FB" pitchFamily="34" charset="0"/>
              </a:rPr>
              <a:t>dengan</a:t>
            </a:r>
            <a:r>
              <a:rPr lang="en-US" sz="2400" dirty="0">
                <a:latin typeface="Agency FB" pitchFamily="34" charset="0"/>
              </a:rPr>
              <a:t> total </a:t>
            </a:r>
            <a:r>
              <a:rPr lang="en-US" sz="2400" dirty="0" err="1">
                <a:latin typeface="Agency FB" pitchFamily="34" charset="0"/>
              </a:rPr>
              <a:t>waktu</a:t>
            </a:r>
            <a:r>
              <a:rPr lang="en-US" sz="2400" dirty="0">
                <a:latin typeface="Agency FB" pitchFamily="34" charset="0"/>
              </a:rPr>
              <a:t> </a:t>
            </a:r>
            <a:r>
              <a:rPr lang="en-US" sz="2400" dirty="0" err="1">
                <a:latin typeface="Agency FB" pitchFamily="34" charset="0"/>
              </a:rPr>
              <a:t>pengerjaan</a:t>
            </a:r>
            <a:r>
              <a:rPr lang="en-US" sz="2400" dirty="0">
                <a:latin typeface="Agency FB" pitchFamily="34" charset="0"/>
              </a:rPr>
              <a:t> 38 </a:t>
            </a:r>
            <a:r>
              <a:rPr lang="en-US" sz="2400" dirty="0" err="1">
                <a:latin typeface="Agency FB" pitchFamily="34" charset="0"/>
              </a:rPr>
              <a:t>Hari</a:t>
            </a:r>
            <a:r>
              <a:rPr lang="en-US" sz="2400" dirty="0">
                <a:latin typeface="Agency FB" pitchFamily="34" charset="0"/>
              </a:rPr>
              <a:t>.</a:t>
            </a:r>
          </a:p>
        </p:txBody>
      </p:sp>
      <p:cxnSp>
        <p:nvCxnSpPr>
          <p:cNvPr id="182" name="Straight Arrow Connector 181"/>
          <p:cNvCxnSpPr/>
          <p:nvPr/>
        </p:nvCxnSpPr>
        <p:spPr>
          <a:xfrm rot="16200000" flipH="1">
            <a:off x="547688" y="4162425"/>
            <a:ext cx="628650" cy="4159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1601788" y="4999038"/>
            <a:ext cx="571500" cy="15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2735263" y="5014913"/>
            <a:ext cx="642937" cy="15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flipH="1" flipV="1">
            <a:off x="3746500" y="4135438"/>
            <a:ext cx="611187" cy="38893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flipH="1" flipV="1">
            <a:off x="4529138" y="2838450"/>
            <a:ext cx="606425" cy="3778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5541963" y="2360613"/>
            <a:ext cx="500062" cy="15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16200000" flipH="1">
            <a:off x="6438107" y="2859881"/>
            <a:ext cx="476250" cy="290513"/>
          </a:xfrm>
          <a:prstGeom prst="straightConnector1">
            <a:avLst/>
          </a:prstGeom>
          <a:ln w="28575">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16200000" flipH="1">
            <a:off x="7147719" y="4071144"/>
            <a:ext cx="500062" cy="2857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flipH="1" flipV="1">
            <a:off x="7242175" y="3325813"/>
            <a:ext cx="1570038" cy="4429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405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linds(horizontal)">
                                      <p:cBhvr>
                                        <p:cTn id="22" dur="500"/>
                                        <p:tgtEl>
                                          <p:spTgt spid="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blinds(horizontal)">
                                      <p:cBhvr>
                                        <p:cTn id="27" dur="500"/>
                                        <p:tgtEl>
                                          <p:spTgt spid="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blinds(horizontal)">
                                      <p:cBhvr>
                                        <p:cTn id="32" dur="500"/>
                                        <p:tgtEl>
                                          <p:spTgt spid="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blinds(horizontal)">
                                      <p:cBhvr>
                                        <p:cTn id="37" dur="500"/>
                                        <p:tgtEl>
                                          <p:spTgt spid="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horizontal)">
                                      <p:cBhvr>
                                        <p:cTn id="42" dur="500"/>
                                        <p:tgtEl>
                                          <p:spTgt spid="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blinds(horizontal)">
                                      <p:cBhvr>
                                        <p:cTn id="47" dur="500"/>
                                        <p:tgtEl>
                                          <p:spTgt spid="1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blinds(horizontal)">
                                      <p:cBhvr>
                                        <p:cTn id="52" dur="500"/>
                                        <p:tgtEl>
                                          <p:spTgt spid="1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3"/>
                                        </p:tgtEl>
                                        <p:attrNameLst>
                                          <p:attrName>style.visibility</p:attrName>
                                        </p:attrNameLst>
                                      </p:cBhvr>
                                      <p:to>
                                        <p:strVal val="visible"/>
                                      </p:to>
                                    </p:set>
                                    <p:animEffect transition="in" filter="blinds(horizontal)">
                                      <p:cBhvr>
                                        <p:cTn id="57" dur="500"/>
                                        <p:tgtEl>
                                          <p:spTgt spid="16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4"/>
                                        </p:tgtEl>
                                        <p:attrNameLst>
                                          <p:attrName>style.visibility</p:attrName>
                                        </p:attrNameLst>
                                      </p:cBhvr>
                                      <p:to>
                                        <p:strVal val="visible"/>
                                      </p:to>
                                    </p:set>
                                    <p:animEffect transition="in" filter="blinds(horizontal)">
                                      <p:cBhvr>
                                        <p:cTn id="62" dur="500"/>
                                        <p:tgtEl>
                                          <p:spTgt spid="16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blinds(horizontal)">
                                      <p:cBhvr>
                                        <p:cTn id="67" dur="500"/>
                                        <p:tgtEl>
                                          <p:spTgt spid="14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6"/>
                                        </p:tgtEl>
                                        <p:attrNameLst>
                                          <p:attrName>style.visibility</p:attrName>
                                        </p:attrNameLst>
                                      </p:cBhvr>
                                      <p:to>
                                        <p:strVal val="visible"/>
                                      </p:to>
                                    </p:set>
                                    <p:animEffect transition="in" filter="blinds(horizontal)">
                                      <p:cBhvr>
                                        <p:cTn id="72" dur="500"/>
                                        <p:tgtEl>
                                          <p:spTgt spid="1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linds(horizontal)">
                                      <p:cBhvr>
                                        <p:cTn id="77" dur="500"/>
                                        <p:tgtEl>
                                          <p:spTgt spid="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blinds(horizontal)">
                                      <p:cBhvr>
                                        <p:cTn id="82" dur="500"/>
                                        <p:tgtEl>
                                          <p:spTgt spid="9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blinds(horizontal)">
                                      <p:cBhvr>
                                        <p:cTn id="87" dur="500"/>
                                        <p:tgtEl>
                                          <p:spTgt spid="8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blinds(horizontal)">
                                      <p:cBhvr>
                                        <p:cTn id="92" dur="500"/>
                                        <p:tgtEl>
                                          <p:spTgt spid="7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linds(horizontal)">
                                      <p:cBhvr>
                                        <p:cTn id="97" dur="500"/>
                                        <p:tgtEl>
                                          <p:spTgt spid="6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blinds(horizontal)">
                                      <p:cBhvr>
                                        <p:cTn id="102" dur="500"/>
                                        <p:tgtEl>
                                          <p:spTgt spid="2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blinds(horizontal)">
                                      <p:cBhvr>
                                        <p:cTn id="107" dur="500"/>
                                        <p:tgtEl>
                                          <p:spTgt spid="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blinds(horizontal)">
                                      <p:cBhvr>
                                        <p:cTn id="112" dur="500"/>
                                        <p:tgtEl>
                                          <p:spTgt spid="1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81"/>
                                        </p:tgtEl>
                                        <p:attrNameLst>
                                          <p:attrName>style.visibility</p:attrName>
                                        </p:attrNameLst>
                                      </p:cBhvr>
                                      <p:to>
                                        <p:strVal val="visible"/>
                                      </p:to>
                                    </p:set>
                                    <p:animEffect transition="in" filter="blinds(horizontal)">
                                      <p:cBhvr>
                                        <p:cTn id="117" dur="500"/>
                                        <p:tgtEl>
                                          <p:spTgt spid="18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182"/>
                                        </p:tgtEl>
                                        <p:attrNameLst>
                                          <p:attrName>style.visibility</p:attrName>
                                        </p:attrNameLst>
                                      </p:cBhvr>
                                      <p:to>
                                        <p:strVal val="visible"/>
                                      </p:to>
                                    </p:set>
                                    <p:animEffect transition="in" filter="blinds(horizontal)">
                                      <p:cBhvr>
                                        <p:cTn id="122" dur="500"/>
                                        <p:tgtEl>
                                          <p:spTgt spid="182"/>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nodeType="clickEffect">
                                  <p:stCondLst>
                                    <p:cond delay="0"/>
                                  </p:stCondLst>
                                  <p:childTnLst>
                                    <p:set>
                                      <p:cBhvr>
                                        <p:cTn id="126" dur="1" fill="hold">
                                          <p:stCondLst>
                                            <p:cond delay="0"/>
                                          </p:stCondLst>
                                        </p:cTn>
                                        <p:tgtEl>
                                          <p:spTgt spid="183"/>
                                        </p:tgtEl>
                                        <p:attrNameLst>
                                          <p:attrName>style.visibility</p:attrName>
                                        </p:attrNameLst>
                                      </p:cBhvr>
                                      <p:to>
                                        <p:strVal val="visible"/>
                                      </p:to>
                                    </p:set>
                                    <p:animEffect transition="in" filter="blinds(horizontal)">
                                      <p:cBhvr>
                                        <p:cTn id="127" dur="500"/>
                                        <p:tgtEl>
                                          <p:spTgt spid="18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nodeType="clickEffect">
                                  <p:stCondLst>
                                    <p:cond delay="0"/>
                                  </p:stCondLst>
                                  <p:childTnLst>
                                    <p:set>
                                      <p:cBhvr>
                                        <p:cTn id="131" dur="1" fill="hold">
                                          <p:stCondLst>
                                            <p:cond delay="0"/>
                                          </p:stCondLst>
                                        </p:cTn>
                                        <p:tgtEl>
                                          <p:spTgt spid="186"/>
                                        </p:tgtEl>
                                        <p:attrNameLst>
                                          <p:attrName>style.visibility</p:attrName>
                                        </p:attrNameLst>
                                      </p:cBhvr>
                                      <p:to>
                                        <p:strVal val="visible"/>
                                      </p:to>
                                    </p:set>
                                    <p:animEffect transition="in" filter="blinds(horizontal)">
                                      <p:cBhvr>
                                        <p:cTn id="132" dur="500"/>
                                        <p:tgtEl>
                                          <p:spTgt spid="18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nodeType="clickEffect">
                                  <p:stCondLst>
                                    <p:cond delay="0"/>
                                  </p:stCondLst>
                                  <p:childTnLst>
                                    <p:set>
                                      <p:cBhvr>
                                        <p:cTn id="136" dur="1" fill="hold">
                                          <p:stCondLst>
                                            <p:cond delay="0"/>
                                          </p:stCondLst>
                                        </p:cTn>
                                        <p:tgtEl>
                                          <p:spTgt spid="188"/>
                                        </p:tgtEl>
                                        <p:attrNameLst>
                                          <p:attrName>style.visibility</p:attrName>
                                        </p:attrNameLst>
                                      </p:cBhvr>
                                      <p:to>
                                        <p:strVal val="visible"/>
                                      </p:to>
                                    </p:set>
                                    <p:animEffect transition="in" filter="blinds(horizontal)">
                                      <p:cBhvr>
                                        <p:cTn id="137" dur="500"/>
                                        <p:tgtEl>
                                          <p:spTgt spid="188"/>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 presetClass="entr" presetSubtype="10" fill="hold" nodeType="clickEffect">
                                  <p:stCondLst>
                                    <p:cond delay="0"/>
                                  </p:stCondLst>
                                  <p:childTnLst>
                                    <p:set>
                                      <p:cBhvr>
                                        <p:cTn id="141" dur="1" fill="hold">
                                          <p:stCondLst>
                                            <p:cond delay="0"/>
                                          </p:stCondLst>
                                        </p:cTn>
                                        <p:tgtEl>
                                          <p:spTgt spid="189"/>
                                        </p:tgtEl>
                                        <p:attrNameLst>
                                          <p:attrName>style.visibility</p:attrName>
                                        </p:attrNameLst>
                                      </p:cBhvr>
                                      <p:to>
                                        <p:strVal val="visible"/>
                                      </p:to>
                                    </p:set>
                                    <p:animEffect transition="in" filter="blinds(horizontal)">
                                      <p:cBhvr>
                                        <p:cTn id="142" dur="500"/>
                                        <p:tgtEl>
                                          <p:spTgt spid="189"/>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 presetClass="entr" presetSubtype="10" fill="hold" nodeType="clickEffect">
                                  <p:stCondLst>
                                    <p:cond delay="0"/>
                                  </p:stCondLst>
                                  <p:childTnLst>
                                    <p:set>
                                      <p:cBhvr>
                                        <p:cTn id="146" dur="1" fill="hold">
                                          <p:stCondLst>
                                            <p:cond delay="0"/>
                                          </p:stCondLst>
                                        </p:cTn>
                                        <p:tgtEl>
                                          <p:spTgt spid="190"/>
                                        </p:tgtEl>
                                        <p:attrNameLst>
                                          <p:attrName>style.visibility</p:attrName>
                                        </p:attrNameLst>
                                      </p:cBhvr>
                                      <p:to>
                                        <p:strVal val="visible"/>
                                      </p:to>
                                    </p:set>
                                    <p:animEffect transition="in" filter="blinds(horizontal)">
                                      <p:cBhvr>
                                        <p:cTn id="147" dur="500"/>
                                        <p:tgtEl>
                                          <p:spTgt spid="190"/>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 presetClass="entr" presetSubtype="10" fill="hold" nodeType="clickEffect">
                                  <p:stCondLst>
                                    <p:cond delay="0"/>
                                  </p:stCondLst>
                                  <p:childTnLst>
                                    <p:set>
                                      <p:cBhvr>
                                        <p:cTn id="151" dur="1" fill="hold">
                                          <p:stCondLst>
                                            <p:cond delay="0"/>
                                          </p:stCondLst>
                                        </p:cTn>
                                        <p:tgtEl>
                                          <p:spTgt spid="192"/>
                                        </p:tgtEl>
                                        <p:attrNameLst>
                                          <p:attrName>style.visibility</p:attrName>
                                        </p:attrNameLst>
                                      </p:cBhvr>
                                      <p:to>
                                        <p:strVal val="visible"/>
                                      </p:to>
                                    </p:set>
                                    <p:animEffect transition="in" filter="blinds(horizontal)">
                                      <p:cBhvr>
                                        <p:cTn id="152" dur="500"/>
                                        <p:tgtEl>
                                          <p:spTgt spid="192"/>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3" presetClass="entr" presetSubtype="10" fill="hold" nodeType="clickEffect">
                                  <p:stCondLst>
                                    <p:cond delay="0"/>
                                  </p:stCondLst>
                                  <p:childTnLst>
                                    <p:set>
                                      <p:cBhvr>
                                        <p:cTn id="156" dur="1" fill="hold">
                                          <p:stCondLst>
                                            <p:cond delay="0"/>
                                          </p:stCondLst>
                                        </p:cTn>
                                        <p:tgtEl>
                                          <p:spTgt spid="194"/>
                                        </p:tgtEl>
                                        <p:attrNameLst>
                                          <p:attrName>style.visibility</p:attrName>
                                        </p:attrNameLst>
                                      </p:cBhvr>
                                      <p:to>
                                        <p:strVal val="visible"/>
                                      </p:to>
                                    </p:set>
                                    <p:animEffect transition="in" filter="blinds(horizontal)">
                                      <p:cBhvr>
                                        <p:cTn id="157" dur="500"/>
                                        <p:tgtEl>
                                          <p:spTgt spid="194"/>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 presetClass="entr" presetSubtype="10" fill="hold" nodeType="clickEffect">
                                  <p:stCondLst>
                                    <p:cond delay="0"/>
                                  </p:stCondLst>
                                  <p:childTnLst>
                                    <p:set>
                                      <p:cBhvr>
                                        <p:cTn id="161" dur="1" fill="hold">
                                          <p:stCondLst>
                                            <p:cond delay="0"/>
                                          </p:stCondLst>
                                        </p:cTn>
                                        <p:tgtEl>
                                          <p:spTgt spid="197"/>
                                        </p:tgtEl>
                                        <p:attrNameLst>
                                          <p:attrName>style.visibility</p:attrName>
                                        </p:attrNameLst>
                                      </p:cBhvr>
                                      <p:to>
                                        <p:strVal val="visible"/>
                                      </p:to>
                                    </p:set>
                                    <p:animEffect transition="in" filter="blinds(horizontal)">
                                      <p:cBhvr>
                                        <p:cTn id="162"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P spid="20" grpId="0"/>
      <p:bldP spid="27" grpId="0"/>
      <p:bldP spid="28" grpId="0"/>
      <p:bldP spid="35" grpId="0"/>
      <p:bldP spid="36" grpId="0"/>
      <p:bldP spid="60" grpId="0"/>
      <p:bldP spid="61" grpId="0"/>
      <p:bldP spid="70" grpId="0"/>
      <p:bldP spid="71" grpId="0"/>
      <p:bldP spid="82" grpId="0"/>
      <p:bldP spid="83" grpId="0"/>
      <p:bldP spid="98" grpId="0"/>
      <p:bldP spid="99" grpId="0"/>
      <p:bldP spid="115" grpId="0"/>
      <p:bldP spid="116" grpId="0"/>
      <p:bldP spid="139" grpId="0"/>
      <p:bldP spid="140" grpId="0"/>
      <p:bldP spid="163" grpId="0"/>
      <p:bldP spid="164" grpId="0"/>
      <p:bldP spid="18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214313" y="142875"/>
            <a:ext cx="8715375" cy="939800"/>
          </a:xfrm>
          <a:prstGeom prst="rect">
            <a:avLst/>
          </a:prstGeom>
          <a:solidFill>
            <a:schemeClr val="accent2">
              <a:lumMod val="75000"/>
            </a:schemeClr>
          </a:solidFill>
          <a:ln w="9525">
            <a:no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id-ID" sz="4400" b="1">
                <a:solidFill>
                  <a:schemeClr val="bg1"/>
                </a:solidFill>
                <a:latin typeface="+mn-lt"/>
                <a:cs typeface="Arial" charset="0"/>
              </a:rPr>
              <a:t>PERT </a:t>
            </a:r>
            <a:r>
              <a:rPr lang="en-US" altLang="id-ID" sz="3200" b="1">
                <a:solidFill>
                  <a:schemeClr val="bg1"/>
                </a:solidFill>
                <a:latin typeface="+mn-lt"/>
                <a:cs typeface="Arial" charset="0"/>
              </a:rPr>
              <a:t>(</a:t>
            </a:r>
            <a:r>
              <a:rPr lang="en-US" altLang="id-ID" sz="3200" b="1" i="1">
                <a:solidFill>
                  <a:schemeClr val="bg1"/>
                </a:solidFill>
                <a:latin typeface="+mn-lt"/>
                <a:cs typeface="Arial" charset="0"/>
              </a:rPr>
              <a:t>Program evaluation and review technique</a:t>
            </a:r>
            <a:r>
              <a:rPr lang="en-US" altLang="id-ID" sz="3200" b="1">
                <a:solidFill>
                  <a:schemeClr val="bg1"/>
                </a:solidFill>
                <a:latin typeface="+mn-lt"/>
                <a:cs typeface="Arial" charset="0"/>
              </a:rPr>
              <a:t>)</a:t>
            </a:r>
            <a:r>
              <a:rPr lang="en-US" altLang="id-ID" sz="4400" b="1">
                <a:solidFill>
                  <a:schemeClr val="bg1"/>
                </a:solidFill>
                <a:latin typeface="+mn-lt"/>
                <a:cs typeface="Arial" charset="0"/>
              </a:rPr>
              <a:t> </a:t>
            </a:r>
            <a:endParaRPr lang="en-US" altLang="id-ID" sz="4400" b="1">
              <a:solidFill>
                <a:schemeClr val="bg1"/>
              </a:solidFill>
              <a:latin typeface="+mn-lt"/>
            </a:endParaRPr>
          </a:p>
        </p:txBody>
      </p:sp>
      <p:sp>
        <p:nvSpPr>
          <p:cNvPr id="5" name="Content Placeholder 4"/>
          <p:cNvSpPr txBox="1">
            <a:spLocks/>
          </p:cNvSpPr>
          <p:nvPr/>
        </p:nvSpPr>
        <p:spPr bwMode="auto">
          <a:xfrm>
            <a:off x="214313" y="1714501"/>
            <a:ext cx="8715375" cy="2966681"/>
          </a:xfrm>
          <a:prstGeom prst="rect">
            <a:avLst/>
          </a:prstGeom>
          <a:solidFill>
            <a:schemeClr val="accent4">
              <a:lumMod val="60000"/>
              <a:lumOff val="40000"/>
            </a:schemeClr>
          </a:solidFill>
          <a:ln w="9525">
            <a:noFill/>
            <a:miter lim="800000"/>
            <a:headEnd/>
            <a:tailEnd/>
          </a:ln>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buFont typeface="Arial" charset="0"/>
              <a:buNone/>
            </a:pPr>
            <a:r>
              <a:rPr lang="en-US" altLang="id-ID" sz="2800" dirty="0" err="1">
                <a:latin typeface="+mn-lt"/>
              </a:rPr>
              <a:t>Jika</a:t>
            </a:r>
            <a:r>
              <a:rPr lang="en-US" altLang="id-ID" sz="2800" dirty="0">
                <a:latin typeface="+mn-lt"/>
              </a:rPr>
              <a:t> </a:t>
            </a:r>
            <a:r>
              <a:rPr lang="en-US" altLang="id-ID" sz="2800" dirty="0" err="1">
                <a:latin typeface="+mn-lt"/>
              </a:rPr>
              <a:t>kita</a:t>
            </a:r>
            <a:r>
              <a:rPr lang="en-US" altLang="id-ID" sz="2800" dirty="0">
                <a:latin typeface="+mn-lt"/>
              </a:rPr>
              <a:t> </a:t>
            </a:r>
            <a:r>
              <a:rPr lang="en-US" altLang="id-ID" sz="2800" dirty="0" err="1">
                <a:latin typeface="+mn-lt"/>
              </a:rPr>
              <a:t>menggunakan</a:t>
            </a:r>
            <a:r>
              <a:rPr lang="en-US" altLang="id-ID" sz="2800" dirty="0">
                <a:latin typeface="+mn-lt"/>
              </a:rPr>
              <a:t> CPM </a:t>
            </a:r>
            <a:r>
              <a:rPr lang="en-US" altLang="id-ID" sz="2800" dirty="0" err="1">
                <a:latin typeface="+mn-lt"/>
              </a:rPr>
              <a:t>waktu</a:t>
            </a:r>
            <a:r>
              <a:rPr lang="en-US" altLang="id-ID" sz="2800" dirty="0">
                <a:latin typeface="+mn-lt"/>
              </a:rPr>
              <a:t> </a:t>
            </a:r>
            <a:r>
              <a:rPr lang="en-US" altLang="id-ID" sz="2800" dirty="0" err="1">
                <a:latin typeface="+mn-lt"/>
              </a:rPr>
              <a:t>kegiatan</a:t>
            </a:r>
            <a:r>
              <a:rPr lang="en-US" altLang="id-ID" sz="2800" dirty="0">
                <a:latin typeface="+mn-lt"/>
              </a:rPr>
              <a:t> </a:t>
            </a:r>
            <a:r>
              <a:rPr lang="en-US" altLang="id-ID" sz="2800" dirty="0" err="1">
                <a:latin typeface="+mn-lt"/>
              </a:rPr>
              <a:t>diketahui</a:t>
            </a:r>
            <a:r>
              <a:rPr lang="en-US" altLang="id-ID" sz="2800" dirty="0">
                <a:latin typeface="+mn-lt"/>
              </a:rPr>
              <a:t> </a:t>
            </a:r>
            <a:r>
              <a:rPr lang="en-US" altLang="id-ID" sz="2800" dirty="0" err="1">
                <a:latin typeface="+mn-lt"/>
              </a:rPr>
              <a:t>dengan</a:t>
            </a:r>
            <a:r>
              <a:rPr lang="en-US" altLang="id-ID" sz="2800" dirty="0">
                <a:latin typeface="+mn-lt"/>
              </a:rPr>
              <a:t> </a:t>
            </a:r>
            <a:r>
              <a:rPr lang="en-US" altLang="id-ID" sz="2800" dirty="0" err="1">
                <a:latin typeface="+mn-lt"/>
              </a:rPr>
              <a:t>pasti</a:t>
            </a:r>
            <a:r>
              <a:rPr lang="en-US" altLang="id-ID" sz="2800" dirty="0">
                <a:latin typeface="+mn-lt"/>
              </a:rPr>
              <a:t> (</a:t>
            </a:r>
            <a:r>
              <a:rPr lang="en-US" altLang="id-ID" sz="2800" dirty="0" err="1">
                <a:latin typeface="+mn-lt"/>
              </a:rPr>
              <a:t>deterministik</a:t>
            </a:r>
            <a:r>
              <a:rPr lang="en-US" altLang="id-ID" sz="2800" dirty="0">
                <a:latin typeface="+mn-lt"/>
              </a:rPr>
              <a:t>), </a:t>
            </a:r>
            <a:r>
              <a:rPr lang="en-US" altLang="id-ID" sz="2800" dirty="0" err="1">
                <a:latin typeface="+mn-lt"/>
              </a:rPr>
              <a:t>Pada</a:t>
            </a:r>
            <a:r>
              <a:rPr lang="en-US" altLang="id-ID" sz="2800" dirty="0">
                <a:latin typeface="+mn-lt"/>
              </a:rPr>
              <a:t> </a:t>
            </a:r>
            <a:r>
              <a:rPr lang="en-US" altLang="id-ID" sz="2800" dirty="0" err="1">
                <a:latin typeface="+mn-lt"/>
              </a:rPr>
              <a:t>implementasinya</a:t>
            </a:r>
            <a:r>
              <a:rPr lang="en-US" altLang="id-ID" sz="2800" dirty="0">
                <a:latin typeface="+mn-lt"/>
              </a:rPr>
              <a:t> </a:t>
            </a:r>
            <a:r>
              <a:rPr lang="en-US" altLang="id-ID" sz="2800" dirty="0" err="1">
                <a:latin typeface="+mn-lt"/>
              </a:rPr>
              <a:t>waktu</a:t>
            </a:r>
            <a:r>
              <a:rPr lang="en-US" altLang="id-ID" sz="2800" dirty="0">
                <a:latin typeface="+mn-lt"/>
              </a:rPr>
              <a:t> </a:t>
            </a:r>
            <a:r>
              <a:rPr lang="en-US" altLang="id-ID" sz="2800" dirty="0" err="1">
                <a:latin typeface="+mn-lt"/>
              </a:rPr>
              <a:t>kegiatan</a:t>
            </a:r>
            <a:r>
              <a:rPr lang="en-US" altLang="id-ID" sz="2800" dirty="0">
                <a:latin typeface="+mn-lt"/>
              </a:rPr>
              <a:t> yang </a:t>
            </a:r>
            <a:r>
              <a:rPr lang="en-US" altLang="id-ID" sz="2800" dirty="0" err="1">
                <a:latin typeface="+mn-lt"/>
              </a:rPr>
              <a:t>demikian</a:t>
            </a:r>
            <a:r>
              <a:rPr lang="en-US" altLang="id-ID" sz="2800" dirty="0">
                <a:latin typeface="+mn-lt"/>
              </a:rPr>
              <a:t> </a:t>
            </a:r>
            <a:r>
              <a:rPr lang="en-US" altLang="id-ID" sz="2800" dirty="0" err="1">
                <a:latin typeface="+mn-lt"/>
              </a:rPr>
              <a:t>jarang</a:t>
            </a:r>
            <a:r>
              <a:rPr lang="en-US" altLang="id-ID" sz="2800" dirty="0">
                <a:latin typeface="+mn-lt"/>
              </a:rPr>
              <a:t> </a:t>
            </a:r>
            <a:r>
              <a:rPr lang="en-US" altLang="id-ID" sz="2800" dirty="0" err="1">
                <a:latin typeface="+mn-lt"/>
              </a:rPr>
              <a:t>ditemui</a:t>
            </a:r>
            <a:r>
              <a:rPr lang="en-US" altLang="id-ID" sz="2800" dirty="0">
                <a:latin typeface="+mn-lt"/>
              </a:rPr>
              <a:t>. </a:t>
            </a:r>
            <a:r>
              <a:rPr lang="en-US" altLang="id-ID" sz="2800" dirty="0" err="1">
                <a:latin typeface="+mn-lt"/>
              </a:rPr>
              <a:t>Jika</a:t>
            </a:r>
            <a:r>
              <a:rPr lang="en-US" altLang="id-ID" sz="2800" dirty="0">
                <a:latin typeface="+mn-lt"/>
              </a:rPr>
              <a:t> </a:t>
            </a:r>
            <a:r>
              <a:rPr lang="en-US" altLang="id-ID" sz="2800" dirty="0" err="1">
                <a:latin typeface="+mn-lt"/>
              </a:rPr>
              <a:t>waktu</a:t>
            </a:r>
            <a:r>
              <a:rPr lang="en-US" altLang="id-ID" sz="2800" dirty="0">
                <a:latin typeface="+mn-lt"/>
              </a:rPr>
              <a:t> </a:t>
            </a:r>
            <a:r>
              <a:rPr lang="en-US" altLang="id-ID" sz="2800" dirty="0" err="1">
                <a:latin typeface="+mn-lt"/>
              </a:rPr>
              <a:t>kegiatan</a:t>
            </a:r>
            <a:r>
              <a:rPr lang="en-US" altLang="id-ID" sz="2800" dirty="0">
                <a:latin typeface="+mn-lt"/>
              </a:rPr>
              <a:t> </a:t>
            </a:r>
            <a:r>
              <a:rPr lang="en-US" altLang="id-ID" sz="2800" dirty="0" err="1">
                <a:latin typeface="+mn-lt"/>
              </a:rPr>
              <a:t>merupakan</a:t>
            </a:r>
            <a:r>
              <a:rPr lang="en-US" altLang="id-ID" sz="2800" dirty="0">
                <a:latin typeface="+mn-lt"/>
              </a:rPr>
              <a:t> </a:t>
            </a:r>
            <a:r>
              <a:rPr lang="en-US" altLang="id-ID" sz="2800" dirty="0" err="1">
                <a:latin typeface="+mn-lt"/>
              </a:rPr>
              <a:t>variabel</a:t>
            </a:r>
            <a:r>
              <a:rPr lang="en-US" altLang="id-ID" sz="2800" dirty="0">
                <a:latin typeface="+mn-lt"/>
              </a:rPr>
              <a:t> random yang </a:t>
            </a:r>
            <a:r>
              <a:rPr lang="en-US" altLang="id-ID" sz="2800" dirty="0" err="1">
                <a:latin typeface="+mn-lt"/>
              </a:rPr>
              <a:t>memiliki</a:t>
            </a:r>
            <a:r>
              <a:rPr lang="en-US" altLang="id-ID" sz="2800" dirty="0">
                <a:latin typeface="+mn-lt"/>
              </a:rPr>
              <a:t> </a:t>
            </a:r>
            <a:r>
              <a:rPr lang="en-US" altLang="id-ID" sz="2800" dirty="0" err="1">
                <a:latin typeface="+mn-lt"/>
              </a:rPr>
              <a:t>distribusi</a:t>
            </a:r>
            <a:r>
              <a:rPr lang="en-US" altLang="id-ID" sz="2800" dirty="0">
                <a:latin typeface="+mn-lt"/>
              </a:rPr>
              <a:t> </a:t>
            </a:r>
            <a:r>
              <a:rPr lang="en-US" altLang="id-ID" sz="2800" dirty="0" err="1">
                <a:latin typeface="+mn-lt"/>
              </a:rPr>
              <a:t>probabilitas</a:t>
            </a:r>
            <a:r>
              <a:rPr lang="en-US" altLang="id-ID" sz="2800" dirty="0">
                <a:latin typeface="+mn-lt"/>
              </a:rPr>
              <a:t>. </a:t>
            </a:r>
            <a:r>
              <a:rPr lang="en-US" altLang="id-ID" sz="2800" dirty="0" err="1">
                <a:latin typeface="+mn-lt"/>
              </a:rPr>
              <a:t>Maka</a:t>
            </a:r>
            <a:r>
              <a:rPr lang="en-US" altLang="id-ID" sz="2800" dirty="0">
                <a:latin typeface="+mn-lt"/>
              </a:rPr>
              <a:t> PERT </a:t>
            </a:r>
            <a:r>
              <a:rPr lang="en-US" altLang="id-ID" sz="2800" dirty="0" err="1">
                <a:latin typeface="+mn-lt"/>
              </a:rPr>
              <a:t>digunakan</a:t>
            </a:r>
            <a:r>
              <a:rPr lang="en-US" altLang="id-ID" sz="2800" dirty="0">
                <a:latin typeface="+mn-lt"/>
              </a:rPr>
              <a:t> </a:t>
            </a:r>
            <a:r>
              <a:rPr lang="en-US" altLang="id-ID" sz="2800" dirty="0" err="1">
                <a:latin typeface="+mn-lt"/>
              </a:rPr>
              <a:t>pengganti</a:t>
            </a:r>
            <a:r>
              <a:rPr lang="en-US" altLang="id-ID" sz="2800" dirty="0">
                <a:latin typeface="+mn-lt"/>
              </a:rPr>
              <a:t>  CPM</a:t>
            </a:r>
          </a:p>
          <a:p>
            <a:pPr algn="just">
              <a:spcBef>
                <a:spcPct val="20000"/>
              </a:spcBef>
              <a:buFont typeface="Arial" charset="0"/>
              <a:buNone/>
            </a:pPr>
            <a:endParaRPr lang="en-US" altLang="id-ID" sz="1400" dirty="0">
              <a:latin typeface="+mn-lt"/>
            </a:endParaRPr>
          </a:p>
        </p:txBody>
      </p:sp>
    </p:spTree>
    <p:extLst>
      <p:ext uri="{BB962C8B-B14F-4D97-AF65-F5344CB8AC3E}">
        <p14:creationId xmlns:p14="http://schemas.microsoft.com/office/powerpoint/2010/main" val="2653344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357188" y="1357313"/>
            <a:ext cx="8429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pPr>
            <a:r>
              <a:rPr lang="en-US" altLang="id-ID" sz="2800">
                <a:latin typeface="Agency FB" pitchFamily="34" charset="0"/>
              </a:rPr>
              <a:t>Model PERT mengansumsikan bahwa penyelesaian kegiatan mengikuti distribusi beta, dengan rata (t</a:t>
            </a:r>
            <a:r>
              <a:rPr lang="en-US" altLang="id-ID" sz="2800" baseline="-25000">
                <a:latin typeface="Agency FB" pitchFamily="34" charset="0"/>
              </a:rPr>
              <a:t>ij</a:t>
            </a:r>
            <a:r>
              <a:rPr lang="en-US" altLang="id-ID" sz="2800">
                <a:latin typeface="Agency FB" pitchFamily="34" charset="0"/>
              </a:rPr>
              <a:t>) dan variansi (v</a:t>
            </a:r>
            <a:r>
              <a:rPr lang="en-US" altLang="id-ID" sz="2800" baseline="-25000">
                <a:latin typeface="Agency FB" pitchFamily="34" charset="0"/>
              </a:rPr>
              <a:t>ij</a:t>
            </a:r>
            <a:r>
              <a:rPr lang="en-US" altLang="id-ID" sz="2800">
                <a:latin typeface="Agency FB" pitchFamily="34" charset="0"/>
              </a:rPr>
              <a:t>) seperti berikut:</a:t>
            </a:r>
          </a:p>
        </p:txBody>
      </p:sp>
      <p:graphicFrame>
        <p:nvGraphicFramePr>
          <p:cNvPr id="9219" name="Object 1"/>
          <p:cNvGraphicFramePr>
            <a:graphicFrameLocks noChangeAspect="1"/>
          </p:cNvGraphicFramePr>
          <p:nvPr/>
        </p:nvGraphicFramePr>
        <p:xfrm>
          <a:off x="214313" y="2909888"/>
          <a:ext cx="2741612" cy="2254250"/>
        </p:xfrm>
        <a:graphic>
          <a:graphicData uri="http://schemas.openxmlformats.org/presentationml/2006/ole">
            <mc:AlternateContent xmlns:mc="http://schemas.openxmlformats.org/markup-compatibility/2006">
              <mc:Choice xmlns:v="urn:schemas-microsoft-com:vml" Requires="v">
                <p:oleObj spid="_x0000_s1030" name="Equation" r:id="rId3" imgW="1143000" imgH="939600" progId="Equation.3">
                  <p:embed/>
                </p:oleObj>
              </mc:Choice>
              <mc:Fallback>
                <p:oleObj name="Equation" r:id="rId3" imgW="1143000" imgH="93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909888"/>
                        <a:ext cx="2741612" cy="225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itle 1"/>
          <p:cNvSpPr txBox="1">
            <a:spLocks/>
          </p:cNvSpPr>
          <p:nvPr/>
        </p:nvSpPr>
        <p:spPr bwMode="auto">
          <a:xfrm>
            <a:off x="214313" y="142875"/>
            <a:ext cx="8715375" cy="939800"/>
          </a:xfrm>
          <a:prstGeom prst="rect">
            <a:avLst/>
          </a:prstGeom>
          <a:solidFill>
            <a:schemeClr val="accent2">
              <a:lumMod val="75000"/>
            </a:schemeClr>
          </a:solidFill>
          <a:ln w="9525">
            <a:no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id-ID" sz="4400" b="1" dirty="0">
                <a:solidFill>
                  <a:schemeClr val="bg1"/>
                </a:solidFill>
                <a:latin typeface="+mn-lt"/>
                <a:cs typeface="Arial" charset="0"/>
              </a:rPr>
              <a:t>PERT </a:t>
            </a:r>
            <a:r>
              <a:rPr lang="en-US" altLang="id-ID" sz="3200" b="1" dirty="0">
                <a:solidFill>
                  <a:schemeClr val="bg1"/>
                </a:solidFill>
                <a:latin typeface="+mn-lt"/>
                <a:cs typeface="Arial" charset="0"/>
              </a:rPr>
              <a:t>(</a:t>
            </a:r>
            <a:r>
              <a:rPr lang="en-US" altLang="id-ID" sz="3200" b="1" i="1" dirty="0">
                <a:solidFill>
                  <a:schemeClr val="bg1"/>
                </a:solidFill>
                <a:latin typeface="+mn-lt"/>
                <a:cs typeface="Arial" charset="0"/>
              </a:rPr>
              <a:t>Program evaluation and review technique</a:t>
            </a:r>
            <a:r>
              <a:rPr lang="en-US" altLang="id-ID" sz="3200" b="1" dirty="0">
                <a:solidFill>
                  <a:schemeClr val="bg1"/>
                </a:solidFill>
                <a:latin typeface="+mn-lt"/>
                <a:cs typeface="Arial" charset="0"/>
              </a:rPr>
              <a:t>)</a:t>
            </a:r>
            <a:r>
              <a:rPr lang="en-US" altLang="id-ID" sz="4400" b="1" dirty="0">
                <a:solidFill>
                  <a:schemeClr val="bg1"/>
                </a:solidFill>
                <a:latin typeface="+mn-lt"/>
                <a:cs typeface="Arial" charset="0"/>
              </a:rPr>
              <a:t> </a:t>
            </a:r>
            <a:endParaRPr lang="en-US" altLang="id-ID" sz="4400" b="1" dirty="0">
              <a:solidFill>
                <a:schemeClr val="bg1"/>
              </a:solidFill>
              <a:latin typeface="+mn-lt"/>
            </a:endParaRPr>
          </a:p>
        </p:txBody>
      </p:sp>
      <p:sp>
        <p:nvSpPr>
          <p:cNvPr id="7" name="Rectangle 6"/>
          <p:cNvSpPr/>
          <p:nvPr/>
        </p:nvSpPr>
        <p:spPr>
          <a:xfrm>
            <a:off x="3035300" y="2546350"/>
            <a:ext cx="5857875" cy="2900363"/>
          </a:xfrm>
          <a:prstGeom prst="rect">
            <a:avLst/>
          </a:prstGeom>
        </p:spPr>
        <p:txBody>
          <a:bodyPr>
            <a:spAutoFit/>
          </a:bodyPr>
          <a:lstStyle/>
          <a:p>
            <a:pPr algn="just" eaLnBrk="0" hangingPunct="0">
              <a:spcBef>
                <a:spcPct val="20000"/>
              </a:spcBef>
              <a:defRPr/>
            </a:pPr>
            <a:r>
              <a:rPr lang="en-US" sz="2400" dirty="0" err="1">
                <a:latin typeface="Agency FB" pitchFamily="34" charset="0"/>
              </a:rPr>
              <a:t>Dimana</a:t>
            </a:r>
            <a:r>
              <a:rPr lang="en-US" sz="2400" dirty="0">
                <a:latin typeface="Agency FB" pitchFamily="34" charset="0"/>
              </a:rPr>
              <a:t>:</a:t>
            </a:r>
          </a:p>
          <a:p>
            <a:pPr marL="457200" indent="-457200" algn="just" eaLnBrk="0" hangingPunct="0">
              <a:spcBef>
                <a:spcPct val="20000"/>
              </a:spcBef>
              <a:tabLst>
                <a:tab pos="288925" algn="l"/>
                <a:tab pos="457200" algn="l"/>
              </a:tabLst>
              <a:defRPr/>
            </a:pPr>
            <a:r>
              <a:rPr lang="en-US" sz="2400" dirty="0" err="1">
                <a:latin typeface="Agency FB" pitchFamily="34" charset="0"/>
              </a:rPr>
              <a:t>a</a:t>
            </a:r>
            <a:r>
              <a:rPr lang="en-US" sz="2400" baseline="-25000" dirty="0" err="1">
                <a:latin typeface="Agency FB" pitchFamily="34" charset="0"/>
              </a:rPr>
              <a:t>ij</a:t>
            </a:r>
            <a:r>
              <a:rPr lang="en-US" sz="2400" baseline="-25000" dirty="0">
                <a:latin typeface="Agency FB" pitchFamily="34" charset="0"/>
              </a:rPr>
              <a:t>	</a:t>
            </a:r>
            <a:r>
              <a:rPr lang="en-US" sz="2400" dirty="0">
                <a:latin typeface="Agency FB" pitchFamily="34" charset="0"/>
              </a:rPr>
              <a:t>=	</a:t>
            </a:r>
            <a:r>
              <a:rPr lang="en-US" sz="2400" dirty="0" err="1">
                <a:latin typeface="Agency FB" pitchFamily="34" charset="0"/>
              </a:rPr>
              <a:t>Waktu</a:t>
            </a:r>
            <a:r>
              <a:rPr lang="en-US" sz="2400" dirty="0">
                <a:latin typeface="Agency FB" pitchFamily="34" charset="0"/>
              </a:rPr>
              <a:t> </a:t>
            </a:r>
            <a:r>
              <a:rPr lang="en-US" sz="2400" dirty="0" err="1">
                <a:latin typeface="Agency FB" pitchFamily="34" charset="0"/>
              </a:rPr>
              <a:t>terpendek</a:t>
            </a:r>
            <a:r>
              <a:rPr lang="en-US" sz="2400" dirty="0">
                <a:latin typeface="Agency FB" pitchFamily="34" charset="0"/>
              </a:rPr>
              <a:t> yang </a:t>
            </a:r>
            <a:r>
              <a:rPr lang="en-US" sz="2400" dirty="0" err="1">
                <a:latin typeface="Agency FB" pitchFamily="34" charset="0"/>
              </a:rPr>
              <a:t>mungkin</a:t>
            </a:r>
            <a:r>
              <a:rPr lang="en-US" sz="2400" dirty="0">
                <a:latin typeface="Agency FB" pitchFamily="34" charset="0"/>
              </a:rPr>
              <a:t> </a:t>
            </a:r>
            <a:r>
              <a:rPr lang="en-US" sz="2400" dirty="0" err="1">
                <a:latin typeface="Agency FB" pitchFamily="34" charset="0"/>
              </a:rPr>
              <a:t>untuk</a:t>
            </a:r>
            <a:r>
              <a:rPr lang="en-US" sz="2400" dirty="0">
                <a:latin typeface="Agency FB" pitchFamily="34" charset="0"/>
              </a:rPr>
              <a:t> </a:t>
            </a:r>
            <a:r>
              <a:rPr lang="en-US" sz="2400" dirty="0" err="1">
                <a:latin typeface="Agency FB" pitchFamily="34" charset="0"/>
              </a:rPr>
              <a:t>menyelesaikan</a:t>
            </a:r>
            <a:r>
              <a:rPr lang="en-US" sz="2400" dirty="0">
                <a:latin typeface="Agency FB" pitchFamily="34" charset="0"/>
              </a:rPr>
              <a:t> </a:t>
            </a:r>
            <a:r>
              <a:rPr lang="en-US" sz="2400" dirty="0" err="1">
                <a:latin typeface="Agency FB" pitchFamily="34" charset="0"/>
              </a:rPr>
              <a:t>kegiatan</a:t>
            </a:r>
            <a:r>
              <a:rPr lang="en-US" sz="2400" dirty="0">
                <a:latin typeface="Agency FB" pitchFamily="34" charset="0"/>
              </a:rPr>
              <a:t> </a:t>
            </a:r>
            <a:r>
              <a:rPr lang="en-US" sz="2400" dirty="0" err="1">
                <a:latin typeface="Agency FB" pitchFamily="34" charset="0"/>
              </a:rPr>
              <a:t>i</a:t>
            </a:r>
            <a:r>
              <a:rPr lang="en-US" sz="2400" dirty="0">
                <a:latin typeface="Agency FB" pitchFamily="34" charset="0"/>
              </a:rPr>
              <a:t>-j, </a:t>
            </a:r>
            <a:r>
              <a:rPr lang="en-US" sz="2400" dirty="0" err="1">
                <a:latin typeface="Agency FB" pitchFamily="34" charset="0"/>
              </a:rPr>
              <a:t>atau</a:t>
            </a:r>
            <a:r>
              <a:rPr lang="en-US" sz="2400" dirty="0">
                <a:latin typeface="Agency FB" pitchFamily="34" charset="0"/>
              </a:rPr>
              <a:t> </a:t>
            </a:r>
            <a:r>
              <a:rPr lang="en-US" sz="2400" dirty="0" err="1">
                <a:latin typeface="Agency FB" pitchFamily="34" charset="0"/>
              </a:rPr>
              <a:t>disebut</a:t>
            </a:r>
            <a:r>
              <a:rPr lang="en-US" sz="2400" dirty="0">
                <a:latin typeface="Agency FB" pitchFamily="34" charset="0"/>
              </a:rPr>
              <a:t> </a:t>
            </a:r>
            <a:r>
              <a:rPr lang="en-US" sz="2400" i="1" dirty="0">
                <a:latin typeface="Agency FB" pitchFamily="34" charset="0"/>
              </a:rPr>
              <a:t>optimistic time.</a:t>
            </a:r>
          </a:p>
          <a:p>
            <a:pPr marL="457200" indent="-457200" algn="just" eaLnBrk="0" hangingPunct="0">
              <a:spcBef>
                <a:spcPct val="20000"/>
              </a:spcBef>
              <a:tabLst>
                <a:tab pos="288925" algn="l"/>
                <a:tab pos="457200" algn="l"/>
              </a:tabLst>
              <a:defRPr/>
            </a:pPr>
            <a:r>
              <a:rPr lang="en-US" sz="2400" dirty="0" err="1">
                <a:latin typeface="Agency FB" pitchFamily="34" charset="0"/>
              </a:rPr>
              <a:t>m</a:t>
            </a:r>
            <a:r>
              <a:rPr lang="en-US" sz="2400" baseline="-25000" dirty="0" err="1">
                <a:latin typeface="Agency FB" pitchFamily="34" charset="0"/>
              </a:rPr>
              <a:t>ij</a:t>
            </a:r>
            <a:r>
              <a:rPr lang="en-US" sz="2400" baseline="-25000" dirty="0">
                <a:latin typeface="Agency FB" pitchFamily="34" charset="0"/>
              </a:rPr>
              <a:t>	</a:t>
            </a:r>
            <a:r>
              <a:rPr lang="en-US" sz="2400" dirty="0">
                <a:latin typeface="Agency FB" pitchFamily="34" charset="0"/>
              </a:rPr>
              <a:t>=	</a:t>
            </a:r>
            <a:r>
              <a:rPr lang="en-US" sz="2400" dirty="0" err="1">
                <a:latin typeface="Agency FB" pitchFamily="34" charset="0"/>
              </a:rPr>
              <a:t>Waktu</a:t>
            </a:r>
            <a:r>
              <a:rPr lang="en-US" sz="2400" dirty="0">
                <a:latin typeface="Agency FB" pitchFamily="34" charset="0"/>
              </a:rPr>
              <a:t> yang paling </a:t>
            </a:r>
            <a:r>
              <a:rPr lang="en-US" sz="2400" dirty="0" err="1">
                <a:latin typeface="Agency FB" pitchFamily="34" charset="0"/>
              </a:rPr>
              <a:t>mungkin</a:t>
            </a:r>
            <a:r>
              <a:rPr lang="en-US" sz="2400" dirty="0">
                <a:latin typeface="Agency FB" pitchFamily="34" charset="0"/>
              </a:rPr>
              <a:t> </a:t>
            </a:r>
            <a:r>
              <a:rPr lang="en-US" sz="2400" dirty="0" err="1">
                <a:latin typeface="Agency FB" pitchFamily="34" charset="0"/>
              </a:rPr>
              <a:t>untuk</a:t>
            </a:r>
            <a:r>
              <a:rPr lang="en-US" sz="2400" dirty="0">
                <a:latin typeface="Agency FB" pitchFamily="34" charset="0"/>
              </a:rPr>
              <a:t> </a:t>
            </a:r>
            <a:r>
              <a:rPr lang="en-US" sz="2400" dirty="0" err="1">
                <a:latin typeface="Agency FB" pitchFamily="34" charset="0"/>
              </a:rPr>
              <a:t>menyelesaikan</a:t>
            </a:r>
            <a:r>
              <a:rPr lang="en-US" sz="2400" dirty="0">
                <a:latin typeface="Agency FB" pitchFamily="34" charset="0"/>
              </a:rPr>
              <a:t> </a:t>
            </a:r>
            <a:r>
              <a:rPr lang="en-US" sz="2400" dirty="0" err="1">
                <a:latin typeface="Agency FB" pitchFamily="34" charset="0"/>
              </a:rPr>
              <a:t>kegiatan</a:t>
            </a:r>
            <a:r>
              <a:rPr lang="en-US" sz="2400" dirty="0">
                <a:latin typeface="Agency FB" pitchFamily="34" charset="0"/>
              </a:rPr>
              <a:t> </a:t>
            </a:r>
            <a:r>
              <a:rPr lang="en-US" sz="2400" dirty="0" err="1">
                <a:latin typeface="Agency FB" pitchFamily="34" charset="0"/>
              </a:rPr>
              <a:t>i</a:t>
            </a:r>
            <a:r>
              <a:rPr lang="en-US" sz="2400" dirty="0">
                <a:latin typeface="Agency FB" pitchFamily="34" charset="0"/>
              </a:rPr>
              <a:t>-j, </a:t>
            </a:r>
            <a:r>
              <a:rPr lang="en-US" sz="2400" dirty="0" err="1">
                <a:latin typeface="Agency FB" pitchFamily="34" charset="0"/>
              </a:rPr>
              <a:t>atau</a:t>
            </a:r>
            <a:r>
              <a:rPr lang="en-US" sz="2400" dirty="0">
                <a:latin typeface="Agency FB" pitchFamily="34" charset="0"/>
              </a:rPr>
              <a:t> </a:t>
            </a:r>
            <a:r>
              <a:rPr lang="en-US" sz="2400" dirty="0" err="1">
                <a:latin typeface="Agency FB" pitchFamily="34" charset="0"/>
              </a:rPr>
              <a:t>disebut</a:t>
            </a:r>
            <a:r>
              <a:rPr lang="en-US" sz="2400" dirty="0">
                <a:latin typeface="Agency FB" pitchFamily="34" charset="0"/>
              </a:rPr>
              <a:t> </a:t>
            </a:r>
            <a:r>
              <a:rPr lang="en-US" sz="2400" i="1" dirty="0">
                <a:latin typeface="Agency FB" pitchFamily="34" charset="0"/>
              </a:rPr>
              <a:t>most likely time.</a:t>
            </a:r>
          </a:p>
          <a:p>
            <a:pPr marL="457200" indent="-457200" algn="just" eaLnBrk="0" hangingPunct="0">
              <a:spcBef>
                <a:spcPct val="20000"/>
              </a:spcBef>
              <a:tabLst>
                <a:tab pos="288925" algn="l"/>
                <a:tab pos="457200" algn="l"/>
              </a:tabLst>
              <a:defRPr/>
            </a:pPr>
            <a:r>
              <a:rPr lang="en-US" sz="2400" dirty="0" err="1">
                <a:latin typeface="Agency FB" pitchFamily="34" charset="0"/>
              </a:rPr>
              <a:t>b</a:t>
            </a:r>
            <a:r>
              <a:rPr lang="en-US" sz="2400" baseline="-25000" dirty="0" err="1">
                <a:latin typeface="Agency FB" pitchFamily="34" charset="0"/>
              </a:rPr>
              <a:t>ij</a:t>
            </a:r>
            <a:r>
              <a:rPr lang="en-US" sz="2400" baseline="-25000" dirty="0">
                <a:latin typeface="Agency FB" pitchFamily="34" charset="0"/>
              </a:rPr>
              <a:t>	</a:t>
            </a:r>
            <a:r>
              <a:rPr lang="en-US" sz="2400" dirty="0">
                <a:latin typeface="Agency FB" pitchFamily="34" charset="0"/>
              </a:rPr>
              <a:t>=	</a:t>
            </a:r>
            <a:r>
              <a:rPr lang="en-US" sz="2400" dirty="0" err="1">
                <a:latin typeface="Agency FB" pitchFamily="34" charset="0"/>
              </a:rPr>
              <a:t>Waktu</a:t>
            </a:r>
            <a:r>
              <a:rPr lang="en-US" sz="2400" dirty="0">
                <a:latin typeface="Agency FB" pitchFamily="34" charset="0"/>
              </a:rPr>
              <a:t> </a:t>
            </a:r>
            <a:r>
              <a:rPr lang="en-US" sz="2400" dirty="0" err="1">
                <a:latin typeface="Agency FB" pitchFamily="34" charset="0"/>
              </a:rPr>
              <a:t>terlama</a:t>
            </a:r>
            <a:r>
              <a:rPr lang="en-US" sz="2400" dirty="0">
                <a:latin typeface="Agency FB" pitchFamily="34" charset="0"/>
              </a:rPr>
              <a:t> yang </a:t>
            </a:r>
            <a:r>
              <a:rPr lang="en-US" sz="2400" dirty="0" err="1">
                <a:latin typeface="Agency FB" pitchFamily="34" charset="0"/>
              </a:rPr>
              <a:t>mungkin</a:t>
            </a:r>
            <a:r>
              <a:rPr lang="en-US" sz="2400" dirty="0">
                <a:latin typeface="Agency FB" pitchFamily="34" charset="0"/>
              </a:rPr>
              <a:t> </a:t>
            </a:r>
            <a:r>
              <a:rPr lang="en-US" sz="2400" dirty="0" err="1">
                <a:latin typeface="Agency FB" pitchFamily="34" charset="0"/>
              </a:rPr>
              <a:t>untuk</a:t>
            </a:r>
            <a:r>
              <a:rPr lang="en-US" sz="2400" dirty="0">
                <a:latin typeface="Agency FB" pitchFamily="34" charset="0"/>
              </a:rPr>
              <a:t> </a:t>
            </a:r>
            <a:r>
              <a:rPr lang="en-US" sz="2400" dirty="0" err="1">
                <a:latin typeface="Agency FB" pitchFamily="34" charset="0"/>
              </a:rPr>
              <a:t>menyelesaikan</a:t>
            </a:r>
            <a:r>
              <a:rPr lang="en-US" sz="2400" dirty="0">
                <a:latin typeface="Agency FB" pitchFamily="34" charset="0"/>
              </a:rPr>
              <a:t> </a:t>
            </a:r>
            <a:r>
              <a:rPr lang="en-US" sz="2400" dirty="0" err="1">
                <a:latin typeface="Agency FB" pitchFamily="34" charset="0"/>
              </a:rPr>
              <a:t>kegiatan</a:t>
            </a:r>
            <a:r>
              <a:rPr lang="en-US" sz="2400" dirty="0">
                <a:latin typeface="Agency FB" pitchFamily="34" charset="0"/>
              </a:rPr>
              <a:t> </a:t>
            </a:r>
            <a:r>
              <a:rPr lang="en-US" sz="2400" dirty="0" err="1">
                <a:latin typeface="Agency FB" pitchFamily="34" charset="0"/>
              </a:rPr>
              <a:t>i</a:t>
            </a:r>
            <a:r>
              <a:rPr lang="en-US" sz="2400" dirty="0">
                <a:latin typeface="Agency FB" pitchFamily="34" charset="0"/>
              </a:rPr>
              <a:t>-j, </a:t>
            </a:r>
            <a:r>
              <a:rPr lang="en-US" sz="2400" dirty="0" err="1">
                <a:latin typeface="Agency FB" pitchFamily="34" charset="0"/>
              </a:rPr>
              <a:t>atau</a:t>
            </a:r>
            <a:r>
              <a:rPr lang="en-US" sz="2400" dirty="0">
                <a:latin typeface="Agency FB" pitchFamily="34" charset="0"/>
              </a:rPr>
              <a:t> </a:t>
            </a:r>
            <a:r>
              <a:rPr lang="en-US" sz="2400" dirty="0" err="1">
                <a:latin typeface="Agency FB" pitchFamily="34" charset="0"/>
              </a:rPr>
              <a:t>disebut</a:t>
            </a:r>
            <a:r>
              <a:rPr lang="en-US" sz="2400" dirty="0">
                <a:latin typeface="Agency FB" pitchFamily="34" charset="0"/>
              </a:rPr>
              <a:t> </a:t>
            </a:r>
            <a:r>
              <a:rPr lang="en-US" sz="2400" i="1" dirty="0">
                <a:latin typeface="Agency FB" pitchFamily="34" charset="0"/>
              </a:rPr>
              <a:t>pessimistic time</a:t>
            </a:r>
            <a:r>
              <a:rPr lang="en-US" sz="2400" dirty="0">
                <a:latin typeface="Agency FB" pitchFamily="34" charset="0"/>
              </a:rPr>
              <a:t>.</a:t>
            </a:r>
          </a:p>
        </p:txBody>
      </p:sp>
      <p:sp>
        <p:nvSpPr>
          <p:cNvPr id="9222" name="Rectangle 7"/>
          <p:cNvSpPr>
            <a:spLocks noChangeArrowheads="1"/>
          </p:cNvSpPr>
          <p:nvPr/>
        </p:nvSpPr>
        <p:spPr bwMode="auto">
          <a:xfrm>
            <a:off x="357188" y="5643563"/>
            <a:ext cx="8429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pPr>
            <a:r>
              <a:rPr lang="en-US" altLang="id-ID" sz="2400">
                <a:latin typeface="Agency FB" pitchFamily="34" charset="0"/>
              </a:rPr>
              <a:t>Di dalam Model PERT diasumsikan bahwa waktu kegiatan adalah </a:t>
            </a:r>
            <a:r>
              <a:rPr lang="en-US" altLang="id-ID" sz="2400" b="1" i="1">
                <a:latin typeface="Agency FB" pitchFamily="34" charset="0"/>
              </a:rPr>
              <a:t>independent</a:t>
            </a:r>
            <a:r>
              <a:rPr lang="en-US" altLang="id-ID" sz="2400">
                <a:latin typeface="Agency FB" pitchFamily="34" charset="0"/>
              </a:rPr>
              <a:t> secara statistik, sehingga rata-rata dan variansi dapat dijumlahkan</a:t>
            </a:r>
          </a:p>
        </p:txBody>
      </p:sp>
    </p:spTree>
    <p:extLst>
      <p:ext uri="{BB962C8B-B14F-4D97-AF65-F5344CB8AC3E}">
        <p14:creationId xmlns:p14="http://schemas.microsoft.com/office/powerpoint/2010/main" val="1954122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1202506" y="1143000"/>
            <a:ext cx="657225" cy="81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id-ID" sz="2800">
                <a:solidFill>
                  <a:srgbClr val="FFFFFF"/>
                </a:solidFill>
                <a:latin typeface="Calibri" pitchFamily="34" charset="0"/>
              </a:rPr>
              <a:t>1</a:t>
            </a:r>
            <a:endParaRPr lang="en-US" altLang="id-ID">
              <a:solidFill>
                <a:srgbClr val="FFFFFF"/>
              </a:solidFill>
              <a:latin typeface="Calibri" pitchFamily="34" charset="0"/>
            </a:endParaRPr>
          </a:p>
        </p:txBody>
      </p:sp>
      <p:sp>
        <p:nvSpPr>
          <p:cNvPr id="11" name="Oval 10"/>
          <p:cNvSpPr/>
          <p:nvPr/>
        </p:nvSpPr>
        <p:spPr>
          <a:xfrm>
            <a:off x="2964631" y="214313"/>
            <a:ext cx="657225" cy="81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2</a:t>
            </a:r>
          </a:p>
        </p:txBody>
      </p:sp>
      <p:sp>
        <p:nvSpPr>
          <p:cNvPr id="12" name="Oval 11"/>
          <p:cNvSpPr/>
          <p:nvPr/>
        </p:nvSpPr>
        <p:spPr>
          <a:xfrm>
            <a:off x="3918718" y="1638300"/>
            <a:ext cx="657225" cy="81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3</a:t>
            </a:r>
          </a:p>
        </p:txBody>
      </p:sp>
      <p:sp>
        <p:nvSpPr>
          <p:cNvPr id="13" name="Oval 12"/>
          <p:cNvSpPr/>
          <p:nvPr/>
        </p:nvSpPr>
        <p:spPr>
          <a:xfrm>
            <a:off x="5487168" y="669925"/>
            <a:ext cx="657225" cy="81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4</a:t>
            </a:r>
          </a:p>
        </p:txBody>
      </p:sp>
      <p:sp>
        <p:nvSpPr>
          <p:cNvPr id="14" name="Oval 13"/>
          <p:cNvSpPr/>
          <p:nvPr/>
        </p:nvSpPr>
        <p:spPr>
          <a:xfrm>
            <a:off x="7412806" y="1189038"/>
            <a:ext cx="657225" cy="811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5</a:t>
            </a:r>
          </a:p>
        </p:txBody>
      </p:sp>
      <p:cxnSp>
        <p:nvCxnSpPr>
          <p:cNvPr id="15" name="Straight Arrow Connector 14"/>
          <p:cNvCxnSpPr>
            <a:stCxn id="5" idx="7"/>
            <a:endCxn id="11" idx="2"/>
          </p:cNvCxnSpPr>
          <p:nvPr/>
        </p:nvCxnSpPr>
        <p:spPr>
          <a:xfrm rot="5400000" flipH="1" flipV="1">
            <a:off x="2043087" y="340519"/>
            <a:ext cx="641350" cy="12017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6"/>
            <a:endCxn id="12" idx="2"/>
          </p:cNvCxnSpPr>
          <p:nvPr/>
        </p:nvCxnSpPr>
        <p:spPr>
          <a:xfrm>
            <a:off x="1859731" y="1549400"/>
            <a:ext cx="2058987" cy="495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5"/>
            <a:endCxn id="12" idx="1"/>
          </p:cNvCxnSpPr>
          <p:nvPr/>
        </p:nvCxnSpPr>
        <p:spPr>
          <a:xfrm rot="16200000" flipH="1">
            <a:off x="3345630" y="1087438"/>
            <a:ext cx="849313" cy="4905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3" idx="2"/>
          </p:cNvCxnSpPr>
          <p:nvPr/>
        </p:nvCxnSpPr>
        <p:spPr>
          <a:xfrm flipV="1">
            <a:off x="4575943" y="1076325"/>
            <a:ext cx="911225" cy="9683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6"/>
            <a:endCxn id="13" idx="1"/>
          </p:cNvCxnSpPr>
          <p:nvPr/>
        </p:nvCxnSpPr>
        <p:spPr>
          <a:xfrm>
            <a:off x="3621856" y="620713"/>
            <a:ext cx="1962150" cy="1682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5"/>
            <a:endCxn id="14" idx="3"/>
          </p:cNvCxnSpPr>
          <p:nvPr/>
        </p:nvCxnSpPr>
        <p:spPr>
          <a:xfrm rot="5400000" flipH="1" flipV="1">
            <a:off x="5768950" y="591344"/>
            <a:ext cx="450850" cy="30305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6"/>
            <a:endCxn id="14" idx="2"/>
          </p:cNvCxnSpPr>
          <p:nvPr/>
        </p:nvCxnSpPr>
        <p:spPr>
          <a:xfrm>
            <a:off x="6144393" y="1076325"/>
            <a:ext cx="1268413" cy="5191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38" name="Table 37"/>
          <p:cNvGraphicFramePr>
            <a:graphicFrameLocks noGrp="1"/>
          </p:cNvGraphicFramePr>
          <p:nvPr/>
        </p:nvGraphicFramePr>
        <p:xfrm>
          <a:off x="642938" y="2857500"/>
          <a:ext cx="7858125" cy="3538728"/>
        </p:xfrm>
        <a:graphic>
          <a:graphicData uri="http://schemas.openxmlformats.org/drawingml/2006/table">
            <a:tbl>
              <a:tblPr/>
              <a:tblGrid>
                <a:gridCol w="1309687">
                  <a:extLst>
                    <a:ext uri="{9D8B030D-6E8A-4147-A177-3AD203B41FA5}">
                      <a16:colId xmlns:a16="http://schemas.microsoft.com/office/drawing/2014/main" val="20000"/>
                    </a:ext>
                  </a:extLst>
                </a:gridCol>
                <a:gridCol w="1258888">
                  <a:extLst>
                    <a:ext uri="{9D8B030D-6E8A-4147-A177-3AD203B41FA5}">
                      <a16:colId xmlns:a16="http://schemas.microsoft.com/office/drawing/2014/main" val="20001"/>
                    </a:ext>
                  </a:extLst>
                </a:gridCol>
                <a:gridCol w="1209675">
                  <a:extLst>
                    <a:ext uri="{9D8B030D-6E8A-4147-A177-3AD203B41FA5}">
                      <a16:colId xmlns:a16="http://schemas.microsoft.com/office/drawing/2014/main" val="20002"/>
                    </a:ext>
                  </a:extLst>
                </a:gridCol>
                <a:gridCol w="1133475">
                  <a:extLst>
                    <a:ext uri="{9D8B030D-6E8A-4147-A177-3AD203B41FA5}">
                      <a16:colId xmlns:a16="http://schemas.microsoft.com/office/drawing/2014/main" val="20003"/>
                    </a:ext>
                  </a:extLst>
                </a:gridCol>
                <a:gridCol w="1636712">
                  <a:extLst>
                    <a:ext uri="{9D8B030D-6E8A-4147-A177-3AD203B41FA5}">
                      <a16:colId xmlns:a16="http://schemas.microsoft.com/office/drawing/2014/main" val="20004"/>
                    </a:ext>
                  </a:extLst>
                </a:gridCol>
                <a:gridCol w="1309688">
                  <a:extLst>
                    <a:ext uri="{9D8B030D-6E8A-4147-A177-3AD203B41FA5}">
                      <a16:colId xmlns:a16="http://schemas.microsoft.com/office/drawing/2014/main" val="20005"/>
                    </a:ext>
                  </a:extLst>
                </a:gridCol>
              </a:tblGrid>
              <a:tr h="365125">
                <a:tc row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1" i="0" u="none" strike="noStrike" cap="none" normalizeH="0" baseline="0">
                          <a:ln>
                            <a:noFill/>
                          </a:ln>
                          <a:solidFill>
                            <a:srgbClr val="FFFFFF"/>
                          </a:solidFill>
                          <a:effectLst/>
                          <a:latin typeface="Agency FB" pitchFamily="34" charset="0"/>
                        </a:rPr>
                        <a:t>Kegiatan</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3">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1" i="0" u="none" strike="noStrike" cap="none" normalizeH="0" baseline="0">
                          <a:ln>
                            <a:noFill/>
                          </a:ln>
                          <a:solidFill>
                            <a:srgbClr val="FFFFFF"/>
                          </a:solidFill>
                          <a:effectLst/>
                          <a:latin typeface="Agency FB" pitchFamily="34" charset="0"/>
                        </a:rPr>
                        <a:t>Perkiraan Waktu (Minggu)</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id-ID"/>
                    </a:p>
                  </a:txBody>
                  <a:tcPr/>
                </a:tc>
                <a:tc hMerge="1">
                  <a:txBody>
                    <a:bodyPr/>
                    <a:lstStyle/>
                    <a:p>
                      <a:endParaRPr lang="id-ID"/>
                    </a:p>
                  </a:txBody>
                  <a:tcPr/>
                </a:tc>
                <a:tc grid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1" i="0" u="none" strike="noStrike" cap="none" normalizeH="0" baseline="0">
                          <a:ln>
                            <a:noFill/>
                          </a:ln>
                          <a:solidFill>
                            <a:srgbClr val="FFFFFF"/>
                          </a:solidFill>
                          <a:effectLst/>
                          <a:latin typeface="Agency FB" pitchFamily="34" charset="0"/>
                        </a:rPr>
                        <a:t>Parameter Distribusi beta</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id-ID"/>
                    </a:p>
                  </a:txBody>
                  <a:tcPr/>
                </a:tc>
                <a:extLst>
                  <a:ext uri="{0D108BD9-81ED-4DB2-BD59-A6C34878D82A}">
                    <a16:rowId xmlns:a16="http://schemas.microsoft.com/office/drawing/2014/main" val="10000"/>
                  </a:ext>
                </a:extLst>
              </a:tr>
              <a:tr h="365125">
                <a:tc vMerge="1">
                  <a:txBody>
                    <a:bodyPr/>
                    <a:lstStyle/>
                    <a:p>
                      <a:endParaRPr lang="id-ID"/>
                    </a:p>
                  </a:txBody>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a</a:t>
                      </a:r>
                      <a:r>
                        <a:rPr kumimoji="0" lang="en-US" altLang="id-ID" sz="2400" b="0" i="0" u="none" strike="noStrike" cap="none" normalizeH="0" baseline="-25000">
                          <a:ln>
                            <a:noFill/>
                          </a:ln>
                          <a:solidFill>
                            <a:srgbClr val="000000"/>
                          </a:solidFill>
                          <a:effectLst/>
                          <a:latin typeface="Agency FB" pitchFamily="34" charset="0"/>
                        </a:rPr>
                        <a:t>ij</a:t>
                      </a:r>
                      <a:endParaRPr kumimoji="0" lang="en-US" altLang="id-ID" sz="2400" b="0" i="0" u="none" strike="noStrike" cap="none" normalizeH="0" baseline="0">
                        <a:ln>
                          <a:noFill/>
                        </a:ln>
                        <a:solidFill>
                          <a:srgbClr val="000000"/>
                        </a:solidFill>
                        <a:effectLst/>
                        <a:latin typeface="Agency FB" pitchFamily="34" charset="0"/>
                      </a:endParaRPr>
                    </a:p>
                  </a:txBody>
                  <a:tcPr marT="27432"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m</a:t>
                      </a:r>
                      <a:r>
                        <a:rPr kumimoji="0" lang="en-US" altLang="id-ID" sz="2400" b="0" i="0" u="none" strike="noStrike" cap="none" normalizeH="0" baseline="-25000">
                          <a:ln>
                            <a:noFill/>
                          </a:ln>
                          <a:solidFill>
                            <a:srgbClr val="000000"/>
                          </a:solidFill>
                          <a:effectLst/>
                          <a:latin typeface="Agency FB" pitchFamily="34" charset="0"/>
                        </a:rPr>
                        <a:t>ij</a:t>
                      </a:r>
                      <a:endParaRPr kumimoji="0" lang="en-US" altLang="id-ID" sz="2400" b="0" i="0" u="none" strike="noStrike" cap="none" normalizeH="0" baseline="0">
                        <a:ln>
                          <a:noFill/>
                        </a:ln>
                        <a:solidFill>
                          <a:srgbClr val="000000"/>
                        </a:solidFill>
                        <a:effectLst/>
                        <a:latin typeface="Agency FB" pitchFamily="34" charset="0"/>
                      </a:endParaRP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b</a:t>
                      </a:r>
                      <a:r>
                        <a:rPr kumimoji="0" lang="en-US" altLang="id-ID" sz="2400" b="0" i="0" u="none" strike="noStrike" cap="none" normalizeH="0" baseline="-25000">
                          <a:ln>
                            <a:noFill/>
                          </a:ln>
                          <a:solidFill>
                            <a:srgbClr val="000000"/>
                          </a:solidFill>
                          <a:effectLst/>
                          <a:latin typeface="Agency FB" pitchFamily="34" charset="0"/>
                        </a:rPr>
                        <a:t>ij</a:t>
                      </a:r>
                      <a:endParaRPr kumimoji="0" lang="en-US" altLang="id-ID" sz="2400" b="0" i="0" u="none" strike="noStrike" cap="none" normalizeH="0" baseline="0">
                        <a:ln>
                          <a:noFill/>
                        </a:ln>
                        <a:solidFill>
                          <a:srgbClr val="000000"/>
                        </a:solidFill>
                        <a:effectLst/>
                        <a:latin typeface="Agency FB" pitchFamily="34" charset="0"/>
                      </a:endParaRP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t</a:t>
                      </a:r>
                      <a:r>
                        <a:rPr kumimoji="0" lang="en-US" altLang="id-ID" sz="2400" b="0" i="0" u="none" strike="noStrike" cap="none" normalizeH="0" baseline="-25000">
                          <a:ln>
                            <a:noFill/>
                          </a:ln>
                          <a:solidFill>
                            <a:srgbClr val="000000"/>
                          </a:solidFill>
                          <a:effectLst/>
                          <a:latin typeface="Agency FB" pitchFamily="34" charset="0"/>
                        </a:rPr>
                        <a:t>ij</a:t>
                      </a:r>
                      <a:endParaRPr kumimoji="0" lang="en-US" altLang="id-ID" sz="2400" b="0" i="0" u="none" strike="noStrike" cap="none" normalizeH="0" baseline="0">
                        <a:ln>
                          <a:noFill/>
                        </a:ln>
                        <a:solidFill>
                          <a:srgbClr val="000000"/>
                        </a:solidFill>
                        <a:effectLst/>
                        <a:latin typeface="Agency FB" pitchFamily="34" charset="0"/>
                      </a:endParaRP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V</a:t>
                      </a:r>
                      <a:r>
                        <a:rPr kumimoji="0" lang="en-US" altLang="id-ID" sz="2400" b="0" i="0" u="none" strike="noStrike" cap="none" normalizeH="0" baseline="-25000">
                          <a:ln>
                            <a:noFill/>
                          </a:ln>
                          <a:solidFill>
                            <a:srgbClr val="000000"/>
                          </a:solidFill>
                          <a:effectLst/>
                          <a:latin typeface="Agency FB" pitchFamily="34" charset="0"/>
                        </a:rPr>
                        <a:t>ij</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3651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1-2</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5</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8</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17</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4.00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3651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1-3</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7</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10</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13</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1.00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3"/>
                  </a:ext>
                </a:extLst>
              </a:tr>
              <a:tr h="3651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2-3</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3</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5</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7</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0.44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4"/>
                  </a:ext>
                </a:extLst>
              </a:tr>
              <a:tr h="3651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2-4</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1</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3</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5</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0.44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5"/>
                  </a:ext>
                </a:extLst>
              </a:tr>
              <a:tr h="3651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3-4</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4</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6</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8</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0.44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6"/>
                  </a:ext>
                </a:extLst>
              </a:tr>
              <a:tr h="3651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3-5</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3</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3</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3</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0.00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7"/>
                  </a:ext>
                </a:extLst>
              </a:tr>
              <a:tr h="3651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4-5</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3</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4</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5</a:t>
                      </a:r>
                    </a:p>
                  </a:txBody>
                  <a:tcPr marT="274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d-ID" sz="2400" b="0" i="0" u="none" strike="noStrike" cap="none" normalizeH="0" baseline="0">
                          <a:ln>
                            <a:noFill/>
                          </a:ln>
                          <a:solidFill>
                            <a:srgbClr val="000000"/>
                          </a:solidFill>
                          <a:effectLst/>
                          <a:latin typeface="Agency FB" pitchFamily="34" charset="0"/>
                        </a:rPr>
                        <a:t>0.11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61373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6" name="Group 11"/>
          <p:cNvGrpSpPr>
            <a:grpSpLocks/>
          </p:cNvGrpSpPr>
          <p:nvPr/>
        </p:nvGrpSpPr>
        <p:grpSpPr bwMode="auto">
          <a:xfrm>
            <a:off x="1065213" y="2187575"/>
            <a:ext cx="657225" cy="992188"/>
            <a:chOff x="571472" y="3429000"/>
            <a:chExt cx="1143008" cy="1358116"/>
          </a:xfrm>
        </p:grpSpPr>
        <p:sp>
          <p:nvSpPr>
            <p:cNvPr id="5" name="Oval 4"/>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6" name="Straight Connector 5"/>
            <p:cNvCxnSpPr>
              <a:stCxn id="5" idx="0"/>
              <a:endCxn id="5" idx="4"/>
            </p:cNvCxnSpPr>
            <p:nvPr/>
          </p:nvCxnSpPr>
          <p:spPr>
            <a:xfrm rot="16200000" flipH="1">
              <a:off x="463917"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5" idx="6"/>
            </p:cNvCxnSpPr>
            <p:nvPr/>
          </p:nvCxnSpPr>
          <p:spPr>
            <a:xfrm flipH="1">
              <a:off x="1084997" y="4106971"/>
              <a:ext cx="629483" cy="21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267" name="TextBox 7"/>
          <p:cNvSpPr txBox="1">
            <a:spLocks noChangeArrowheads="1"/>
          </p:cNvSpPr>
          <p:nvPr/>
        </p:nvSpPr>
        <p:spPr bwMode="auto">
          <a:xfrm>
            <a:off x="1169988" y="2408238"/>
            <a:ext cx="115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1</a:t>
            </a:r>
          </a:p>
        </p:txBody>
      </p:sp>
      <p:sp>
        <p:nvSpPr>
          <p:cNvPr id="9" name="TextBox 8"/>
          <p:cNvSpPr txBox="1">
            <a:spLocks noChangeArrowheads="1"/>
          </p:cNvSpPr>
          <p:nvPr/>
        </p:nvSpPr>
        <p:spPr bwMode="auto">
          <a:xfrm>
            <a:off x="1390650" y="22987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0</a:t>
            </a:r>
            <a:endParaRPr lang="en-US" altLang="id-ID" baseline="-25000">
              <a:latin typeface="Agency FB" pitchFamily="34" charset="0"/>
            </a:endParaRPr>
          </a:p>
        </p:txBody>
      </p:sp>
      <p:sp>
        <p:nvSpPr>
          <p:cNvPr id="10" name="TextBox 9"/>
          <p:cNvSpPr txBox="1">
            <a:spLocks noChangeArrowheads="1"/>
          </p:cNvSpPr>
          <p:nvPr/>
        </p:nvSpPr>
        <p:spPr bwMode="auto">
          <a:xfrm>
            <a:off x="1401763" y="2711450"/>
            <a:ext cx="33178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0</a:t>
            </a:r>
            <a:endParaRPr lang="en-US" altLang="id-ID" sz="2800" baseline="-25000">
              <a:latin typeface="Agency FB" pitchFamily="34" charset="0"/>
            </a:endParaRPr>
          </a:p>
        </p:txBody>
      </p:sp>
      <p:grpSp>
        <p:nvGrpSpPr>
          <p:cNvPr id="11270" name="Group 11"/>
          <p:cNvGrpSpPr>
            <a:grpSpLocks/>
          </p:cNvGrpSpPr>
          <p:nvPr/>
        </p:nvGrpSpPr>
        <p:grpSpPr bwMode="auto">
          <a:xfrm>
            <a:off x="4214813" y="3643313"/>
            <a:ext cx="657225" cy="992187"/>
            <a:chOff x="571472" y="3429000"/>
            <a:chExt cx="1143008" cy="1358116"/>
          </a:xfrm>
        </p:grpSpPr>
        <p:sp>
          <p:nvSpPr>
            <p:cNvPr id="12" name="Oval 11"/>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13" name="Straight Connector 12"/>
            <p:cNvCxnSpPr>
              <a:stCxn id="12" idx="0"/>
              <a:endCxn id="12" idx="4"/>
            </p:cNvCxnSpPr>
            <p:nvPr/>
          </p:nvCxnSpPr>
          <p:spPr>
            <a:xfrm rot="16200000" flipH="1">
              <a:off x="463916" y="4108059"/>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6"/>
            </p:cNvCxnSpPr>
            <p:nvPr/>
          </p:nvCxnSpPr>
          <p:spPr>
            <a:xfrm flipH="1">
              <a:off x="1084997" y="4106972"/>
              <a:ext cx="629483" cy="21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271" name="TextBox 14"/>
          <p:cNvSpPr txBox="1">
            <a:spLocks noChangeArrowheads="1"/>
          </p:cNvSpPr>
          <p:nvPr/>
        </p:nvSpPr>
        <p:spPr bwMode="auto">
          <a:xfrm>
            <a:off x="4273550" y="3863975"/>
            <a:ext cx="1158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3</a:t>
            </a:r>
          </a:p>
        </p:txBody>
      </p:sp>
      <p:sp>
        <p:nvSpPr>
          <p:cNvPr id="16" name="TextBox 15"/>
          <p:cNvSpPr txBox="1">
            <a:spLocks noChangeArrowheads="1"/>
          </p:cNvSpPr>
          <p:nvPr/>
        </p:nvSpPr>
        <p:spPr bwMode="auto">
          <a:xfrm>
            <a:off x="4540250" y="3754438"/>
            <a:ext cx="37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14</a:t>
            </a:r>
            <a:endParaRPr lang="en-US" altLang="id-ID" baseline="-25000">
              <a:latin typeface="Agency FB" pitchFamily="34" charset="0"/>
            </a:endParaRPr>
          </a:p>
        </p:txBody>
      </p:sp>
      <p:sp>
        <p:nvSpPr>
          <p:cNvPr id="17" name="TextBox 16"/>
          <p:cNvSpPr txBox="1">
            <a:spLocks noChangeArrowheads="1"/>
          </p:cNvSpPr>
          <p:nvPr/>
        </p:nvSpPr>
        <p:spPr bwMode="auto">
          <a:xfrm>
            <a:off x="4519613" y="4121150"/>
            <a:ext cx="33178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baseline="-25000">
                <a:latin typeface="Agency FB" pitchFamily="34" charset="0"/>
              </a:rPr>
              <a:t>14</a:t>
            </a:r>
          </a:p>
        </p:txBody>
      </p:sp>
      <p:grpSp>
        <p:nvGrpSpPr>
          <p:cNvPr id="11274" name="Group 11"/>
          <p:cNvGrpSpPr>
            <a:grpSpLocks/>
          </p:cNvGrpSpPr>
          <p:nvPr/>
        </p:nvGrpSpPr>
        <p:grpSpPr bwMode="auto">
          <a:xfrm>
            <a:off x="3214688" y="285750"/>
            <a:ext cx="657225" cy="992188"/>
            <a:chOff x="571472" y="3429000"/>
            <a:chExt cx="1143008" cy="1358116"/>
          </a:xfrm>
        </p:grpSpPr>
        <p:sp>
          <p:nvSpPr>
            <p:cNvPr id="19" name="Oval 18"/>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20" name="Straight Connector 19"/>
            <p:cNvCxnSpPr>
              <a:stCxn id="19" idx="0"/>
              <a:endCxn id="19" idx="4"/>
            </p:cNvCxnSpPr>
            <p:nvPr/>
          </p:nvCxnSpPr>
          <p:spPr>
            <a:xfrm rot="16200000" flipH="1">
              <a:off x="463917"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6"/>
            </p:cNvCxnSpPr>
            <p:nvPr/>
          </p:nvCxnSpPr>
          <p:spPr>
            <a:xfrm flipH="1">
              <a:off x="1084997" y="4106971"/>
              <a:ext cx="629483" cy="21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275" name="TextBox 21"/>
          <p:cNvSpPr txBox="1">
            <a:spLocks noChangeArrowheads="1"/>
          </p:cNvSpPr>
          <p:nvPr/>
        </p:nvSpPr>
        <p:spPr bwMode="auto">
          <a:xfrm>
            <a:off x="3257550" y="506413"/>
            <a:ext cx="1158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2</a:t>
            </a:r>
          </a:p>
        </p:txBody>
      </p:sp>
      <p:sp>
        <p:nvSpPr>
          <p:cNvPr id="23" name="TextBox 22"/>
          <p:cNvSpPr txBox="1">
            <a:spLocks noChangeArrowheads="1"/>
          </p:cNvSpPr>
          <p:nvPr/>
        </p:nvSpPr>
        <p:spPr bwMode="auto">
          <a:xfrm>
            <a:off x="3540125" y="396875"/>
            <a:ext cx="37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9</a:t>
            </a:r>
            <a:endParaRPr lang="en-US" altLang="id-ID" baseline="-25000">
              <a:latin typeface="Agency FB" pitchFamily="34" charset="0"/>
            </a:endParaRPr>
          </a:p>
        </p:txBody>
      </p:sp>
      <p:sp>
        <p:nvSpPr>
          <p:cNvPr id="24" name="TextBox 23"/>
          <p:cNvSpPr txBox="1">
            <a:spLocks noChangeArrowheads="1"/>
          </p:cNvSpPr>
          <p:nvPr/>
        </p:nvSpPr>
        <p:spPr bwMode="auto">
          <a:xfrm>
            <a:off x="3549650" y="809625"/>
            <a:ext cx="3317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9</a:t>
            </a:r>
            <a:endParaRPr lang="en-US" altLang="id-ID" sz="2800" baseline="-25000">
              <a:latin typeface="Agency FB" pitchFamily="34" charset="0"/>
            </a:endParaRPr>
          </a:p>
        </p:txBody>
      </p:sp>
      <p:cxnSp>
        <p:nvCxnSpPr>
          <p:cNvPr id="25" name="Straight Arrow Connector 24"/>
          <p:cNvCxnSpPr>
            <a:stCxn id="10" idx="3"/>
          </p:cNvCxnSpPr>
          <p:nvPr/>
        </p:nvCxnSpPr>
        <p:spPr>
          <a:xfrm>
            <a:off x="1733550" y="2901950"/>
            <a:ext cx="2481263" cy="12366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1279" name="Group 11"/>
          <p:cNvGrpSpPr>
            <a:grpSpLocks/>
          </p:cNvGrpSpPr>
          <p:nvPr/>
        </p:nvGrpSpPr>
        <p:grpSpPr bwMode="auto">
          <a:xfrm>
            <a:off x="5572125" y="2000250"/>
            <a:ext cx="657225" cy="992188"/>
            <a:chOff x="571472" y="3429000"/>
            <a:chExt cx="1143008" cy="1358116"/>
          </a:xfrm>
        </p:grpSpPr>
        <p:sp>
          <p:nvSpPr>
            <p:cNvPr id="30" name="Oval 29"/>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31" name="Straight Connector 30"/>
            <p:cNvCxnSpPr>
              <a:stCxn id="30" idx="0"/>
              <a:endCxn id="30" idx="4"/>
            </p:cNvCxnSpPr>
            <p:nvPr/>
          </p:nvCxnSpPr>
          <p:spPr>
            <a:xfrm rot="16200000" flipH="1">
              <a:off x="463919"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0" idx="6"/>
            </p:cNvCxnSpPr>
            <p:nvPr/>
          </p:nvCxnSpPr>
          <p:spPr>
            <a:xfrm flipH="1">
              <a:off x="1084997" y="4106971"/>
              <a:ext cx="629483" cy="21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280" name="TextBox 32"/>
          <p:cNvSpPr txBox="1">
            <a:spLocks noChangeArrowheads="1"/>
          </p:cNvSpPr>
          <p:nvPr/>
        </p:nvSpPr>
        <p:spPr bwMode="auto">
          <a:xfrm>
            <a:off x="5675313" y="2220913"/>
            <a:ext cx="117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4</a:t>
            </a:r>
          </a:p>
        </p:txBody>
      </p:sp>
      <p:sp>
        <p:nvSpPr>
          <p:cNvPr id="34" name="TextBox 33"/>
          <p:cNvSpPr txBox="1">
            <a:spLocks noChangeArrowheads="1"/>
          </p:cNvSpPr>
          <p:nvPr/>
        </p:nvSpPr>
        <p:spPr bwMode="auto">
          <a:xfrm>
            <a:off x="5897563" y="2111375"/>
            <a:ext cx="379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20</a:t>
            </a:r>
            <a:endParaRPr lang="en-US" altLang="id-ID" baseline="-25000">
              <a:latin typeface="Agency FB" pitchFamily="34" charset="0"/>
            </a:endParaRPr>
          </a:p>
        </p:txBody>
      </p:sp>
      <p:sp>
        <p:nvSpPr>
          <p:cNvPr id="35" name="TextBox 34"/>
          <p:cNvSpPr txBox="1">
            <a:spLocks noChangeArrowheads="1"/>
          </p:cNvSpPr>
          <p:nvPr/>
        </p:nvSpPr>
        <p:spPr bwMode="auto">
          <a:xfrm>
            <a:off x="5878513" y="2524125"/>
            <a:ext cx="4524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20</a:t>
            </a:r>
            <a:endParaRPr lang="en-US" altLang="id-ID" sz="2800" baseline="-25000">
              <a:latin typeface="Agency FB" pitchFamily="34" charset="0"/>
            </a:endParaRPr>
          </a:p>
        </p:txBody>
      </p:sp>
      <p:cxnSp>
        <p:nvCxnSpPr>
          <p:cNvPr id="36" name="Straight Arrow Connector 35"/>
          <p:cNvCxnSpPr/>
          <p:nvPr/>
        </p:nvCxnSpPr>
        <p:spPr>
          <a:xfrm flipV="1">
            <a:off x="4857750" y="2846388"/>
            <a:ext cx="3097213" cy="12969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1284" name="Group 11"/>
          <p:cNvGrpSpPr>
            <a:grpSpLocks/>
          </p:cNvGrpSpPr>
          <p:nvPr/>
        </p:nvGrpSpPr>
        <p:grpSpPr bwMode="auto">
          <a:xfrm>
            <a:off x="7858125" y="2000250"/>
            <a:ext cx="657225" cy="992188"/>
            <a:chOff x="571472" y="3429000"/>
            <a:chExt cx="1143008" cy="1358116"/>
          </a:xfrm>
        </p:grpSpPr>
        <p:sp>
          <p:nvSpPr>
            <p:cNvPr id="39" name="Oval 38"/>
            <p:cNvSpPr/>
            <p:nvPr/>
          </p:nvSpPr>
          <p:spPr>
            <a:xfrm>
              <a:off x="571472" y="3429000"/>
              <a:ext cx="1143008" cy="135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id-ID" altLang="id-ID">
                <a:solidFill>
                  <a:srgbClr val="FFFFFF"/>
                </a:solidFill>
                <a:latin typeface="Calibri" pitchFamily="34" charset="0"/>
              </a:endParaRPr>
            </a:p>
          </p:txBody>
        </p:sp>
        <p:cxnSp>
          <p:nvCxnSpPr>
            <p:cNvPr id="40" name="Straight Connector 39"/>
            <p:cNvCxnSpPr>
              <a:stCxn id="39" idx="0"/>
              <a:endCxn id="39" idx="4"/>
            </p:cNvCxnSpPr>
            <p:nvPr/>
          </p:nvCxnSpPr>
          <p:spPr>
            <a:xfrm rot="16200000" flipH="1">
              <a:off x="463919" y="4108058"/>
              <a:ext cx="13581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9" idx="6"/>
            </p:cNvCxnSpPr>
            <p:nvPr/>
          </p:nvCxnSpPr>
          <p:spPr>
            <a:xfrm flipH="1">
              <a:off x="1084997" y="4106971"/>
              <a:ext cx="629483" cy="21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285" name="TextBox 41"/>
          <p:cNvSpPr txBox="1">
            <a:spLocks noChangeArrowheads="1"/>
          </p:cNvSpPr>
          <p:nvPr/>
        </p:nvSpPr>
        <p:spPr bwMode="auto">
          <a:xfrm>
            <a:off x="7900988" y="2220913"/>
            <a:ext cx="1158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a:latin typeface="Agency FB" pitchFamily="34" charset="0"/>
              </a:rPr>
              <a:t>5</a:t>
            </a:r>
          </a:p>
        </p:txBody>
      </p:sp>
      <p:sp>
        <p:nvSpPr>
          <p:cNvPr id="43" name="TextBox 42"/>
          <p:cNvSpPr txBox="1">
            <a:spLocks noChangeArrowheads="1"/>
          </p:cNvSpPr>
          <p:nvPr/>
        </p:nvSpPr>
        <p:spPr bwMode="auto">
          <a:xfrm>
            <a:off x="8183563" y="2111375"/>
            <a:ext cx="379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a:latin typeface="Agency FB" pitchFamily="34" charset="0"/>
              </a:rPr>
              <a:t>24</a:t>
            </a:r>
            <a:endParaRPr lang="en-US" altLang="id-ID" baseline="-25000">
              <a:latin typeface="Agency FB" pitchFamily="34" charset="0"/>
            </a:endParaRPr>
          </a:p>
        </p:txBody>
      </p:sp>
      <p:sp>
        <p:nvSpPr>
          <p:cNvPr id="44" name="TextBox 43"/>
          <p:cNvSpPr txBox="1">
            <a:spLocks noChangeArrowheads="1"/>
          </p:cNvSpPr>
          <p:nvPr/>
        </p:nvSpPr>
        <p:spPr bwMode="auto">
          <a:xfrm>
            <a:off x="8143875" y="2524125"/>
            <a:ext cx="381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baseline="-25000">
                <a:latin typeface="Agency FB" pitchFamily="34" charset="0"/>
              </a:rPr>
              <a:t>24</a:t>
            </a:r>
          </a:p>
        </p:txBody>
      </p:sp>
      <p:cxnSp>
        <p:nvCxnSpPr>
          <p:cNvPr id="45" name="Straight Arrow Connector 44"/>
          <p:cNvCxnSpPr>
            <a:stCxn id="16" idx="0"/>
          </p:cNvCxnSpPr>
          <p:nvPr/>
        </p:nvCxnSpPr>
        <p:spPr>
          <a:xfrm rot="5400000" flipH="1" flipV="1">
            <a:off x="4745832" y="2831306"/>
            <a:ext cx="908050" cy="93821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289" name="TextBox 47"/>
          <p:cNvSpPr txBox="1">
            <a:spLocks noChangeArrowheads="1"/>
          </p:cNvSpPr>
          <p:nvPr/>
        </p:nvSpPr>
        <p:spPr bwMode="auto">
          <a:xfrm>
            <a:off x="2106613" y="1739900"/>
            <a:ext cx="82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t = 9</a:t>
            </a:r>
          </a:p>
          <a:p>
            <a:pPr eaLnBrk="1" hangingPunct="1"/>
            <a:r>
              <a:rPr lang="en-US" altLang="id-ID" b="1">
                <a:solidFill>
                  <a:srgbClr val="C00000"/>
                </a:solidFill>
                <a:latin typeface="Agency FB" pitchFamily="34" charset="0"/>
              </a:rPr>
              <a:t>s = 0</a:t>
            </a:r>
          </a:p>
        </p:txBody>
      </p:sp>
      <p:cxnSp>
        <p:nvCxnSpPr>
          <p:cNvPr id="60" name="Straight Arrow Connector 59"/>
          <p:cNvCxnSpPr/>
          <p:nvPr/>
        </p:nvCxnSpPr>
        <p:spPr>
          <a:xfrm rot="5400000" flipH="1" flipV="1">
            <a:off x="1640682" y="783431"/>
            <a:ext cx="1576388" cy="1571625"/>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4" idx="2"/>
          </p:cNvCxnSpPr>
          <p:nvPr/>
        </p:nvCxnSpPr>
        <p:spPr>
          <a:xfrm rot="16200000" flipH="1">
            <a:off x="2714625" y="2190751"/>
            <a:ext cx="2598737" cy="59531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857625" y="785813"/>
            <a:ext cx="1811338" cy="1358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11285" idx="1"/>
          </p:cNvCxnSpPr>
          <p:nvPr/>
        </p:nvCxnSpPr>
        <p:spPr>
          <a:xfrm flipV="1">
            <a:off x="6215063" y="2482850"/>
            <a:ext cx="1685925" cy="1746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294" name="TextBox 71"/>
          <p:cNvSpPr txBox="1">
            <a:spLocks noChangeArrowheads="1"/>
          </p:cNvSpPr>
          <p:nvPr/>
        </p:nvSpPr>
        <p:spPr bwMode="auto">
          <a:xfrm>
            <a:off x="2214563" y="3571875"/>
            <a:ext cx="82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t = 10</a:t>
            </a:r>
          </a:p>
          <a:p>
            <a:pPr eaLnBrk="1" hangingPunct="1"/>
            <a:r>
              <a:rPr lang="en-US" altLang="id-ID" b="1">
                <a:solidFill>
                  <a:srgbClr val="C00000"/>
                </a:solidFill>
                <a:latin typeface="Agency FB" pitchFamily="34" charset="0"/>
              </a:rPr>
              <a:t>s = 4</a:t>
            </a:r>
          </a:p>
        </p:txBody>
      </p:sp>
      <p:sp>
        <p:nvSpPr>
          <p:cNvPr id="11295" name="TextBox 72"/>
          <p:cNvSpPr txBox="1">
            <a:spLocks noChangeArrowheads="1"/>
          </p:cNvSpPr>
          <p:nvPr/>
        </p:nvSpPr>
        <p:spPr bwMode="auto">
          <a:xfrm>
            <a:off x="4000500" y="2000250"/>
            <a:ext cx="82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t = 5</a:t>
            </a:r>
          </a:p>
          <a:p>
            <a:pPr eaLnBrk="1" hangingPunct="1"/>
            <a:r>
              <a:rPr lang="en-US" altLang="id-ID" b="1">
                <a:solidFill>
                  <a:srgbClr val="C00000"/>
                </a:solidFill>
                <a:latin typeface="Agency FB" pitchFamily="34" charset="0"/>
              </a:rPr>
              <a:t>s = 0</a:t>
            </a:r>
          </a:p>
        </p:txBody>
      </p:sp>
      <p:sp>
        <p:nvSpPr>
          <p:cNvPr id="11296" name="TextBox 73"/>
          <p:cNvSpPr txBox="1">
            <a:spLocks noChangeArrowheads="1"/>
          </p:cNvSpPr>
          <p:nvPr/>
        </p:nvSpPr>
        <p:spPr bwMode="auto">
          <a:xfrm>
            <a:off x="4429125" y="642938"/>
            <a:ext cx="825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t = 3</a:t>
            </a:r>
          </a:p>
          <a:p>
            <a:pPr eaLnBrk="1" hangingPunct="1"/>
            <a:r>
              <a:rPr lang="en-US" altLang="id-ID" b="1">
                <a:solidFill>
                  <a:srgbClr val="C00000"/>
                </a:solidFill>
                <a:latin typeface="Agency FB" pitchFamily="34" charset="0"/>
              </a:rPr>
              <a:t>s = 8</a:t>
            </a:r>
          </a:p>
        </p:txBody>
      </p:sp>
      <p:sp>
        <p:nvSpPr>
          <p:cNvPr id="11297" name="TextBox 74"/>
          <p:cNvSpPr txBox="1">
            <a:spLocks noChangeArrowheads="1"/>
          </p:cNvSpPr>
          <p:nvPr/>
        </p:nvSpPr>
        <p:spPr bwMode="auto">
          <a:xfrm>
            <a:off x="4714875" y="2643188"/>
            <a:ext cx="825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t = 6</a:t>
            </a:r>
          </a:p>
          <a:p>
            <a:pPr eaLnBrk="1" hangingPunct="1"/>
            <a:r>
              <a:rPr lang="en-US" altLang="id-ID" b="1">
                <a:solidFill>
                  <a:srgbClr val="C00000"/>
                </a:solidFill>
                <a:latin typeface="Agency FB" pitchFamily="34" charset="0"/>
              </a:rPr>
              <a:t>s = 0</a:t>
            </a:r>
          </a:p>
        </p:txBody>
      </p:sp>
      <p:sp>
        <p:nvSpPr>
          <p:cNvPr id="11298" name="TextBox 75"/>
          <p:cNvSpPr txBox="1">
            <a:spLocks noChangeArrowheads="1"/>
          </p:cNvSpPr>
          <p:nvPr/>
        </p:nvSpPr>
        <p:spPr bwMode="auto">
          <a:xfrm>
            <a:off x="6072188" y="3500438"/>
            <a:ext cx="825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t = 3</a:t>
            </a:r>
          </a:p>
          <a:p>
            <a:pPr eaLnBrk="1" hangingPunct="1"/>
            <a:r>
              <a:rPr lang="en-US" altLang="id-ID" b="1">
                <a:solidFill>
                  <a:srgbClr val="C00000"/>
                </a:solidFill>
                <a:latin typeface="Agency FB" pitchFamily="34" charset="0"/>
              </a:rPr>
              <a:t>s = 7</a:t>
            </a:r>
          </a:p>
        </p:txBody>
      </p:sp>
      <p:sp>
        <p:nvSpPr>
          <p:cNvPr id="11299" name="TextBox 76"/>
          <p:cNvSpPr txBox="1">
            <a:spLocks noChangeArrowheads="1"/>
          </p:cNvSpPr>
          <p:nvPr/>
        </p:nvSpPr>
        <p:spPr bwMode="auto">
          <a:xfrm>
            <a:off x="6572250" y="1785938"/>
            <a:ext cx="825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b="1">
                <a:solidFill>
                  <a:srgbClr val="C00000"/>
                </a:solidFill>
                <a:latin typeface="Agency FB" pitchFamily="34" charset="0"/>
              </a:rPr>
              <a:t>t = 4</a:t>
            </a:r>
          </a:p>
          <a:p>
            <a:pPr eaLnBrk="1" hangingPunct="1"/>
            <a:r>
              <a:rPr lang="en-US" altLang="id-ID" b="1">
                <a:solidFill>
                  <a:srgbClr val="C00000"/>
                </a:solidFill>
                <a:latin typeface="Agency FB" pitchFamily="34" charset="0"/>
              </a:rPr>
              <a:t>s = 0</a:t>
            </a:r>
          </a:p>
        </p:txBody>
      </p:sp>
      <p:sp>
        <p:nvSpPr>
          <p:cNvPr id="78" name="Rectangle 77"/>
          <p:cNvSpPr>
            <a:spLocks noChangeArrowheads="1"/>
          </p:cNvSpPr>
          <p:nvPr/>
        </p:nvSpPr>
        <p:spPr bwMode="auto">
          <a:xfrm>
            <a:off x="285750" y="5072063"/>
            <a:ext cx="8429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pPr>
            <a:r>
              <a:rPr lang="en-US" altLang="id-ID" sz="2400">
                <a:latin typeface="Agency FB" pitchFamily="34" charset="0"/>
              </a:rPr>
              <a:t>Critical Path adalah ET = LT dan juga kegiatan yang memiliki nilai slack kegiatan sama dengan nol, yaitu </a:t>
            </a:r>
            <a:r>
              <a:rPr lang="en-US" altLang="id-ID" sz="2400" b="1">
                <a:latin typeface="Agency FB" pitchFamily="34" charset="0"/>
              </a:rPr>
              <a:t>: 1-2-3-4-5</a:t>
            </a:r>
          </a:p>
        </p:txBody>
      </p:sp>
      <p:cxnSp>
        <p:nvCxnSpPr>
          <p:cNvPr id="79" name="Straight Arrow Connector 78"/>
          <p:cNvCxnSpPr/>
          <p:nvPr/>
        </p:nvCxnSpPr>
        <p:spPr>
          <a:xfrm rot="5400000" flipH="1" flipV="1">
            <a:off x="1640682" y="783431"/>
            <a:ext cx="1576388" cy="15716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H="1">
            <a:off x="2713831" y="2235995"/>
            <a:ext cx="2600325" cy="5953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flipH="1" flipV="1">
            <a:off x="4745832" y="2845593"/>
            <a:ext cx="908050" cy="93821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6215063" y="2482850"/>
            <a:ext cx="1685925" cy="174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769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linds(horizontal)">
                                      <p:cBhvr>
                                        <p:cTn id="37" dur="500"/>
                                        <p:tgtEl>
                                          <p:spTgt spid="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blinds(horizontal)">
                                      <p:cBhvr>
                                        <p:cTn id="57" dur="500"/>
                                        <p:tgtEl>
                                          <p:spTgt spid="7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blinds(horizontal)">
                                      <p:cBhvr>
                                        <p:cTn id="62" dur="500"/>
                                        <p:tgtEl>
                                          <p:spTgt spid="7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blinds(horizontal)">
                                      <p:cBhvr>
                                        <p:cTn id="67" dur="500"/>
                                        <p:tgtEl>
                                          <p:spTgt spid="8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blinds(horizontal)">
                                      <p:cBhvr>
                                        <p:cTn id="72" dur="500"/>
                                        <p:tgtEl>
                                          <p:spTgt spid="8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blinds(horizontal)">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23" grpId="0"/>
      <p:bldP spid="24" grpId="0"/>
      <p:bldP spid="34" grpId="0"/>
      <p:bldP spid="35" grpId="0"/>
      <p:bldP spid="43" grpId="0"/>
      <p:bldP spid="44" grpId="0"/>
      <p:bldP spid="7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214313" y="142875"/>
            <a:ext cx="8715375" cy="939800"/>
          </a:xfrm>
          <a:prstGeom prst="rect">
            <a:avLst/>
          </a:prstGeom>
          <a:solidFill>
            <a:schemeClr val="accent2">
              <a:lumMod val="75000"/>
            </a:schemeClr>
          </a:solidFill>
          <a:ln w="9525">
            <a:no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id-ID" sz="4400" b="1">
                <a:solidFill>
                  <a:schemeClr val="bg1"/>
                </a:solidFill>
                <a:latin typeface="+mn-lt"/>
                <a:cs typeface="Arial" charset="0"/>
              </a:rPr>
              <a:t>PERT </a:t>
            </a:r>
            <a:r>
              <a:rPr lang="en-US" altLang="id-ID" sz="3200" b="1">
                <a:solidFill>
                  <a:schemeClr val="bg1"/>
                </a:solidFill>
                <a:latin typeface="+mn-lt"/>
                <a:cs typeface="Arial" charset="0"/>
              </a:rPr>
              <a:t>(</a:t>
            </a:r>
            <a:r>
              <a:rPr lang="en-US" altLang="id-ID" sz="3200" b="1" i="1">
                <a:solidFill>
                  <a:schemeClr val="bg1"/>
                </a:solidFill>
                <a:latin typeface="+mn-lt"/>
                <a:cs typeface="Arial" charset="0"/>
              </a:rPr>
              <a:t>Program evaluation and review technique</a:t>
            </a:r>
            <a:r>
              <a:rPr lang="en-US" altLang="id-ID" sz="3200" b="1">
                <a:solidFill>
                  <a:schemeClr val="bg1"/>
                </a:solidFill>
                <a:latin typeface="+mn-lt"/>
                <a:cs typeface="Arial" charset="0"/>
              </a:rPr>
              <a:t>)</a:t>
            </a:r>
            <a:r>
              <a:rPr lang="en-US" altLang="id-ID" sz="4400" b="1">
                <a:solidFill>
                  <a:schemeClr val="bg1"/>
                </a:solidFill>
                <a:latin typeface="+mn-lt"/>
                <a:cs typeface="Arial" charset="0"/>
              </a:rPr>
              <a:t> </a:t>
            </a:r>
            <a:endParaRPr lang="en-US" altLang="id-ID" sz="4400" b="1">
              <a:solidFill>
                <a:schemeClr val="bg1"/>
              </a:solidFill>
              <a:latin typeface="+mn-lt"/>
            </a:endParaRPr>
          </a:p>
        </p:txBody>
      </p:sp>
      <p:sp>
        <p:nvSpPr>
          <p:cNvPr id="12291" name="Rectangle 4"/>
          <p:cNvSpPr>
            <a:spLocks noChangeArrowheads="1"/>
          </p:cNvSpPr>
          <p:nvPr/>
        </p:nvSpPr>
        <p:spPr bwMode="auto">
          <a:xfrm>
            <a:off x="392113" y="1497013"/>
            <a:ext cx="842962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20000"/>
              </a:spcBef>
            </a:pPr>
            <a:r>
              <a:rPr lang="en-US" altLang="id-ID" sz="2400">
                <a:latin typeface="Agency FB" pitchFamily="34" charset="0"/>
              </a:rPr>
              <a:t>Waktu pengerjaan proyek (tp) mengikuti distribusi normal yang rata-ratanya (µ), adalah jumlah rata-rata waktu kegiatan kritis, yaitu:</a:t>
            </a:r>
          </a:p>
          <a:p>
            <a:pPr algn="just">
              <a:spcBef>
                <a:spcPct val="20000"/>
              </a:spcBef>
            </a:pPr>
            <a:r>
              <a:rPr lang="en-US" altLang="id-ID" sz="2400">
                <a:latin typeface="Agency FB" pitchFamily="34" charset="0"/>
              </a:rPr>
              <a:t>µ 	= 	t</a:t>
            </a:r>
            <a:r>
              <a:rPr lang="en-US" altLang="id-ID" sz="2400" baseline="-25000">
                <a:latin typeface="Agency FB" pitchFamily="34" charset="0"/>
              </a:rPr>
              <a:t>12</a:t>
            </a:r>
            <a:r>
              <a:rPr lang="en-US" altLang="id-ID" sz="2400">
                <a:latin typeface="Agency FB" pitchFamily="34" charset="0"/>
              </a:rPr>
              <a:t>+t</a:t>
            </a:r>
            <a:r>
              <a:rPr lang="en-US" altLang="id-ID" sz="2400" baseline="-25000">
                <a:latin typeface="Agency FB" pitchFamily="34" charset="0"/>
              </a:rPr>
              <a:t>23</a:t>
            </a:r>
            <a:r>
              <a:rPr lang="en-US" altLang="id-ID" sz="2400">
                <a:latin typeface="Agency FB" pitchFamily="34" charset="0"/>
              </a:rPr>
              <a:t>+t</a:t>
            </a:r>
            <a:r>
              <a:rPr lang="en-US" altLang="id-ID" sz="2400" baseline="-25000">
                <a:latin typeface="Agency FB" pitchFamily="34" charset="0"/>
              </a:rPr>
              <a:t>34</a:t>
            </a:r>
            <a:r>
              <a:rPr lang="en-US" altLang="id-ID" sz="2400">
                <a:latin typeface="Agency FB" pitchFamily="34" charset="0"/>
              </a:rPr>
              <a:t>+t</a:t>
            </a:r>
            <a:r>
              <a:rPr lang="en-US" altLang="id-ID" sz="2400" baseline="-25000">
                <a:latin typeface="Agency FB" pitchFamily="34" charset="0"/>
              </a:rPr>
              <a:t>45</a:t>
            </a:r>
          </a:p>
          <a:p>
            <a:pPr algn="just">
              <a:spcBef>
                <a:spcPct val="20000"/>
              </a:spcBef>
            </a:pPr>
            <a:r>
              <a:rPr lang="en-US" altLang="id-ID" sz="2400">
                <a:latin typeface="Agency FB" pitchFamily="34" charset="0"/>
              </a:rPr>
              <a:t>	= 	9 + 5 + 6 + 4</a:t>
            </a:r>
          </a:p>
          <a:p>
            <a:pPr algn="just">
              <a:spcBef>
                <a:spcPct val="20000"/>
              </a:spcBef>
            </a:pPr>
            <a:r>
              <a:rPr lang="en-US" altLang="id-ID" sz="2400">
                <a:latin typeface="Agency FB" pitchFamily="34" charset="0"/>
              </a:rPr>
              <a:t>	= 	24 Minggu</a:t>
            </a:r>
          </a:p>
          <a:p>
            <a:pPr algn="just">
              <a:spcBef>
                <a:spcPct val="20000"/>
              </a:spcBef>
            </a:pPr>
            <a:endParaRPr lang="en-US" altLang="id-ID" sz="2400">
              <a:latin typeface="Agency FB" pitchFamily="34" charset="0"/>
            </a:endParaRPr>
          </a:p>
          <a:p>
            <a:pPr algn="just">
              <a:spcBef>
                <a:spcPct val="20000"/>
              </a:spcBef>
            </a:pPr>
            <a:r>
              <a:rPr lang="en-US" altLang="id-ID" sz="2400">
                <a:latin typeface="Agency FB" pitchFamily="34" charset="0"/>
              </a:rPr>
              <a:t>Dan variansi (∂</a:t>
            </a:r>
            <a:r>
              <a:rPr lang="en-US" altLang="id-ID" sz="2400" baseline="30000">
                <a:latin typeface="Agency FB" pitchFamily="34" charset="0"/>
              </a:rPr>
              <a:t>2</a:t>
            </a:r>
            <a:r>
              <a:rPr lang="en-US" altLang="id-ID" sz="2400">
                <a:latin typeface="Agency FB" pitchFamily="34" charset="0"/>
              </a:rPr>
              <a:t> ) adalah jumlah variansi waktu kegiatan kritis, sehingga</a:t>
            </a:r>
          </a:p>
          <a:p>
            <a:pPr algn="just">
              <a:spcBef>
                <a:spcPct val="20000"/>
              </a:spcBef>
            </a:pPr>
            <a:r>
              <a:rPr lang="en-US" altLang="id-ID" sz="2400">
                <a:latin typeface="Agency FB" pitchFamily="34" charset="0"/>
              </a:rPr>
              <a:t>∂</a:t>
            </a:r>
            <a:r>
              <a:rPr lang="en-US" altLang="id-ID" sz="2400" baseline="30000">
                <a:latin typeface="Agency FB" pitchFamily="34" charset="0"/>
              </a:rPr>
              <a:t>2</a:t>
            </a:r>
            <a:r>
              <a:rPr lang="en-US" altLang="id-ID" sz="2400">
                <a:latin typeface="Agency FB" pitchFamily="34" charset="0"/>
              </a:rPr>
              <a:t> 	= 	v12 + v23 + v34 + v45</a:t>
            </a:r>
          </a:p>
          <a:p>
            <a:pPr algn="just">
              <a:spcBef>
                <a:spcPct val="20000"/>
              </a:spcBef>
            </a:pPr>
            <a:r>
              <a:rPr lang="en-US" altLang="id-ID" sz="2400">
                <a:latin typeface="Agency FB" pitchFamily="34" charset="0"/>
              </a:rPr>
              <a:t>∂</a:t>
            </a:r>
            <a:r>
              <a:rPr lang="en-US" altLang="id-ID" sz="2400" baseline="30000">
                <a:latin typeface="Agency FB" pitchFamily="34" charset="0"/>
              </a:rPr>
              <a:t>2 	</a:t>
            </a:r>
            <a:r>
              <a:rPr lang="en-US" altLang="id-ID" sz="2400">
                <a:latin typeface="Agency FB" pitchFamily="34" charset="0"/>
              </a:rPr>
              <a:t>= 	4 + 0.44 + 0.44 + 0.11</a:t>
            </a:r>
          </a:p>
          <a:p>
            <a:pPr algn="just">
              <a:spcBef>
                <a:spcPct val="20000"/>
              </a:spcBef>
            </a:pPr>
            <a:r>
              <a:rPr lang="en-US" altLang="id-ID" sz="2400">
                <a:latin typeface="Agency FB" pitchFamily="34" charset="0"/>
              </a:rPr>
              <a:t>∂</a:t>
            </a:r>
            <a:r>
              <a:rPr lang="en-US" altLang="id-ID" sz="2400" baseline="30000">
                <a:latin typeface="Agency FB" pitchFamily="34" charset="0"/>
              </a:rPr>
              <a:t>2 	</a:t>
            </a:r>
            <a:r>
              <a:rPr lang="en-US" altLang="id-ID" sz="2400">
                <a:latin typeface="Agency FB" pitchFamily="34" charset="0"/>
              </a:rPr>
              <a:t>= 	5 Minggu</a:t>
            </a:r>
          </a:p>
        </p:txBody>
      </p:sp>
    </p:spTree>
    <p:extLst>
      <p:ext uri="{BB962C8B-B14F-4D97-AF65-F5344CB8AC3E}">
        <p14:creationId xmlns:p14="http://schemas.microsoft.com/office/powerpoint/2010/main" val="2757218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07" y="871539"/>
            <a:ext cx="8440614" cy="491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69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id-ID" sz="4400" dirty="0"/>
              <a:t>Perencanaan Proyek</a:t>
            </a:r>
          </a:p>
        </p:txBody>
      </p:sp>
      <p:sp>
        <p:nvSpPr>
          <p:cNvPr id="16387" name="Content Placeholder 2"/>
          <p:cNvSpPr>
            <a:spLocks noGrp="1"/>
          </p:cNvSpPr>
          <p:nvPr>
            <p:ph idx="1"/>
          </p:nvPr>
        </p:nvSpPr>
        <p:spPr/>
        <p:txBody>
          <a:bodyPr/>
          <a:lstStyle/>
          <a:p>
            <a:pPr marL="465138" indent="-465138">
              <a:lnSpc>
                <a:spcPct val="100000"/>
              </a:lnSpc>
              <a:buFont typeface="Wingdings" pitchFamily="2" charset="2"/>
              <a:buChar char="Ø"/>
            </a:pPr>
            <a:r>
              <a:rPr lang="id-ID" altLang="id-ID" sz="2000" dirty="0">
                <a:latin typeface="Arial" charset="0"/>
                <a:cs typeface="Arial" charset="0"/>
              </a:rPr>
              <a:t>Proyek bisa digambarkan sebagai serangkaian tugas terkait yang ditujukan terhadap sebuah hasil utama. </a:t>
            </a:r>
          </a:p>
          <a:p>
            <a:pPr marL="465138" indent="-465138">
              <a:lnSpc>
                <a:spcPct val="100000"/>
              </a:lnSpc>
              <a:buFont typeface="Wingdings" pitchFamily="2" charset="2"/>
              <a:buChar char="Ø"/>
            </a:pPr>
            <a:r>
              <a:rPr lang="id-ID" altLang="id-ID" sz="2000" b="1" dirty="0">
                <a:latin typeface="Arial" charset="0"/>
                <a:cs typeface="Arial" charset="0"/>
              </a:rPr>
              <a:t>pengorganisasian proyek</a:t>
            </a:r>
            <a:r>
              <a:rPr lang="id-ID" altLang="id-ID" sz="2000" dirty="0">
                <a:latin typeface="Arial" charset="0"/>
                <a:cs typeface="Arial" charset="0"/>
              </a:rPr>
              <a:t> (</a:t>
            </a:r>
            <a:r>
              <a:rPr lang="id-ID" altLang="id-ID" sz="2000" i="1" dirty="0">
                <a:latin typeface="Arial" charset="0"/>
                <a:cs typeface="Arial" charset="0"/>
              </a:rPr>
              <a:t>project organization</a:t>
            </a:r>
            <a:r>
              <a:rPr lang="id-ID" altLang="id-ID" sz="2000" dirty="0">
                <a:latin typeface="Arial" charset="0"/>
                <a:cs typeface="Arial" charset="0"/>
              </a:rPr>
              <a:t>) dikembangkan untuk memastikan program yang ada saat ini tetap berlangsung dengan lancar dengan basis harian sementara proyek baru selesai dengan berhasil. </a:t>
            </a:r>
          </a:p>
          <a:p>
            <a:pPr marL="465138" indent="-465138">
              <a:lnSpc>
                <a:spcPct val="100000"/>
              </a:lnSpc>
              <a:buFont typeface="Wingdings" pitchFamily="2" charset="2"/>
              <a:buChar char="Ø"/>
            </a:pPr>
            <a:r>
              <a:rPr lang="id-ID" altLang="id-ID" sz="2000" b="1" dirty="0">
                <a:latin typeface="Arial" charset="0"/>
                <a:cs typeface="Arial" charset="0"/>
              </a:rPr>
              <a:t>Struktur perincian kerja</a:t>
            </a:r>
            <a:r>
              <a:rPr lang="id-ID" altLang="id-ID" sz="2000" dirty="0">
                <a:latin typeface="Arial" charset="0"/>
                <a:cs typeface="Arial" charset="0"/>
              </a:rPr>
              <a:t> (</a:t>
            </a:r>
            <a:r>
              <a:rPr lang="id-ID" altLang="id-ID" sz="2000" i="1" dirty="0">
                <a:latin typeface="Arial" charset="0"/>
                <a:cs typeface="Arial" charset="0"/>
              </a:rPr>
              <a:t>work breakdown structure</a:t>
            </a:r>
            <a:r>
              <a:rPr lang="id-ID" altLang="id-ID" sz="2000" dirty="0">
                <a:latin typeface="Arial" charset="0"/>
                <a:cs typeface="Arial" charset="0"/>
              </a:rPr>
              <a:t>—WBS) menjelaskan proyek dengan membaginya ke dalam subkomponen utama (atau tugas), yang kemudian dibagi ke dalam komponen yang lebih detail lagi, dan akhirnya ke dalam serangkaian aktivitas serta biaya yang terkait dengannya. </a:t>
            </a:r>
          </a:p>
        </p:txBody>
      </p:sp>
    </p:spTree>
    <p:extLst>
      <p:ext uri="{BB962C8B-B14F-4D97-AF65-F5344CB8AC3E}">
        <p14:creationId xmlns:p14="http://schemas.microsoft.com/office/powerpoint/2010/main" val="2217091667"/>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14" y="2430087"/>
            <a:ext cx="8143779" cy="272877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a:xfrm>
            <a:off x="677863" y="216942"/>
            <a:ext cx="7770812" cy="1260475"/>
          </a:xfrm>
          <a:solidFill>
            <a:schemeClr val="accent4">
              <a:lumMod val="60000"/>
              <a:lumOff val="40000"/>
            </a:schemeClr>
          </a:solidFill>
          <a:ln>
            <a:solidFill>
              <a:schemeClr val="accent2">
                <a:lumMod val="50000"/>
              </a:schemeClr>
            </a:solidFill>
          </a:ln>
        </p:spPr>
        <p:txBody>
          <a:bodyPr/>
          <a:lstStyle/>
          <a:p>
            <a:pPr>
              <a:lnSpc>
                <a:spcPct val="80000"/>
              </a:lnSpc>
            </a:pPr>
            <a:r>
              <a:rPr lang="en-US" altLang="id-ID" dirty="0">
                <a:latin typeface="+mn-lt"/>
                <a:cs typeface="Arial" pitchFamily="34" charset="0"/>
              </a:rPr>
              <a:t>Project Planning, Scheduling, and Controlling</a:t>
            </a:r>
            <a:endParaRPr lang="en-US" altLang="id-ID" dirty="0">
              <a:solidFill>
                <a:srgbClr val="33CC33"/>
              </a:solidFill>
              <a:latin typeface="+mn-lt"/>
              <a:cs typeface="Arial"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41992"/>
                                        </p:tgtEl>
                                        <p:attrNameLst>
                                          <p:attrName>style.visibility</p:attrName>
                                        </p:attrNameLst>
                                      </p:cBhvr>
                                      <p:to>
                                        <p:strVal val="visible"/>
                                      </p:to>
                                    </p:set>
                                    <p:anim calcmode="lin" valueType="num">
                                      <p:cBhvr>
                                        <p:cTn id="7" dur="1000" fill="hold"/>
                                        <p:tgtEl>
                                          <p:spTgt spid="41992"/>
                                        </p:tgtEl>
                                        <p:attrNameLst>
                                          <p:attrName>ppt_w</p:attrName>
                                        </p:attrNameLst>
                                      </p:cBhvr>
                                      <p:tavLst>
                                        <p:tav tm="0">
                                          <p:val>
                                            <p:strVal val="2/3*#ppt_w"/>
                                          </p:val>
                                        </p:tav>
                                        <p:tav tm="100000">
                                          <p:val>
                                            <p:strVal val="#ppt_w"/>
                                          </p:val>
                                        </p:tav>
                                      </p:tavLst>
                                    </p:anim>
                                    <p:anim calcmode="lin" valueType="num">
                                      <p:cBhvr>
                                        <p:cTn id="8" dur="1000" fill="hold"/>
                                        <p:tgtEl>
                                          <p:spTgt spid="4199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id-ID" sz="4900" dirty="0"/>
              <a:t>Penentuan Jadwal Proyek</a:t>
            </a:r>
          </a:p>
        </p:txBody>
      </p:sp>
      <p:sp>
        <p:nvSpPr>
          <p:cNvPr id="3" name="Content Placeholder 2"/>
          <p:cNvSpPr>
            <a:spLocks noGrp="1"/>
          </p:cNvSpPr>
          <p:nvPr>
            <p:ph idx="1"/>
          </p:nvPr>
        </p:nvSpPr>
        <p:spPr/>
        <p:txBody>
          <a:bodyPr>
            <a:noAutofit/>
          </a:bodyPr>
          <a:lstStyle/>
          <a:p>
            <a:pPr marL="465138" indent="-465138">
              <a:lnSpc>
                <a:spcPct val="100000"/>
              </a:lnSpc>
              <a:buFont typeface="Wingdings" pitchFamily="2" charset="2"/>
              <a:buChar char="Ø"/>
              <a:defRPr/>
            </a:pPr>
            <a:r>
              <a:rPr lang="id-ID" sz="1700" b="1" dirty="0">
                <a:latin typeface="Arial" pitchFamily="34" charset="0"/>
                <a:cs typeface="Arial" pitchFamily="34" charset="0"/>
              </a:rPr>
              <a:t>Grafik Gantt </a:t>
            </a:r>
            <a:r>
              <a:rPr lang="id-ID" sz="1700" dirty="0">
                <a:latin typeface="Arial" pitchFamily="34" charset="0"/>
                <a:cs typeface="Arial" pitchFamily="34" charset="0"/>
              </a:rPr>
              <a:t>(</a:t>
            </a:r>
            <a:r>
              <a:rPr lang="id-ID" sz="1700" i="1" dirty="0">
                <a:latin typeface="Arial" pitchFamily="34" charset="0"/>
                <a:cs typeface="Arial" pitchFamily="34" charset="0"/>
              </a:rPr>
              <a:t>Gantt chart</a:t>
            </a:r>
            <a:r>
              <a:rPr lang="id-ID" sz="1700" dirty="0">
                <a:latin typeface="Arial" pitchFamily="34" charset="0"/>
                <a:cs typeface="Arial" pitchFamily="34" charset="0"/>
              </a:rPr>
              <a:t>), grafik perencanaan yang biasanya digunakan untuk menentukan jadwal sumber daya dan mengalokasikan waktu.</a:t>
            </a:r>
          </a:p>
          <a:p>
            <a:pPr marL="465138" indent="-465138">
              <a:lnSpc>
                <a:spcPct val="100000"/>
              </a:lnSpc>
              <a:buFont typeface="Wingdings" pitchFamily="2" charset="2"/>
              <a:buChar char="Ø"/>
              <a:defRPr/>
            </a:pPr>
            <a:r>
              <a:rPr lang="id-ID" sz="1700" dirty="0">
                <a:latin typeface="Arial" pitchFamily="34" charset="0"/>
                <a:cs typeface="Arial" pitchFamily="34" charset="0"/>
              </a:rPr>
              <a:t>Tujuan penentuan jadwal proyek</a:t>
            </a:r>
          </a:p>
          <a:p>
            <a:pPr marL="914400" lvl="1" indent="-449263">
              <a:lnSpc>
                <a:spcPct val="100000"/>
              </a:lnSpc>
              <a:buFont typeface="Wingdings" pitchFamily="2" charset="2"/>
              <a:buChar char="q"/>
              <a:defRPr/>
            </a:pPr>
            <a:r>
              <a:rPr lang="id-ID" sz="1700" dirty="0">
                <a:latin typeface="Arial" pitchFamily="34" charset="0"/>
                <a:cs typeface="Arial" pitchFamily="34" charset="0"/>
              </a:rPr>
              <a:t>Menunjukan hubungan dari masing-masing aktivitas dengan yang lainnya dan dengan keseluruhan proyek. </a:t>
            </a:r>
          </a:p>
          <a:p>
            <a:pPr marL="914400" lvl="1" indent="-449263">
              <a:lnSpc>
                <a:spcPct val="100000"/>
              </a:lnSpc>
              <a:buFont typeface="Wingdings" pitchFamily="2" charset="2"/>
              <a:buChar char="q"/>
              <a:defRPr/>
            </a:pPr>
            <a:r>
              <a:rPr lang="id-ID" sz="1700" dirty="0">
                <a:latin typeface="Arial" pitchFamily="34" charset="0"/>
                <a:cs typeface="Arial" pitchFamily="34" charset="0"/>
              </a:rPr>
              <a:t>Mengidentifikasi hubungan yang lebih diutamakan di antara berbagai aktivitas. </a:t>
            </a:r>
          </a:p>
          <a:p>
            <a:pPr marL="914400" lvl="1" indent="-449263">
              <a:lnSpc>
                <a:spcPct val="100000"/>
              </a:lnSpc>
              <a:buFont typeface="Wingdings" pitchFamily="2" charset="2"/>
              <a:buChar char="q"/>
              <a:defRPr/>
            </a:pPr>
            <a:r>
              <a:rPr lang="id-ID" sz="1700" dirty="0">
                <a:latin typeface="Arial" pitchFamily="34" charset="0"/>
                <a:cs typeface="Arial" pitchFamily="34" charset="0"/>
              </a:rPr>
              <a:t>Mendorong pengaturan waktu realistik dan estimasi biaya untuk masing-masing aktivitas. </a:t>
            </a:r>
          </a:p>
          <a:p>
            <a:pPr marL="914400" lvl="1" indent="-449263">
              <a:lnSpc>
                <a:spcPct val="100000"/>
              </a:lnSpc>
              <a:buFont typeface="Wingdings" pitchFamily="2" charset="2"/>
              <a:buChar char="q"/>
              <a:defRPr/>
            </a:pPr>
            <a:r>
              <a:rPr lang="id-ID" sz="1700" dirty="0">
                <a:latin typeface="Arial" pitchFamily="34" charset="0"/>
                <a:cs typeface="Arial" pitchFamily="34" charset="0"/>
              </a:rPr>
              <a:t>Membantu menjadikan lebih baik penggunaan orang, uang, dan sumber daya material dengan mengidentifikasi kemacetan utama dalam proyek.</a:t>
            </a:r>
          </a:p>
          <a:p>
            <a:pPr>
              <a:lnSpc>
                <a:spcPct val="100000"/>
              </a:lnSpc>
              <a:buFont typeface="Wingdings" pitchFamily="2" charset="2"/>
              <a:buChar char="Ø"/>
              <a:defRPr/>
            </a:pPr>
            <a:endParaRPr lang="id-ID" sz="2000" dirty="0">
              <a:latin typeface="Arial" pitchFamily="34" charset="0"/>
              <a:cs typeface="Arial" pitchFamily="34" charset="0"/>
            </a:endParaRPr>
          </a:p>
        </p:txBody>
      </p:sp>
    </p:spTree>
    <p:extLst>
      <p:ext uri="{BB962C8B-B14F-4D97-AF65-F5344CB8AC3E}">
        <p14:creationId xmlns:p14="http://schemas.microsoft.com/office/powerpoint/2010/main" val="959041062"/>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2040530"/>
            <a:ext cx="4767262"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046" y="3436890"/>
            <a:ext cx="8261350" cy="20970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677863" y="216942"/>
            <a:ext cx="7770812" cy="1260475"/>
          </a:xfrm>
          <a:solidFill>
            <a:schemeClr val="accent4">
              <a:lumMod val="60000"/>
              <a:lumOff val="40000"/>
            </a:schemeClr>
          </a:solidFill>
          <a:ln>
            <a:solidFill>
              <a:schemeClr val="accent2">
                <a:lumMod val="50000"/>
              </a:schemeClr>
            </a:solidFill>
          </a:ln>
        </p:spPr>
        <p:txBody>
          <a:bodyPr/>
          <a:lstStyle/>
          <a:p>
            <a:pPr>
              <a:lnSpc>
                <a:spcPct val="80000"/>
              </a:lnSpc>
            </a:pPr>
            <a:r>
              <a:rPr lang="en-US" altLang="id-ID" dirty="0">
                <a:latin typeface="+mn-lt"/>
                <a:cs typeface="Arial" pitchFamily="34" charset="0"/>
              </a:rPr>
              <a:t>Project Planning, Scheduling, and Controlling</a:t>
            </a:r>
            <a:endParaRPr lang="en-US" altLang="id-ID" dirty="0">
              <a:solidFill>
                <a:srgbClr val="33CC33"/>
              </a:solidFill>
              <a:latin typeface="+mn-lt"/>
              <a:cs typeface="Arial"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id-ID" sz="4900" dirty="0"/>
              <a:t>Pengendalian Proyek</a:t>
            </a:r>
          </a:p>
        </p:txBody>
      </p:sp>
      <p:sp>
        <p:nvSpPr>
          <p:cNvPr id="18435" name="Content Placeholder 2"/>
          <p:cNvSpPr>
            <a:spLocks noGrp="1"/>
          </p:cNvSpPr>
          <p:nvPr>
            <p:ph idx="1"/>
          </p:nvPr>
        </p:nvSpPr>
        <p:spPr/>
        <p:txBody>
          <a:bodyPr/>
          <a:lstStyle/>
          <a:p>
            <a:pPr marL="465138" indent="-465138">
              <a:buFont typeface="Wingdings" pitchFamily="2" charset="2"/>
              <a:buChar char="Ø"/>
            </a:pPr>
            <a:r>
              <a:rPr lang="id-ID" altLang="id-ID" sz="2000" dirty="0">
                <a:latin typeface="Arial" charset="0"/>
                <a:cs typeface="Arial" charset="0"/>
              </a:rPr>
              <a:t>Program yang terkomputerisasi menghasilkan sebuah keragaman yang luas dari laporan PERT/CPM, termasuk </a:t>
            </a:r>
          </a:p>
          <a:p>
            <a:pPr marL="914400" lvl="1" indent="-449263">
              <a:buFont typeface="Wingdings" pitchFamily="2" charset="2"/>
              <a:buChar char="q"/>
            </a:pPr>
            <a:r>
              <a:rPr lang="id-ID" altLang="id-ID" sz="2000" dirty="0">
                <a:latin typeface="Arial" charset="0"/>
                <a:cs typeface="Arial" charset="0"/>
              </a:rPr>
              <a:t>Perincian biaya yang detail untuk masing-masing tugas</a:t>
            </a:r>
          </a:p>
          <a:p>
            <a:pPr marL="914400" lvl="1" indent="-449263">
              <a:buFont typeface="Wingdings" pitchFamily="2" charset="2"/>
              <a:buChar char="q"/>
            </a:pPr>
            <a:r>
              <a:rPr lang="id-ID" altLang="id-ID" sz="2000" dirty="0">
                <a:latin typeface="Arial" charset="0"/>
                <a:cs typeface="Arial" charset="0"/>
              </a:rPr>
              <a:t>Kurva total program buruh</a:t>
            </a:r>
          </a:p>
          <a:p>
            <a:pPr marL="914400" lvl="1" indent="-449263">
              <a:buFont typeface="Wingdings" pitchFamily="2" charset="2"/>
              <a:buChar char="q"/>
            </a:pPr>
            <a:r>
              <a:rPr lang="id-ID" altLang="id-ID" sz="2000" dirty="0">
                <a:latin typeface="Arial" charset="0"/>
                <a:cs typeface="Arial" charset="0"/>
              </a:rPr>
              <a:t>Tabel distribusi biaya</a:t>
            </a:r>
          </a:p>
          <a:p>
            <a:pPr marL="914400" lvl="1" indent="-449263">
              <a:buFont typeface="Wingdings" pitchFamily="2" charset="2"/>
              <a:buChar char="q"/>
            </a:pPr>
            <a:r>
              <a:rPr lang="id-ID" altLang="id-ID" sz="2000" dirty="0">
                <a:latin typeface="Arial" charset="0"/>
                <a:cs typeface="Arial" charset="0"/>
              </a:rPr>
              <a:t>Biaya fungsional dan rangkuman jam</a:t>
            </a:r>
          </a:p>
          <a:p>
            <a:pPr marL="914400" lvl="1" indent="-449263">
              <a:buFont typeface="Wingdings" pitchFamily="2" charset="2"/>
              <a:buChar char="q"/>
            </a:pPr>
            <a:r>
              <a:rPr lang="id-ID" altLang="id-ID" sz="2000" dirty="0">
                <a:latin typeface="Arial" charset="0"/>
                <a:cs typeface="Arial" charset="0"/>
              </a:rPr>
              <a:t>Peramalan bahan mentah dan pengeluaran</a:t>
            </a:r>
          </a:p>
          <a:p>
            <a:pPr marL="914400" lvl="1" indent="-449263">
              <a:buFont typeface="Wingdings" pitchFamily="2" charset="2"/>
              <a:buChar char="q"/>
            </a:pPr>
            <a:r>
              <a:rPr lang="id-ID" altLang="id-ID" sz="2000" dirty="0">
                <a:latin typeface="Arial" charset="0"/>
                <a:cs typeface="Arial" charset="0"/>
              </a:rPr>
              <a:t>Laporan varian</a:t>
            </a:r>
          </a:p>
          <a:p>
            <a:pPr marL="914400" lvl="1" indent="-449263">
              <a:buFont typeface="Wingdings" pitchFamily="2" charset="2"/>
              <a:buChar char="q"/>
            </a:pPr>
            <a:r>
              <a:rPr lang="id-ID" altLang="id-ID" sz="2000" dirty="0">
                <a:latin typeface="Arial" charset="0"/>
                <a:cs typeface="Arial" charset="0"/>
              </a:rPr>
              <a:t>Laporan analisis waktu</a:t>
            </a:r>
          </a:p>
          <a:p>
            <a:pPr marL="914400" lvl="1" indent="-449263">
              <a:buFont typeface="Wingdings" pitchFamily="2" charset="2"/>
              <a:buChar char="q"/>
            </a:pPr>
            <a:r>
              <a:rPr lang="id-ID" altLang="id-ID" sz="2000" dirty="0">
                <a:latin typeface="Arial" charset="0"/>
                <a:cs typeface="Arial" charset="0"/>
              </a:rPr>
              <a:t>Laporan status pekerjaan.	</a:t>
            </a:r>
          </a:p>
          <a:p>
            <a:pPr marL="465138" indent="-465138">
              <a:lnSpc>
                <a:spcPct val="150000"/>
              </a:lnSpc>
              <a:buFont typeface="Wingdings" pitchFamily="2" charset="2"/>
              <a:buChar char="Ø"/>
            </a:pPr>
            <a:endParaRPr lang="id-ID" altLang="id-ID" sz="2000" dirty="0">
              <a:latin typeface="Arial" charset="0"/>
              <a:cs typeface="Arial" charset="0"/>
            </a:endParaRPr>
          </a:p>
        </p:txBody>
      </p:sp>
    </p:spTree>
    <p:extLst>
      <p:ext uri="{BB962C8B-B14F-4D97-AF65-F5344CB8AC3E}">
        <p14:creationId xmlns:p14="http://schemas.microsoft.com/office/powerpoint/2010/main" val="951590242"/>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1"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590800"/>
            <a:ext cx="6503988" cy="1651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f3-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663" y="3249613"/>
            <a:ext cx="8448675" cy="2289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677863" y="216942"/>
            <a:ext cx="7770812" cy="1260475"/>
          </a:xfrm>
          <a:solidFill>
            <a:schemeClr val="accent4">
              <a:lumMod val="60000"/>
              <a:lumOff val="40000"/>
            </a:schemeClr>
          </a:solidFill>
          <a:ln>
            <a:solidFill>
              <a:schemeClr val="accent2">
                <a:lumMod val="50000"/>
              </a:schemeClr>
            </a:solidFill>
          </a:ln>
        </p:spPr>
        <p:txBody>
          <a:bodyPr/>
          <a:lstStyle/>
          <a:p>
            <a:pPr>
              <a:lnSpc>
                <a:spcPct val="80000"/>
              </a:lnSpc>
            </a:pPr>
            <a:r>
              <a:rPr lang="en-US" altLang="id-ID" dirty="0">
                <a:latin typeface="+mn-lt"/>
                <a:cs typeface="Arial" pitchFamily="34" charset="0"/>
              </a:rPr>
              <a:t>Project Planning, Scheduling, and Controlling</a:t>
            </a:r>
            <a:endParaRPr lang="en-US" altLang="id-ID" dirty="0">
              <a:solidFill>
                <a:srgbClr val="33CC33"/>
              </a:solidFill>
              <a:latin typeface="+mn-lt"/>
              <a:cs typeface="Arial" pitchFamily="3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a:xfrm>
            <a:off x="677863" y="216942"/>
            <a:ext cx="7770812" cy="1260475"/>
          </a:xfrm>
          <a:solidFill>
            <a:schemeClr val="accent4">
              <a:lumMod val="60000"/>
              <a:lumOff val="40000"/>
            </a:schemeClr>
          </a:solidFill>
          <a:ln>
            <a:solidFill>
              <a:schemeClr val="accent2">
                <a:lumMod val="50000"/>
              </a:schemeClr>
            </a:solidFill>
          </a:ln>
        </p:spPr>
        <p:txBody>
          <a:bodyPr/>
          <a:lstStyle/>
          <a:p>
            <a:pPr>
              <a:lnSpc>
                <a:spcPct val="80000"/>
              </a:lnSpc>
            </a:pPr>
            <a:r>
              <a:rPr lang="en-US" altLang="id-ID" dirty="0">
                <a:latin typeface="+mn-lt"/>
                <a:cs typeface="Arial" pitchFamily="34" charset="0"/>
              </a:rPr>
              <a:t>Project Planning, Scheduling, and Controlling</a:t>
            </a:r>
            <a:endParaRPr lang="en-US" altLang="id-ID" dirty="0">
              <a:solidFill>
                <a:srgbClr val="33CC33"/>
              </a:solidFill>
              <a:latin typeface="+mn-lt"/>
              <a:cs typeface="Arial" pitchFamily="34" charset="0"/>
            </a:endParaRPr>
          </a:p>
        </p:txBody>
      </p:sp>
      <p:pic>
        <p:nvPicPr>
          <p:cNvPr id="5017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79"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r>
              <a:rPr lang="en-AU" altLang="id-ID" sz="1600" b="1">
                <a:latin typeface="Arial" pitchFamily="34" charset="0"/>
                <a:ea typeface="MS PGothic" pitchFamily="34" charset="-128"/>
              </a:rPr>
              <a:t>Figure </a:t>
            </a:r>
            <a:r>
              <a:rPr lang="en-AU" altLang="id-ID" sz="1600" b="1">
                <a:solidFill>
                  <a:srgbClr val="255898"/>
                </a:solidFill>
                <a:latin typeface="Arial" pitchFamily="34" charset="0"/>
                <a:ea typeface="MS PGothic" pitchFamily="34" charset="-128"/>
              </a:rPr>
              <a:t>3.1</a:t>
            </a:r>
          </a:p>
        </p:txBody>
      </p:sp>
      <p:pic>
        <p:nvPicPr>
          <p:cNvPr id="50180" name="Picture 2"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1088" y="3205163"/>
            <a:ext cx="6683375" cy="1697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1" descr="f3-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1263" y="4521200"/>
            <a:ext cx="5826125" cy="15779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12"/>
          <p:cNvGrpSpPr>
            <a:grpSpLocks/>
          </p:cNvGrpSpPr>
          <p:nvPr/>
        </p:nvGrpSpPr>
        <p:grpSpPr bwMode="auto">
          <a:xfrm>
            <a:off x="5537200" y="3298825"/>
            <a:ext cx="3292475" cy="1627188"/>
            <a:chOff x="3520" y="1959"/>
            <a:chExt cx="2074" cy="1025"/>
          </a:xfrm>
        </p:grpSpPr>
        <p:sp>
          <p:nvSpPr>
            <p:cNvPr id="50189" name="Line 13"/>
            <p:cNvSpPr>
              <a:spLocks noChangeShapeType="1"/>
            </p:cNvSpPr>
            <p:nvPr/>
          </p:nvSpPr>
          <p:spPr bwMode="auto">
            <a:xfrm flipV="1">
              <a:off x="4144" y="2424"/>
              <a:ext cx="368" cy="56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0190" name="Text Box 14"/>
            <p:cNvSpPr txBox="1">
              <a:spLocks noChangeArrowheads="1"/>
            </p:cNvSpPr>
            <p:nvPr/>
          </p:nvSpPr>
          <p:spPr bwMode="auto">
            <a:xfrm>
              <a:off x="3520" y="1959"/>
              <a:ext cx="2074" cy="801"/>
            </a:xfrm>
            <a:prstGeom prst="rect">
              <a:avLst/>
            </a:prstGeom>
            <a:solidFill>
              <a:srgbClr val="D33320"/>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nSpc>
                  <a:spcPct val="90000"/>
                </a:lnSpc>
                <a:spcAft>
                  <a:spcPct val="20000"/>
                </a:spcAft>
              </a:pPr>
              <a:r>
                <a:rPr lang="en-US" altLang="id-ID" sz="2000" b="1">
                  <a:latin typeface="Arial" pitchFamily="34" charset="0"/>
                  <a:ea typeface="MS PGothic" pitchFamily="34" charset="-128"/>
                </a:rPr>
                <a:t>Budgets</a:t>
              </a:r>
            </a:p>
            <a:p>
              <a:pPr>
                <a:lnSpc>
                  <a:spcPct val="90000"/>
                </a:lnSpc>
                <a:spcAft>
                  <a:spcPct val="20000"/>
                </a:spcAft>
              </a:pPr>
              <a:r>
                <a:rPr lang="en-US" altLang="id-ID" sz="2000" b="1">
                  <a:latin typeface="Arial" pitchFamily="34" charset="0"/>
                  <a:ea typeface="MS PGothic" pitchFamily="34" charset="-128"/>
                </a:rPr>
                <a:t>Delayed activities report</a:t>
              </a:r>
            </a:p>
            <a:p>
              <a:pPr>
                <a:lnSpc>
                  <a:spcPct val="90000"/>
                </a:lnSpc>
                <a:spcAft>
                  <a:spcPct val="20000"/>
                </a:spcAft>
              </a:pPr>
              <a:r>
                <a:rPr lang="en-US" altLang="id-ID" sz="2000" b="1">
                  <a:latin typeface="Arial" pitchFamily="34" charset="0"/>
                  <a:ea typeface="MS PGothic" pitchFamily="34" charset="-128"/>
                </a:rPr>
                <a:t>Slack activities report</a:t>
              </a:r>
              <a:endParaRPr lang="en-AU" altLang="id-ID" sz="2000" b="1">
                <a:latin typeface="Arial" pitchFamily="34" charset="0"/>
                <a:ea typeface="MS PGothic" pitchFamily="34" charset="-128"/>
              </a:endParaRPr>
            </a:p>
          </p:txBody>
        </p:sp>
      </p:grpSp>
      <p:grpSp>
        <p:nvGrpSpPr>
          <p:cNvPr id="10" name="Group 15"/>
          <p:cNvGrpSpPr>
            <a:grpSpLocks/>
          </p:cNvGrpSpPr>
          <p:nvPr/>
        </p:nvGrpSpPr>
        <p:grpSpPr bwMode="auto">
          <a:xfrm>
            <a:off x="3238500" y="506413"/>
            <a:ext cx="4376738" cy="1995487"/>
            <a:chOff x="2072" y="255"/>
            <a:chExt cx="2757" cy="1257"/>
          </a:xfrm>
        </p:grpSpPr>
        <p:sp>
          <p:nvSpPr>
            <p:cNvPr id="50187" name="Line 16"/>
            <p:cNvSpPr>
              <a:spLocks noChangeShapeType="1"/>
            </p:cNvSpPr>
            <p:nvPr/>
          </p:nvSpPr>
          <p:spPr bwMode="auto">
            <a:xfrm flipV="1">
              <a:off x="2072" y="888"/>
              <a:ext cx="584" cy="36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0188" name="Text Box 17"/>
            <p:cNvSpPr txBox="1">
              <a:spLocks noChangeArrowheads="1"/>
            </p:cNvSpPr>
            <p:nvPr/>
          </p:nvSpPr>
          <p:spPr bwMode="auto">
            <a:xfrm>
              <a:off x="2600" y="255"/>
              <a:ext cx="2229" cy="1257"/>
            </a:xfrm>
            <a:prstGeom prst="rect">
              <a:avLst/>
            </a:prstGeom>
            <a:solidFill>
              <a:schemeClr val="accent1"/>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nSpc>
                  <a:spcPct val="90000"/>
                </a:lnSpc>
                <a:spcAft>
                  <a:spcPct val="20000"/>
                </a:spcAft>
              </a:pPr>
              <a:r>
                <a:rPr lang="en-US" altLang="id-ID" sz="2000" b="1">
                  <a:latin typeface="Arial" pitchFamily="34" charset="0"/>
                  <a:ea typeface="MS PGothic" pitchFamily="34" charset="-128"/>
                </a:rPr>
                <a:t>Time/cost estimates</a:t>
              </a:r>
            </a:p>
            <a:p>
              <a:pPr>
                <a:lnSpc>
                  <a:spcPct val="90000"/>
                </a:lnSpc>
                <a:spcAft>
                  <a:spcPct val="20000"/>
                </a:spcAft>
              </a:pPr>
              <a:r>
                <a:rPr lang="en-US" altLang="id-ID" sz="2000" b="1">
                  <a:latin typeface="Arial" pitchFamily="34" charset="0"/>
                  <a:ea typeface="MS PGothic" pitchFamily="34" charset="-128"/>
                </a:rPr>
                <a:t>Budgets</a:t>
              </a:r>
            </a:p>
            <a:p>
              <a:pPr>
                <a:lnSpc>
                  <a:spcPct val="90000"/>
                </a:lnSpc>
                <a:spcAft>
                  <a:spcPct val="20000"/>
                </a:spcAft>
              </a:pPr>
              <a:r>
                <a:rPr lang="en-US" altLang="id-ID" sz="2000" b="1">
                  <a:latin typeface="Arial" pitchFamily="34" charset="0"/>
                  <a:ea typeface="MS PGothic" pitchFamily="34" charset="-128"/>
                </a:rPr>
                <a:t>Engineering diagrams</a:t>
              </a:r>
            </a:p>
            <a:p>
              <a:pPr>
                <a:lnSpc>
                  <a:spcPct val="90000"/>
                </a:lnSpc>
                <a:spcAft>
                  <a:spcPct val="20000"/>
                </a:spcAft>
              </a:pPr>
              <a:r>
                <a:rPr lang="en-US" altLang="id-ID" sz="2000" b="1">
                  <a:latin typeface="Arial" pitchFamily="34" charset="0"/>
                  <a:ea typeface="MS PGothic" pitchFamily="34" charset="-128"/>
                </a:rPr>
                <a:t>Cash flow charts</a:t>
              </a:r>
            </a:p>
            <a:p>
              <a:pPr>
                <a:lnSpc>
                  <a:spcPct val="90000"/>
                </a:lnSpc>
                <a:spcAft>
                  <a:spcPct val="20000"/>
                </a:spcAft>
              </a:pPr>
              <a:r>
                <a:rPr lang="en-US" altLang="id-ID" sz="2000" b="1">
                  <a:latin typeface="Arial" pitchFamily="34" charset="0"/>
                  <a:ea typeface="MS PGothic" pitchFamily="34" charset="-128"/>
                </a:rPr>
                <a:t>Material availability details</a:t>
              </a:r>
              <a:endParaRPr lang="en-AU" altLang="id-ID" sz="2000" b="1">
                <a:latin typeface="Arial" pitchFamily="34" charset="0"/>
                <a:ea typeface="MS PGothic" pitchFamily="34" charset="-128"/>
              </a:endParaRPr>
            </a:p>
          </p:txBody>
        </p:sp>
      </p:grpSp>
      <p:grpSp>
        <p:nvGrpSpPr>
          <p:cNvPr id="13" name="Group 18"/>
          <p:cNvGrpSpPr>
            <a:grpSpLocks/>
          </p:cNvGrpSpPr>
          <p:nvPr/>
        </p:nvGrpSpPr>
        <p:grpSpPr bwMode="auto">
          <a:xfrm>
            <a:off x="392113" y="4037013"/>
            <a:ext cx="2846387" cy="2195512"/>
            <a:chOff x="136" y="2086"/>
            <a:chExt cx="1793" cy="1383"/>
          </a:xfrm>
        </p:grpSpPr>
        <p:sp>
          <p:nvSpPr>
            <p:cNvPr id="50185" name="Line 19"/>
            <p:cNvSpPr>
              <a:spLocks noChangeShapeType="1"/>
            </p:cNvSpPr>
            <p:nvPr/>
          </p:nvSpPr>
          <p:spPr bwMode="auto">
            <a:xfrm flipV="1">
              <a:off x="1345" y="2086"/>
              <a:ext cx="215" cy="41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0186" name="Text Box 20"/>
            <p:cNvSpPr txBox="1">
              <a:spLocks noChangeArrowheads="1"/>
            </p:cNvSpPr>
            <p:nvPr/>
          </p:nvSpPr>
          <p:spPr bwMode="auto">
            <a:xfrm>
              <a:off x="136" y="2423"/>
              <a:ext cx="1793" cy="1046"/>
            </a:xfrm>
            <a:prstGeom prst="rect">
              <a:avLst/>
            </a:prstGeom>
            <a:solidFill>
              <a:srgbClr val="D33320"/>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nSpc>
                  <a:spcPct val="90000"/>
                </a:lnSpc>
                <a:spcAft>
                  <a:spcPct val="20000"/>
                </a:spcAft>
              </a:pPr>
              <a:r>
                <a:rPr lang="en-US" altLang="id-ID" sz="2000" b="1">
                  <a:latin typeface="Arial" pitchFamily="34" charset="0"/>
                  <a:ea typeface="MS PGothic" pitchFamily="34" charset="-128"/>
                </a:rPr>
                <a:t>CPM/PERT</a:t>
              </a:r>
            </a:p>
            <a:p>
              <a:pPr>
                <a:lnSpc>
                  <a:spcPct val="90000"/>
                </a:lnSpc>
                <a:spcAft>
                  <a:spcPct val="20000"/>
                </a:spcAft>
              </a:pPr>
              <a:r>
                <a:rPr lang="en-US" altLang="id-ID" sz="2000" b="1">
                  <a:latin typeface="Arial" pitchFamily="34" charset="0"/>
                  <a:ea typeface="MS PGothic" pitchFamily="34" charset="-128"/>
                </a:rPr>
                <a:t>Gantt charts</a:t>
              </a:r>
            </a:p>
            <a:p>
              <a:pPr>
                <a:lnSpc>
                  <a:spcPct val="90000"/>
                </a:lnSpc>
                <a:spcAft>
                  <a:spcPct val="20000"/>
                </a:spcAft>
              </a:pPr>
              <a:r>
                <a:rPr lang="en-US" altLang="id-ID" sz="2000" b="1">
                  <a:latin typeface="Arial" pitchFamily="34" charset="0"/>
                  <a:ea typeface="MS PGothic" pitchFamily="34" charset="-128"/>
                </a:rPr>
                <a:t>Milestone charts</a:t>
              </a:r>
            </a:p>
            <a:p>
              <a:pPr>
                <a:lnSpc>
                  <a:spcPct val="90000"/>
                </a:lnSpc>
                <a:spcAft>
                  <a:spcPct val="20000"/>
                </a:spcAft>
              </a:pPr>
              <a:r>
                <a:rPr lang="en-US" altLang="id-ID" sz="2000" b="1">
                  <a:latin typeface="Arial" pitchFamily="34" charset="0"/>
                  <a:ea typeface="MS PGothic" pitchFamily="34" charset="-128"/>
                </a:rPr>
                <a:t>Cash flow schedules</a:t>
              </a:r>
              <a:endParaRPr lang="en-AU" altLang="id-ID" sz="2000" b="1">
                <a:latin typeface="Arial" pitchFamily="34" charset="0"/>
                <a:ea typeface="MS PGothic" pitchFamily="34" charset="-128"/>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000"/>
                                        <p:tgtEl>
                                          <p:spTgt spid="13"/>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nodeType="afterGroup">
                            <p:stCondLst>
                              <p:cond delay="4000"/>
                            </p:stCondLst>
                            <p:childTnLst>
                              <p:par>
                                <p:cTn id="13" presetID="22" presetClass="entr" presetSubtype="4"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R11">
      <a:dk1>
        <a:srgbClr val="000000"/>
      </a:dk1>
      <a:lt1>
        <a:srgbClr val="FFFFFF"/>
      </a:lt1>
      <a:dk2>
        <a:srgbClr val="255898"/>
      </a:dk2>
      <a:lt2>
        <a:srgbClr val="FFFCF2"/>
      </a:lt2>
      <a:accent1>
        <a:srgbClr val="D33320"/>
      </a:accent1>
      <a:accent2>
        <a:srgbClr val="9FACC7"/>
      </a:accent2>
      <a:accent3>
        <a:srgbClr val="F7D7AC"/>
      </a:accent3>
      <a:accent4>
        <a:srgbClr val="BDD6A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1816</TotalTime>
  <Words>1922</Words>
  <Application>Microsoft Office PowerPoint</Application>
  <PresentationFormat>On-screen Show (4:3)</PresentationFormat>
  <Paragraphs>387</Paragraphs>
  <Slides>28</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Agency FB</vt:lpstr>
      <vt:lpstr>Arial</vt:lpstr>
      <vt:lpstr>Arial Unicode MS</vt:lpstr>
      <vt:lpstr>Calibri</vt:lpstr>
      <vt:lpstr>Lucida Grande</vt:lpstr>
      <vt:lpstr>Wingdings</vt:lpstr>
      <vt:lpstr>Office Theme</vt:lpstr>
      <vt:lpstr>Equation</vt:lpstr>
      <vt:lpstr> </vt:lpstr>
      <vt:lpstr>Manajemen Proyek</vt:lpstr>
      <vt:lpstr>Perencanaan Proyek</vt:lpstr>
      <vt:lpstr>Project Planning, Scheduling, and Controlling</vt:lpstr>
      <vt:lpstr>Penentuan Jadwal Proyek</vt:lpstr>
      <vt:lpstr>Project Planning, Scheduling, and Controlling</vt:lpstr>
      <vt:lpstr>Pengendalian Proyek</vt:lpstr>
      <vt:lpstr>Project Planning, Scheduling, and Controlling</vt:lpstr>
      <vt:lpstr>Project Planning, Scheduling, and Controlling</vt:lpstr>
      <vt:lpstr>   EMPAT LANGKAH DALAM MEMPERSINGKAT SUATU PROYEK    Empat Langkah dalam Mempersingkat suatu Proyek</vt:lpstr>
      <vt:lpstr>Project Management Techniques</vt:lpstr>
      <vt:lpstr>A Simple Gantt Chart</vt:lpstr>
      <vt:lpstr>Service For a Delta Jet</vt:lpstr>
      <vt:lpstr>PERT and CPM</vt:lpstr>
      <vt:lpstr>Pengertian CPM dan PERT</vt:lpstr>
      <vt:lpstr>    Sebuah Tinjauan terhadap Pert dan CPMS      </vt:lpstr>
      <vt:lpstr>     Sebuah Tinjauan terhadap Pert dan CPM (Lanjutan)      </vt:lpstr>
      <vt:lpstr>Six Steps PERT &amp; CPM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Heizer/Render 11e</dc:title>
  <dc:subject>Chapter 3 - Project Management</dc:subject>
  <dc:creator>Rz Aziz</dc:creator>
  <cp:lastModifiedBy>RZ.ABDUL AZIZ</cp:lastModifiedBy>
  <cp:revision>208</cp:revision>
  <dcterms:created xsi:type="dcterms:W3CDTF">2012-09-28T10:33:31Z</dcterms:created>
  <dcterms:modified xsi:type="dcterms:W3CDTF">2021-12-17T23:32:27Z</dcterms:modified>
</cp:coreProperties>
</file>