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75" r:id="rId6"/>
    <p:sldId id="273" r:id="rId7"/>
    <p:sldId id="256" r:id="rId8"/>
    <p:sldId id="274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>
      <p:cViewPr>
        <p:scale>
          <a:sx n="96" d="100"/>
          <a:sy n="96" d="100"/>
        </p:scale>
        <p:origin x="188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407-2250-4352-B096-CF931DCFC8E2}" type="datetimeFigureOut">
              <a:rPr lang="en-US" smtClean="0"/>
              <a:pPr/>
              <a:t>3/9/25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5638800" cy="3679825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Komputer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Aplikasi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Vector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286000"/>
            <a:ext cx="56388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Introduksi</a:t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6400800" cy="2667000"/>
          </a:xfrm>
        </p:spPr>
        <p:txBody>
          <a:bodyPr/>
          <a:lstStyle/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1400" dirty="0" err="1">
                <a:solidFill>
                  <a:schemeClr val="tx1"/>
                </a:solidFill>
              </a:rPr>
              <a:t>Dosen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l" eaLnBrk="1" hangingPunct="1"/>
            <a:r>
              <a:rPr lang="en-US" sz="1400" b="1" dirty="0">
                <a:solidFill>
                  <a:schemeClr val="tx1"/>
                </a:solidFill>
              </a:rPr>
              <a:t>Muhammad </a:t>
            </a:r>
            <a:r>
              <a:rPr lang="en-US" sz="1400" b="1" dirty="0" err="1">
                <a:solidFill>
                  <a:schemeClr val="tx1"/>
                </a:solidFill>
              </a:rPr>
              <a:t>Redintan</a:t>
            </a:r>
            <a:r>
              <a:rPr lang="en-US" sz="1400" b="1" dirty="0">
                <a:solidFill>
                  <a:schemeClr val="tx1"/>
                </a:solidFill>
              </a:rPr>
              <a:t> Justin, M.Ds</a:t>
            </a:r>
          </a:p>
        </p:txBody>
      </p:sp>
      <p:pic>
        <p:nvPicPr>
          <p:cNvPr id="13314" name="Picture 2" descr="http://www.oxygen-consulting.co.uk/wp-content/uploads/2012/06/times-infograph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7215" cy="1447800"/>
          </a:xfrm>
          <a:prstGeom prst="rect">
            <a:avLst/>
          </a:prstGeom>
          <a:noFill/>
        </p:spPr>
      </p:pic>
      <p:pic>
        <p:nvPicPr>
          <p:cNvPr id="13316" name="Picture 4" descr="http://smarthive.com/wp-content/uploads/2014/05/flight-instruction-illustration-505x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2299179" cy="1447800"/>
          </a:xfrm>
          <a:prstGeom prst="rect">
            <a:avLst/>
          </a:prstGeom>
          <a:noFill/>
        </p:spPr>
      </p:pic>
      <p:pic>
        <p:nvPicPr>
          <p:cNvPr id="13318" name="Picture 6" descr="http://previews.123rf.com/images/arrow/arrow1107/arrow110700001/10025431-Media-Icons-Stock-Photo-icon.jpg"/>
          <p:cNvPicPr>
            <a:picLocks noChangeAspect="1" noChangeArrowheads="1"/>
          </p:cNvPicPr>
          <p:nvPr/>
        </p:nvPicPr>
        <p:blipFill>
          <a:blip r:embed="rId4" cstate="print"/>
          <a:srcRect r="54000" b="62000"/>
          <a:stretch>
            <a:fillRect/>
          </a:stretch>
        </p:blipFill>
        <p:spPr bwMode="auto">
          <a:xfrm>
            <a:off x="3581400" y="0"/>
            <a:ext cx="1752600" cy="1447800"/>
          </a:xfrm>
          <a:prstGeom prst="rect">
            <a:avLst/>
          </a:prstGeom>
          <a:noFill/>
        </p:spPr>
      </p:pic>
      <p:pic>
        <p:nvPicPr>
          <p:cNvPr id="13320" name="Picture 8" descr="http://retaildesignblog.net/wp-content/uploads/2013/04/Voskresenskoe-wayfinding-and-identity-by-Tomat-design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-1"/>
            <a:ext cx="2133600" cy="1472777"/>
          </a:xfrm>
          <a:prstGeom prst="rect">
            <a:avLst/>
          </a:prstGeom>
          <a:noFill/>
        </p:spPr>
      </p:pic>
      <p:pic>
        <p:nvPicPr>
          <p:cNvPr id="13322" name="Picture 10" descr="https://thisisbravetalk.files.wordpress.com/2013/03/coventgarden595_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0"/>
            <a:ext cx="2066925" cy="14748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flipV="1">
            <a:off x="0" y="1447800"/>
            <a:ext cx="91440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447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Selamat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Berkarya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0574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Aturan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Perkuliahan</a:t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7467600" cy="4525963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Aturan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Umum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Kelas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/>
              <a:t>	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hadir</a:t>
            </a:r>
            <a:r>
              <a:rPr lang="en-US" sz="1600" dirty="0"/>
              <a:t> di </a:t>
            </a:r>
            <a:r>
              <a:rPr lang="en-US" sz="1600" dirty="0" err="1"/>
              <a:t>kelas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keterlambatan</a:t>
            </a:r>
            <a:r>
              <a:rPr lang="en-US" sz="1600" dirty="0"/>
              <a:t> 15 </a:t>
            </a:r>
            <a:r>
              <a:rPr lang="en-US" sz="1600" dirty="0" err="1"/>
              <a:t>menit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, </a:t>
            </a:r>
            <a:r>
              <a:rPr lang="en-US" sz="1600" dirty="0" err="1"/>
              <a:t>mencatat</a:t>
            </a:r>
            <a:r>
              <a:rPr lang="en-US" sz="1600" dirty="0"/>
              <a:t> brief/</a:t>
            </a:r>
            <a:r>
              <a:rPr lang="en-US" sz="1600" dirty="0" err="1"/>
              <a:t>materi</a:t>
            </a:r>
            <a:r>
              <a:rPr lang="en-US" sz="1600" dirty="0"/>
              <a:t>  </a:t>
            </a:r>
            <a:r>
              <a:rPr lang="en-US" sz="1600" dirty="0" err="1"/>
              <a:t>perkuliahan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,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progres</a:t>
            </a:r>
            <a:r>
              <a:rPr lang="en-US" sz="1600" dirty="0"/>
              <a:t> &amp; </a:t>
            </a:r>
            <a:r>
              <a:rPr lang="en-US" sz="1600" dirty="0" err="1"/>
              <a:t>referensi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(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presensi</a:t>
            </a:r>
            <a:r>
              <a:rPr lang="en-US" sz="1600" dirty="0"/>
              <a:t>),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plagiasi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1600" dirty="0"/>
          </a:p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Kehadiran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DKV </a:t>
            </a:r>
            <a:r>
              <a:rPr lang="en-US" sz="1600" dirty="0" err="1"/>
              <a:t>Grafis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rasio</a:t>
            </a:r>
            <a:r>
              <a:rPr lang="en-US" sz="1600" dirty="0"/>
              <a:t> </a:t>
            </a:r>
            <a:r>
              <a:rPr lang="en-US" sz="1600" dirty="0" err="1"/>
              <a:t>kehadiran</a:t>
            </a:r>
            <a:r>
              <a:rPr lang="en-US" sz="1600" dirty="0"/>
              <a:t> 75% </a:t>
            </a:r>
            <a:r>
              <a:rPr lang="en-US" sz="1600" dirty="0" err="1"/>
              <a:t>atau</a:t>
            </a:r>
            <a:r>
              <a:rPr lang="en-US" sz="1600" dirty="0"/>
              <a:t> 12x </a:t>
            </a:r>
            <a:r>
              <a:rPr lang="en-US" sz="1600" dirty="0" err="1"/>
              <a:t>pertemuan</a:t>
            </a:r>
            <a:r>
              <a:rPr lang="en-US" sz="1600" dirty="0"/>
              <a:t> (</a:t>
            </a:r>
            <a:r>
              <a:rPr lang="en-US" sz="1600" dirty="0" err="1"/>
              <a:t>termasuk</a:t>
            </a:r>
            <a:r>
              <a:rPr lang="en-US" sz="1600" dirty="0"/>
              <a:t> UTS &amp; UAS). </a:t>
            </a:r>
            <a:r>
              <a:rPr lang="en-US" sz="1600" dirty="0" err="1"/>
              <a:t>Ketidakhadiran</a:t>
            </a:r>
            <a:r>
              <a:rPr lang="en-US" sz="1600" dirty="0"/>
              <a:t> 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 25% (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setara</a:t>
            </a:r>
            <a:r>
              <a:rPr lang="en-US" sz="1600" dirty="0"/>
              <a:t> 4 </a:t>
            </a:r>
            <a:r>
              <a:rPr lang="en-US" sz="1600" dirty="0" err="1"/>
              <a:t>pertemuan</a:t>
            </a:r>
            <a:r>
              <a:rPr lang="en-US" sz="1600" dirty="0"/>
              <a:t>)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, </a:t>
            </a:r>
            <a:r>
              <a:rPr lang="en-US" sz="1600" dirty="0" err="1"/>
              <a:t>izin</a:t>
            </a:r>
            <a:r>
              <a:rPr lang="en-US" sz="1600" dirty="0"/>
              <a:t> &amp; </a:t>
            </a:r>
            <a:r>
              <a:rPr lang="en-US" sz="1600" dirty="0" err="1"/>
              <a:t>dispensasi</a:t>
            </a:r>
            <a:r>
              <a:rPr lang="en-US" sz="1600" dirty="0"/>
              <a:t>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Melebihi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minimum </a:t>
            </a:r>
            <a:r>
              <a:rPr lang="en-US" sz="1600" dirty="0" err="1"/>
              <a:t>kehadiran</a:t>
            </a:r>
            <a:r>
              <a:rPr lang="en-US" sz="1600" dirty="0"/>
              <a:t> </a:t>
            </a:r>
            <a:r>
              <a:rPr lang="en-US" sz="1600" dirty="0" err="1"/>
              <a:t>otomatis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lulus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Komputer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Vector.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75438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Deadline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Tugas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700" dirty="0"/>
              <a:t>	</a:t>
            </a:r>
            <a:r>
              <a:rPr lang="en-US" sz="1700" dirty="0" err="1"/>
              <a:t>Ketepatan</a:t>
            </a:r>
            <a:r>
              <a:rPr lang="en-US" sz="1700" dirty="0"/>
              <a:t> </a:t>
            </a:r>
            <a:r>
              <a:rPr lang="en-US" sz="1700" dirty="0" err="1"/>
              <a:t>waktu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tugas</a:t>
            </a:r>
            <a:r>
              <a:rPr lang="en-US" sz="1700" dirty="0"/>
              <a:t> </a:t>
            </a:r>
            <a:r>
              <a:rPr lang="en-US" sz="1700" dirty="0" err="1"/>
              <a:t>merupakan</a:t>
            </a:r>
            <a:r>
              <a:rPr lang="en-US" sz="1700" dirty="0"/>
              <a:t> salah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kewajiban</a:t>
            </a:r>
            <a:r>
              <a:rPr lang="en-US" sz="1700" dirty="0"/>
              <a:t> yang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dilaksanakan</a:t>
            </a:r>
            <a:r>
              <a:rPr lang="en-US" sz="1700" dirty="0"/>
              <a:t> </a:t>
            </a:r>
            <a:r>
              <a:rPr lang="en-US" sz="1700" dirty="0" err="1"/>
              <a:t>mahasiswa</a:t>
            </a:r>
            <a:r>
              <a:rPr lang="en-US" sz="17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Vector</a:t>
            </a:r>
            <a:r>
              <a:rPr lang="en-US" sz="1700" dirty="0"/>
              <a:t>.  Hal </a:t>
            </a:r>
            <a:r>
              <a:rPr lang="en-US" sz="1700" dirty="0" err="1"/>
              <a:t>ini</a:t>
            </a:r>
            <a:r>
              <a:rPr lang="en-US" sz="1700" dirty="0"/>
              <a:t>, </a:t>
            </a:r>
            <a:r>
              <a:rPr lang="en-US" sz="1700" dirty="0" err="1"/>
              <a:t>dicaangkan</a:t>
            </a:r>
            <a:r>
              <a:rPr lang="en-US" sz="1700" dirty="0"/>
              <a:t> </a:t>
            </a:r>
            <a:r>
              <a:rPr lang="en-US" sz="1700" dirty="0" err="1"/>
              <a:t>sebagai</a:t>
            </a:r>
            <a:r>
              <a:rPr lang="en-US" sz="1700" dirty="0"/>
              <a:t> </a:t>
            </a:r>
            <a:r>
              <a:rPr lang="en-US" sz="1700" dirty="0" err="1"/>
              <a:t>langkah</a:t>
            </a:r>
            <a:r>
              <a:rPr lang="en-US" sz="1700" dirty="0"/>
              <a:t> </a:t>
            </a:r>
            <a:r>
              <a:rPr lang="en-US" sz="1700" dirty="0" err="1"/>
              <a:t>penegakan</a:t>
            </a:r>
            <a:r>
              <a:rPr lang="en-US" sz="1700" dirty="0"/>
              <a:t> </a:t>
            </a:r>
            <a:r>
              <a:rPr lang="en-US" sz="1700" dirty="0" err="1"/>
              <a:t>kedisiplinan</a:t>
            </a:r>
            <a:r>
              <a:rPr lang="en-US" sz="1700" dirty="0"/>
              <a:t> </a:t>
            </a:r>
            <a:r>
              <a:rPr lang="en-US" sz="1700" dirty="0" err="1"/>
              <a:t>berkarya</a:t>
            </a:r>
            <a:r>
              <a:rPr lang="en-US" sz="1700" dirty="0"/>
              <a:t>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suatu</a:t>
            </a:r>
            <a:r>
              <a:rPr lang="en-US" sz="1700" dirty="0"/>
              <a:t> </a:t>
            </a:r>
            <a:r>
              <a:rPr lang="en-US" sz="1700" dirty="0" err="1"/>
              <a:t>karya</a:t>
            </a:r>
            <a:r>
              <a:rPr lang="en-US" sz="1700" dirty="0"/>
              <a:t>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dikenakan</a:t>
            </a:r>
            <a:r>
              <a:rPr lang="en-US" sz="1700" dirty="0"/>
              <a:t> </a:t>
            </a:r>
            <a:r>
              <a:rPr lang="en-US" sz="1700" dirty="0" err="1"/>
              <a:t>aturan</a:t>
            </a:r>
            <a:r>
              <a:rPr lang="en-US" sz="1700" dirty="0"/>
              <a:t> </a:t>
            </a:r>
            <a:r>
              <a:rPr lang="en-US" sz="1700" dirty="0" err="1"/>
              <a:t>sbb</a:t>
            </a:r>
            <a:r>
              <a:rPr lang="en-US" sz="1700" dirty="0"/>
              <a:t> :</a:t>
            </a:r>
          </a:p>
          <a:p>
            <a:pPr>
              <a:buNone/>
            </a:pPr>
            <a:r>
              <a:rPr lang="en-US" sz="1700" dirty="0"/>
              <a:t>	1.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</a:t>
            </a:r>
            <a:r>
              <a:rPr lang="en-US" sz="1700" dirty="0" err="1"/>
              <a:t>tugas</a:t>
            </a:r>
            <a:r>
              <a:rPr lang="en-US" sz="1700" dirty="0"/>
              <a:t> </a:t>
            </a:r>
            <a:r>
              <a:rPr lang="en-US" sz="1700" dirty="0" err="1"/>
              <a:t>biasa</a:t>
            </a:r>
            <a:r>
              <a:rPr lang="en-US" sz="1700" dirty="0"/>
              <a:t>, </a:t>
            </a:r>
            <a:r>
              <a:rPr lang="en-US" sz="1700" dirty="0" err="1"/>
              <a:t>pengurangan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-10/</a:t>
            </a:r>
            <a:r>
              <a:rPr lang="en-US" sz="1700" dirty="0" err="1"/>
              <a:t>minggu</a:t>
            </a:r>
            <a:r>
              <a:rPr lang="en-US" sz="1700" dirty="0"/>
              <a:t>.</a:t>
            </a:r>
          </a:p>
          <a:p>
            <a:pPr>
              <a:buNone/>
            </a:pPr>
            <a:r>
              <a:rPr lang="en-US" sz="1700" dirty="0"/>
              <a:t>	    </a:t>
            </a:r>
            <a:r>
              <a:rPr lang="en-US" sz="1700" dirty="0" err="1"/>
              <a:t>Maksimal</a:t>
            </a:r>
            <a:r>
              <a:rPr lang="en-US" sz="1700" dirty="0"/>
              <a:t> </a:t>
            </a:r>
            <a:r>
              <a:rPr lang="en-US" sz="1700" dirty="0" err="1"/>
              <a:t>keterlambatan</a:t>
            </a:r>
            <a:r>
              <a:rPr lang="en-US" sz="1700" dirty="0"/>
              <a:t> 2 </a:t>
            </a:r>
            <a:r>
              <a:rPr lang="en-US" sz="1700" dirty="0" err="1"/>
              <a:t>minggu</a:t>
            </a:r>
            <a:r>
              <a:rPr lang="en-US" sz="1700" dirty="0"/>
              <a:t>.</a:t>
            </a:r>
          </a:p>
          <a:p>
            <a:pPr>
              <a:buNone/>
            </a:pPr>
            <a:r>
              <a:rPr lang="en-US" sz="1700" dirty="0"/>
              <a:t>	2. </a:t>
            </a:r>
            <a:r>
              <a:rPr lang="en-US" sz="1700" dirty="0" err="1"/>
              <a:t>Keterlambatan</a:t>
            </a:r>
            <a:r>
              <a:rPr lang="en-US" sz="1700" dirty="0"/>
              <a:t> </a:t>
            </a:r>
            <a:r>
              <a:rPr lang="en-US" sz="1700" dirty="0" err="1"/>
              <a:t>pengumpulan</a:t>
            </a:r>
            <a:r>
              <a:rPr lang="en-US" sz="1700" dirty="0"/>
              <a:t> UTS </a:t>
            </a:r>
            <a:r>
              <a:rPr lang="en-US" sz="1700" dirty="0" err="1"/>
              <a:t>atau</a:t>
            </a:r>
            <a:r>
              <a:rPr lang="en-US" sz="1700" dirty="0"/>
              <a:t> UAS, </a:t>
            </a:r>
            <a:r>
              <a:rPr lang="en-US" sz="1700" dirty="0" err="1"/>
              <a:t>karya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diterima</a:t>
            </a:r>
            <a:r>
              <a:rPr lang="en-US" sz="1700" dirty="0"/>
              <a:t>.</a:t>
            </a:r>
            <a:br>
              <a:rPr lang="en-US" sz="1700" dirty="0"/>
            </a:br>
            <a:endParaRPr lang="en-US" sz="1700" dirty="0"/>
          </a:p>
          <a:p>
            <a:pPr eaLnBrk="1" hangingPunct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Nilai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/>
              <a:t>	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/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ketepatan</a:t>
            </a:r>
            <a:r>
              <a:rPr lang="en-US" sz="1600" dirty="0"/>
              <a:t> brief </a:t>
            </a:r>
            <a:r>
              <a:rPr lang="en-US" sz="1600" dirty="0" err="1"/>
              <a:t>tugas</a:t>
            </a:r>
            <a:r>
              <a:rPr lang="en-US" sz="1600" dirty="0"/>
              <a:t>, </a:t>
            </a:r>
            <a:r>
              <a:rPr lang="en-US" sz="1600" dirty="0" err="1"/>
              <a:t>proses</a:t>
            </a:r>
            <a:r>
              <a:rPr lang="en-US" sz="1600" dirty="0"/>
              <a:t>,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solusi</a:t>
            </a:r>
            <a:r>
              <a:rPr lang="en-US" sz="1600" dirty="0"/>
              <a:t>,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eksperimental</a:t>
            </a:r>
            <a:r>
              <a:rPr lang="en-US" sz="1600" dirty="0"/>
              <a:t> , </a:t>
            </a:r>
            <a:r>
              <a:rPr lang="en-US" sz="1600" dirty="0" err="1"/>
              <a:t>kelengkapan</a:t>
            </a:r>
            <a:r>
              <a:rPr lang="en-US" sz="1600" dirty="0"/>
              <a:t> &amp; </a:t>
            </a:r>
            <a:r>
              <a:rPr lang="en-US" sz="1600" dirty="0" err="1"/>
              <a:t>kerapihan</a:t>
            </a:r>
            <a:r>
              <a:rPr lang="en-US" sz="1600" dirty="0"/>
              <a:t> </a:t>
            </a:r>
            <a:r>
              <a:rPr lang="en-US" sz="1600" dirty="0" err="1"/>
              <a:t>penyajian</a:t>
            </a:r>
            <a:r>
              <a:rPr lang="en-US" sz="1600" dirty="0"/>
              <a:t> &amp; </a:t>
            </a:r>
            <a:r>
              <a:rPr lang="en-US" sz="1600" dirty="0" err="1"/>
              <a:t>ketepatan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Nilai total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Nilai </a:t>
            </a:r>
            <a:r>
              <a:rPr lang="en-US" sz="1600" dirty="0" err="1"/>
              <a:t>Tugas</a:t>
            </a:r>
            <a:r>
              <a:rPr lang="en-US" sz="1600" dirty="0"/>
              <a:t> (20%), UTS (20%), UAS (20%), </a:t>
            </a:r>
            <a:r>
              <a:rPr lang="en-US" sz="1600" dirty="0" err="1"/>
              <a:t>Kehadiran</a:t>
            </a:r>
            <a:r>
              <a:rPr lang="en-US" sz="1600" dirty="0"/>
              <a:t> (20%) &amp; Etika (20%)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ETIKA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1800" dirty="0"/>
              <a:t>Jika </a:t>
            </a:r>
            <a:r>
              <a:rPr lang="en-US" sz="1800" dirty="0" err="1"/>
              <a:t>terlambat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15 </a:t>
            </a:r>
            <a:r>
              <a:rPr lang="en-US" sz="1800" dirty="0" err="1"/>
              <a:t>menit</a:t>
            </a:r>
            <a:r>
              <a:rPr lang="en-US" sz="1800" dirty="0"/>
              <a:t>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diperbolehkan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di </a:t>
            </a:r>
            <a:r>
              <a:rPr lang="en-US" sz="1800" dirty="0" err="1"/>
              <a:t>beri</a:t>
            </a:r>
            <a:r>
              <a:rPr lang="en-US" sz="1800" dirty="0"/>
              <a:t> </a:t>
            </a:r>
            <a:r>
              <a:rPr lang="en-US" sz="1800" dirty="0" err="1"/>
              <a:t>presensi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hadiran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Menghubungi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/ </a:t>
            </a:r>
            <a:r>
              <a:rPr lang="en-US" sz="1800" dirty="0" err="1"/>
              <a:t>menyangkut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pada jam 07.00 – 19.00 </a:t>
            </a:r>
          </a:p>
          <a:p>
            <a:pPr lvl="0"/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diperbolehkan</a:t>
            </a:r>
            <a:r>
              <a:rPr lang="en-US" sz="1800" dirty="0"/>
              <a:t> IZIN </a:t>
            </a:r>
            <a:r>
              <a:rPr lang="en-US" sz="1800" dirty="0" err="1"/>
              <a:t>melalui</a:t>
            </a:r>
            <a:r>
              <a:rPr lang="en-US" sz="1800" dirty="0"/>
              <a:t> chat/</a:t>
            </a:r>
            <a:r>
              <a:rPr lang="en-US" sz="1800" dirty="0" err="1"/>
              <a:t>telpon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surat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, </a:t>
            </a:r>
            <a:r>
              <a:rPr lang="en-US" sz="1800" dirty="0" err="1"/>
              <a:t>izin</a:t>
            </a:r>
            <a:r>
              <a:rPr lang="en-US" sz="1800" dirty="0"/>
              <a:t> </a:t>
            </a:r>
            <a:r>
              <a:rPr lang="en-US" sz="1800" dirty="0" err="1"/>
              <a:t>diluar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diwakilkan</a:t>
            </a:r>
            <a:r>
              <a:rPr lang="en-US" sz="1800" dirty="0"/>
              <a:t> orang </a:t>
            </a:r>
            <a:r>
              <a:rPr lang="en-US" sz="1800" dirty="0" err="1"/>
              <a:t>tua</a:t>
            </a:r>
            <a:r>
              <a:rPr lang="en-US" sz="1800" dirty="0"/>
              <a:t> dan </a:t>
            </a:r>
            <a:r>
              <a:rPr lang="en-US" sz="1800" dirty="0" err="1"/>
              <a:t>orangtua</a:t>
            </a:r>
            <a:r>
              <a:rPr lang="en-US" sz="1800" dirty="0"/>
              <a:t> </a:t>
            </a:r>
            <a:r>
              <a:rPr lang="en-US" sz="1800" dirty="0" err="1"/>
              <a:t>menghubungi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2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0574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Tema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Perkuliahan</a:t>
            </a:r>
            <a:b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7EE64D-0089-40DF-D93C-B5CE2987E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367"/>
          <a:stretch/>
        </p:blipFill>
        <p:spPr bwMode="auto">
          <a:xfrm>
            <a:off x="0" y="-37772"/>
            <a:ext cx="9144000" cy="6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5867400" cy="555625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/>
              <a:t>Adobe </a:t>
            </a:r>
            <a:r>
              <a:rPr lang="en-US" sz="2400" b="1" u="sng" dirty="0" err="1"/>
              <a:t>Ilustrator</a:t>
            </a:r>
            <a:endParaRPr lang="en-US" sz="2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467600" cy="4419600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Adobe Illustrator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perangkat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lunak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mengedit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merancang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grafis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vektor</a:t>
            </a:r>
            <a:r>
              <a:rPr lang="en-US" sz="1600" dirty="0">
                <a:solidFill>
                  <a:schemeClr val="tx1"/>
                </a:solidFill>
              </a:rPr>
              <a:t>. Program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dikembangkan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dipasarkan</a:t>
            </a:r>
            <a:r>
              <a:rPr lang="en-US" sz="1600" dirty="0">
                <a:solidFill>
                  <a:schemeClr val="tx1"/>
                </a:solidFill>
              </a:rPr>
              <a:t> oleh Adobe Systems. 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Adobe </a:t>
            </a:r>
            <a:r>
              <a:rPr lang="en-US" sz="1600" dirty="0" err="1">
                <a:solidFill>
                  <a:schemeClr val="tx1"/>
                </a:solidFill>
              </a:rPr>
              <a:t>mulai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mengembangkan</a:t>
            </a:r>
            <a:r>
              <a:rPr lang="en-US" sz="1600" dirty="0">
                <a:solidFill>
                  <a:schemeClr val="tx1"/>
                </a:solidFill>
              </a:rPr>
              <a:t> Illustrator pada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1985. </a:t>
            </a:r>
            <a:r>
              <a:rPr lang="en-US" sz="1600" dirty="0" err="1">
                <a:solidFill>
                  <a:schemeClr val="tx1"/>
                </a:solidFill>
              </a:rPr>
              <a:t>Meski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mulai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dikembangkan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sejak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1985, </a:t>
            </a:r>
            <a:r>
              <a:rPr lang="en-US" sz="1600" dirty="0" err="1">
                <a:solidFill>
                  <a:schemeClr val="tx1"/>
                </a:solidFill>
              </a:rPr>
              <a:t>tetapi</a:t>
            </a:r>
            <a:r>
              <a:rPr lang="en-US" sz="1600" dirty="0">
                <a:solidFill>
                  <a:schemeClr val="tx1"/>
                </a:solidFill>
              </a:rPr>
              <a:t> Adobe Illustrator </a:t>
            </a:r>
            <a:r>
              <a:rPr lang="en-US" sz="1600" dirty="0" err="1">
                <a:solidFill>
                  <a:schemeClr val="tx1"/>
                </a:solidFill>
              </a:rPr>
              <a:t>baru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resmi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dirilis</a:t>
            </a:r>
            <a:r>
              <a:rPr lang="en-US" sz="1600" dirty="0">
                <a:solidFill>
                  <a:schemeClr val="tx1"/>
                </a:solidFill>
              </a:rPr>
              <a:t> pada </a:t>
            </a:r>
            <a:r>
              <a:rPr lang="en-US" sz="1600" dirty="0" err="1">
                <a:solidFill>
                  <a:schemeClr val="tx1"/>
                </a:solidFill>
              </a:rPr>
              <a:t>Januari</a:t>
            </a:r>
            <a:r>
              <a:rPr lang="en-US" sz="1600" dirty="0">
                <a:solidFill>
                  <a:schemeClr val="tx1"/>
                </a:solidFill>
              </a:rPr>
              <a:t> 1987. Adobe </a:t>
            </a:r>
            <a:r>
              <a:rPr lang="en-US" sz="1600" dirty="0" err="1">
                <a:solidFill>
                  <a:schemeClr val="tx1"/>
                </a:solidFill>
              </a:rPr>
              <a:t>mulai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didesain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diprogram</a:t>
            </a:r>
            <a:r>
              <a:rPr lang="en-US" sz="1600" dirty="0">
                <a:solidFill>
                  <a:schemeClr val="tx1"/>
                </a:solidFill>
              </a:rPr>
              <a:t> pada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1985 yang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aplikasi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pendamping</a:t>
            </a:r>
            <a:r>
              <a:rPr lang="en-US" sz="1600" dirty="0">
                <a:solidFill>
                  <a:schemeClr val="tx1"/>
                </a:solidFill>
              </a:rPr>
              <a:t> Photoshop.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 err="1">
                <a:solidFill>
                  <a:schemeClr val="tx1"/>
                </a:solidFill>
              </a:rPr>
              <a:t>Aplikasi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biasanya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membuat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kebutuhan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desain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mulai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logo, </a:t>
            </a:r>
            <a:r>
              <a:rPr lang="en-US" sz="1600" dirty="0" err="1">
                <a:solidFill>
                  <a:schemeClr val="tx1"/>
                </a:solidFill>
              </a:rPr>
              <a:t>konten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promosi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grafik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karya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seni</a:t>
            </a:r>
            <a:r>
              <a:rPr lang="en-US" sz="1600" dirty="0">
                <a:solidFill>
                  <a:schemeClr val="tx1"/>
                </a:solidFill>
              </a:rPr>
              <a:t> digital, </a:t>
            </a:r>
            <a:r>
              <a:rPr lang="en-US" sz="1600" dirty="0" err="1">
                <a:solidFill>
                  <a:schemeClr val="tx1"/>
                </a:solidFill>
              </a:rPr>
              <a:t>bahkan</a:t>
            </a:r>
            <a:r>
              <a:rPr lang="en-US" sz="1600" dirty="0">
                <a:solidFill>
                  <a:schemeClr val="tx1"/>
                </a:solidFill>
              </a:rPr>
              <a:t> situs web. Adobe Illustrator </a:t>
            </a:r>
            <a:r>
              <a:rPr lang="en-US" sz="1600" dirty="0" err="1">
                <a:solidFill>
                  <a:schemeClr val="tx1"/>
                </a:solidFill>
              </a:rPr>
              <a:t>cukup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populer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proyek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desain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grafis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berkaitan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pemasaran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periklanan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hingga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mengolah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karya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seni</a:t>
            </a:r>
            <a:r>
              <a:rPr lang="en-US" sz="1600" dirty="0">
                <a:solidFill>
                  <a:schemeClr val="tx1"/>
                </a:solidFill>
              </a:rPr>
              <a:t> digital </a:t>
            </a:r>
            <a:r>
              <a:rPr lang="en-US" sz="1600" dirty="0" err="1">
                <a:solidFill>
                  <a:schemeClr val="tx1"/>
                </a:solidFill>
              </a:rPr>
              <a:t>secara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profesional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/>
            <a:endParaRPr lang="en-US" sz="1600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Tugas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1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315200" cy="505936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1800" dirty="0" err="1"/>
              <a:t>Fungsi</a:t>
            </a:r>
            <a:r>
              <a:rPr lang="en-US" sz="1800" dirty="0"/>
              <a:t> Tools Adobe </a:t>
            </a:r>
            <a:r>
              <a:rPr lang="en-US" sz="1800" dirty="0" err="1"/>
              <a:t>Ilustrator</a:t>
            </a: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2.   Shortcut Keyboard pada Adobe </a:t>
            </a:r>
            <a:r>
              <a:rPr lang="en-US" sz="1800" dirty="0" err="1"/>
              <a:t>Ilustrator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2054" name="Picture 6" descr="Fungsi tool pada illustrato">
            <a:extLst>
              <a:ext uri="{FF2B5EF4-FFF2-40B4-BE49-F238E27FC236}">
                <a16:creationId xmlns:a16="http://schemas.microsoft.com/office/drawing/2014/main" id="{34610265-2BE5-30AB-5A66-059BEC19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1112837"/>
            <a:ext cx="2362200" cy="23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dobe Illustrator CS6 Shortcut keys | Saayi Art">
            <a:extLst>
              <a:ext uri="{FF2B5EF4-FFF2-40B4-BE49-F238E27FC236}">
                <a16:creationId xmlns:a16="http://schemas.microsoft.com/office/drawing/2014/main" id="{91982DCA-B0F6-5ABB-49A8-3640959B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990850" cy="23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448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Komputer Aplikasi Vector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Adobe Ilustrator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Redintan Justin</cp:lastModifiedBy>
  <cp:revision>70</cp:revision>
  <dcterms:created xsi:type="dcterms:W3CDTF">2016-02-13T14:18:26Z</dcterms:created>
  <dcterms:modified xsi:type="dcterms:W3CDTF">2025-03-09T07:00:09Z</dcterms:modified>
</cp:coreProperties>
</file>