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63" r:id="rId4"/>
    <p:sldId id="264" r:id="rId5"/>
    <p:sldId id="275" r:id="rId6"/>
    <p:sldId id="273" r:id="rId7"/>
    <p:sldId id="256" r:id="rId8"/>
    <p:sldId id="274" r:id="rId9"/>
    <p:sldId id="269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5"/>
  </p:normalViewPr>
  <p:slideViewPr>
    <p:cSldViewPr>
      <p:cViewPr>
        <p:scale>
          <a:sx n="96" d="100"/>
          <a:sy n="96" d="100"/>
        </p:scale>
        <p:origin x="188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Komputer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Aplikasi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 Vector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286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Introduksi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495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r>
              <a:rPr lang="en-US" sz="1400" dirty="0" err="1">
                <a:solidFill>
                  <a:schemeClr val="tx1"/>
                </a:solidFill>
              </a:rPr>
              <a:t>Dosen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 eaLnBrk="1" hangingPunct="1"/>
            <a:r>
              <a:rPr lang="en-US" sz="1400" b="1" dirty="0">
                <a:solidFill>
                  <a:schemeClr val="tx1"/>
                </a:solidFill>
              </a:rPr>
              <a:t>Muhammad </a:t>
            </a:r>
            <a:r>
              <a:rPr lang="en-US" sz="1400" b="1" dirty="0" err="1">
                <a:solidFill>
                  <a:schemeClr val="tx1"/>
                </a:solidFill>
              </a:rPr>
              <a:t>Redintan</a:t>
            </a:r>
            <a:r>
              <a:rPr lang="en-US" sz="1400" b="1" dirty="0">
                <a:solidFill>
                  <a:schemeClr val="tx1"/>
                </a:solidFill>
              </a:rPr>
              <a:t> Justin, M.Ds</a:t>
            </a:r>
          </a:p>
        </p:txBody>
      </p:sp>
      <p:pic>
        <p:nvPicPr>
          <p:cNvPr id="13314" name="Picture 2" descr="http://www.oxygen-consulting.co.uk/wp-content/uploads/2012/06/times-infographi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97215" cy="1447800"/>
          </a:xfrm>
          <a:prstGeom prst="rect">
            <a:avLst/>
          </a:prstGeom>
          <a:noFill/>
        </p:spPr>
      </p:pic>
      <p:pic>
        <p:nvPicPr>
          <p:cNvPr id="13316" name="Picture 4" descr="http://smarthive.com/wp-content/uploads/2014/05/flight-instruction-illustration-505x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0"/>
            <a:ext cx="2299179" cy="1447800"/>
          </a:xfrm>
          <a:prstGeom prst="rect">
            <a:avLst/>
          </a:prstGeom>
          <a:noFill/>
        </p:spPr>
      </p:pic>
      <p:pic>
        <p:nvPicPr>
          <p:cNvPr id="13318" name="Picture 6" descr="http://previews.123rf.com/images/arrow/arrow1107/arrow110700001/10025431-Media-Icons-Stock-Photo-icon.jpg"/>
          <p:cNvPicPr>
            <a:picLocks noChangeAspect="1" noChangeArrowheads="1"/>
          </p:cNvPicPr>
          <p:nvPr/>
        </p:nvPicPr>
        <p:blipFill>
          <a:blip r:embed="rId4" cstate="print"/>
          <a:srcRect r="54000" b="62000"/>
          <a:stretch>
            <a:fillRect/>
          </a:stretch>
        </p:blipFill>
        <p:spPr bwMode="auto">
          <a:xfrm>
            <a:off x="3581400" y="0"/>
            <a:ext cx="1752600" cy="1447800"/>
          </a:xfrm>
          <a:prstGeom prst="rect">
            <a:avLst/>
          </a:prstGeom>
          <a:noFill/>
        </p:spPr>
      </p:pic>
      <p:pic>
        <p:nvPicPr>
          <p:cNvPr id="13320" name="Picture 8" descr="http://retaildesignblog.net/wp-content/uploads/2013/04/Voskresenskoe-wayfinding-and-identity-by-Tomat-design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-1"/>
            <a:ext cx="2133600" cy="1472777"/>
          </a:xfrm>
          <a:prstGeom prst="rect">
            <a:avLst/>
          </a:prstGeom>
          <a:noFill/>
        </p:spPr>
      </p:pic>
      <p:pic>
        <p:nvPicPr>
          <p:cNvPr id="13322" name="Picture 10" descr="https://thisisbravetalk.files.wordpress.com/2013/03/coventgarden595_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0"/>
            <a:ext cx="2066925" cy="147481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447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Aturan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Aturan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Umum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Kelas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hadir</a:t>
            </a:r>
            <a:r>
              <a:rPr lang="en-US" sz="1600" dirty="0"/>
              <a:t> di </a:t>
            </a:r>
            <a:r>
              <a:rPr lang="en-US" sz="1600" dirty="0" err="1"/>
              <a:t>kelas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keterlambatan</a:t>
            </a:r>
            <a:r>
              <a:rPr lang="en-US" sz="1600" dirty="0"/>
              <a:t> 15 </a:t>
            </a:r>
            <a:r>
              <a:rPr lang="en-US" sz="1600" dirty="0" err="1"/>
              <a:t>menit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jadwal</a:t>
            </a:r>
            <a:r>
              <a:rPr lang="en-US" sz="1600" dirty="0"/>
              <a:t> </a:t>
            </a:r>
            <a:r>
              <a:rPr lang="en-US" sz="1600" dirty="0" err="1"/>
              <a:t>perkuliahan</a:t>
            </a:r>
            <a:r>
              <a:rPr lang="en-US" sz="1600" dirty="0"/>
              <a:t>, </a:t>
            </a:r>
            <a:r>
              <a:rPr lang="en-US" sz="1600" dirty="0" err="1"/>
              <a:t>mencatat</a:t>
            </a:r>
            <a:r>
              <a:rPr lang="en-US" sz="1600" dirty="0"/>
              <a:t> brief/</a:t>
            </a:r>
            <a:r>
              <a:rPr lang="en-US" sz="1600" dirty="0" err="1"/>
              <a:t>materi</a:t>
            </a:r>
            <a:r>
              <a:rPr lang="en-US" sz="1600" dirty="0"/>
              <a:t>  </a:t>
            </a:r>
            <a:r>
              <a:rPr lang="en-US" sz="1600" dirty="0" err="1"/>
              <a:t>perkuliahan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dosen</a:t>
            </a:r>
            <a:r>
              <a:rPr lang="en-US" sz="1600" dirty="0"/>
              <a:t>, </a:t>
            </a:r>
            <a:r>
              <a:rPr lang="en-US" sz="1600" dirty="0" err="1"/>
              <a:t>membawa</a:t>
            </a:r>
            <a:r>
              <a:rPr lang="en-US" sz="1600" dirty="0"/>
              <a:t> </a:t>
            </a:r>
            <a:r>
              <a:rPr lang="en-US" sz="1600" dirty="0" err="1"/>
              <a:t>progres</a:t>
            </a:r>
            <a:r>
              <a:rPr lang="en-US" sz="1600" dirty="0"/>
              <a:t> &amp; </a:t>
            </a:r>
            <a:r>
              <a:rPr lang="en-US" sz="1600" dirty="0" err="1"/>
              <a:t>referensi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 (</a:t>
            </a:r>
            <a:r>
              <a:rPr lang="en-US" sz="1600" dirty="0" err="1"/>
              <a:t>syarat</a:t>
            </a:r>
            <a:r>
              <a:rPr lang="en-US" sz="1600" dirty="0"/>
              <a:t> </a:t>
            </a:r>
            <a:r>
              <a:rPr lang="en-US" sz="1600" dirty="0" err="1"/>
              <a:t>presensi</a:t>
            </a:r>
            <a:r>
              <a:rPr lang="en-US" sz="1600" dirty="0"/>
              <a:t>),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plagiasi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mengumpulkan</a:t>
            </a:r>
            <a:r>
              <a:rPr lang="en-US" sz="1600" dirty="0"/>
              <a:t> </a:t>
            </a:r>
            <a:r>
              <a:rPr lang="en-US" sz="1600" dirty="0" err="1"/>
              <a:t>tugas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tepat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Kehadiran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1600" dirty="0" err="1"/>
              <a:t>Setiap</a:t>
            </a:r>
            <a:r>
              <a:rPr lang="en-US" sz="1600" dirty="0"/>
              <a:t> 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mengikuti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DKV </a:t>
            </a:r>
            <a:r>
              <a:rPr lang="en-US" sz="1600" dirty="0" err="1"/>
              <a:t>Grafis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rasio</a:t>
            </a:r>
            <a:r>
              <a:rPr lang="en-US" sz="1600" dirty="0"/>
              <a:t> </a:t>
            </a:r>
            <a:r>
              <a:rPr lang="en-US" sz="1600" dirty="0" err="1"/>
              <a:t>kehadiran</a:t>
            </a:r>
            <a:r>
              <a:rPr lang="en-US" sz="1600" dirty="0"/>
              <a:t> 75% </a:t>
            </a:r>
            <a:r>
              <a:rPr lang="en-US" sz="1600" dirty="0" err="1"/>
              <a:t>atau</a:t>
            </a:r>
            <a:r>
              <a:rPr lang="en-US" sz="1600" dirty="0"/>
              <a:t> 12x </a:t>
            </a:r>
            <a:r>
              <a:rPr lang="en-US" sz="1600" dirty="0" err="1"/>
              <a:t>pertemuan</a:t>
            </a:r>
            <a:r>
              <a:rPr lang="en-US" sz="1600" dirty="0"/>
              <a:t> (</a:t>
            </a:r>
            <a:r>
              <a:rPr lang="en-US" sz="1600" dirty="0" err="1"/>
              <a:t>termasuk</a:t>
            </a:r>
            <a:r>
              <a:rPr lang="en-US" sz="1600" dirty="0"/>
              <a:t> UTS &amp; UAS). </a:t>
            </a:r>
            <a:r>
              <a:rPr lang="en-US" sz="1600" dirty="0" err="1"/>
              <a:t>Ketidakhadiran</a:t>
            </a:r>
            <a:r>
              <a:rPr lang="en-US" sz="1600" dirty="0"/>
              <a:t> 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 25% (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setara</a:t>
            </a:r>
            <a:r>
              <a:rPr lang="en-US" sz="1600" dirty="0"/>
              <a:t> 4 </a:t>
            </a:r>
            <a:r>
              <a:rPr lang="en-US" sz="1600" dirty="0" err="1"/>
              <a:t>pertemuan</a:t>
            </a:r>
            <a:r>
              <a:rPr lang="en-US" sz="1600" dirty="0"/>
              <a:t>) </a:t>
            </a:r>
            <a:r>
              <a:rPr lang="en-US" sz="1600" dirty="0" err="1"/>
              <a:t>termasuk</a:t>
            </a:r>
            <a:r>
              <a:rPr lang="en-US" sz="1600" dirty="0"/>
              <a:t> </a:t>
            </a:r>
            <a:r>
              <a:rPr lang="en-US" sz="1600" dirty="0" err="1"/>
              <a:t>sakit</a:t>
            </a:r>
            <a:r>
              <a:rPr lang="en-US" sz="1600" dirty="0"/>
              <a:t>, </a:t>
            </a:r>
            <a:r>
              <a:rPr lang="en-US" sz="1600" dirty="0" err="1"/>
              <a:t>izin</a:t>
            </a:r>
            <a:r>
              <a:rPr lang="en-US" sz="1600" dirty="0"/>
              <a:t> &amp; </a:t>
            </a:r>
            <a:r>
              <a:rPr lang="en-US" sz="1600" dirty="0" err="1"/>
              <a:t>dispensasi</a:t>
            </a:r>
            <a:r>
              <a:rPr lang="en-US" sz="1600" dirty="0"/>
              <a:t>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Melebihi</a:t>
            </a:r>
            <a:r>
              <a:rPr lang="en-US" sz="1600" dirty="0"/>
              <a:t> </a:t>
            </a:r>
            <a:r>
              <a:rPr lang="en-US" sz="1600" dirty="0" err="1"/>
              <a:t>batas</a:t>
            </a:r>
            <a:r>
              <a:rPr lang="en-US" sz="1600" dirty="0"/>
              <a:t> minimum </a:t>
            </a:r>
            <a:r>
              <a:rPr lang="en-US" sz="1600" dirty="0" err="1"/>
              <a:t>kehadiran</a:t>
            </a:r>
            <a:r>
              <a:rPr lang="en-US" sz="1600" dirty="0"/>
              <a:t> </a:t>
            </a:r>
            <a:r>
              <a:rPr lang="en-US" sz="1600" dirty="0" err="1"/>
              <a:t>otomatis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dinyatakan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lulus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</a:t>
            </a:r>
            <a:r>
              <a:rPr lang="en-US" sz="1600" dirty="0" err="1"/>
              <a:t>Komputer</a:t>
            </a:r>
            <a:r>
              <a:rPr lang="en-US" sz="1600" dirty="0"/>
              <a:t> </a:t>
            </a:r>
            <a:r>
              <a:rPr lang="en-US" sz="1600" dirty="0" err="1"/>
              <a:t>Aplikasi</a:t>
            </a:r>
            <a:r>
              <a:rPr lang="en-US" sz="1600" dirty="0"/>
              <a:t> Vector.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112837"/>
            <a:ext cx="7543800" cy="48307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Deadline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Tugas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800" dirty="0" err="1"/>
              <a:t>Komputer</a:t>
            </a:r>
            <a:r>
              <a:rPr lang="en-US" sz="1800" dirty="0"/>
              <a:t> </a:t>
            </a:r>
            <a:r>
              <a:rPr lang="en-US" sz="1800" dirty="0" err="1"/>
              <a:t>Aplikasi</a:t>
            </a:r>
            <a:r>
              <a:rPr lang="en-US" sz="1800" dirty="0"/>
              <a:t> Vector</a:t>
            </a:r>
            <a:r>
              <a:rPr lang="en-US" sz="1700" dirty="0"/>
              <a:t>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  <a:br>
              <a:rPr lang="en-US" sz="1700" dirty="0"/>
            </a:br>
            <a:endParaRPr lang="en-US" sz="17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Nilai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/</a:t>
            </a:r>
            <a:r>
              <a:rPr lang="en-US" sz="1600" dirty="0" err="1"/>
              <a:t>karya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ketepatan</a:t>
            </a:r>
            <a:r>
              <a:rPr lang="en-US" sz="1600" dirty="0"/>
              <a:t> brief </a:t>
            </a:r>
            <a:r>
              <a:rPr lang="en-US" sz="1600" dirty="0" err="1"/>
              <a:t>tugas</a:t>
            </a:r>
            <a:r>
              <a:rPr lang="en-US" sz="1600" dirty="0"/>
              <a:t>, </a:t>
            </a:r>
            <a:r>
              <a:rPr lang="en-US" sz="1600" dirty="0" err="1"/>
              <a:t>proses</a:t>
            </a:r>
            <a:r>
              <a:rPr lang="en-US" sz="1600" dirty="0"/>
              <a:t>, </a:t>
            </a:r>
            <a:r>
              <a:rPr lang="en-US" sz="1600" dirty="0" err="1"/>
              <a:t>memenuhi</a:t>
            </a:r>
            <a:r>
              <a:rPr lang="en-US" sz="1600" dirty="0"/>
              <a:t> </a:t>
            </a:r>
            <a:r>
              <a:rPr lang="en-US" sz="1600" dirty="0" err="1"/>
              <a:t>solusi</a:t>
            </a:r>
            <a:r>
              <a:rPr lang="en-US" sz="1600" dirty="0"/>
              <a:t>, </a:t>
            </a:r>
            <a:r>
              <a:rPr lang="en-US" sz="1600" dirty="0" err="1"/>
              <a:t>aspek</a:t>
            </a:r>
            <a:r>
              <a:rPr lang="en-US" sz="1600" dirty="0"/>
              <a:t> </a:t>
            </a:r>
            <a:r>
              <a:rPr lang="en-US" sz="1600" dirty="0" err="1"/>
              <a:t>eksperimental</a:t>
            </a:r>
            <a:r>
              <a:rPr lang="en-US" sz="1600" dirty="0"/>
              <a:t> , </a:t>
            </a:r>
            <a:r>
              <a:rPr lang="en-US" sz="1600" dirty="0" err="1"/>
              <a:t>kelengkapan</a:t>
            </a:r>
            <a:r>
              <a:rPr lang="en-US" sz="1600" dirty="0"/>
              <a:t> &amp; </a:t>
            </a:r>
            <a:r>
              <a:rPr lang="en-US" sz="1600" dirty="0" err="1"/>
              <a:t>kerapihan</a:t>
            </a:r>
            <a:r>
              <a:rPr lang="en-US" sz="1600" dirty="0"/>
              <a:t> </a:t>
            </a:r>
            <a:r>
              <a:rPr lang="en-US" sz="1600" dirty="0" err="1"/>
              <a:t>penyajian</a:t>
            </a:r>
            <a:r>
              <a:rPr lang="en-US" sz="1600" dirty="0"/>
              <a:t> &amp; </a:t>
            </a:r>
            <a:r>
              <a:rPr lang="en-US" sz="1600" dirty="0" err="1"/>
              <a:t>ketepatan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	Nilai total </a:t>
            </a:r>
            <a:r>
              <a:rPr lang="en-US" sz="1600" dirty="0" err="1"/>
              <a:t>terdiri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Nilai </a:t>
            </a:r>
            <a:r>
              <a:rPr lang="en-US" sz="1600" dirty="0" err="1"/>
              <a:t>Tugas</a:t>
            </a:r>
            <a:r>
              <a:rPr lang="en-US" sz="1600" dirty="0"/>
              <a:t> (20%), UTS (20%), UAS (20%), </a:t>
            </a:r>
            <a:r>
              <a:rPr lang="en-US" sz="1600" dirty="0" err="1"/>
              <a:t>Kehadiran</a:t>
            </a:r>
            <a:r>
              <a:rPr lang="en-US" sz="1600" dirty="0"/>
              <a:t> (20%) &amp; Etika (20%)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7543800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ETIKA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sz="1800" dirty="0"/>
              <a:t>Jika </a:t>
            </a:r>
            <a:r>
              <a:rPr lang="en-US" sz="1800" dirty="0" err="1"/>
              <a:t>terlambat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15 </a:t>
            </a:r>
            <a:r>
              <a:rPr lang="en-US" sz="1800" dirty="0" err="1"/>
              <a:t>menit</a:t>
            </a:r>
            <a:r>
              <a:rPr lang="en-US" sz="1800" dirty="0"/>
              <a:t> </a:t>
            </a:r>
            <a:r>
              <a:rPr lang="en-US" sz="1800" dirty="0" err="1"/>
              <a:t>masih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</a:t>
            </a:r>
            <a:r>
              <a:rPr lang="en-US" sz="1800" dirty="0" err="1"/>
              <a:t>namun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di </a:t>
            </a:r>
            <a:r>
              <a:rPr lang="en-US" sz="1800" dirty="0" err="1"/>
              <a:t>beri</a:t>
            </a:r>
            <a:r>
              <a:rPr lang="en-US" sz="1800" dirty="0"/>
              <a:t> </a:t>
            </a:r>
            <a:r>
              <a:rPr lang="en-US" sz="1800" dirty="0" err="1"/>
              <a:t>presensi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hadiran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/ </a:t>
            </a:r>
            <a:r>
              <a:rPr lang="en-US" sz="1800" dirty="0" err="1"/>
              <a:t>menyangkut</a:t>
            </a:r>
            <a:r>
              <a:rPr lang="en-US" sz="1800" dirty="0"/>
              <a:t> </a:t>
            </a:r>
            <a:r>
              <a:rPr lang="en-US" sz="1800" dirty="0" err="1"/>
              <a:t>materi</a:t>
            </a:r>
            <a:r>
              <a:rPr lang="en-US" sz="1800" dirty="0"/>
              <a:t> </a:t>
            </a:r>
            <a:r>
              <a:rPr lang="en-US" sz="1800" dirty="0" err="1"/>
              <a:t>perkuliahan</a:t>
            </a:r>
            <a:r>
              <a:rPr lang="en-US" sz="1800" dirty="0"/>
              <a:t> pada jam 07.00 – 19.00 </a:t>
            </a:r>
          </a:p>
          <a:p>
            <a:pPr lvl="0"/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IZIN </a:t>
            </a:r>
            <a:r>
              <a:rPr lang="en-US" sz="1800" dirty="0" err="1"/>
              <a:t>melalui</a:t>
            </a:r>
            <a:r>
              <a:rPr lang="en-US" sz="1800" dirty="0"/>
              <a:t> chat/</a:t>
            </a:r>
            <a:r>
              <a:rPr lang="en-US" sz="1800" dirty="0" err="1"/>
              <a:t>telpon</a:t>
            </a:r>
            <a:r>
              <a:rPr lang="en-US" sz="1800" dirty="0"/>
              <a:t>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wajib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surat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, </a:t>
            </a:r>
            <a:r>
              <a:rPr lang="en-US" sz="1800" dirty="0" err="1"/>
              <a:t>izin</a:t>
            </a:r>
            <a:r>
              <a:rPr lang="en-US" sz="1800" dirty="0"/>
              <a:t> </a:t>
            </a:r>
            <a:r>
              <a:rPr lang="en-US" sz="1800" dirty="0" err="1"/>
              <a:t>diluar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diwakilkan</a:t>
            </a:r>
            <a:r>
              <a:rPr lang="en-US" sz="1800" dirty="0"/>
              <a:t> orang </a:t>
            </a:r>
            <a:r>
              <a:rPr lang="en-US" sz="1800" dirty="0" err="1"/>
              <a:t>tua</a:t>
            </a:r>
            <a:r>
              <a:rPr lang="en-US" sz="1800" dirty="0"/>
              <a:t> dan </a:t>
            </a:r>
            <a:r>
              <a:rPr lang="en-US" sz="1800" dirty="0" err="1"/>
              <a:t>orangtua</a:t>
            </a:r>
            <a:r>
              <a:rPr lang="en-US" sz="1800" dirty="0"/>
              <a:t> </a:t>
            </a:r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2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Tema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7EE64D-0089-40DF-D93C-B5CE2987E9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" r="5367"/>
          <a:stretch/>
        </p:blipFill>
        <p:spPr bwMode="auto">
          <a:xfrm>
            <a:off x="0" y="-37772"/>
            <a:ext cx="9144000" cy="689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43000"/>
            <a:ext cx="5867400" cy="555625"/>
          </a:xfrm>
        </p:spPr>
        <p:txBody>
          <a:bodyPr>
            <a:normAutofit/>
          </a:bodyPr>
          <a:lstStyle/>
          <a:p>
            <a:pPr algn="l"/>
            <a:r>
              <a:rPr lang="en-US" sz="2400" b="1" u="sng" dirty="0"/>
              <a:t>Adobe </a:t>
            </a:r>
            <a:r>
              <a:rPr lang="en-US" sz="2400" b="1" u="sng" dirty="0" err="1"/>
              <a:t>Ilustrator</a:t>
            </a:r>
            <a:endParaRPr lang="en-US" sz="2400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057400"/>
            <a:ext cx="7467600" cy="4419600"/>
          </a:xfrm>
        </p:spPr>
        <p:txBody>
          <a:bodyPr>
            <a:noAutofit/>
          </a:bodyPr>
          <a:lstStyle/>
          <a:p>
            <a:pPr algn="just"/>
            <a:r>
              <a:rPr lang="en-US" sz="1600" dirty="0">
                <a:solidFill>
                  <a:schemeClr val="tx1"/>
                </a:solidFill>
              </a:rPr>
              <a:t>Adobe Illustrator </a:t>
            </a:r>
            <a:r>
              <a:rPr lang="en-US" sz="1600" dirty="0" err="1">
                <a:solidFill>
                  <a:schemeClr val="tx1"/>
                </a:solidFill>
              </a:rPr>
              <a:t>adalah</a:t>
            </a:r>
            <a:r>
              <a:rPr lang="en-US" sz="1600" dirty="0">
                <a:solidFill>
                  <a:schemeClr val="tx1"/>
                </a:solidFill>
              </a:rPr>
              <a:t> </a:t>
            </a:r>
            <a:r>
              <a:rPr lang="en-US" sz="1600" dirty="0" err="1">
                <a:solidFill>
                  <a:schemeClr val="tx1"/>
                </a:solidFill>
              </a:rPr>
              <a:t>perangkat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lunak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mengedit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merancang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grafis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vektor</a:t>
            </a:r>
            <a:r>
              <a:rPr lang="en-US" sz="1600" dirty="0">
                <a:solidFill>
                  <a:schemeClr val="tx1"/>
                </a:solidFill>
              </a:rPr>
              <a:t>. Program </a:t>
            </a:r>
            <a:r>
              <a:rPr lang="en-US" sz="1600" dirty="0" err="1">
                <a:solidFill>
                  <a:schemeClr val="tx1"/>
                </a:solidFill>
              </a:rPr>
              <a:t>ini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dikembangkan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dipasarkan</a:t>
            </a:r>
            <a:r>
              <a:rPr lang="en-US" sz="1600" dirty="0">
                <a:solidFill>
                  <a:schemeClr val="tx1"/>
                </a:solidFill>
              </a:rPr>
              <a:t> oleh Adobe Systems. </a:t>
            </a:r>
          </a:p>
          <a:p>
            <a:pPr algn="just"/>
            <a:endParaRPr lang="en-US" sz="1600" dirty="0">
              <a:solidFill>
                <a:schemeClr val="tx1"/>
              </a:solidFill>
            </a:endParaRPr>
          </a:p>
          <a:p>
            <a:pPr algn="just"/>
            <a:r>
              <a:rPr lang="en-US" sz="1600" dirty="0">
                <a:solidFill>
                  <a:schemeClr val="tx1"/>
                </a:solidFill>
              </a:rPr>
              <a:t>Adobe </a:t>
            </a:r>
            <a:r>
              <a:rPr lang="en-US" sz="1600" dirty="0" err="1">
                <a:solidFill>
                  <a:schemeClr val="tx1"/>
                </a:solidFill>
              </a:rPr>
              <a:t>mulai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mengembangkan</a:t>
            </a:r>
            <a:r>
              <a:rPr lang="en-US" sz="1600" dirty="0">
                <a:solidFill>
                  <a:schemeClr val="tx1"/>
                </a:solidFill>
              </a:rPr>
              <a:t> Illustrator pada </a:t>
            </a:r>
            <a:r>
              <a:rPr lang="en-US" sz="1600" dirty="0" err="1">
                <a:solidFill>
                  <a:schemeClr val="tx1"/>
                </a:solidFill>
              </a:rPr>
              <a:t>tahun</a:t>
            </a:r>
            <a:r>
              <a:rPr lang="en-US" sz="1600" dirty="0">
                <a:solidFill>
                  <a:schemeClr val="tx1"/>
                </a:solidFill>
              </a:rPr>
              <a:t> 1985. </a:t>
            </a:r>
            <a:r>
              <a:rPr lang="en-US" sz="1600" dirty="0" err="1">
                <a:solidFill>
                  <a:schemeClr val="tx1"/>
                </a:solidFill>
              </a:rPr>
              <a:t>Meski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mulai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dikembangkan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sejak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tahun</a:t>
            </a:r>
            <a:r>
              <a:rPr lang="en-US" sz="1600" dirty="0">
                <a:solidFill>
                  <a:schemeClr val="tx1"/>
                </a:solidFill>
              </a:rPr>
              <a:t> 1985, </a:t>
            </a:r>
            <a:r>
              <a:rPr lang="en-US" sz="1600" dirty="0" err="1">
                <a:solidFill>
                  <a:schemeClr val="tx1"/>
                </a:solidFill>
              </a:rPr>
              <a:t>tetapi</a:t>
            </a:r>
            <a:r>
              <a:rPr lang="en-US" sz="1600" dirty="0">
                <a:solidFill>
                  <a:schemeClr val="tx1"/>
                </a:solidFill>
              </a:rPr>
              <a:t> Adobe Illustrator </a:t>
            </a:r>
            <a:r>
              <a:rPr lang="en-US" sz="1600" dirty="0" err="1">
                <a:solidFill>
                  <a:schemeClr val="tx1"/>
                </a:solidFill>
              </a:rPr>
              <a:t>baru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resmi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dirilis</a:t>
            </a:r>
            <a:r>
              <a:rPr lang="en-US" sz="1600" dirty="0">
                <a:solidFill>
                  <a:schemeClr val="tx1"/>
                </a:solidFill>
              </a:rPr>
              <a:t> pada </a:t>
            </a:r>
            <a:r>
              <a:rPr lang="en-US" sz="1600" dirty="0" err="1">
                <a:solidFill>
                  <a:schemeClr val="tx1"/>
                </a:solidFill>
              </a:rPr>
              <a:t>Januari</a:t>
            </a:r>
            <a:r>
              <a:rPr lang="en-US" sz="1600" dirty="0">
                <a:solidFill>
                  <a:schemeClr val="tx1"/>
                </a:solidFill>
              </a:rPr>
              <a:t> 1987. Adobe </a:t>
            </a:r>
            <a:r>
              <a:rPr lang="en-US" sz="1600" dirty="0" err="1">
                <a:solidFill>
                  <a:schemeClr val="tx1"/>
                </a:solidFill>
              </a:rPr>
              <a:t>mulai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didesain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diprogram</a:t>
            </a:r>
            <a:r>
              <a:rPr lang="en-US" sz="1600" dirty="0">
                <a:solidFill>
                  <a:schemeClr val="tx1"/>
                </a:solidFill>
              </a:rPr>
              <a:t> pada </a:t>
            </a:r>
            <a:r>
              <a:rPr lang="en-US" sz="1600" dirty="0" err="1">
                <a:solidFill>
                  <a:schemeClr val="tx1"/>
                </a:solidFill>
              </a:rPr>
              <a:t>tahun</a:t>
            </a:r>
            <a:r>
              <a:rPr lang="en-US" sz="1600" dirty="0">
                <a:solidFill>
                  <a:schemeClr val="tx1"/>
                </a:solidFill>
              </a:rPr>
              <a:t> 1985 yang </a:t>
            </a:r>
            <a:r>
              <a:rPr lang="en-US" sz="1600" dirty="0" err="1">
                <a:solidFill>
                  <a:schemeClr val="tx1"/>
                </a:solidFill>
              </a:rPr>
              <a:t>merupakan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aplikasi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pendamping</a:t>
            </a:r>
            <a:r>
              <a:rPr lang="en-US" sz="1600" dirty="0">
                <a:solidFill>
                  <a:schemeClr val="tx1"/>
                </a:solidFill>
              </a:rPr>
              <a:t> Photoshop.</a:t>
            </a:r>
          </a:p>
          <a:p>
            <a:pPr algn="just"/>
            <a:endParaRPr lang="en-US" sz="1600" dirty="0">
              <a:solidFill>
                <a:schemeClr val="tx1"/>
              </a:solidFill>
            </a:endParaRPr>
          </a:p>
          <a:p>
            <a:pPr algn="just"/>
            <a:r>
              <a:rPr lang="en-US" sz="1600" dirty="0" err="1">
                <a:solidFill>
                  <a:schemeClr val="tx1"/>
                </a:solidFill>
              </a:rPr>
              <a:t>Aplikasi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biasanya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digunakan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membuat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berbagai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kebutuhan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desain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mulai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dari</a:t>
            </a:r>
            <a:r>
              <a:rPr lang="en-US" sz="1600" dirty="0">
                <a:solidFill>
                  <a:schemeClr val="tx1"/>
                </a:solidFill>
              </a:rPr>
              <a:t> logo, </a:t>
            </a:r>
            <a:r>
              <a:rPr lang="en-US" sz="1600" dirty="0" err="1">
                <a:solidFill>
                  <a:schemeClr val="tx1"/>
                </a:solidFill>
              </a:rPr>
              <a:t>konten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promosi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grafik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karya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seni</a:t>
            </a:r>
            <a:r>
              <a:rPr lang="en-US" sz="1600" dirty="0">
                <a:solidFill>
                  <a:schemeClr val="tx1"/>
                </a:solidFill>
              </a:rPr>
              <a:t> digital, </a:t>
            </a:r>
            <a:r>
              <a:rPr lang="en-US" sz="1600" dirty="0" err="1">
                <a:solidFill>
                  <a:schemeClr val="tx1"/>
                </a:solidFill>
              </a:rPr>
              <a:t>bahkan</a:t>
            </a:r>
            <a:r>
              <a:rPr lang="en-US" sz="1600" dirty="0">
                <a:solidFill>
                  <a:schemeClr val="tx1"/>
                </a:solidFill>
              </a:rPr>
              <a:t> situs web. Adobe Illustrator </a:t>
            </a:r>
            <a:r>
              <a:rPr lang="en-US" sz="1600" dirty="0" err="1">
                <a:solidFill>
                  <a:schemeClr val="tx1"/>
                </a:solidFill>
              </a:rPr>
              <a:t>cukup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populer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proyek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desain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grafis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berkaitan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pemasaran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periklanan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hingga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mengolah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karya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seni</a:t>
            </a:r>
            <a:r>
              <a:rPr lang="en-US" sz="1600" dirty="0">
                <a:solidFill>
                  <a:schemeClr val="tx1"/>
                </a:solidFill>
              </a:rPr>
              <a:t> digital </a:t>
            </a:r>
            <a:r>
              <a:rPr lang="en-US" sz="1600" dirty="0" err="1">
                <a:solidFill>
                  <a:schemeClr val="tx1"/>
                </a:solidFill>
              </a:rPr>
              <a:t>secara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profesional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/>
            <a:endParaRPr lang="en-US" sz="1600" dirty="0">
              <a:solidFill>
                <a:schemeClr val="tx1"/>
              </a:solidFill>
            </a:endParaRPr>
          </a:p>
          <a:p>
            <a:pPr marL="457200" indent="-457200" algn="just"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Tugas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1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315200" cy="5059363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en-US" sz="1800" dirty="0" err="1"/>
              <a:t>Fungsi</a:t>
            </a:r>
            <a:r>
              <a:rPr lang="en-US" sz="1800" dirty="0"/>
              <a:t> Tools Adobe </a:t>
            </a:r>
            <a:r>
              <a:rPr lang="en-US" sz="1800" dirty="0" err="1"/>
              <a:t>Ilustrator</a:t>
            </a:r>
            <a:endParaRPr lang="en-US" sz="1800" dirty="0"/>
          </a:p>
          <a:p>
            <a:pPr>
              <a:buAutoNum type="arabicPeriod"/>
            </a:pPr>
            <a:endParaRPr lang="en-US" sz="1800" dirty="0"/>
          </a:p>
          <a:p>
            <a:pPr>
              <a:buAutoNum type="arabicPeriod"/>
            </a:pPr>
            <a:endParaRPr lang="en-US" sz="1800" dirty="0"/>
          </a:p>
          <a:p>
            <a:pPr>
              <a:buAutoNum type="arabicPeriod"/>
            </a:pPr>
            <a:endParaRPr lang="en-US" sz="1800" dirty="0"/>
          </a:p>
          <a:p>
            <a:pPr>
              <a:buAutoNum type="arabicPeriod"/>
            </a:pPr>
            <a:endParaRPr lang="en-US" sz="1800" dirty="0"/>
          </a:p>
          <a:p>
            <a:pPr>
              <a:buAutoNum type="arabicPeriod"/>
            </a:pPr>
            <a:endParaRPr lang="en-US" sz="1800" dirty="0"/>
          </a:p>
          <a:p>
            <a:pPr>
              <a:buAutoNum type="arabicPeriod"/>
            </a:pPr>
            <a:endParaRPr lang="en-US" sz="1800" dirty="0"/>
          </a:p>
          <a:p>
            <a:pPr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2.   Shortcut Keyboard pada Adobe </a:t>
            </a:r>
            <a:r>
              <a:rPr lang="en-US" sz="1800" dirty="0" err="1"/>
              <a:t>Ilustrator</a:t>
            </a:r>
            <a:endParaRPr lang="en-US" sz="1800" dirty="0"/>
          </a:p>
          <a:p>
            <a:pPr marL="0" indent="0">
              <a:buNone/>
            </a:pPr>
            <a:endParaRPr lang="en-US" sz="1800" b="1" dirty="0"/>
          </a:p>
        </p:txBody>
      </p:sp>
      <p:pic>
        <p:nvPicPr>
          <p:cNvPr id="2054" name="Picture 6" descr="Fungsi tool pada illustrato">
            <a:extLst>
              <a:ext uri="{FF2B5EF4-FFF2-40B4-BE49-F238E27FC236}">
                <a16:creationId xmlns:a16="http://schemas.microsoft.com/office/drawing/2014/main" id="{34610265-2BE5-30AB-5A66-059BEC199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48" y="1112837"/>
            <a:ext cx="2362200" cy="237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dobe Illustrator CS6 Shortcut keys | Saayi Art">
            <a:extLst>
              <a:ext uri="{FF2B5EF4-FFF2-40B4-BE49-F238E27FC236}">
                <a16:creationId xmlns:a16="http://schemas.microsoft.com/office/drawing/2014/main" id="{91982DCA-B0F6-5ABB-49A8-3640959B1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191000"/>
            <a:ext cx="2990850" cy="231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448</Words>
  <Application>Microsoft Macintosh PowerPoint</Application>
  <PresentationFormat>On-screen Show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Komputer Aplikasi Vector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Adobe Ilustrator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70</cp:revision>
  <dcterms:created xsi:type="dcterms:W3CDTF">2016-02-13T14:18:26Z</dcterms:created>
  <dcterms:modified xsi:type="dcterms:W3CDTF">2025-03-09T07:00:09Z</dcterms:modified>
</cp:coreProperties>
</file>