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8"/>
  </p:handoutMasterIdLst>
  <p:sldIdLst>
    <p:sldId id="256" r:id="rId3"/>
    <p:sldId id="279" r:id="rId5"/>
    <p:sldId id="345" r:id="rId6"/>
    <p:sldId id="335" r:id="rId7"/>
    <p:sldId id="346" r:id="rId8"/>
    <p:sldId id="347" r:id="rId9"/>
    <p:sldId id="348" r:id="rId10"/>
    <p:sldId id="349" r:id="rId11"/>
    <p:sldId id="350" r:id="rId12"/>
    <p:sldId id="351" r:id="rId13"/>
    <p:sldId id="352" r:id="rId14"/>
    <p:sldId id="309" r:id="rId15"/>
    <p:sldId id="344" r:id="rId16"/>
    <p:sldId id="275" r:id="rId17"/>
  </p:sldIdLst>
  <p:sldSz cx="9144000" cy="6858000" type="screen4x3"/>
  <p:notesSz cx="9144000" cy="6858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41"/>
  </p:normalViewPr>
  <p:slideViewPr>
    <p:cSldViewPr showGuides="1">
      <p:cViewPr varScale="1">
        <p:scale>
          <a:sx n="72" d="100"/>
          <a:sy n="72" d="100"/>
        </p:scale>
        <p:origin x="1326" y="54"/>
      </p:cViewPr>
      <p:guideLst>
        <p:guide orient="horz" pos="2160"/>
        <p:guide pos="28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handoutMaster" Target="handoutMasters/handoutMaster1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AC9CFF3-854F-4396-8DA3-74A0D8E286C1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A85AF5A-07A2-48DD-8D68-73C7F89B54B8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5122" name="Notes Placeholder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id-ID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5362" name="Notes Placeholder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id-ID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9217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base"/>
            <a:r>
              <a:rPr lang="en-US" strike="noStrike" noProof="1" smtClean="0"/>
              <a:t>Click to edit Master subtitle style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7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 indent="-34290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 indent="-285750"/>
            <a:r>
              <a:rPr lang="en-US" altLang="en-US" dirty="0"/>
              <a:t>Second level</a:t>
            </a:r>
            <a:endParaRPr lang="en-US" altLang="en-US" dirty="0"/>
          </a:p>
          <a:p>
            <a:pPr lvl="2" indent="-228600"/>
            <a:r>
              <a:rPr lang="en-US" altLang="en-US" dirty="0"/>
              <a:t>Third level</a:t>
            </a:r>
            <a:endParaRPr lang="en-US" altLang="en-US" dirty="0"/>
          </a:p>
          <a:p>
            <a:pPr lvl="3" indent="-228600"/>
            <a:r>
              <a:rPr lang="en-US" altLang="en-US" dirty="0"/>
              <a:t>Fourth level</a:t>
            </a:r>
            <a:endParaRPr lang="en-US" altLang="en-US" dirty="0"/>
          </a:p>
          <a:p>
            <a:pPr lvl="4" indent="-228600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1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4098" name="Picture 2" descr="D:\Picture\logo ibi small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4750" y="0"/>
            <a:ext cx="1577975" cy="1577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1187450" y="2827338"/>
            <a:ext cx="7489825" cy="644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ID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Calibri" pitchFamily="34" charset="0"/>
                <a:cs typeface="Times New Roman" panose="02020603050405020304" pitchFamily="18" charset="0"/>
                <a:sym typeface="+mn-ea"/>
              </a:rPr>
              <a:t>PEMROGR</a:t>
            </a:r>
            <a:r>
              <a:rPr kumimoji="0" lang="en-US" altLang="en-ID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Calibri" pitchFamily="34" charset="0"/>
                <a:cs typeface="Times New Roman" panose="02020603050405020304" pitchFamily="18" charset="0"/>
                <a:sym typeface="+mn-ea"/>
              </a:rPr>
              <a:t>A</a:t>
            </a:r>
            <a:r>
              <a:rPr kumimoji="0" lang="en-ID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Calibri" pitchFamily="34" charset="0"/>
                <a:cs typeface="Times New Roman" panose="02020603050405020304" pitchFamily="18" charset="0"/>
                <a:sym typeface="+mn-ea"/>
              </a:rPr>
              <a:t>MAN TERSTRUKTUR</a:t>
            </a:r>
            <a:endParaRPr kumimoji="0" lang="en-US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704020202020204" pitchFamily="34" charset="0"/>
              <a:ea typeface="+mn-ea"/>
              <a:cs typeface="Arial" panose="020B0704020202020204" pitchFamily="34" charset="0"/>
              <a:sym typeface="+mn-ea"/>
            </a:endParaRPr>
          </a:p>
        </p:txBody>
      </p:sp>
      <p:sp>
        <p:nvSpPr>
          <p:cNvPr id="9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124200" y="6499225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Struktur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02" name="Rectangle 7"/>
          <p:cNvSpPr txBox="1"/>
          <p:nvPr/>
        </p:nvSpPr>
        <p:spPr>
          <a:xfrm>
            <a:off x="1187450" y="1127125"/>
            <a:ext cx="5899150" cy="11461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altLang="zh-CN" sz="2000" u="sng" dirty="0">
                <a:solidFill>
                  <a:srgbClr val="0070C0"/>
                </a:solidFill>
                <a:latin typeface="Calibri" pitchFamily="34" charset="0"/>
              </a:rPr>
              <a:t>Materi Pembelajaran</a:t>
            </a:r>
            <a:r>
              <a:rPr lang="en-US" altLang="zh-CN" sz="3200" dirty="0">
                <a:solidFill>
                  <a:srgbClr val="0070C0"/>
                </a:solidFill>
                <a:latin typeface="Calibri" pitchFamily="34" charset="0"/>
              </a:rPr>
              <a:t> </a:t>
            </a:r>
            <a:endParaRPr lang="en-US" altLang="zh-CN" sz="3200" dirty="0">
              <a:solidFill>
                <a:srgbClr val="0070C0"/>
              </a:solidFill>
              <a:latin typeface="Calibri" pitchFamily="34" charset="0"/>
            </a:endParaRPr>
          </a:p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sz="3200" dirty="0">
                <a:solidFill>
                  <a:srgbClr val="0070C0"/>
                </a:solidFill>
                <a:latin typeface="Calibri" pitchFamily="34" charset="0"/>
              </a:rPr>
              <a:t>Matakuliah :</a:t>
            </a:r>
            <a:endParaRPr lang="en-US" sz="3200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4103" name="Rectangle 7"/>
          <p:cNvSpPr txBox="1"/>
          <p:nvPr/>
        </p:nvSpPr>
        <p:spPr>
          <a:xfrm>
            <a:off x="1222375" y="3387725"/>
            <a:ext cx="5365750" cy="4889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sz="2000" dirty="0">
                <a:solidFill>
                  <a:srgbClr val="404040"/>
                </a:solidFill>
                <a:latin typeface="Calibri" pitchFamily="34" charset="0"/>
              </a:rPr>
              <a:t>Kode Matakuliah : SKO 21411</a:t>
            </a:r>
            <a:endParaRPr lang="en-US" sz="2000" dirty="0">
              <a:solidFill>
                <a:srgbClr val="404040"/>
              </a:solidFill>
              <a:latin typeface="Calibri" pitchFamily="34" charset="0"/>
            </a:endParaRPr>
          </a:p>
        </p:txBody>
      </p:sp>
      <p:sp>
        <p:nvSpPr>
          <p:cNvPr id="4104" name="Rectangle 7"/>
          <p:cNvSpPr txBox="1"/>
          <p:nvPr/>
        </p:nvSpPr>
        <p:spPr>
          <a:xfrm>
            <a:off x="1187450" y="4829175"/>
            <a:ext cx="6302375" cy="9445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ID" altLang="x-none" sz="1800" dirty="0">
                <a:solidFill>
                  <a:srgbClr val="0D0D0D"/>
                </a:solidFill>
                <a:latin typeface="Calibri" pitchFamily="34" charset="0"/>
              </a:rPr>
              <a:t>Dosen Pengampu </a:t>
            </a:r>
            <a:r>
              <a:rPr lang="en-US" altLang="en-ID" sz="1800" dirty="0">
                <a:solidFill>
                  <a:srgbClr val="0D0D0D"/>
                </a:solidFill>
                <a:latin typeface="Calibri" pitchFamily="34" charset="0"/>
              </a:rPr>
              <a:t>Matakuliah</a:t>
            </a:r>
            <a:r>
              <a:rPr lang="en-ID" altLang="x-none" sz="1800" dirty="0">
                <a:solidFill>
                  <a:srgbClr val="0D0D0D"/>
                </a:solidFill>
                <a:latin typeface="Calibri" pitchFamily="34" charset="0"/>
              </a:rPr>
              <a:t>:</a:t>
            </a: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 </a:t>
            </a:r>
            <a:endParaRPr lang="en-ID" altLang="x-none" sz="2400" dirty="0">
              <a:solidFill>
                <a:srgbClr val="0D0D0D"/>
              </a:solidFill>
              <a:latin typeface="Calibri" pitchFamily="34" charset="0"/>
            </a:endParaRPr>
          </a:p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Bayu Nugroho, </a:t>
            </a:r>
            <a:r>
              <a:rPr lang="en-US" altLang="en-ID" sz="2400" dirty="0">
                <a:solidFill>
                  <a:srgbClr val="0D0D0D"/>
                </a:solidFill>
                <a:latin typeface="Calibri" pitchFamily="34" charset="0"/>
              </a:rPr>
              <a:t>S.Kom., </a:t>
            </a: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M.Eng</a:t>
            </a:r>
            <a:endParaRPr lang="en-ID" altLang="x-none" sz="2400" dirty="0">
              <a:solidFill>
                <a:srgbClr val="0D0D0D"/>
              </a:solidFill>
              <a:latin typeface="Calibri" pitchFamily="34" charset="0"/>
            </a:endParaRPr>
          </a:p>
        </p:txBody>
      </p:sp>
      <p:sp>
        <p:nvSpPr>
          <p:cNvPr id="4105" name="Rectangle 7"/>
          <p:cNvSpPr txBox="1"/>
          <p:nvPr/>
        </p:nvSpPr>
        <p:spPr>
          <a:xfrm>
            <a:off x="1187450" y="298450"/>
            <a:ext cx="3062288" cy="3841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altLang="en-ID" sz="1800" b="1" dirty="0">
                <a:solidFill>
                  <a:srgbClr val="595959"/>
                </a:solidFill>
                <a:latin typeface="Arial Narrow Bold" panose="020B0706020202030204" charset="0"/>
              </a:rPr>
              <a:t>Bahan Ajar</a:t>
            </a:r>
            <a:endParaRPr lang="en-US" altLang="en-ID" sz="1800" b="1" u="sng" dirty="0">
              <a:solidFill>
                <a:srgbClr val="595959"/>
              </a:solidFill>
              <a:latin typeface="Arial Narrow Bold" panose="020B0706020202030204" charset="0"/>
            </a:endParaRPr>
          </a:p>
        </p:txBody>
      </p:sp>
      <p:sp>
        <p:nvSpPr>
          <p:cNvPr id="3" name="Rectangle 7"/>
          <p:cNvSpPr txBox="1"/>
          <p:nvPr/>
        </p:nvSpPr>
        <p:spPr>
          <a:xfrm>
            <a:off x="1222375" y="3981450"/>
            <a:ext cx="5365750" cy="4889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None/>
            </a:pPr>
            <a:r>
              <a:rPr kumimoji="0" lang="en-US" sz="2400" b="0" i="0" u="none" strike="noStrike" kern="1200" cap="none" spc="0" normalizeH="0" baseline="0" noProof="1" dirty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Arial" panose="020B0704020202020204" pitchFamily="34" charset="0"/>
                <a:sym typeface="+mn-ea"/>
              </a:rPr>
              <a:t>Prodi : SISTEM KOMPUTER</a:t>
            </a:r>
            <a:endParaRPr kumimoji="0" lang="en-US" sz="2400" b="0" i="0" u="none" strike="noStrike" kern="1200" cap="none" spc="0" normalizeH="0" baseline="0" noProof="1" dirty="0">
              <a:solidFill>
                <a:schemeClr val="accent6">
                  <a:lumMod val="75000"/>
                </a:schemeClr>
              </a:solidFill>
              <a:latin typeface="+mn-lt"/>
              <a:ea typeface="Arial" panose="020B0704020202020204" pitchFamily="34" charset="0"/>
              <a:cs typeface="Arial" panose="020B0704020202020204" pitchFamily="34" charset="0"/>
              <a:sym typeface="+mn-ea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4770" y="393700"/>
            <a:ext cx="2379980" cy="97980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11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50265"/>
            <a:ext cx="8514080" cy="5444490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>
                <a:cs typeface="+mn-lt"/>
                <a:sym typeface="+mn-ea"/>
              </a:rPr>
              <a:t>The Indirection Operator (*)</a:t>
            </a:r>
            <a:endParaRPr lang="en-US" sz="2800">
              <a:cs typeface="+mn-lt"/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000" b="1" dirty="0"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If you wish to use a pointer to change the rvalue of the variable it points to, then you use the indirection 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operator. The syntax is: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*variableID = expression1;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For example: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*ptrNumber = 10;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11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50265"/>
            <a:ext cx="8514080" cy="5444490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ym typeface="+mn-ea"/>
              </a:rPr>
              <a:t>Pointers and Arrays</a:t>
            </a:r>
            <a:endParaRPr lang="en-US" sz="2800">
              <a:cs typeface="+mn-lt"/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000" b="1" dirty="0"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" name="Picture 1" descr="Screen Shot 2022-01-28 at 18.35.5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8605" y="1526540"/>
            <a:ext cx="3889375" cy="1458595"/>
          </a:xfrm>
          <a:prstGeom prst="rect">
            <a:avLst/>
          </a:prstGeom>
        </p:spPr>
      </p:pic>
      <p:pic>
        <p:nvPicPr>
          <p:cNvPr id="3" name="Picture 2" descr="Screen Shot 2022-01-28 at 18.40.0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605" y="3209925"/>
            <a:ext cx="5932170" cy="308483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11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500110" cy="500570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/>
              <a:t>Tugas Mandiri (teori):</a:t>
            </a:r>
            <a:endParaRPr lang="en-US" sz="2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800" dirty="0"/>
          </a:p>
          <a:p>
            <a:pPr marL="514350" indent="-514350">
              <a:spcBef>
                <a:spcPct val="0"/>
              </a:spcBef>
              <a:buClr>
                <a:schemeClr val="accent2"/>
              </a:buClr>
              <a:buSzPct val="60000"/>
              <a:buFont typeface="+mj-lt"/>
              <a:buAutoNum type="arabicPeriod"/>
            </a:pPr>
            <a:r>
              <a:rPr lang="en-US" sz="2800" dirty="0"/>
              <a:t>What does the address of operator do? Give an    example</a:t>
            </a:r>
            <a:endParaRPr lang="en-US" sz="2800" dirty="0"/>
          </a:p>
          <a:p>
            <a:pPr marL="514350" indent="-514350">
              <a:spcBef>
                <a:spcPct val="0"/>
              </a:spcBef>
              <a:buClr>
                <a:schemeClr val="accent2"/>
              </a:buClr>
              <a:buSzPct val="60000"/>
              <a:buFont typeface="+mj-lt"/>
              <a:buAutoNum type="arabicPeriod"/>
            </a:pPr>
            <a:r>
              <a:rPr lang="en-US" sz="2800" dirty="0">
                <a:sym typeface="+mn-ea"/>
              </a:rPr>
              <a:t>What is the indirection operator (*) and what is its purpose? Give an example of how it might be used</a:t>
            </a:r>
            <a:endParaRPr lang="en-US" sz="2800" dirty="0">
              <a:sym typeface="+mn-ea"/>
            </a:endParaRPr>
          </a:p>
          <a:p>
            <a:pPr marL="514350" indent="-514350">
              <a:spcBef>
                <a:spcPct val="0"/>
              </a:spcBef>
              <a:buClr>
                <a:schemeClr val="accent2"/>
              </a:buClr>
              <a:buSzPct val="60000"/>
              <a:buFont typeface="+mj-lt"/>
              <a:buAutoNum type="arabicPeriod"/>
            </a:pPr>
            <a:r>
              <a:rPr lang="en-US" sz="2800" dirty="0">
                <a:sym typeface="+mn-ea"/>
              </a:rPr>
              <a:t>Suppose you needed to pass the value of the fifth element of an int array named values to a function named func(). How would you write the code?</a:t>
            </a:r>
            <a:endParaRPr lang="en-US" sz="2800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11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Shape 81"/>
          <p:cNvSpPr>
            <a:spLocks noGrp="1"/>
          </p:cNvSpPr>
          <p:nvPr/>
        </p:nvSpPr>
        <p:spPr>
          <a:xfrm>
            <a:off x="268605" y="863600"/>
            <a:ext cx="8500110" cy="223393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25" tIns="45700" rIns="91425" bIns="45700" anchor="t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7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/>
              <a:t>Tugas Mandiri (prakt):</a:t>
            </a:r>
            <a:endParaRPr lang="en-US" sz="2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Lakukan perakitan skema rangkaian LED </a:t>
            </a:r>
            <a:r>
              <a:rPr lang="en-US" sz="2800" dirty="0">
                <a:sym typeface="+mn-ea"/>
              </a:rPr>
              <a:t>di proteus </a:t>
            </a:r>
            <a:r>
              <a:rPr lang="en-US" sz="2800" dirty="0"/>
              <a:t>seperti gambar berikut dan perintah Array untuk menghidupkan LED.</a:t>
            </a:r>
            <a:r>
              <a:rPr lang="en-US" sz="2800" dirty="0">
                <a:sym typeface="+mn-ea"/>
              </a:rPr>
              <a:t>	</a:t>
            </a:r>
            <a:endParaRPr lang="en-US" sz="2800" dirty="0">
              <a:sym typeface="+mn-ea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23845" y="3097530"/>
            <a:ext cx="2629535" cy="336296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 bwMode="auto">
          <a:xfrm>
            <a:off x="3500430" y="2629326"/>
            <a:ext cx="2428892" cy="1362075"/>
          </a:xfrm>
          <a:ln>
            <a:miter lim="800000"/>
          </a:ln>
          <a:effectLst/>
          <a:scene3d>
            <a:camera prst="orthographicFront"/>
            <a:lightRig rig="balanced" dir="t"/>
          </a:scene3d>
          <a:sp3d prstMaterial="plastic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7200" b="0" i="0" u="none" strike="noStrike" kern="1200" cap="none" spc="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end</a:t>
            </a:r>
            <a:endParaRPr kumimoji="0" lang="en-US" sz="72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14339" name="Date Placeholder 3"/>
          <p:cNvSpPr>
            <a:spLocks noGrp="1"/>
          </p:cNvSpPr>
          <p:nvPr>
            <p:ph type="dt" sz="half" idx="10"/>
          </p:nvPr>
        </p:nvSpPr>
        <p:spPr>
          <a:noFill/>
          <a:ln>
            <a:noFill/>
          </a:ln>
        </p:spPr>
        <p:txBody>
          <a:bodyPr wrap="square" lIns="91440" tIns="45720" rIns="91440" bIns="4572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5pPr>
          </a:lstStyle>
          <a:p>
            <a:pPr lvl="0" indent="0" eaLnBrk="1" hangingPunct="1"/>
            <a:r>
              <a:rPr lang="en-US" altLang="en-US" sz="1200" dirty="0">
                <a:solidFill>
                  <a:srgbClr val="898989"/>
                </a:solidFill>
                <a:latin typeface="Calibri" pitchFamily="34" charset="0"/>
              </a:rPr>
              <a:t>*</a:t>
            </a:r>
            <a:endParaRPr lang="en-US" altLang="en-US" sz="1200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3" name="Shape 80"/>
          <p:cNvSpPr>
            <a:spLocks noGrp="1"/>
          </p:cNvSpPr>
          <p:nvPr>
            <p:ph type="title"/>
          </p:nvPr>
        </p:nvSpPr>
        <p:spPr>
          <a:xfrm>
            <a:off x="395288" y="1098550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3200" b="1" u="sng" dirty="0">
                <a:latin typeface="Arial" panose="020B0704020202020204" pitchFamily="34" charset="0"/>
                <a:sym typeface="Arial" panose="020B0704020202020204" pitchFamily="34" charset="0"/>
              </a:rPr>
              <a:t>Tables of Content</a:t>
            </a:r>
            <a:endParaRPr lang="en-US" altLang="en-US" sz="32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8194" name="Shape 81"/>
          <p:cNvSpPr>
            <a:spLocks noGrp="1"/>
          </p:cNvSpPr>
          <p:nvPr>
            <p:ph idx="1"/>
          </p:nvPr>
        </p:nvSpPr>
        <p:spPr>
          <a:xfrm>
            <a:off x="395605" y="2184400"/>
            <a:ext cx="8608695" cy="289242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 dirty="0"/>
              <a:t>Pointers</a:t>
            </a:r>
            <a:endParaRPr lang="en-US" sz="10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 dirty="0"/>
              <a:t>-</a:t>
            </a:r>
            <a:r>
              <a:rPr lang="en-US" sz="3000" dirty="0">
                <a:cs typeface="+mn-lt"/>
              </a:rPr>
              <a:t> </a:t>
            </a:r>
            <a:r>
              <a:rPr lang="en-US" sz="3000" dirty="0">
                <a:sym typeface="+mn-ea"/>
              </a:rPr>
              <a:t>Pointer Type Specifiers and Pointer Scalars</a:t>
            </a:r>
            <a:endParaRPr lang="en-US" sz="3000" dirty="0"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>
                <a:cs typeface="+mn-lt"/>
                <a:sym typeface="+mn-ea"/>
              </a:rPr>
              <a:t>Using a Pointer</a:t>
            </a:r>
            <a:endParaRPr lang="en-US" sz="3000">
              <a:cs typeface="+mn-lt"/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>
                <a:cs typeface="+mn-lt"/>
                <a:sym typeface="+mn-ea"/>
              </a:rPr>
              <a:t>- The Indirection Operator (*)</a:t>
            </a:r>
            <a:endParaRPr lang="en-US" sz="3000">
              <a:cs typeface="+mn-lt"/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 dirty="0">
                <a:sym typeface="+mn-ea"/>
              </a:rPr>
              <a:t>Pointers and Arrays</a:t>
            </a:r>
            <a:endParaRPr lang="en-US" sz="3000" dirty="0">
              <a:sym typeface="+mn-ea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41" name="Shape 80"/>
          <p:cNvSpPr>
            <a:spLocks noGrp="1"/>
          </p:cNvSpPr>
          <p:nvPr/>
        </p:nvSpPr>
        <p:spPr>
          <a:xfrm>
            <a:off x="395288" y="313055"/>
            <a:ext cx="8229600" cy="6508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25" tIns="45700" rIns="91425" bIns="45700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11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11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514080" cy="2984500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ym typeface="+mn-ea"/>
              </a:rPr>
              <a:t>Pointers</a:t>
            </a:r>
            <a:endParaRPr lang="en-US" sz="2800" b="1" dirty="0"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0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One of the most powerful features of C is pointers. Although many of the features of any programming 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language have the power for you to shoot yourself in the foot, pointers give you the power to blow your 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entire leg off.</a:t>
            </a:r>
            <a:endParaRPr lang="en-US" sz="2800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" name="Picture 1" descr="Screen Shot 2022-01-28 at 18.12.3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39085" y="3515995"/>
            <a:ext cx="4450715" cy="274701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11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514080" cy="1348740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ym typeface="+mn-ea"/>
              </a:rPr>
              <a:t>Pointers</a:t>
            </a:r>
            <a:endParaRPr lang="en-US" sz="2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0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Some sample pointer names might be:</a:t>
            </a:r>
            <a:endParaRPr lang="en-US" sz="2800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1002665" y="2829560"/>
            <a:ext cx="542036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3000">
                <a:solidFill>
                  <a:schemeClr val="accent6">
                    <a:lumMod val="75000"/>
                  </a:schemeClr>
                </a:solidFill>
              </a:rPr>
              <a:t>ptrMyQuizScores</a:t>
            </a:r>
            <a:endParaRPr lang="en-US" sz="30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3000">
                <a:solidFill>
                  <a:schemeClr val="accent6">
                    <a:lumMod val="75000"/>
                  </a:schemeClr>
                </a:solidFill>
              </a:rPr>
              <a:t>ptrName</a:t>
            </a:r>
            <a:endParaRPr lang="en-US" sz="30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3000">
                <a:solidFill>
                  <a:schemeClr val="accent6">
                    <a:lumMod val="75000"/>
                  </a:schemeClr>
                </a:solidFill>
              </a:rPr>
              <a:t>ptrStateCapital</a:t>
            </a:r>
            <a:endParaRPr lang="en-US" sz="30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3000">
                <a:solidFill>
                  <a:schemeClr val="accent6">
                    <a:lumMod val="75000"/>
                  </a:schemeClr>
                </a:solidFill>
              </a:rPr>
              <a:t>ptrSisters</a:t>
            </a:r>
            <a:endParaRPr lang="en-US" sz="300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11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514080" cy="2038350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ym typeface="+mn-ea"/>
              </a:rPr>
              <a:t>Pointer Type Specifiers and Pointer Scalars</a:t>
            </a:r>
            <a:endParaRPr lang="en-US" sz="2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0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For example, all of the following are valid pointer definitions:</a:t>
            </a:r>
            <a:endParaRPr lang="en-US" sz="2800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555625" y="3168015"/>
            <a:ext cx="708469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3000">
                <a:solidFill>
                  <a:schemeClr val="accent6">
                    <a:lumMod val="75000"/>
                  </a:schemeClr>
                </a:solidFill>
              </a:rPr>
              <a:t>int *ptrSheepCount;</a:t>
            </a:r>
            <a:endParaRPr lang="en-US" sz="30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3000">
                <a:solidFill>
                  <a:schemeClr val="accent6">
                    <a:lumMod val="75000"/>
                  </a:schemeClr>
                </a:solidFill>
              </a:rPr>
              <a:t>char *ptrFirstName;</a:t>
            </a:r>
            <a:endParaRPr lang="en-US" sz="30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3000">
                <a:solidFill>
                  <a:schemeClr val="accent6">
                    <a:lumMod val="75000"/>
                  </a:schemeClr>
                </a:solidFill>
              </a:rPr>
              <a:t>long *ptrBigVal;</a:t>
            </a:r>
            <a:endParaRPr lang="en-US" sz="30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3000">
                <a:solidFill>
                  <a:schemeClr val="accent6">
                    <a:lumMod val="75000"/>
                  </a:schemeClr>
                </a:solidFill>
              </a:rPr>
              <a:t>float *ptrYardsOfCloth;</a:t>
            </a:r>
            <a:endParaRPr lang="en-US" sz="300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11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514080" cy="2038350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ym typeface="+mn-ea"/>
              </a:rPr>
              <a:t>Pointer Scalars</a:t>
            </a:r>
            <a:endParaRPr lang="en-US" sz="2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0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Consider the following two pointer definitions:</a:t>
            </a:r>
            <a:endParaRPr lang="en-US" sz="2800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555625" y="3168015"/>
            <a:ext cx="708469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3000">
                <a:solidFill>
                  <a:schemeClr val="accent6">
                    <a:lumMod val="75000"/>
                  </a:schemeClr>
                </a:solidFill>
              </a:rPr>
              <a:t>char *ptrLetter;</a:t>
            </a:r>
            <a:endParaRPr lang="en-US" sz="300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3000">
                <a:solidFill>
                  <a:schemeClr val="accent6">
                    <a:lumMod val="75000"/>
                  </a:schemeClr>
                </a:solidFill>
              </a:rPr>
              <a:t>int *ptrNumber;</a:t>
            </a:r>
            <a:endParaRPr lang="en-US" sz="300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11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86385" y="741680"/>
            <a:ext cx="8514080" cy="2038350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ym typeface="+mn-ea"/>
              </a:rPr>
              <a:t>Pointer Scalars</a:t>
            </a:r>
            <a:endParaRPr lang="en-US" sz="2800" b="1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0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Whenever we defined data types before, a char data type used 1 byte and an int used 2 bytes. Yet, the pointer definition shows that each pointer requires the same amount of storage: 2 bytes. Why?</a:t>
            </a:r>
            <a:endParaRPr lang="en-US" sz="2800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 descr="Screen Shot 2022-01-28 at 18.20.0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64080" y="3277870"/>
            <a:ext cx="4138295" cy="3220085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11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86385" y="741680"/>
            <a:ext cx="8514080" cy="483679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ym typeface="+mn-ea"/>
              </a:rPr>
              <a:t>Pointer Initialization</a:t>
            </a:r>
            <a:endParaRPr lang="en-US" sz="2800" b="1" dirty="0"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0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The instant after you define a pointer, you should think of it as being unusable. That is, after the compiler processes the following statement: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int *ptrNumber;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tx1"/>
                </a:solidFill>
              </a:rPr>
              <a:t>you have an int pointer that has a garbage rvalue. Suppose the compiler ends up placing the pointer at memory address 2294.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11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50265"/>
            <a:ext cx="8514080" cy="5444490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>
                <a:cs typeface="+mn-lt"/>
                <a:sym typeface="+mn-ea"/>
              </a:rPr>
              <a:t>Using a Pointer</a:t>
            </a:r>
            <a:endParaRPr lang="en-US" sz="2800">
              <a:cs typeface="+mn-lt"/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000" b="1" dirty="0">
              <a:sym typeface="+mn-ea"/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/>
              <a:t>suppose you have the following three statements in a program:</a:t>
            </a:r>
            <a:endParaRPr lang="en-US" sz="28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0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int a;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int b = 5;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a = b;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000" dirty="0">
              <a:solidFill>
                <a:schemeClr val="tx1"/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int number = 5;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int *ptrNumber;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ptrNumber = &amp;number;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10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dirty="0">
                <a:solidFill>
                  <a:schemeClr val="tx1"/>
                </a:solidFill>
              </a:rPr>
              <a:t>The purpose of the address of operator (&amp;) is to tell the compiler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ut/>
  </p:transition>
</p:sld>
</file>

<file path=ppt/tags/tag1.xml><?xml version="1.0" encoding="utf-8"?>
<p:tagLst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2740</Words>
  <Application>WPS Writer</Application>
  <PresentationFormat>On-screen Show (4:3)</PresentationFormat>
  <Paragraphs>160</Paragraphs>
  <Slides>14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8" baseType="lpstr">
      <vt:lpstr>Arial</vt:lpstr>
      <vt:lpstr>SimSun</vt:lpstr>
      <vt:lpstr>Wingdings</vt:lpstr>
      <vt:lpstr>Calibri</vt:lpstr>
      <vt:lpstr>Helvetica Neue</vt:lpstr>
      <vt:lpstr>Book Antiqua</vt:lpstr>
      <vt:lpstr>苹方-简</vt:lpstr>
      <vt:lpstr>Times New Roman</vt:lpstr>
      <vt:lpstr>Arial Narrow Bold</vt:lpstr>
      <vt:lpstr>Arial Black</vt:lpstr>
      <vt:lpstr>微软雅黑</vt:lpstr>
      <vt:lpstr>汉仪旗黑</vt:lpstr>
      <vt:lpstr>Arial Unicode MS</vt:lpstr>
      <vt:lpstr>Office Theme</vt:lpstr>
      <vt:lpstr>PowerPoint 演示文稿</vt:lpstr>
      <vt:lpstr>Tables of Content</vt:lpstr>
      <vt:lpstr>Chapter 11</vt:lpstr>
      <vt:lpstr>Chapter 11</vt:lpstr>
      <vt:lpstr>Chapter 11</vt:lpstr>
      <vt:lpstr>Chapter 11</vt:lpstr>
      <vt:lpstr>Chapter 11</vt:lpstr>
      <vt:lpstr>Chapter 11</vt:lpstr>
      <vt:lpstr>Chapter 11</vt:lpstr>
      <vt:lpstr>Chapter 11</vt:lpstr>
      <vt:lpstr>Chapter 11</vt:lpstr>
      <vt:lpstr>Chapter 11</vt:lpstr>
      <vt:lpstr>Chapter 11</vt:lpstr>
      <vt:lpstr>end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bayunugroho</cp:lastModifiedBy>
  <cp:revision>364</cp:revision>
  <dcterms:created xsi:type="dcterms:W3CDTF">2023-09-06T04:27:09Z</dcterms:created>
  <dcterms:modified xsi:type="dcterms:W3CDTF">2023-09-06T04:27:09Z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1033-3.2.0.6370</vt:lpwstr>
  </property>
</Properties>
</file>