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82" r:id="rId5"/>
    <p:sldId id="260" r:id="rId6"/>
    <p:sldId id="261" r:id="rId7"/>
    <p:sldId id="277" r:id="rId8"/>
    <p:sldId id="278" r:id="rId9"/>
    <p:sldId id="279" r:id="rId10"/>
    <p:sldId id="280" r:id="rId11"/>
    <p:sldId id="281" r:id="rId12"/>
    <p:sldId id="27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B095D0-26A2-4483-8FEC-CDF94B2DF43F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5F64ED-10B4-4FAE-88F8-BB2D1E81B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80AC0E-CCFB-49CB-BD79-CD23EA7617BD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48B28D-22CD-4F3D-8223-E7A4649D5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11245-5772-4B3D-96DD-3894A2211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22ED-D487-45F9-95F4-F1744407D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014A-61C1-4B06-86CA-7D1638A02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B8DB-4F22-4A8F-BDEB-344B738F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64C6-F2AA-4A95-A792-BA9DB7B80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85D0-BE05-4D73-B0C7-4F24AB8F7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30F4-C26F-489E-8C29-5037018D7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26401-CD0B-4991-8414-799167104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4ED2-EB5E-4C2F-AE1A-6A8010AB6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BF99-353F-4CC0-B576-E0C56EB2D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B628-68DC-41BF-9340-A4FE8BE75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957D38-201A-4FA9-BF4B-6A69A5560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500188"/>
            <a:ext cx="91440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ke-12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PENYELENGGARAAN PEMERINTAHAN  YANG BERSIH DAN BERWIBAWA</a:t>
            </a: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D4E68-0295-4BC4-A7E1-C5B4EE340FD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48BDD-60EB-4AA5-BD75-6B964E1018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568" y="1220554"/>
            <a:ext cx="7632848" cy="50167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Transparansi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Partisipasi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Penegakan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hukum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Demokrasi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Daya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tanggap</a:t>
            </a:r>
            <a:r>
              <a:rPr lang="en-US" sz="3200" b="1" dirty="0">
                <a:latin typeface="Cambria" pitchFamily="18" charset="0"/>
              </a:rPr>
              <a:t> (</a:t>
            </a:r>
            <a:r>
              <a:rPr lang="en-US" sz="3200" b="1" dirty="0" err="1">
                <a:latin typeface="Cambria" pitchFamily="18" charset="0"/>
              </a:rPr>
              <a:t>responsip</a:t>
            </a:r>
            <a:r>
              <a:rPr lang="en-US" sz="3200" b="1" dirty="0">
                <a:latin typeface="Cambria" pitchFamily="18" charset="0"/>
              </a:rPr>
              <a:t>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Wawasan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depan</a:t>
            </a:r>
            <a:r>
              <a:rPr lang="en-US" sz="3200" b="1" dirty="0">
                <a:latin typeface="Cambria" pitchFamily="18" charset="0"/>
              </a:rPr>
              <a:t> (</a:t>
            </a:r>
            <a:r>
              <a:rPr lang="en-US" sz="3200" b="1" dirty="0" err="1">
                <a:latin typeface="Cambria" pitchFamily="18" charset="0"/>
              </a:rPr>
              <a:t>visi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strategis</a:t>
            </a:r>
            <a:r>
              <a:rPr lang="en-US" sz="3200" b="1" dirty="0">
                <a:latin typeface="Cambria" pitchFamily="18" charset="0"/>
              </a:rPr>
              <a:t>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Akuntabilitas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Efektivitas</a:t>
            </a:r>
            <a:r>
              <a:rPr lang="en-US" sz="3200" b="1" dirty="0">
                <a:latin typeface="Cambria" pitchFamily="18" charset="0"/>
              </a:rPr>
              <a:t> &amp; </a:t>
            </a:r>
            <a:r>
              <a:rPr lang="en-US" sz="3200" b="1" dirty="0" err="1">
                <a:latin typeface="Cambria" pitchFamily="18" charset="0"/>
              </a:rPr>
              <a:t>efesiensi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Profesionalisme</a:t>
            </a:r>
            <a:endParaRPr lang="en-US" sz="3200" b="1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latin typeface="Cambria" pitchFamily="18" charset="0"/>
              </a:rPr>
              <a:t>Pengawasan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32656"/>
            <a:ext cx="705678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dirty="0" err="1">
                <a:latin typeface="Cambria" pitchFamily="18" charset="0"/>
              </a:rPr>
              <a:t>Prinsip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i="1" dirty="0">
                <a:latin typeface="Cambria" pitchFamily="18" charset="0"/>
              </a:rPr>
              <a:t>Good Governance</a:t>
            </a:r>
            <a:endParaRPr lang="en-US" sz="40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1821D-AE53-4EC9-9C14-0D64B64FE3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1113706"/>
            <a:ext cx="7848872" cy="353943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Untuk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mewujudkan</a:t>
            </a:r>
            <a:r>
              <a:rPr lang="en-US" sz="3200" b="1" dirty="0">
                <a:latin typeface="Cambria" pitchFamily="18" charset="0"/>
              </a:rPr>
              <a:t> good governance </a:t>
            </a:r>
            <a:r>
              <a:rPr lang="en-US" sz="3200" b="1" dirty="0" err="1">
                <a:latin typeface="Cambria" pitchFamily="18" charset="0"/>
              </a:rPr>
              <a:t>dibutuhkan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komitmen</a:t>
            </a:r>
            <a:r>
              <a:rPr lang="en-US" sz="3200" b="1" dirty="0">
                <a:latin typeface="Cambria" pitchFamily="18" charset="0"/>
              </a:rPr>
              <a:t> yang </a:t>
            </a:r>
            <a:r>
              <a:rPr lang="en-US" sz="3200" b="1" dirty="0" err="1">
                <a:latin typeface="Cambria" pitchFamily="18" charset="0"/>
              </a:rPr>
              <a:t>kuat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dari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semua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unsur</a:t>
            </a:r>
            <a:r>
              <a:rPr lang="en-US" sz="3200" b="1" dirty="0">
                <a:latin typeface="Cambria" pitchFamily="18" charset="0"/>
              </a:rPr>
              <a:t>.</a:t>
            </a:r>
          </a:p>
          <a:p>
            <a:pPr>
              <a:defRPr/>
            </a:pPr>
            <a:endParaRPr lang="en-US" sz="3200" b="1" dirty="0">
              <a:latin typeface="Cambria" pitchFamily="18" charset="0"/>
            </a:endParaRPr>
          </a:p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Untuk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itu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dibutuhkan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pembinaan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sikap</a:t>
            </a:r>
            <a:r>
              <a:rPr lang="en-US" sz="3200" b="1" dirty="0">
                <a:latin typeface="Cambria" pitchFamily="18" charset="0"/>
              </a:rPr>
              <a:t> mental (</a:t>
            </a:r>
            <a:r>
              <a:rPr lang="en-US" sz="3200" b="1" i="1" dirty="0">
                <a:latin typeface="Cambria" pitchFamily="18" charset="0"/>
              </a:rPr>
              <a:t>character building</a:t>
            </a:r>
            <a:r>
              <a:rPr lang="en-US" sz="3200" b="1" dirty="0">
                <a:latin typeface="Cambria" pitchFamily="18" charset="0"/>
              </a:rPr>
              <a:t>) yang </a:t>
            </a:r>
            <a:r>
              <a:rPr lang="en-US" sz="3200" b="1" dirty="0" err="1">
                <a:latin typeface="Cambria" pitchFamily="18" charset="0"/>
              </a:rPr>
              <a:t>konsisten</a:t>
            </a:r>
            <a:r>
              <a:rPr lang="en-US" sz="3200" b="1" dirty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CB7FC-074F-4C8E-8358-1DF888B50C55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28662" y="357189"/>
            <a:ext cx="7772400" cy="14287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extLst/>
          </a:lstStyle>
          <a:p>
            <a:pPr algn="r">
              <a:defRPr/>
            </a:pPr>
            <a:r>
              <a:rPr lang="en-US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Posisi</a:t>
            </a:r>
            <a:r>
              <a:rPr lang="en-U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dan</a:t>
            </a:r>
            <a:r>
              <a:rPr lang="en-U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Arti</a:t>
            </a:r>
            <a:r>
              <a:rPr lang="en-U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Penting</a:t>
            </a:r>
            <a:r>
              <a:rPr lang="en-U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Pembelajaran</a:t>
            </a:r>
            <a:endParaRPr lang="en-US" sz="32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943004" y="1857364"/>
            <a:ext cx="7772400" cy="364330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extLst/>
          </a:lstStyle>
          <a:p>
            <a:pPr indent="-287338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Membantu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mahasiswa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memahami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tata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pemerintahan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yang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baik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(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Good Governance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) agar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mahasiswa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dapat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berpartisipasi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dengan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benar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dalam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sistem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pemerintahan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dan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memiliki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sikap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kritis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terhadap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pelaksanaan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penyelenggaraan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pemerintahan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8C42A-9A74-4C5B-BFDB-3435F7D12B1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813" y="285750"/>
            <a:ext cx="76009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Outcomes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Prores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Pembelajaran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625" y="1357313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88"/>
                <a:gridCol w="582931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Taxonomi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Bloom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Outcomes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Memorizing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Mahasiswa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memiliki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pengetahuan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yang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benar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tentang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penyelenggaraan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pemerintahan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yang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baik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(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good governance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Comprehension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Mahasiswa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mampu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menerjemahkan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wujud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pemerintahan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yang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baik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memiliki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sikap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kritis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terhadap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penyelenggaraan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pemerintahan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Application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Mahasiswa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menunjukkan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partisipasi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aktif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dalam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menciptakan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good governance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segala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tingkatan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4E334-8E79-417F-8989-8E0D273667D5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44ED2-EB5E-4C2F-AE1A-6A8010AB68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H:\LAMPUNG\GALERY\POLITIK\sukarno-pancasi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429000"/>
            <a:ext cx="2689225" cy="2689225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857224" y="642918"/>
            <a:ext cx="6786610" cy="2928958"/>
          </a:xfrm>
          <a:prstGeom prst="wedgeRoundRectCallout">
            <a:avLst>
              <a:gd name="adj1" fmla="val 28675"/>
              <a:gd name="adj2" fmla="val 7780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FFFF00"/>
                </a:solidFill>
              </a:rPr>
              <a:t>Coba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analisis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salah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satu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pemerintah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daerah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wilayah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Anda</a:t>
            </a:r>
            <a:r>
              <a:rPr lang="en-US" sz="2800" b="1" dirty="0" smtClean="0">
                <a:solidFill>
                  <a:srgbClr val="FFFF00"/>
                </a:solidFill>
              </a:rPr>
              <a:t>! </a:t>
            </a:r>
            <a:r>
              <a:rPr lang="en-US" sz="2800" b="1" dirty="0" err="1" smtClean="0">
                <a:solidFill>
                  <a:srgbClr val="FFFF00"/>
                </a:solidFill>
              </a:rPr>
              <a:t>Menurut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Anda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sudahkah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Pemda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tersebut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menunjukkan</a:t>
            </a:r>
            <a:r>
              <a:rPr lang="en-US" sz="2800" b="1" dirty="0" smtClean="0">
                <a:solidFill>
                  <a:srgbClr val="FFFF00"/>
                </a:solidFill>
              </a:rPr>
              <a:t> good governance? </a:t>
            </a:r>
            <a:r>
              <a:rPr lang="en-US" sz="2800" b="1" dirty="0" err="1" smtClean="0">
                <a:solidFill>
                  <a:srgbClr val="FFFF00"/>
                </a:solidFill>
              </a:rPr>
              <a:t>Tunjukkan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mana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letak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kelebihan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kekurangannya</a:t>
            </a:r>
            <a:r>
              <a:rPr lang="en-US" sz="2800" b="1" dirty="0" smtClean="0">
                <a:solidFill>
                  <a:srgbClr val="FFFF00"/>
                </a:solidFill>
              </a:rPr>
              <a:t>!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548680"/>
            <a:ext cx="4954048" cy="707886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GOOD GOVERNANCE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EB71D-A8CC-4736-87D8-A82BE6020E6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3568" y="1700808"/>
            <a:ext cx="784887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Cambria" pitchFamily="18" charset="0"/>
              </a:rPr>
              <a:t>Penyelenggaran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pemerinahan</a:t>
            </a:r>
            <a:r>
              <a:rPr lang="en-US" sz="2800" b="1" dirty="0">
                <a:latin typeface="Cambria" pitchFamily="18" charset="0"/>
              </a:rPr>
              <a:t> yang </a:t>
            </a:r>
            <a:r>
              <a:rPr lang="en-US" sz="2800" b="1" dirty="0" err="1">
                <a:latin typeface="Cambria" pitchFamily="18" charset="0"/>
              </a:rPr>
              <a:t>amanah</a:t>
            </a:r>
            <a:r>
              <a:rPr lang="en-US" sz="2800" b="1" dirty="0">
                <a:latin typeface="Cambria" pitchFamily="18" charset="0"/>
              </a:rPr>
              <a:t> (</a:t>
            </a:r>
            <a:r>
              <a:rPr lang="en-US" sz="2800" b="1" dirty="0" err="1">
                <a:latin typeface="Cambria" pitchFamily="18" charset="0"/>
              </a:rPr>
              <a:t>Bintoro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Tjokroamidjojo</a:t>
            </a:r>
            <a:r>
              <a:rPr lang="en-US" sz="2800" b="1" dirty="0">
                <a:latin typeface="Cambria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568" y="3068960"/>
            <a:ext cx="784887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Cambria" pitchFamily="18" charset="0"/>
              </a:rPr>
              <a:t>Tata </a:t>
            </a:r>
            <a:r>
              <a:rPr lang="en-US" sz="2800" b="1" dirty="0" err="1">
                <a:latin typeface="Cambria" pitchFamily="18" charset="0"/>
              </a:rPr>
              <a:t>pemerintahan</a:t>
            </a:r>
            <a:r>
              <a:rPr lang="en-US" sz="2800" b="1" dirty="0">
                <a:latin typeface="Cambria" pitchFamily="18" charset="0"/>
              </a:rPr>
              <a:t> yang </a:t>
            </a:r>
            <a:r>
              <a:rPr lang="en-US" sz="2800" b="1" dirty="0" err="1">
                <a:latin typeface="Cambria" pitchFamily="18" charset="0"/>
              </a:rPr>
              <a:t>baik</a:t>
            </a:r>
            <a:r>
              <a:rPr lang="en-US" sz="2800" b="1" dirty="0">
                <a:latin typeface="Cambria" pitchFamily="18" charset="0"/>
              </a:rPr>
              <a:t> (UNDP)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568" y="3933056"/>
            <a:ext cx="784887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Cambria" pitchFamily="18" charset="0"/>
              </a:rPr>
              <a:t>Pengelolaan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pemerintahan</a:t>
            </a:r>
            <a:r>
              <a:rPr lang="en-US" sz="2800" b="1" dirty="0">
                <a:latin typeface="Cambria" pitchFamily="18" charset="0"/>
              </a:rPr>
              <a:t> yang </a:t>
            </a:r>
            <a:r>
              <a:rPr lang="en-US" sz="2800" b="1" dirty="0" err="1">
                <a:latin typeface="Cambria" pitchFamily="18" charset="0"/>
              </a:rPr>
              <a:t>baik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dan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bertanggung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jawab</a:t>
            </a:r>
            <a:r>
              <a:rPr lang="en-US" sz="2800" b="1" dirty="0">
                <a:latin typeface="Cambria" pitchFamily="18" charset="0"/>
              </a:rPr>
              <a:t> (LAN)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568" y="5157192"/>
            <a:ext cx="784887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Cambria" pitchFamily="18" charset="0"/>
              </a:rPr>
              <a:t>Pemerintahan</a:t>
            </a:r>
            <a:r>
              <a:rPr lang="en-US" sz="2800" b="1" dirty="0">
                <a:latin typeface="Cambria" pitchFamily="18" charset="0"/>
              </a:rPr>
              <a:t> yang </a:t>
            </a:r>
            <a:r>
              <a:rPr lang="en-US" sz="2800" b="1" dirty="0" err="1">
                <a:latin typeface="Cambria" pitchFamily="18" charset="0"/>
              </a:rPr>
              <a:t>bersih</a:t>
            </a:r>
            <a:r>
              <a:rPr lang="en-US" sz="2800" b="1" dirty="0">
                <a:latin typeface="Cambria" pitchFamily="18" charset="0"/>
              </a:rPr>
              <a:t> (</a:t>
            </a:r>
            <a:r>
              <a:rPr lang="en-US" sz="2800" b="1" i="1" dirty="0">
                <a:latin typeface="Cambria" pitchFamily="18" charset="0"/>
              </a:rPr>
              <a:t>Clean Government</a:t>
            </a:r>
            <a:r>
              <a:rPr lang="en-US" sz="2800" b="1" dirty="0">
                <a:latin typeface="Cambria" pitchFamily="18" charset="0"/>
              </a:rPr>
              <a:t>)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C8F02-84E6-4FE1-ACDC-6DF9BCC6354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7584" y="1844824"/>
            <a:ext cx="3168352" cy="1800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Pemerintah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State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</a:p>
        </p:txBody>
      </p:sp>
      <p:sp>
        <p:nvSpPr>
          <p:cNvPr id="9" name="Oval 8"/>
          <p:cNvSpPr/>
          <p:nvPr/>
        </p:nvSpPr>
        <p:spPr>
          <a:xfrm>
            <a:off x="5076056" y="1700808"/>
            <a:ext cx="3240360" cy="19442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Masy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madani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Sivil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Society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87675" y="4365625"/>
            <a:ext cx="3240088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Dunia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Usaha</a:t>
            </a:r>
          </a:p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pasar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672" y="529516"/>
            <a:ext cx="576064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Cambria" pitchFamily="18" charset="0"/>
              </a:rPr>
              <a:t>FAKTOR PENDUKUNG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3851920" y="2420888"/>
            <a:ext cx="1368152" cy="576064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18168896">
            <a:off x="5580833" y="3799968"/>
            <a:ext cx="1368152" cy="576064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2775153">
            <a:off x="2264767" y="3743770"/>
            <a:ext cx="1368152" cy="576064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282C0-E632-4055-8CAE-A60242FCA45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3648" y="332656"/>
            <a:ext cx="7200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dirty="0" err="1">
                <a:latin typeface="Cambria" pitchFamily="18" charset="0"/>
              </a:rPr>
              <a:t>Peran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Pemerintahan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8208912" cy="50167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Menciptakan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kondisi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politik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ekonomi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sosial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stabil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Menciptakan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peraturan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efektif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dan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berkeadilan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Menyediakan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i="1" dirty="0">
                <a:solidFill>
                  <a:srgbClr val="002060"/>
                </a:solidFill>
                <a:latin typeface="Cambria" pitchFamily="18" charset="0"/>
              </a:rPr>
              <a:t>public service 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yang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efektif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dan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i="1" dirty="0">
                <a:solidFill>
                  <a:srgbClr val="002060"/>
                </a:solidFill>
                <a:latin typeface="Cambria" pitchFamily="18" charset="0"/>
              </a:rPr>
              <a:t>accountable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Menegakkan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HAM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Melindungi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lingkungan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hidup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Mengurus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standar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kesehatan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dan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standar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keselamatan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publik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E3EC9-DA5B-42EC-AB0F-A1DE5DC4F4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23728" y="260648"/>
            <a:ext cx="6552728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dirty="0" err="1">
                <a:latin typeface="Cambria" pitchFamily="18" charset="0"/>
              </a:rPr>
              <a:t>Peran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Masyarakat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Madani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8208912" cy="45243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Menjaga</a:t>
            </a:r>
            <a:r>
              <a:rPr lang="en-US" sz="3200" dirty="0">
                <a:latin typeface="Cambria" pitchFamily="18" charset="0"/>
              </a:rPr>
              <a:t> agar </a:t>
            </a:r>
            <a:r>
              <a:rPr lang="en-US" sz="3200" dirty="0" err="1">
                <a:latin typeface="Cambria" pitchFamily="18" charset="0"/>
              </a:rPr>
              <a:t>hak-hak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masyarakat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terlindungi</a:t>
            </a:r>
            <a:endParaRPr lang="en-US" sz="3200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Mempengaruhi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kebijakan</a:t>
            </a:r>
            <a:endParaRPr lang="en-US" sz="3200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Sebagai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sarana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i="1" dirty="0">
                <a:latin typeface="Cambria" pitchFamily="18" charset="0"/>
              </a:rPr>
              <a:t>check and balances </a:t>
            </a:r>
            <a:r>
              <a:rPr lang="en-US" sz="3200" dirty="0" err="1">
                <a:latin typeface="Cambria" pitchFamily="18" charset="0"/>
              </a:rPr>
              <a:t>pemerintah</a:t>
            </a:r>
            <a:endParaRPr lang="en-US" sz="3200" dirty="0"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Mengawasi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penyalahgunaan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kewenangan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sosial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pemerintah</a:t>
            </a:r>
            <a:r>
              <a:rPr lang="en-US" sz="3200" dirty="0">
                <a:latin typeface="Cambria" pitchFamily="18" charset="0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Mengembangkan</a:t>
            </a:r>
            <a:r>
              <a:rPr lang="en-US" sz="3200" dirty="0">
                <a:latin typeface="Cambria" pitchFamily="18" charset="0"/>
              </a:rPr>
              <a:t> SDM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latin typeface="Cambria" pitchFamily="18" charset="0"/>
              </a:rPr>
              <a:t>Sarana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komunikasi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antar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masyarakat</a:t>
            </a:r>
            <a:endParaRPr lang="en-US" sz="32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83803-77B6-4D09-80F1-A828358CFD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3648" y="404664"/>
            <a:ext cx="727280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dirty="0" err="1">
                <a:latin typeface="Cambria" pitchFamily="18" charset="0"/>
              </a:rPr>
              <a:t>Peran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Dunia</a:t>
            </a:r>
            <a:r>
              <a:rPr lang="en-US" sz="4000" dirty="0">
                <a:latin typeface="Cambria" pitchFamily="18" charset="0"/>
              </a:rPr>
              <a:t> Usaha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285860"/>
            <a:ext cx="8280920" cy="50167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Cambria" pitchFamily="18" charset="0"/>
              </a:rPr>
              <a:t>Menjalankan</a:t>
            </a:r>
            <a:r>
              <a:rPr lang="en-US" sz="3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industri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Menciptakan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lapangan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kerja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Menyediakn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insentif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layak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Meningkatkan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standar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kehidupan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masyarakat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Memelihara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lingkungan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hidup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Menegakkan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peraturan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Mentransfer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iptek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kepada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masyarakat</a:t>
            </a:r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Menyediakan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dana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bagi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masyarakat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untuk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mengembangan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UKM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391</Words>
  <Application>Microsoft Office PowerPoint</Application>
  <PresentationFormat>On-screen Show (4:3)</PresentationFormat>
  <Paragraphs>101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Posisi dan Arti Penting Pembelajaran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68</cp:revision>
  <dcterms:created xsi:type="dcterms:W3CDTF">2010-04-18T12:06:30Z</dcterms:created>
  <dcterms:modified xsi:type="dcterms:W3CDTF">2011-02-21T00:54:15Z</dcterms:modified>
</cp:coreProperties>
</file>