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25" r:id="rId3"/>
    <p:sldId id="426" r:id="rId4"/>
    <p:sldId id="435" r:id="rId5"/>
    <p:sldId id="436" r:id="rId6"/>
    <p:sldId id="437" r:id="rId7"/>
    <p:sldId id="438" r:id="rId8"/>
    <p:sldId id="432" r:id="rId9"/>
    <p:sldId id="439" r:id="rId10"/>
    <p:sldId id="440" r:id="rId11"/>
    <p:sldId id="275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0A3B7B-E3D8-49C6-AD39-64E5AF770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462B4-4AE4-4F2A-931D-E5BC21772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8E3127-0C5A-4201-9377-E5991B557B63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8AAAD-4EFA-4328-AAAC-964EF3535D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F1EE-9559-4AE7-B8ED-907BA51915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A87FB1-F718-444B-BF79-48AAEC998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618A0D-483A-49E6-A752-A86E586AD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34F79-99A9-47EF-9E2D-5F63CBFC52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422E6D-4970-4AA8-B829-6A30977843AB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B258DD-BF61-4E4D-9E0D-20F6D4D5B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9E6D11-B1D0-4609-9618-3C299E24E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461A7-3D54-4FEE-84F5-5D5EE8EE9A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AC107-B7DE-4435-BBB1-20E044068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CA387E-4F30-464A-A6A9-135E5DB09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852B074A-43AB-4602-81E1-3751BB5CC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18E9CA4-2E37-4B84-95B0-3D70104EA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648C338-35C7-4054-82D3-E84D09681B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0B4F039-99A6-4D13-8C6E-3BE397247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D8558A7-36AD-4D6F-A781-1C9507FDA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2FE4D90-A06C-4C9D-89AD-5816A083F4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11F1FD0-3433-4522-9ABF-BAD7D01489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4F5885F-EFCF-439E-AF2A-AA68D300EC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DA596B4-F7A5-466A-BC15-75217DF326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15976A7-CDCB-4D77-9FCA-7D7F429382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45A9982-A8F1-4A8D-B57E-EABC0E19FC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FFA7639-DBE1-4347-9CC6-D4C15021DA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6A6C0A5-D534-4850-9BC1-FE0435F323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9A422E9-5ACB-45DF-9EC1-F4064190B6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3279E73-78DB-4D93-91C2-331807CEA8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675E96-0505-4608-B619-CA4DAA934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1360B68-3074-45B8-8268-46C5D781B6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97BACF3-1D7C-45EC-A4D0-20AF82064F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86E1C43-C931-4CDA-B0C5-5BB2E2EA3C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1DB2E53-3638-45DA-9254-F181C25D1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5C3FE83-0656-4634-B302-B33EAE6E5E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71469F3-1349-4A90-9D43-EE5AD2AD30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4CC1-D833-4D4E-875B-4B6E3468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94970-D3E3-45A4-832B-28DB6043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7355-CE9A-4731-A8D9-8D052841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6260-5125-48FC-AE35-BF7D5595D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02757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6B1AC-59F3-4434-82D6-1F5AE17E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0D9BA-7498-4077-9237-B3B06DBD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B9BE4-E3D2-4435-8E42-F623EB9B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47C5-A81A-41AF-9D58-173CDEEA0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48798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E9B85-328C-4988-9823-DB4075D4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9276-EC97-47E7-8048-9315EFEF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F3BF-9688-4CAD-ACFA-358AF18A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43A6-048A-4D00-9E9B-96EC777BF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03291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50C27-BA53-4E48-8E71-A49463CD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9D759-EFEB-4961-B3BF-01977399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8CE86-36BB-475E-A311-4C57ABAB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BC83-93A8-4499-800A-19CAEE22A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0420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6F424-7419-4C22-BF0A-999653AB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22988-3908-4875-99B1-01E0D5CA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7B5D-5B34-4900-98F7-3A3280A8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BBB0-D7F3-48F7-8EFF-A42E04A35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11450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98628A-215F-4612-8B3A-E350EBFA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0D545F-D3CF-4EF9-85FD-69B4DA15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9303D-DD6F-41EC-8239-37A90D14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0514-553A-458F-82D6-778A8024A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0952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BA25F0-EF6E-4F72-AC82-6475E643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1848B2-5622-44DB-98B9-3D941ABF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1B83D0-8E1A-49B7-B01B-8917EF92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489E-F5F1-4AB0-A15C-C6A63A7E1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02688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B1E18B-6079-43B4-958F-FE4CAA4B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0F1D14-AB53-4F8C-A94D-74DD9032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7F8F3-8C6A-48FA-9426-6629BA61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C0EE-CA98-46A8-B57F-0339E117B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2870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F52DA1-B610-4D93-88DD-09B3F7C5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BDBE3A-E309-45F9-A04A-E32A2996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0FB38E-D42A-4126-A314-803CD4D0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F6D0-BE45-4182-8BBF-FFD170CE8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32192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ADB4AC-6D13-4919-950F-94655341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59FE82-2923-4952-B261-64BAE8F4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4E0368-9D1B-4054-BE7C-ECF310A8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1952-619D-4837-A193-28997CE6F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1767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EFD334-8A6D-4313-B76D-CF859B1D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E4FD23-5226-44D8-857D-D181EB36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EBDAB3-D4EC-432C-812E-BAC9CAF8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0C67-80F0-4F50-A086-7AD743FB3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079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3D475C-0344-4951-8125-6002357E7B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B5441C1-CC59-4663-9983-878FFA1AEE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3DCA-47DC-47C2-961A-17824284F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583C-6D02-49AD-9C9B-463E7C6F7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7F18-0CEA-486D-93D4-2956E5640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81EE29-4BAF-4912-BBC7-5D2F64B36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3">
            <a:extLst>
              <a:ext uri="{FF2B5EF4-FFF2-40B4-BE49-F238E27FC236}">
                <a16:creationId xmlns:a16="http://schemas.microsoft.com/office/drawing/2014/main" id="{55B0560D-58D7-4319-94A0-44EC229D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636CF-2BEC-47ED-99D1-B6DE6655536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E4611485-A796-4826-A77A-E9DA797F877F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4DD45-9D5A-44E7-A6C6-DA4A5C6B552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07FCA-1275-494A-A7E2-4D7E47CBE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189620C-1318-415F-BE21-FFC189AC5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276872"/>
            <a:ext cx="7196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Systems Modeling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EE0C9-3E0E-48F9-9C39-BA92569A0018}"/>
              </a:ext>
            </a:extLst>
          </p:cNvPr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F7A8AA-47E2-476A-AC74-C00F0C6A0E0F}"/>
              </a:ext>
            </a:extLst>
          </p:cNvPr>
          <p:cNvSpPr/>
          <p:nvPr/>
        </p:nvSpPr>
        <p:spPr>
          <a:xfrm>
            <a:off x="3642297" y="1790651"/>
            <a:ext cx="1710726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Pertemuan-10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B9509-BF04-4E8A-9D9C-7DCB0A1B09F6}"/>
              </a:ext>
            </a:extLst>
          </p:cNvPr>
          <p:cNvSpPr/>
          <p:nvPr/>
        </p:nvSpPr>
        <p:spPr>
          <a:xfrm>
            <a:off x="-72854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Engineering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654A8C94-B284-49CE-9F90-A633AE35B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851025"/>
            <a:ext cx="2990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">
            <a:extLst>
              <a:ext uri="{FF2B5EF4-FFF2-40B4-BE49-F238E27FC236}">
                <a16:creationId xmlns:a16="http://schemas.microsoft.com/office/drawing/2014/main" id="{8A6C2DBE-CFA9-4E59-BDC1-54803D508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076450"/>
            <a:ext cx="307181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lide Number Placeholder 7">
            <a:extLst>
              <a:ext uri="{FF2B5EF4-FFF2-40B4-BE49-F238E27FC236}">
                <a16:creationId xmlns:a16="http://schemas.microsoft.com/office/drawing/2014/main" id="{7BBAC7AD-321D-41E0-8450-3BFD5DB6A95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7BE31E-6426-4058-97C5-B202D9F6542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964D1C-76C1-43F9-B8E5-1E3A3A09BF60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22534" name="Rectangle 1">
            <a:extLst>
              <a:ext uri="{FF2B5EF4-FFF2-40B4-BE49-F238E27FC236}">
                <a16:creationId xmlns:a16="http://schemas.microsoft.com/office/drawing/2014/main" id="{26C4D22A-A00C-4658-A585-AAE70855E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908050"/>
            <a:ext cx="830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Cermati perbedaan pengaplikasian </a:t>
            </a:r>
            <a:r>
              <a:rPr lang="en-US" altLang="en-US" sz="1800" i="1">
                <a:latin typeface="Arial" panose="020B0604020202020204" pitchFamily="34" charset="0"/>
              </a:rPr>
              <a:t>merge node</a:t>
            </a:r>
            <a:r>
              <a:rPr lang="en-US" altLang="en-US" sz="1800">
                <a:latin typeface="Arial" panose="020B0604020202020204" pitchFamily="34" charset="0"/>
              </a:rPr>
              <a:t> vs </a:t>
            </a:r>
            <a:r>
              <a:rPr lang="en-US" altLang="en-US" sz="1800" i="1">
                <a:latin typeface="Arial" panose="020B0604020202020204" pitchFamily="34" charset="0"/>
              </a:rPr>
              <a:t>join node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6C195-589A-4EC8-8CDA-13BA5E82F2B5}"/>
              </a:ext>
            </a:extLst>
          </p:cNvPr>
          <p:cNvSpPr/>
          <p:nvPr/>
        </p:nvSpPr>
        <p:spPr>
          <a:xfrm>
            <a:off x="3824044" y="2905251"/>
            <a:ext cx="1107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VS</a:t>
            </a:r>
          </a:p>
        </p:txBody>
      </p:sp>
      <p:sp>
        <p:nvSpPr>
          <p:cNvPr id="22536" name="Rectangle 6">
            <a:extLst>
              <a:ext uri="{FF2B5EF4-FFF2-40B4-BE49-F238E27FC236}">
                <a16:creationId xmlns:a16="http://schemas.microsoft.com/office/drawing/2014/main" id="{C5C7E135-859A-4625-B135-6DC9DF92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3255963"/>
            <a:ext cx="1279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/>
              <a:t>Merge node</a:t>
            </a:r>
            <a:endParaRPr lang="en-US" altLang="en-US"/>
          </a:p>
        </p:txBody>
      </p:sp>
      <p:sp>
        <p:nvSpPr>
          <p:cNvPr id="22537" name="Rectangle 7">
            <a:extLst>
              <a:ext uri="{FF2B5EF4-FFF2-40B4-BE49-F238E27FC236}">
                <a16:creationId xmlns:a16="http://schemas.microsoft.com/office/drawing/2014/main" id="{E95AD8A9-A7DD-4945-BF86-4870CDB0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255963"/>
            <a:ext cx="107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/>
              <a:t>Join node</a:t>
            </a:r>
            <a:endParaRPr lang="en-US" altLang="en-US" sz="160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F14A4AA7-8A2E-4342-A09E-34A56CA4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F55F1-70CC-4CB1-880F-E53FE307C80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79" name="Picture 8" descr="large_tobecontinued2">
            <a:extLst>
              <a:ext uri="{FF2B5EF4-FFF2-40B4-BE49-F238E27FC236}">
                <a16:creationId xmlns:a16="http://schemas.microsoft.com/office/drawing/2014/main" id="{6B7C1B6C-B76C-4DCB-8400-CE71F21E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873125"/>
            <a:ext cx="749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7">
            <a:extLst>
              <a:ext uri="{FF2B5EF4-FFF2-40B4-BE49-F238E27FC236}">
                <a16:creationId xmlns:a16="http://schemas.microsoft.com/office/drawing/2014/main" id="{C389F217-622E-4242-B816-B89FC94E9D7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5ABD20C-265B-4FA7-A4F9-EB06FACF010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0DCB88-E52A-4537-BA4D-5AEBBC5C9A46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BC26AB5F-7B62-4D12-BDA5-387F4D130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1557338"/>
            <a:ext cx="814705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i="1">
                <a:latin typeface="Arial" panose="020B0604020202020204" pitchFamily="34" charset="0"/>
              </a:rPr>
              <a:t>Activity diagram </a:t>
            </a:r>
            <a:r>
              <a:rPr lang="en-US" altLang="en-US" sz="1800">
                <a:latin typeface="Arial" panose="020B0604020202020204" pitchFamily="34" charset="0"/>
              </a:rPr>
              <a:t>merupakan jenis diagram UML (</a:t>
            </a:r>
            <a:r>
              <a:rPr lang="en-US" altLang="en-US" sz="1800" i="1">
                <a:latin typeface="Arial" panose="020B0604020202020204" pitchFamily="34" charset="0"/>
              </a:rPr>
              <a:t>unified modeling language</a:t>
            </a:r>
            <a:r>
              <a:rPr lang="en-US" altLang="en-US" sz="1800">
                <a:latin typeface="Arial" panose="020B0604020202020204" pitchFamily="34" charset="0"/>
              </a:rPr>
              <a:t>) yang menggambarkan mengenai aktifitas apa saja yang terjadi pada sebuah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Secara umum diagram ini menampilkan langkah-langkah proses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 dari awal hingga akhir.  Dari tahapan tersebut kita dapat mengetahui sejauh mana kinerja sebuah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.  Selain itu, pembangunan dan pengembangan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 akan lebih terukur.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Berikut ini merupakan fungsi dari </a:t>
            </a:r>
            <a:r>
              <a:rPr lang="en-US" altLang="en-US" sz="1800" i="1">
                <a:latin typeface="Arial" panose="020B0604020202020204" pitchFamily="34" charset="0"/>
              </a:rPr>
              <a:t>activity diagram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Sebuah </a:t>
            </a:r>
            <a:r>
              <a:rPr lang="en-US" altLang="en-US" sz="1800" i="1">
                <a:latin typeface="Arial" panose="020B0604020202020204" pitchFamily="34" charset="0"/>
              </a:rPr>
              <a:t>activity diagram </a:t>
            </a:r>
            <a:r>
              <a:rPr lang="en-US" altLang="en-US" sz="1800">
                <a:latin typeface="Arial" panose="020B0604020202020204" pitchFamily="34" charset="0"/>
              </a:rPr>
              <a:t>dibuat dan disusun berdasarkan </a:t>
            </a:r>
            <a:r>
              <a:rPr lang="en-US" altLang="en-US" sz="1800" i="1">
                <a:latin typeface="Arial" panose="020B0604020202020204" pitchFamily="34" charset="0"/>
              </a:rPr>
              <a:t>use case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Memberikan gambaran bisnis serta urutan aktivitas pada setiap prosesnya.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Menunjukkan aktifitas proses pada suatu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 secara berurutan.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7">
            <a:extLst>
              <a:ext uri="{FF2B5EF4-FFF2-40B4-BE49-F238E27FC236}">
                <a16:creationId xmlns:a16="http://schemas.microsoft.com/office/drawing/2014/main" id="{87BEC535-0CB6-4798-A8CC-FCA96C7709F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2E48C6-16A6-4CB2-9B48-94B6F727D30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8F83C-80E8-470D-8638-96C293B415D3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E7B8D438-6135-4353-9A42-B10E3780E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9825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Komponen atau simbol </a:t>
            </a:r>
            <a:r>
              <a:rPr lang="en-US" altLang="en-US" sz="1800" i="1">
                <a:latin typeface="Arial" panose="020B0604020202020204" pitchFamily="34" charset="0"/>
              </a:rPr>
              <a:t>activity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05E905-CA93-4DFA-B9A2-2442691017E9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628775"/>
          <a:ext cx="7810500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1737599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  <a:r>
                        <a:rPr lang="en-US" sz="1800" i="1" dirty="0"/>
                        <a:t>Initial node</a:t>
                      </a:r>
                    </a:p>
                    <a:p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state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 point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disimbolkan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lingkaran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solid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berwarna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putih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 diagram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node.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  <a:tr h="2560680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        </a:t>
                      </a:r>
                      <a:r>
                        <a:rPr lang="en-US" sz="1800" baseline="0" dirty="0"/>
                        <a:t>       </a:t>
                      </a:r>
                      <a:r>
                        <a:rPr lang="en-US" sz="1800" i="1" dirty="0"/>
                        <a:t>Action state</a:t>
                      </a:r>
                    </a:p>
                    <a:p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i="1" dirty="0"/>
                        <a:t>Action state </a:t>
                      </a:r>
                      <a:r>
                        <a:rPr lang="en-US" sz="1800" i="0" dirty="0" err="1"/>
                        <a:t>atau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activity </a:t>
                      </a:r>
                      <a:r>
                        <a:rPr lang="en-US" sz="1800" i="0" dirty="0" err="1"/>
                        <a:t>merupakan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aktivitas</a:t>
                      </a:r>
                      <a:r>
                        <a:rPr lang="en-US" sz="1800" i="0" baseline="0" dirty="0"/>
                        <a:t> yang </a:t>
                      </a:r>
                      <a:r>
                        <a:rPr lang="en-US" sz="1800" i="0" baseline="0" dirty="0" err="1"/>
                        <a:t>dilakukan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1" baseline="0" dirty="0"/>
                        <a:t>system</a:t>
                      </a:r>
                      <a:r>
                        <a:rPr lang="en-US" sz="1800" i="0" baseline="0" dirty="0"/>
                        <a:t>. </a:t>
                      </a:r>
                      <a:r>
                        <a:rPr lang="en-US" sz="1800" i="1" dirty="0"/>
                        <a:t>Action state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adalah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satu</a:t>
                      </a:r>
                      <a:r>
                        <a:rPr lang="en-US" sz="1800" i="0" dirty="0"/>
                        <a:t> unit </a:t>
                      </a:r>
                      <a:r>
                        <a:rPr lang="en-US" sz="1800" i="0" dirty="0" err="1"/>
                        <a:t>langkah</a:t>
                      </a:r>
                      <a:r>
                        <a:rPr lang="en-US" sz="1800" i="0" dirty="0"/>
                        <a:t> di </a:t>
                      </a:r>
                      <a:r>
                        <a:rPr lang="en-US" sz="1800" i="0" dirty="0" err="1"/>
                        <a:t>dalam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aktivitas</a:t>
                      </a:r>
                      <a:r>
                        <a:rPr lang="en-US" sz="1800" i="0" dirty="0"/>
                        <a:t>. </a:t>
                      </a:r>
                      <a:r>
                        <a:rPr lang="en-US" sz="1800" i="0" dirty="0" err="1"/>
                        <a:t>Penamaan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action state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biasanya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berupa</a:t>
                      </a:r>
                      <a:r>
                        <a:rPr lang="en-US" sz="1800" i="0" dirty="0"/>
                        <a:t> kata </a:t>
                      </a:r>
                      <a:r>
                        <a:rPr lang="en-US" sz="1800" i="0" dirty="0" err="1"/>
                        <a:t>kerja</a:t>
                      </a:r>
                      <a:r>
                        <a:rPr lang="en-US" sz="1800" i="0" dirty="0"/>
                        <a:t>. </a:t>
                      </a:r>
                      <a:r>
                        <a:rPr lang="en-US" sz="1800" i="0" dirty="0" err="1"/>
                        <a:t>Contohnya</a:t>
                      </a:r>
                      <a:r>
                        <a:rPr lang="en-US" sz="1800" i="0" dirty="0"/>
                        <a:t>: </a:t>
                      </a:r>
                      <a:r>
                        <a:rPr lang="en-US" sz="1800" i="0" dirty="0" err="1"/>
                        <a:t>Mengisi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formulir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pemesanan</a:t>
                      </a:r>
                      <a:r>
                        <a:rPr lang="en-US" sz="1800" i="0" dirty="0"/>
                        <a:t>, </a:t>
                      </a:r>
                      <a:r>
                        <a:rPr lang="en-US" sz="1800" i="0" dirty="0" err="1"/>
                        <a:t>mendaftar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perkuliahan</a:t>
                      </a:r>
                      <a:r>
                        <a:rPr lang="en-US" sz="1800" i="0" dirty="0"/>
                        <a:t>, </a:t>
                      </a:r>
                      <a:r>
                        <a:rPr lang="en-US" sz="1800" i="0" dirty="0" err="1"/>
                        <a:t>dll</a:t>
                      </a:r>
                      <a:r>
                        <a:rPr lang="en-US" sz="1800" i="0" dirty="0"/>
                        <a:t>. </a:t>
                      </a:r>
                      <a:r>
                        <a:rPr lang="en-US" sz="1800" i="0" dirty="0" err="1"/>
                        <a:t>Lambang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action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dalam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activity diagram </a:t>
                      </a:r>
                      <a:r>
                        <a:rPr lang="en-US" sz="1800" i="0" dirty="0" err="1"/>
                        <a:t>adalah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round-cornered rectangle</a:t>
                      </a:r>
                      <a:r>
                        <a:rPr lang="en-US" sz="1800" i="0" dirty="0"/>
                        <a:t>.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4558796"/>
                  </a:ext>
                </a:extLst>
              </a:tr>
            </a:tbl>
          </a:graphicData>
        </a:graphic>
      </p:graphicFrame>
      <p:pic>
        <p:nvPicPr>
          <p:cNvPr id="8211" name="Picture 3">
            <a:extLst>
              <a:ext uri="{FF2B5EF4-FFF2-40B4-BE49-F238E27FC236}">
                <a16:creationId xmlns:a16="http://schemas.microsoft.com/office/drawing/2014/main" id="{4AFD3503-D38B-4CA1-B00C-D335EE9B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95525"/>
            <a:ext cx="430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">
            <a:extLst>
              <a:ext uri="{FF2B5EF4-FFF2-40B4-BE49-F238E27FC236}">
                <a16:creationId xmlns:a16="http://schemas.microsoft.com/office/drawing/2014/main" id="{99CD66D8-3141-46F4-851B-8A75BB457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960813"/>
            <a:ext cx="1343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>
            <a:extLst>
              <a:ext uri="{FF2B5EF4-FFF2-40B4-BE49-F238E27FC236}">
                <a16:creationId xmlns:a16="http://schemas.microsoft.com/office/drawing/2014/main" id="{1DF8F99A-55F0-4CFF-9CCA-37379B26035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13E6C4-6254-4E3F-84AB-30C45E8977C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643394-DD41-4522-8B14-C36B3CDD81AA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628775"/>
          <a:ext cx="7810500" cy="43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65773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1737489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  <a:r>
                        <a:rPr lang="en-US" sz="1800" i="1" dirty="0"/>
                        <a:t>Final node</a:t>
                      </a:r>
                    </a:p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UML,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status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ditampilkan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menggunakan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lingkaran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mengelilingi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lingkaran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berwarna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solid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hitam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putih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Final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  <a:tr h="2286176">
                <a:tc>
                  <a:txBody>
                    <a:bodyPr/>
                    <a:lstStyle/>
                    <a:p>
                      <a:endParaRPr lang="en-US" sz="1800" i="0" baseline="0" dirty="0"/>
                    </a:p>
                    <a:p>
                      <a:r>
                        <a:rPr lang="en-US" sz="1800" i="1" baseline="0" dirty="0"/>
                        <a:t>                    </a:t>
                      </a:r>
                    </a:p>
                    <a:p>
                      <a:endParaRPr lang="en-US" sz="1800" i="1" baseline="0" dirty="0"/>
                    </a:p>
                    <a:p>
                      <a:r>
                        <a:rPr lang="en-US" sz="1800" i="1" baseline="0" dirty="0"/>
                        <a:t>                                             </a:t>
                      </a:r>
                      <a:r>
                        <a:rPr lang="en-US" sz="1800" i="1" dirty="0"/>
                        <a:t>Decision</a:t>
                      </a:r>
                    </a:p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i="1" dirty="0"/>
                        <a:t>Decision node </a:t>
                      </a:r>
                      <a:r>
                        <a:rPr lang="en-US" sz="1800" i="0" dirty="0" err="1"/>
                        <a:t>atau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node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keputusan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ditampilkan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dalam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bentuk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belah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ketupat</a:t>
                      </a:r>
                      <a:r>
                        <a:rPr lang="en-US" sz="1800" i="0" dirty="0"/>
                        <a:t> dan </a:t>
                      </a:r>
                      <a:r>
                        <a:rPr lang="en-US" sz="1800" i="0" dirty="0" err="1"/>
                        <a:t>digunakan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ketika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system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perlu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membuat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keputusan</a:t>
                      </a:r>
                      <a:r>
                        <a:rPr lang="en-US" sz="1800" i="0" baseline="0" dirty="0"/>
                        <a:t>.  </a:t>
                      </a:r>
                      <a:r>
                        <a:rPr lang="en-US" sz="1800" i="1" baseline="0" dirty="0"/>
                        <a:t>Decision node </a:t>
                      </a:r>
                      <a:r>
                        <a:rPr lang="en-US" sz="1800" i="0" baseline="0" dirty="0" err="1"/>
                        <a:t>menerima</a:t>
                      </a:r>
                      <a:r>
                        <a:rPr lang="en-US" sz="1800" i="0" baseline="0" dirty="0"/>
                        <a:t> token/</a:t>
                      </a:r>
                      <a:r>
                        <a:rPr lang="en-US" sz="1800" i="0" baseline="0" dirty="0" err="1"/>
                        <a:t>tanda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pada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bagian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tepi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masuk</a:t>
                      </a:r>
                      <a:r>
                        <a:rPr lang="en-US" sz="1800" i="0" baseline="0" dirty="0"/>
                        <a:t> dan </a:t>
                      </a:r>
                      <a:r>
                        <a:rPr lang="en-US" sz="1800" i="0" baseline="0" dirty="0" err="1"/>
                        <a:t>menyajikan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beberapa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kondisi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pada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bagian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tepi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baseline="0" dirty="0" err="1"/>
                        <a:t>keluarnya</a:t>
                      </a:r>
                      <a:r>
                        <a:rPr lang="en-US" sz="1800" i="0" baseline="0" dirty="0"/>
                        <a:t>.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4558796"/>
                  </a:ext>
                </a:extLst>
              </a:tr>
            </a:tbl>
          </a:graphicData>
        </a:graphic>
      </p:graphicFrame>
      <p:pic>
        <p:nvPicPr>
          <p:cNvPr id="10257" name="Picture 5">
            <a:extLst>
              <a:ext uri="{FF2B5EF4-FFF2-40B4-BE49-F238E27FC236}">
                <a16:creationId xmlns:a16="http://schemas.microsoft.com/office/drawing/2014/main" id="{4F89E79B-A705-4426-96E6-8D41E3B0C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98700"/>
            <a:ext cx="430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7">
            <a:extLst>
              <a:ext uri="{FF2B5EF4-FFF2-40B4-BE49-F238E27FC236}">
                <a16:creationId xmlns:a16="http://schemas.microsoft.com/office/drawing/2014/main" id="{75B9CAED-8A53-459E-A04B-C919E789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1525"/>
            <a:ext cx="206216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D484B7-E9B1-4883-A6CA-E2C10E5F9D83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10260" name="Rectangle 8">
            <a:extLst>
              <a:ext uri="{FF2B5EF4-FFF2-40B4-BE49-F238E27FC236}">
                <a16:creationId xmlns:a16="http://schemas.microsoft.com/office/drawing/2014/main" id="{6D9DD0A5-F71A-48D7-BC46-BB01CD28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85863"/>
            <a:ext cx="544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/>
              <a:t>Komponen atau simbol </a:t>
            </a:r>
            <a:r>
              <a:rPr lang="en-US" altLang="en-US" i="1"/>
              <a:t>activity</a:t>
            </a:r>
            <a:r>
              <a:rPr lang="en-US" altLang="en-US"/>
              <a:t> </a:t>
            </a:r>
            <a:r>
              <a:rPr lang="en-US" altLang="en-US" i="1"/>
              <a:t>diagram </a:t>
            </a:r>
            <a:r>
              <a:rPr lang="en-US" altLang="en-US"/>
              <a:t>(lanjutan)</a:t>
            </a:r>
            <a:endParaRPr lang="en-US" altLang="en-US" sz="160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>
            <a:extLst>
              <a:ext uri="{FF2B5EF4-FFF2-40B4-BE49-F238E27FC236}">
                <a16:creationId xmlns:a16="http://schemas.microsoft.com/office/drawing/2014/main" id="{DD89CE7C-583D-4F2F-B245-7DE5DEB8E57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AF9E64-F311-43A8-A28C-CBE058CF8C9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997F4B-6A2F-45B5-A40E-007C0E38524E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628775"/>
          <a:ext cx="7810500" cy="42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65718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3931645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</a:p>
                    <a:p>
                      <a:endParaRPr lang="en-US" sz="1800" i="1" dirty="0"/>
                    </a:p>
                    <a:p>
                      <a:endParaRPr lang="en-US" sz="1800" i="1" dirty="0"/>
                    </a:p>
                    <a:p>
                      <a:r>
                        <a:rPr lang="en-US" sz="1800" i="1" dirty="0"/>
                        <a:t>                                Merge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dirty="0"/>
                        <a:t>node</a:t>
                      </a:r>
                    </a:p>
                    <a:p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merge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gabungan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menyatukan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banyak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alternatif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Merge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mensinkronkan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bersamaan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tetapi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menerima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beberapa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alternatif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Merge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berbentuk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ketupat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beberapa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i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12302" name="Picture 3">
            <a:extLst>
              <a:ext uri="{FF2B5EF4-FFF2-40B4-BE49-F238E27FC236}">
                <a16:creationId xmlns:a16="http://schemas.microsoft.com/office/drawing/2014/main" id="{44FBB8D5-CC60-4E00-99AE-6B1B36D39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13906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4294D9-B764-4F23-AF1B-919E43B0E217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12304" name="Rectangle 9">
            <a:extLst>
              <a:ext uri="{FF2B5EF4-FFF2-40B4-BE49-F238E27FC236}">
                <a16:creationId xmlns:a16="http://schemas.microsoft.com/office/drawing/2014/main" id="{A6738454-EEA0-46C7-BDE6-12B20596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85863"/>
            <a:ext cx="544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/>
              <a:t>Komponen atau simbol </a:t>
            </a:r>
            <a:r>
              <a:rPr lang="en-US" altLang="en-US" i="1"/>
              <a:t>activity</a:t>
            </a:r>
            <a:r>
              <a:rPr lang="en-US" altLang="en-US"/>
              <a:t> </a:t>
            </a:r>
            <a:r>
              <a:rPr lang="en-US" altLang="en-US" i="1"/>
              <a:t>diagram </a:t>
            </a:r>
            <a:r>
              <a:rPr lang="en-US" altLang="en-US"/>
              <a:t>(lanjutan)</a:t>
            </a:r>
            <a:endParaRPr lang="en-US" altLang="en-US" sz="160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7">
            <a:extLst>
              <a:ext uri="{FF2B5EF4-FFF2-40B4-BE49-F238E27FC236}">
                <a16:creationId xmlns:a16="http://schemas.microsoft.com/office/drawing/2014/main" id="{55624E3E-4FD1-45FD-B28F-655F346D5BA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6C81A5-0EC7-40B9-BE44-91DAE781FACA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6ACF9D-55B0-40EA-9267-E0046D1DB1FD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628775"/>
          <a:ext cx="7810500" cy="384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65717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1737223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</a:p>
                    <a:p>
                      <a:r>
                        <a:rPr lang="en-US" sz="1800" i="1" dirty="0"/>
                        <a:t>                            Fork node</a:t>
                      </a:r>
                    </a:p>
                    <a:p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Fork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membagi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beberapa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bersamaan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Fork node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beberapa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i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  <a:tr h="1737223">
                <a:tc>
                  <a:txBody>
                    <a:bodyPr/>
                    <a:lstStyle/>
                    <a:p>
                      <a:endParaRPr lang="en-US" sz="1800" i="0" baseline="0" dirty="0"/>
                    </a:p>
                    <a:p>
                      <a:r>
                        <a:rPr lang="en-US" sz="1800" i="1" baseline="0" dirty="0"/>
                        <a:t>                    </a:t>
                      </a:r>
                    </a:p>
                    <a:p>
                      <a:endParaRPr lang="en-US" sz="1800" i="1" baseline="0" dirty="0"/>
                    </a:p>
                    <a:p>
                      <a:r>
                        <a:rPr lang="en-US" sz="1800" i="1" baseline="0" dirty="0"/>
                        <a:t>                            </a:t>
                      </a:r>
                      <a:r>
                        <a:rPr lang="en-US" sz="1800" i="1" dirty="0"/>
                        <a:t>Join</a:t>
                      </a:r>
                      <a:r>
                        <a:rPr lang="en-US" sz="1800" i="1" baseline="0" dirty="0"/>
                        <a:t> node</a:t>
                      </a:r>
                      <a:endParaRPr lang="en-US" sz="1800" i="1" dirty="0"/>
                    </a:p>
                    <a:p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i="1" dirty="0"/>
                        <a:t>Join node </a:t>
                      </a:r>
                      <a:r>
                        <a:rPr lang="en-US" sz="1800" i="0" dirty="0" err="1"/>
                        <a:t>atau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node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gabung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adalah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/>
                        <a:t>node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kontrol</a:t>
                      </a:r>
                      <a:r>
                        <a:rPr lang="en-US" sz="1800" i="0" dirty="0"/>
                        <a:t> yang </a:t>
                      </a:r>
                      <a:r>
                        <a:rPr lang="en-US" sz="1800" i="0" dirty="0" err="1"/>
                        <a:t>mensinkronkan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banyak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aliran</a:t>
                      </a:r>
                      <a:r>
                        <a:rPr lang="en-US" sz="1800" i="0" dirty="0"/>
                        <a:t>.</a:t>
                      </a:r>
                    </a:p>
                    <a:p>
                      <a:pPr algn="just"/>
                      <a:endParaRPr lang="en-US" sz="1800" i="0" dirty="0"/>
                    </a:p>
                    <a:p>
                      <a:pPr algn="just"/>
                      <a:r>
                        <a:rPr lang="en-US" sz="1800" i="1" dirty="0"/>
                        <a:t>Join node </a:t>
                      </a:r>
                      <a:r>
                        <a:rPr lang="en-US" sz="1800" i="0" dirty="0" err="1"/>
                        <a:t>memiliki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beberapa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tepi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masuk</a:t>
                      </a:r>
                      <a:r>
                        <a:rPr lang="en-US" sz="1800" i="0" dirty="0"/>
                        <a:t> dan </a:t>
                      </a:r>
                      <a:r>
                        <a:rPr lang="en-US" sz="1800" i="0" dirty="0" err="1"/>
                        <a:t>satu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tepi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keluar</a:t>
                      </a:r>
                      <a:r>
                        <a:rPr lang="en-US" sz="1800" i="0" dirty="0"/>
                        <a:t>.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455879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8B06ED4-7E7E-4983-97F9-41F0479A282D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14354" name="Rectangle 9">
            <a:extLst>
              <a:ext uri="{FF2B5EF4-FFF2-40B4-BE49-F238E27FC236}">
                <a16:creationId xmlns:a16="http://schemas.microsoft.com/office/drawing/2014/main" id="{A447D6E6-2CF7-4456-8AA3-AEF7F40C8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85863"/>
            <a:ext cx="544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/>
              <a:t>Komponen atau simbol </a:t>
            </a:r>
            <a:r>
              <a:rPr lang="en-US" altLang="en-US" i="1"/>
              <a:t>activity</a:t>
            </a:r>
            <a:r>
              <a:rPr lang="en-US" altLang="en-US"/>
              <a:t> </a:t>
            </a:r>
            <a:r>
              <a:rPr lang="en-US" altLang="en-US" i="1"/>
              <a:t>diagram </a:t>
            </a:r>
            <a:r>
              <a:rPr lang="en-US" altLang="en-US"/>
              <a:t>(lanjutan)</a:t>
            </a:r>
            <a:endParaRPr lang="en-US" altLang="en-US" sz="1600"/>
          </a:p>
        </p:txBody>
      </p:sp>
      <p:pic>
        <p:nvPicPr>
          <p:cNvPr id="14355" name="Picture 3">
            <a:extLst>
              <a:ext uri="{FF2B5EF4-FFF2-40B4-BE49-F238E27FC236}">
                <a16:creationId xmlns:a16="http://schemas.microsoft.com/office/drawing/2014/main" id="{88167C46-A579-4B6F-9269-4816F60C9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3176" y="2141537"/>
            <a:ext cx="8509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">
            <a:extLst>
              <a:ext uri="{FF2B5EF4-FFF2-40B4-BE49-F238E27FC236}">
                <a16:creationId xmlns:a16="http://schemas.microsoft.com/office/drawing/2014/main" id="{48F21746-C88A-45EC-9B12-EA27BE7DC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3176" y="4221162"/>
            <a:ext cx="8509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7">
            <a:extLst>
              <a:ext uri="{FF2B5EF4-FFF2-40B4-BE49-F238E27FC236}">
                <a16:creationId xmlns:a16="http://schemas.microsoft.com/office/drawing/2014/main" id="{AB984F59-77A5-4782-AB1A-CBFF6182598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B698D15-96E0-417E-9EAE-74DC7986C9B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90DD3B-E323-44BB-8EE7-A018287E47DE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628775"/>
          <a:ext cx="7810500" cy="43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65773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1463146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</a:p>
                    <a:p>
                      <a:r>
                        <a:rPr lang="en-US" sz="1800" i="1" dirty="0"/>
                        <a:t>                            Note</a:t>
                      </a:r>
                    </a:p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catatan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komentar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kemampuan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melampirkan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berbagai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komentar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komentar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berguna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pemodel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  <a:tr h="2560519">
                <a:tc>
                  <a:txBody>
                    <a:bodyPr/>
                    <a:lstStyle/>
                    <a:p>
                      <a:endParaRPr lang="en-US" sz="1800" i="0" baseline="0" dirty="0"/>
                    </a:p>
                    <a:p>
                      <a:r>
                        <a:rPr lang="en-US" sz="1800" i="1" baseline="0" dirty="0"/>
                        <a:t>                    </a:t>
                      </a:r>
                    </a:p>
                    <a:p>
                      <a:endParaRPr lang="en-US" sz="1800" i="1" baseline="0" dirty="0"/>
                    </a:p>
                    <a:p>
                      <a:r>
                        <a:rPr lang="en-US" sz="1800" i="1" baseline="0" dirty="0"/>
                        <a:t>                            </a:t>
                      </a:r>
                      <a:r>
                        <a:rPr lang="en-US" sz="1800" i="1" dirty="0" err="1"/>
                        <a:t>Swimlane</a:t>
                      </a:r>
                      <a:endParaRPr lang="en-US" sz="1800" i="1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i="1" dirty="0" err="1"/>
                        <a:t>Swimlane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0" dirty="0" err="1"/>
                        <a:t>mengelompokkan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aktivitas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ke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dalam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kolom-kolom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1" dirty="0" err="1"/>
                        <a:t>Swimlanes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dapat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mewakili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1" dirty="0"/>
                        <a:t>actor</a:t>
                      </a:r>
                      <a:r>
                        <a:rPr lang="en-US" sz="1800" i="0" dirty="0"/>
                        <a:t>, </a:t>
                      </a:r>
                      <a:r>
                        <a:rPr lang="en-US" sz="1800" i="0" dirty="0" err="1"/>
                        <a:t>tempat</a:t>
                      </a:r>
                      <a:r>
                        <a:rPr lang="en-US" sz="1800" i="0" dirty="0"/>
                        <a:t> di mana </a:t>
                      </a:r>
                      <a:r>
                        <a:rPr lang="en-US" sz="1800" i="0" dirty="0" err="1"/>
                        <a:t>kegiatan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berlangsung</a:t>
                      </a:r>
                      <a:r>
                        <a:rPr lang="en-US" sz="1800" i="0" dirty="0"/>
                        <a:t>, </a:t>
                      </a:r>
                      <a:r>
                        <a:rPr lang="en-US" sz="1800" i="0" dirty="0" err="1"/>
                        <a:t>atau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apa</a:t>
                      </a:r>
                      <a:r>
                        <a:rPr lang="en-US" sz="1800" i="0" dirty="0"/>
                        <a:t> pun yang </a:t>
                      </a:r>
                      <a:r>
                        <a:rPr lang="en-US" sz="1800" i="0" dirty="0" err="1"/>
                        <a:t>dirasakan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untuk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ditekankan</a:t>
                      </a:r>
                      <a:r>
                        <a:rPr lang="en-US" sz="1800" i="0" dirty="0"/>
                        <a:t> dan </a:t>
                      </a:r>
                      <a:r>
                        <a:rPr lang="en-US" sz="1800" i="0" dirty="0" err="1"/>
                        <a:t>dikomunikasikan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i="0" dirty="0" err="1"/>
                        <a:t>pada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1" dirty="0"/>
                        <a:t>activity  diagram</a:t>
                      </a:r>
                      <a:r>
                        <a:rPr lang="en-US" sz="1800" i="0" dirty="0"/>
                        <a:t>.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455879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C4FDAFC-F2BA-4772-95C6-EBC18174DC6C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16402" name="Rectangle 9">
            <a:extLst>
              <a:ext uri="{FF2B5EF4-FFF2-40B4-BE49-F238E27FC236}">
                <a16:creationId xmlns:a16="http://schemas.microsoft.com/office/drawing/2014/main" id="{E6808619-9DD5-4C9A-AA65-E83FAA44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85863"/>
            <a:ext cx="544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/>
              <a:t>Komponen atau simbol </a:t>
            </a:r>
            <a:r>
              <a:rPr lang="en-US" altLang="en-US" i="1"/>
              <a:t>activity</a:t>
            </a:r>
            <a:r>
              <a:rPr lang="en-US" altLang="en-US"/>
              <a:t> </a:t>
            </a:r>
            <a:r>
              <a:rPr lang="en-US" altLang="en-US" i="1"/>
              <a:t>diagram </a:t>
            </a:r>
            <a:r>
              <a:rPr lang="en-US" altLang="en-US"/>
              <a:t>(lanjutan)</a:t>
            </a:r>
            <a:endParaRPr lang="en-US" altLang="en-US" sz="1600"/>
          </a:p>
        </p:txBody>
      </p:sp>
      <p:pic>
        <p:nvPicPr>
          <p:cNvPr id="16403" name="Picture 2">
            <a:extLst>
              <a:ext uri="{FF2B5EF4-FFF2-40B4-BE49-F238E27FC236}">
                <a16:creationId xmlns:a16="http://schemas.microsoft.com/office/drawing/2014/main" id="{BA1E46A8-6725-4F38-86AB-BB0DE2F2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565400"/>
            <a:ext cx="8524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7">
            <a:extLst>
              <a:ext uri="{FF2B5EF4-FFF2-40B4-BE49-F238E27FC236}">
                <a16:creationId xmlns:a16="http://schemas.microsoft.com/office/drawing/2014/main" id="{2CA99959-2F80-41AE-936F-BA09C7D05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716338"/>
            <a:ext cx="854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>
            <a:extLst>
              <a:ext uri="{FF2B5EF4-FFF2-40B4-BE49-F238E27FC236}">
                <a16:creationId xmlns:a16="http://schemas.microsoft.com/office/drawing/2014/main" id="{8DCD489C-12E7-419A-8558-8FBC7942719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1B5651-F1F8-48EA-844D-3DDD7C32128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987BD-073D-4CF2-9C1E-6525CDA933DC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5277BF37-3BD9-4088-BF5F-50EF7456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908050"/>
            <a:ext cx="830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Contoh penerapan </a:t>
            </a:r>
            <a:r>
              <a:rPr lang="en-US" altLang="en-US" sz="1800" i="1">
                <a:latin typeface="Arial" panose="020B0604020202020204" pitchFamily="34" charset="0"/>
              </a:rPr>
              <a:t>activity diagram </a:t>
            </a:r>
            <a:r>
              <a:rPr lang="en-US" altLang="en-US" sz="1800">
                <a:latin typeface="Arial" panose="020B0604020202020204" pitchFamily="34" charset="0"/>
              </a:rPr>
              <a:t>untuk </a:t>
            </a:r>
            <a:r>
              <a:rPr lang="en-US" altLang="en-US" sz="1800" i="1">
                <a:latin typeface="Arial" panose="020B0604020202020204" pitchFamily="34" charset="0"/>
              </a:rPr>
              <a:t>use case</a:t>
            </a:r>
            <a:r>
              <a:rPr lang="en-US" altLang="en-US" sz="1800">
                <a:latin typeface="Arial" panose="020B0604020202020204" pitchFamily="34" charset="0"/>
              </a:rPr>
              <a:t>: Memasukkan pustaka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A5A19D19-B746-426E-8817-8B52E2D7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300163"/>
            <a:ext cx="79549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>
            <a:extLst>
              <a:ext uri="{FF2B5EF4-FFF2-40B4-BE49-F238E27FC236}">
                <a16:creationId xmlns:a16="http://schemas.microsoft.com/office/drawing/2014/main" id="{920E133B-27FF-4343-802F-C0F4FABFC92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50A818-A1BE-48C4-8291-5D644F6C34DA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8B2145-EAB7-42AE-84AB-3F472DEB34D3}"/>
              </a:ext>
            </a:extLst>
          </p:cNvPr>
          <p:cNvSpPr/>
          <p:nvPr/>
        </p:nvSpPr>
        <p:spPr>
          <a:xfrm>
            <a:off x="3924300" y="115888"/>
            <a:ext cx="4481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Activity Diagram</a:t>
            </a: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D8D120BE-FE28-4EFE-B44F-321AEBB2C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908050"/>
            <a:ext cx="830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Cermati perbedaan pengaplikasian </a:t>
            </a:r>
            <a:r>
              <a:rPr lang="en-US" altLang="en-US" sz="1800" i="1">
                <a:latin typeface="Arial" panose="020B0604020202020204" pitchFamily="34" charset="0"/>
              </a:rPr>
              <a:t>decision</a:t>
            </a:r>
            <a:r>
              <a:rPr lang="en-US" altLang="en-US" sz="1800">
                <a:latin typeface="Arial" panose="020B0604020202020204" pitchFamily="34" charset="0"/>
              </a:rPr>
              <a:t> vs </a:t>
            </a:r>
            <a:r>
              <a:rPr lang="en-US" altLang="en-US" sz="1800" i="1">
                <a:latin typeface="Arial" panose="020B0604020202020204" pitchFamily="34" charset="0"/>
              </a:rPr>
              <a:t>fork node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pic>
        <p:nvPicPr>
          <p:cNvPr id="20485" name="Picture 3">
            <a:extLst>
              <a:ext uri="{FF2B5EF4-FFF2-40B4-BE49-F238E27FC236}">
                <a16:creationId xmlns:a16="http://schemas.microsoft.com/office/drawing/2014/main" id="{FE9CA7E0-10E0-4667-99D8-F61944AD7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2954338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>
            <a:extLst>
              <a:ext uri="{FF2B5EF4-FFF2-40B4-BE49-F238E27FC236}">
                <a16:creationId xmlns:a16="http://schemas.microsoft.com/office/drawing/2014/main" id="{03B0CB74-CC23-425E-A9E7-202292402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70025"/>
            <a:ext cx="39862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D5302F-BB0F-472B-BBC6-5120BE66A05D}"/>
              </a:ext>
            </a:extLst>
          </p:cNvPr>
          <p:cNvSpPr/>
          <p:nvPr/>
        </p:nvSpPr>
        <p:spPr>
          <a:xfrm>
            <a:off x="3779912" y="2501663"/>
            <a:ext cx="1107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VS</a:t>
            </a:r>
          </a:p>
        </p:txBody>
      </p:sp>
      <p:sp>
        <p:nvSpPr>
          <p:cNvPr id="20488" name="Rectangle 6">
            <a:extLst>
              <a:ext uri="{FF2B5EF4-FFF2-40B4-BE49-F238E27FC236}">
                <a16:creationId xmlns:a16="http://schemas.microsoft.com/office/drawing/2014/main" id="{EAA7B9FA-0CA0-4E68-B3DB-D210FA589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3465513"/>
            <a:ext cx="9350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/>
              <a:t>decision</a:t>
            </a:r>
            <a:endParaRPr lang="en-US" altLang="en-US"/>
          </a:p>
        </p:txBody>
      </p:sp>
      <p:sp>
        <p:nvSpPr>
          <p:cNvPr id="20489" name="Rectangle 7">
            <a:extLst>
              <a:ext uri="{FF2B5EF4-FFF2-40B4-BE49-F238E27FC236}">
                <a16:creationId xmlns:a16="http://schemas.microsoft.com/office/drawing/2014/main" id="{4CA4EAE2-E609-4EE7-B5F6-7845D8EF2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794000"/>
            <a:ext cx="104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/>
              <a:t>fork node</a:t>
            </a:r>
            <a:endParaRPr lang="en-US" altLang="en-US" sz="1600"/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7650</TotalTime>
  <Words>557</Words>
  <Application>Microsoft Office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Dr. Sutedi, S.Kom., M.T.I</cp:lastModifiedBy>
  <cp:revision>739</cp:revision>
  <dcterms:created xsi:type="dcterms:W3CDTF">2010-04-18T12:06:30Z</dcterms:created>
  <dcterms:modified xsi:type="dcterms:W3CDTF">2020-12-25T15:04:04Z</dcterms:modified>
</cp:coreProperties>
</file>