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eague Spartan" charset="1" panose="00000800000000000000"/>
      <p:regular r:id="rId17"/>
    </p:embeddedFont>
    <p:embeddedFont>
      <p:font typeface="Poppins Bold" charset="1" panose="00000800000000000000"/>
      <p:regular r:id="rId18"/>
    </p:embeddedFont>
    <p:embeddedFont>
      <p:font typeface="Poppins" charset="1" panose="00000500000000000000"/>
      <p:regular r:id="rId19"/>
    </p:embeddedFont>
    <p:embeddedFont>
      <p:font typeface="Poppins Semi-Bold" charset="1" panose="000007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2" Target="../media/image21.jpe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2" Target="../media/image26.jpeg" Type="http://schemas.openxmlformats.org/officeDocument/2006/relationships/image"/><Relationship Id="rId3" Target="../media/image8.pn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5.png" Type="http://schemas.openxmlformats.org/officeDocument/2006/relationships/image"/><Relationship Id="rId13" Target="../media/image36.svg" Type="http://schemas.openxmlformats.org/officeDocument/2006/relationships/image"/><Relationship Id="rId14" Target="../media/image37.png" Type="http://schemas.openxmlformats.org/officeDocument/2006/relationships/image"/><Relationship Id="rId15" Target="../media/image38.sv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2" Target="../media/image39.jpe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png" Type="http://schemas.openxmlformats.org/officeDocument/2006/relationships/image"/><Relationship Id="rId7" Target="../media/image43.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2" Target="../media/image21.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0.png" Type="http://schemas.openxmlformats.org/officeDocument/2006/relationships/image"/><Relationship Id="rId6" Target="../media/image4.png" Type="http://schemas.openxmlformats.org/officeDocument/2006/relationships/image"/><Relationship Id="rId7" Target="../media/image43.svg" Type="http://schemas.openxmlformats.org/officeDocument/2006/relationships/image"/><Relationship Id="rId8" Target="../media/image6.png" Type="http://schemas.openxmlformats.org/officeDocument/2006/relationships/image"/><Relationship Id="rId9"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0.png" Type="http://schemas.openxmlformats.org/officeDocument/2006/relationships/image"/><Relationship Id="rId5" Target="../media/image4.png" Type="http://schemas.openxmlformats.org/officeDocument/2006/relationships/image"/><Relationship Id="rId6" Target="../media/image43.svg" Type="http://schemas.openxmlformats.org/officeDocument/2006/relationships/image"/><Relationship Id="rId7" Target="../media/image6.png" Type="http://schemas.openxmlformats.org/officeDocument/2006/relationships/image"/><Relationship Id="rId8" Target="../media/image11.png" Type="http://schemas.openxmlformats.org/officeDocument/2006/relationships/image"/><Relationship Id="rId9" Target="../media/image4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sp>
        <p:nvSpPr>
          <p:cNvPr name="TextBox 6" id="6"/>
          <p:cNvSpPr txBox="true"/>
          <p:nvPr/>
        </p:nvSpPr>
        <p:spPr>
          <a:xfrm rot="0">
            <a:off x="181630" y="4062465"/>
            <a:ext cx="17924739" cy="2047770"/>
          </a:xfrm>
          <a:prstGeom prst="rect">
            <a:avLst/>
          </a:prstGeom>
        </p:spPr>
        <p:txBody>
          <a:bodyPr anchor="t" rtlCol="false" tIns="0" lIns="0" bIns="0" rIns="0">
            <a:spAutoFit/>
          </a:bodyPr>
          <a:lstStyle/>
          <a:p>
            <a:pPr algn="ctr">
              <a:lnSpc>
                <a:spcPts val="8231"/>
              </a:lnSpc>
              <a:spcBef>
                <a:spcPct val="0"/>
              </a:spcBef>
            </a:pPr>
            <a:r>
              <a:rPr lang="en-US" sz="5879">
                <a:solidFill>
                  <a:srgbClr val="004AAD"/>
                </a:solidFill>
                <a:latin typeface="League Spartan"/>
                <a:ea typeface="League Spartan"/>
                <a:cs typeface="League Spartan"/>
                <a:sym typeface="League Spartan"/>
              </a:rPr>
              <a:t>PERAN TEKNOLOGI DALAM IDENTIFIKASI DAN PENGEMBANGAN BAKAT</a:t>
            </a:r>
          </a:p>
        </p:txBody>
      </p:sp>
      <p:grpSp>
        <p:nvGrpSpPr>
          <p:cNvPr name="Group 7" id="7"/>
          <p:cNvGrpSpPr/>
          <p:nvPr/>
        </p:nvGrpSpPr>
        <p:grpSpPr>
          <a:xfrm rot="0">
            <a:off x="-2789623" y="2341232"/>
            <a:ext cx="26221422" cy="536386"/>
            <a:chOff x="0" y="0"/>
            <a:chExt cx="34961896" cy="715182"/>
          </a:xfrm>
        </p:grpSpPr>
        <p:sp>
          <p:nvSpPr>
            <p:cNvPr name="Freeform 8" id="8"/>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9" id="9"/>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10" id="10"/>
          <p:cNvGrpSpPr/>
          <p:nvPr/>
        </p:nvGrpSpPr>
        <p:grpSpPr>
          <a:xfrm rot="-10800000">
            <a:off x="-325876" y="8032516"/>
            <a:ext cx="18613876" cy="3443106"/>
            <a:chOff x="0" y="0"/>
            <a:chExt cx="24818502" cy="4590807"/>
          </a:xfrm>
        </p:grpSpPr>
        <p:grpSp>
          <p:nvGrpSpPr>
            <p:cNvPr name="Group 11" id="11"/>
            <p:cNvGrpSpPr/>
            <p:nvPr/>
          </p:nvGrpSpPr>
          <p:grpSpPr>
            <a:xfrm rot="0">
              <a:off x="0" y="0"/>
              <a:ext cx="24680862" cy="4565407"/>
              <a:chOff x="0" y="0"/>
              <a:chExt cx="4419725" cy="817550"/>
            </a:xfrm>
          </p:grpSpPr>
          <p:sp>
            <p:nvSpPr>
              <p:cNvPr name="Freeform 12" id="12"/>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00000">
                      <a:alpha val="100000"/>
                    </a:srgbClr>
                  </a:gs>
                  <a:gs pos="100000">
                    <a:srgbClr val="403DFF">
                      <a:alpha val="100000"/>
                    </a:srgbClr>
                  </a:gs>
                </a:gsLst>
                <a:lin ang="5400000"/>
              </a:gradFill>
            </p:spPr>
          </p:sp>
          <p:sp>
            <p:nvSpPr>
              <p:cNvPr name="TextBox 13" id="13"/>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4" id="14"/>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17" id="17"/>
          <p:cNvSpPr/>
          <p:nvPr/>
        </p:nvSpPr>
        <p:spPr>
          <a:xfrm flipH="false" flipV="false" rot="0">
            <a:off x="8436967" y="-15716"/>
            <a:ext cx="1414067" cy="1866768"/>
          </a:xfrm>
          <a:custGeom>
            <a:avLst/>
            <a:gdLst/>
            <a:ahLst/>
            <a:cxnLst/>
            <a:rect r="r" b="b" t="t" l="l"/>
            <a:pathLst>
              <a:path h="1866768" w="1414067">
                <a:moveTo>
                  <a:pt x="0" y="0"/>
                </a:moveTo>
                <a:lnTo>
                  <a:pt x="1414066" y="0"/>
                </a:lnTo>
                <a:lnTo>
                  <a:pt x="1414066" y="1866768"/>
                </a:lnTo>
                <a:lnTo>
                  <a:pt x="0" y="1866768"/>
                </a:lnTo>
                <a:lnTo>
                  <a:pt x="0" y="0"/>
                </a:lnTo>
                <a:close/>
              </a:path>
            </a:pathLst>
          </a:custGeom>
          <a:blipFill>
            <a:blip r:embed="rId7"/>
            <a:stretch>
              <a:fillRect l="-17867" t="-3725" r="-318342" b="-3725"/>
            </a:stretch>
          </a:blipFill>
          <a:ln cap="sq">
            <a:noFill/>
            <a:prstDash val="solid"/>
            <a:miter/>
          </a:ln>
        </p:spPr>
      </p:sp>
      <p:sp>
        <p:nvSpPr>
          <p:cNvPr name="Freeform 18" id="18"/>
          <p:cNvSpPr/>
          <p:nvPr/>
        </p:nvSpPr>
        <p:spPr>
          <a:xfrm flipH="false" flipV="false" rot="0">
            <a:off x="7945399" y="1294198"/>
            <a:ext cx="2723078" cy="1113709"/>
          </a:xfrm>
          <a:custGeom>
            <a:avLst/>
            <a:gdLst/>
            <a:ahLst/>
            <a:cxnLst/>
            <a:rect r="r" b="b" t="t" l="l"/>
            <a:pathLst>
              <a:path h="1113709" w="2723078">
                <a:moveTo>
                  <a:pt x="0" y="0"/>
                </a:moveTo>
                <a:lnTo>
                  <a:pt x="2723078" y="0"/>
                </a:lnTo>
                <a:lnTo>
                  <a:pt x="2723078" y="1113709"/>
                </a:lnTo>
                <a:lnTo>
                  <a:pt x="0" y="1113709"/>
                </a:lnTo>
                <a:lnTo>
                  <a:pt x="0" y="0"/>
                </a:lnTo>
                <a:close/>
              </a:path>
            </a:pathLst>
          </a:custGeom>
          <a:blipFill>
            <a:blip r:embed="rId8"/>
            <a:stretch>
              <a:fillRect l="-35141" t="-3725" r="0" b="-3725"/>
            </a:stretch>
          </a:blipFill>
          <a:ln cap="sq">
            <a:noFill/>
            <a:prstDash val="solid"/>
            <a:miter/>
          </a:ln>
        </p:spPr>
      </p:sp>
      <p:grpSp>
        <p:nvGrpSpPr>
          <p:cNvPr name="Group 19" id="19"/>
          <p:cNvGrpSpPr/>
          <p:nvPr/>
        </p:nvGrpSpPr>
        <p:grpSpPr>
          <a:xfrm rot="0">
            <a:off x="-162938" y="-1035199"/>
            <a:ext cx="18613876" cy="3443106"/>
            <a:chOff x="0" y="0"/>
            <a:chExt cx="24818502" cy="4590807"/>
          </a:xfrm>
        </p:grpSpPr>
        <p:grpSp>
          <p:nvGrpSpPr>
            <p:cNvPr name="Group 20" id="20"/>
            <p:cNvGrpSpPr/>
            <p:nvPr/>
          </p:nvGrpSpPr>
          <p:grpSpPr>
            <a:xfrm rot="0">
              <a:off x="0" y="0"/>
              <a:ext cx="24680862" cy="4565407"/>
              <a:chOff x="0" y="0"/>
              <a:chExt cx="4419725" cy="817550"/>
            </a:xfrm>
          </p:grpSpPr>
          <p:sp>
            <p:nvSpPr>
              <p:cNvPr name="Freeform 21" id="2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000000">
                      <a:alpha val="100000"/>
                    </a:srgbClr>
                  </a:gs>
                  <a:gs pos="100000">
                    <a:srgbClr val="403DFF">
                      <a:alpha val="100000"/>
                    </a:srgbClr>
                  </a:gs>
                </a:gsLst>
                <a:lin ang="5400000"/>
              </a:gradFill>
            </p:spPr>
          </p:sp>
          <p:sp>
            <p:nvSpPr>
              <p:cNvPr name="TextBox 22" id="2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3" id="2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649458" y="3400615"/>
            <a:ext cx="26221422" cy="536386"/>
            <a:chOff x="0" y="0"/>
            <a:chExt cx="34961896" cy="715182"/>
          </a:xfrm>
        </p:grpSpPr>
        <p:sp>
          <p:nvSpPr>
            <p:cNvPr name="Freeform 3" id="3"/>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2"/>
              <a:stretch>
                <a:fillRect l="0" t="-1434267" r="-6687" b="0"/>
              </a:stretch>
            </a:blipFill>
          </p:spPr>
        </p:sp>
        <p:sp>
          <p:nvSpPr>
            <p:cNvPr name="Freeform 4" id="4"/>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2"/>
              <a:stretch>
                <a:fillRect l="0" t="-1434267" r="-6687" b="0"/>
              </a:stretch>
            </a:blipFill>
          </p:spPr>
        </p:sp>
      </p:grpSp>
      <p:grpSp>
        <p:nvGrpSpPr>
          <p:cNvPr name="Group 5" id="5"/>
          <p:cNvGrpSpPr/>
          <p:nvPr/>
        </p:nvGrpSpPr>
        <p:grpSpPr>
          <a:xfrm rot="0">
            <a:off x="-111323" y="8378"/>
            <a:ext cx="18510646" cy="3424056"/>
            <a:chOff x="0" y="0"/>
            <a:chExt cx="24680862" cy="4565407"/>
          </a:xfrm>
        </p:grpSpPr>
        <p:grpSp>
          <p:nvGrpSpPr>
            <p:cNvPr name="Group 6" id="6"/>
            <p:cNvGrpSpPr/>
            <p:nvPr/>
          </p:nvGrpSpPr>
          <p:grpSpPr>
            <a:xfrm rot="0">
              <a:off x="0" y="0"/>
              <a:ext cx="24680862" cy="4565407"/>
              <a:chOff x="0" y="0"/>
              <a:chExt cx="4419725" cy="817550"/>
            </a:xfrm>
          </p:grpSpPr>
          <p:sp>
            <p:nvSpPr>
              <p:cNvPr name="Freeform 7" id="7"/>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242424">
                      <a:alpha val="100000"/>
                    </a:srgbClr>
                  </a:gs>
                  <a:gs pos="100000">
                    <a:srgbClr val="423FFF">
                      <a:alpha val="100000"/>
                    </a:srgbClr>
                  </a:gs>
                </a:gsLst>
                <a:lin ang="5400000"/>
              </a:gradFill>
            </p:spPr>
          </p:sp>
          <p:sp>
            <p:nvSpPr>
              <p:cNvPr name="TextBox 8" id="8"/>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9" id="9"/>
            <p:cNvSpPr/>
            <p:nvPr/>
          </p:nvSpPr>
          <p:spPr>
            <a:xfrm flipH="false" flipV="true" rot="-10800000">
              <a:off x="0"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10800000">
              <a:off x="8195057"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true" rot="-10800000">
              <a:off x="16390114" y="3137662"/>
              <a:ext cx="8290748" cy="1295429"/>
            </a:xfrm>
            <a:custGeom>
              <a:avLst/>
              <a:gdLst/>
              <a:ahLst/>
              <a:cxnLst/>
              <a:rect r="r" b="b" t="t" l="l"/>
              <a:pathLst>
                <a:path h="1295429" w="8290748">
                  <a:moveTo>
                    <a:pt x="0" y="1295430"/>
                  </a:moveTo>
                  <a:lnTo>
                    <a:pt x="8290748" y="1295430"/>
                  </a:lnTo>
                  <a:lnTo>
                    <a:pt x="8290748" y="0"/>
                  </a:lnTo>
                  <a:lnTo>
                    <a:pt x="0" y="0"/>
                  </a:lnTo>
                  <a:lnTo>
                    <a:pt x="0" y="1295430"/>
                  </a:lnTo>
                  <a:close/>
                </a:path>
              </a:pathLst>
            </a:custGeom>
            <a:blipFill>
              <a:blip r:embed="rId3">
                <a:alphaModFix amt="18999"/>
                <a:extLst>
                  <a:ext uri="{96DAC541-7B7A-43D3-8B79-37D633B846F1}">
                    <asvg:svgBlip xmlns:asvg="http://schemas.microsoft.com/office/drawing/2016/SVG/main" r:embed="rId4"/>
                  </a:ext>
                </a:extLst>
              </a:blip>
              <a:stretch>
                <a:fillRect l="0" t="0" r="0" b="0"/>
              </a:stretch>
            </a:blipFill>
          </p:spPr>
        </p:sp>
      </p:grpSp>
      <p:sp>
        <p:nvSpPr>
          <p:cNvPr name="TextBox 12" id="12"/>
          <p:cNvSpPr txBox="true"/>
          <p:nvPr/>
        </p:nvSpPr>
        <p:spPr>
          <a:xfrm rot="0">
            <a:off x="1592438" y="3870326"/>
            <a:ext cx="15103123" cy="6825418"/>
          </a:xfrm>
          <a:prstGeom prst="rect">
            <a:avLst/>
          </a:prstGeom>
        </p:spPr>
        <p:txBody>
          <a:bodyPr anchor="t" rtlCol="false" tIns="0" lIns="0" bIns="0" rIns="0">
            <a:spAutoFit/>
          </a:bodyPr>
          <a:lstStyle/>
          <a:p>
            <a:pPr algn="ctr">
              <a:lnSpc>
                <a:spcPts val="5470"/>
              </a:lnSpc>
            </a:pPr>
            <a:r>
              <a:rPr lang="en-US" sz="3907">
                <a:solidFill>
                  <a:srgbClr val="004AAD"/>
                </a:solidFill>
                <a:latin typeface="League Spartan"/>
                <a:ea typeface="League Spartan"/>
                <a:cs typeface="League Spartan"/>
                <a:sym typeface="League Spartan"/>
              </a:rPr>
              <a:t>MOTIVATION :</a:t>
            </a:r>
          </a:p>
          <a:p>
            <a:pPr algn="ctr">
              <a:lnSpc>
                <a:spcPts val="5470"/>
              </a:lnSpc>
            </a:pPr>
          </a:p>
          <a:p>
            <a:pPr algn="ctr">
              <a:lnSpc>
                <a:spcPts val="5470"/>
              </a:lnSpc>
            </a:pPr>
            <a:r>
              <a:rPr lang="en-US" sz="3907">
                <a:solidFill>
                  <a:srgbClr val="004AAD"/>
                </a:solidFill>
                <a:latin typeface="League Spartan"/>
                <a:ea typeface="League Spartan"/>
                <a:cs typeface="League Spartan"/>
                <a:sym typeface="League Spartan"/>
              </a:rPr>
              <a:t>“BELAJAR JADI ORANG NEKAT,</a:t>
            </a:r>
          </a:p>
          <a:p>
            <a:pPr algn="ctr">
              <a:lnSpc>
                <a:spcPts val="5470"/>
              </a:lnSpc>
            </a:pPr>
            <a:r>
              <a:rPr lang="en-US" sz="3907">
                <a:solidFill>
                  <a:srgbClr val="004AAD"/>
                </a:solidFill>
                <a:latin typeface="League Spartan"/>
                <a:ea typeface="League Spartan"/>
                <a:cs typeface="League Spartan"/>
                <a:sym typeface="League Spartan"/>
              </a:rPr>
              <a:t>KALO GAK NEKAT GAK JADI</a:t>
            </a:r>
          </a:p>
          <a:p>
            <a:pPr algn="ctr">
              <a:lnSpc>
                <a:spcPts val="5470"/>
              </a:lnSpc>
            </a:pPr>
            <a:r>
              <a:rPr lang="en-US" sz="3907">
                <a:solidFill>
                  <a:srgbClr val="004AAD"/>
                </a:solidFill>
                <a:latin typeface="League Spartan"/>
                <a:ea typeface="League Spartan"/>
                <a:cs typeface="League Spartan"/>
                <a:sym typeface="League Spartan"/>
              </a:rPr>
              <a:t>ORANG HEBAT”</a:t>
            </a:r>
          </a:p>
          <a:p>
            <a:pPr algn="ctr">
              <a:lnSpc>
                <a:spcPts val="5470"/>
              </a:lnSpc>
            </a:pPr>
          </a:p>
          <a:p>
            <a:pPr algn="ctr">
              <a:lnSpc>
                <a:spcPts val="5470"/>
              </a:lnSpc>
            </a:pPr>
            <a:r>
              <a:rPr lang="en-US" sz="3907">
                <a:solidFill>
                  <a:srgbClr val="004AAD"/>
                </a:solidFill>
                <a:latin typeface="League Spartan"/>
                <a:ea typeface="League Spartan"/>
                <a:cs typeface="League Spartan"/>
                <a:sym typeface="League Spartan"/>
              </a:rPr>
              <a:t>“BERANI BUAT MASA DEPAN</a:t>
            </a:r>
            <a:r>
              <a:rPr lang="en-US" sz="3907">
                <a:solidFill>
                  <a:srgbClr val="000000"/>
                </a:solidFill>
                <a:latin typeface="League Spartan"/>
                <a:ea typeface="League Spartan"/>
                <a:cs typeface="League Spartan"/>
                <a:sym typeface="League Spartan"/>
              </a:rPr>
              <a:t>,</a:t>
            </a:r>
          </a:p>
          <a:p>
            <a:pPr algn="ctr">
              <a:lnSpc>
                <a:spcPts val="5470"/>
              </a:lnSpc>
            </a:pPr>
            <a:r>
              <a:rPr lang="en-US" sz="3907">
                <a:solidFill>
                  <a:srgbClr val="004AAD"/>
                </a:solidFill>
                <a:latin typeface="League Spartan"/>
                <a:ea typeface="League Spartan"/>
                <a:cs typeface="League Spartan"/>
                <a:sym typeface="League Spartan"/>
              </a:rPr>
              <a:t>BERANI BUAT PERUBAHAN”</a:t>
            </a:r>
          </a:p>
          <a:p>
            <a:pPr algn="ctr">
              <a:lnSpc>
                <a:spcPts val="5470"/>
              </a:lnSpc>
            </a:pPr>
          </a:p>
          <a:p>
            <a:pPr algn="ctr">
              <a:lnSpc>
                <a:spcPts val="5470"/>
              </a:lnSpc>
              <a:spcBef>
                <a:spcPct val="0"/>
              </a:spcBef>
            </a:pPr>
          </a:p>
        </p:txBody>
      </p:sp>
      <p:sp>
        <p:nvSpPr>
          <p:cNvPr name="Freeform 13" id="13"/>
          <p:cNvSpPr/>
          <p:nvPr/>
        </p:nvSpPr>
        <p:spPr>
          <a:xfrm flipH="false" flipV="false" rot="0">
            <a:off x="5486400" y="4476559"/>
            <a:ext cx="7315200" cy="420624"/>
          </a:xfrm>
          <a:custGeom>
            <a:avLst/>
            <a:gdLst/>
            <a:ahLst/>
            <a:cxnLst/>
            <a:rect r="r" b="b" t="t" l="l"/>
            <a:pathLst>
              <a:path h="420624" w="7315200">
                <a:moveTo>
                  <a:pt x="0" y="0"/>
                </a:moveTo>
                <a:lnTo>
                  <a:pt x="7315200" y="0"/>
                </a:lnTo>
                <a:lnTo>
                  <a:pt x="7315200" y="420624"/>
                </a:lnTo>
                <a:lnTo>
                  <a:pt x="0" y="4206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325876" y="8032516"/>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242424">
                      <a:alpha val="100000"/>
                    </a:srgbClr>
                  </a:gs>
                  <a:gs pos="100000">
                    <a:srgbClr val="423FFF">
                      <a:alpha val="100000"/>
                    </a:srgbClr>
                  </a:gs>
                </a:gsLst>
                <a:lin ang="540000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0" y="-1035199"/>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242424">
                      <a:alpha val="100000"/>
                    </a:srgbClr>
                  </a:gs>
                  <a:gs pos="100000">
                    <a:srgbClr val="423FFF">
                      <a:alpha val="100000"/>
                    </a:srgbClr>
                  </a:gs>
                </a:gsLst>
                <a:lin ang="5400000"/>
              </a:gra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TextBox 23" id="23"/>
          <p:cNvSpPr txBox="true"/>
          <p:nvPr/>
        </p:nvSpPr>
        <p:spPr>
          <a:xfrm rot="0">
            <a:off x="-209050" y="3938217"/>
            <a:ext cx="18380223" cy="2728899"/>
          </a:xfrm>
          <a:prstGeom prst="rect">
            <a:avLst/>
          </a:prstGeom>
        </p:spPr>
        <p:txBody>
          <a:bodyPr anchor="t" rtlCol="false" tIns="0" lIns="0" bIns="0" rIns="0">
            <a:spAutoFit/>
          </a:bodyPr>
          <a:lstStyle/>
          <a:p>
            <a:pPr algn="ctr">
              <a:lnSpc>
                <a:spcPts val="22313"/>
              </a:lnSpc>
              <a:spcBef>
                <a:spcPct val="0"/>
              </a:spcBef>
            </a:pPr>
            <a:r>
              <a:rPr lang="en-US" sz="15938">
                <a:solidFill>
                  <a:srgbClr val="004AAD"/>
                </a:solidFill>
                <a:latin typeface="League Spartan"/>
                <a:ea typeface="League Spartan"/>
                <a:cs typeface="League Spartan"/>
                <a:sym typeface="League Spartan"/>
              </a:rPr>
              <a:t>TERIMAKASIH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709884" y="2605224"/>
            <a:ext cx="11995510" cy="526114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Teknologi</a:t>
            </a:r>
            <a:r>
              <a:rPr lang="en-US" sz="2493">
                <a:solidFill>
                  <a:srgbClr val="000000"/>
                </a:solidFill>
                <a:latin typeface="Poppins"/>
                <a:ea typeface="Poppins"/>
                <a:cs typeface="Poppins"/>
                <a:sym typeface="Poppins"/>
              </a:rPr>
              <a:t> :</a:t>
            </a:r>
          </a:p>
          <a:p>
            <a:pPr algn="just">
              <a:lnSpc>
                <a:spcPts val="3490"/>
              </a:lnSpc>
            </a:pPr>
            <a:r>
              <a:rPr lang="en-US" sz="2493">
                <a:solidFill>
                  <a:srgbClr val="000000"/>
                </a:solidFill>
                <a:latin typeface="Poppins"/>
                <a:ea typeface="Poppins"/>
                <a:cs typeface="Poppins"/>
                <a:sym typeface="Poppins"/>
              </a:rPr>
              <a:t>memainkan peran penting dalam proses identifikasi dan pengembangan bakat. Alat-alat berbasis teknologi, seperti tes online, analitik data, dan kecerdasan buatan, digunakan untuk mengidentifikasi potensi individu dengan lebih akurat. Misalnya, platform e-learning dan simulasi memberikan kesempatan bagi individu untuk mengembangkan keterampilan mereka dalam lingkungan yang terkontrol, memungkinkan pemantauan kemajuan secara real-time. Selain itu, teknologi seperti analisis data dapat membantu dalam memetakan tren dan pola perkembangan, sehingga memungkinkan pendekatan yang lebih personal dan efektif dalam pengembangan bakat.</a:t>
            </a:r>
          </a:p>
          <a:p>
            <a:pPr algn="just">
              <a:lnSpc>
                <a:spcPts val="3490"/>
              </a:lnSpc>
            </a:pP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579570" y="3211736"/>
            <a:ext cx="3759898" cy="4114800"/>
          </a:xfrm>
          <a:custGeom>
            <a:avLst/>
            <a:gdLst/>
            <a:ahLst/>
            <a:cxnLst/>
            <a:rect r="r" b="b" t="t" l="l"/>
            <a:pathLst>
              <a:path h="4114800" w="3759898">
                <a:moveTo>
                  <a:pt x="0" y="0"/>
                </a:moveTo>
                <a:lnTo>
                  <a:pt x="3759899" y="0"/>
                </a:lnTo>
                <a:lnTo>
                  <a:pt x="3759899"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767074" y="1194707"/>
            <a:ext cx="11375748" cy="1149897"/>
          </a:xfrm>
          <a:prstGeom prst="rect">
            <a:avLst/>
          </a:prstGeom>
        </p:spPr>
        <p:txBody>
          <a:bodyPr anchor="t" rtlCol="false" tIns="0" lIns="0" bIns="0" rIns="0">
            <a:spAutoFit/>
          </a:bodyPr>
          <a:lstStyle/>
          <a:p>
            <a:pPr algn="ctr">
              <a:lnSpc>
                <a:spcPts val="4698"/>
              </a:lnSpc>
              <a:spcBef>
                <a:spcPct val="0"/>
              </a:spcBef>
            </a:pPr>
            <a:r>
              <a:rPr lang="en-US" sz="3356">
                <a:solidFill>
                  <a:srgbClr val="004AAD"/>
                </a:solidFill>
                <a:latin typeface="League Spartan"/>
                <a:ea typeface="League Spartan"/>
                <a:cs typeface="League Spartan"/>
                <a:sym typeface="League Spartan"/>
              </a:rPr>
              <a:t>PERAN TEKNOLOGI DALAM IDENTIFIKASI DAN PENGEMBANGAN BAKAT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4">
              <a:alphaModFix amt="18999"/>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6">
              <a:alphaModFix amt="37000"/>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2" id="12"/>
          <p:cNvSpPr/>
          <p:nvPr/>
        </p:nvSpPr>
        <p:spPr>
          <a:xfrm>
            <a:off x="5779674" y="10005324"/>
            <a:ext cx="11375748" cy="0"/>
          </a:xfrm>
          <a:prstGeom prst="line">
            <a:avLst/>
          </a:prstGeom>
          <a:ln cap="flat" w="38100">
            <a:gradFill>
              <a:gsLst>
                <a:gs pos="0">
                  <a:srgbClr val="0CC0DF">
                    <a:alpha val="100000"/>
                  </a:srgbClr>
                </a:gs>
                <a:gs pos="100000">
                  <a:srgbClr val="FFDE59">
                    <a:alpha val="100000"/>
                  </a:srgbClr>
                </a:gs>
              </a:gsLst>
              <a:lin ang="0"/>
            </a:gradFill>
            <a:prstDash val="solid"/>
            <a:headEnd type="none" len="sm" w="sm"/>
            <a:tailEnd type="none" len="sm" w="sm"/>
          </a:ln>
        </p:spPr>
      </p:sp>
      <p:sp>
        <p:nvSpPr>
          <p:cNvPr name="AutoShape 13" id="13"/>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053290" y="2640838"/>
            <a:ext cx="2812458" cy="2882109"/>
          </a:xfrm>
          <a:custGeom>
            <a:avLst/>
            <a:gdLst/>
            <a:ahLst/>
            <a:cxnLst/>
            <a:rect r="r" b="b" t="t" l="l"/>
            <a:pathLst>
              <a:path h="2882109" w="2812458">
                <a:moveTo>
                  <a:pt x="0" y="0"/>
                </a:moveTo>
                <a:lnTo>
                  <a:pt x="2812459" y="0"/>
                </a:lnTo>
                <a:lnTo>
                  <a:pt x="2812459" y="2882109"/>
                </a:lnTo>
                <a:lnTo>
                  <a:pt x="0" y="2882109"/>
                </a:lnTo>
                <a:lnTo>
                  <a:pt x="0" y="0"/>
                </a:lnTo>
                <a:close/>
              </a:path>
            </a:pathLst>
          </a:custGeom>
          <a:blipFill>
            <a:blip r:embed="rId10"/>
            <a:stretch>
              <a:fillRect l="0" t="0" r="0" b="0"/>
            </a:stretch>
          </a:blipFill>
        </p:spPr>
      </p:sp>
      <p:sp>
        <p:nvSpPr>
          <p:cNvPr name="TextBox 15" id="15"/>
          <p:cNvSpPr txBox="true"/>
          <p:nvPr/>
        </p:nvSpPr>
        <p:spPr>
          <a:xfrm rot="0">
            <a:off x="5700359" y="2583688"/>
            <a:ext cx="11442463" cy="6690360"/>
          </a:xfrm>
          <a:prstGeom prst="rect">
            <a:avLst/>
          </a:prstGeom>
        </p:spPr>
        <p:txBody>
          <a:bodyPr anchor="t" rtlCol="false" tIns="0" lIns="0" bIns="0" rIns="0">
            <a:spAutoFit/>
          </a:bodyPr>
          <a:lstStyle/>
          <a:p>
            <a:pPr algn="just">
              <a:lnSpc>
                <a:spcPts val="2940"/>
              </a:lnSpc>
            </a:pPr>
            <a:r>
              <a:rPr lang="en-US" b="true" sz="2100">
                <a:solidFill>
                  <a:srgbClr val="000000"/>
                </a:solidFill>
                <a:latin typeface="Poppins Bold"/>
                <a:ea typeface="Poppins Bold"/>
                <a:cs typeface="Poppins Bold"/>
                <a:sym typeface="Poppins Bold"/>
              </a:rPr>
              <a:t>IDENTIFIKASI BAKAT DENGAN TEKNOLOGI :</a:t>
            </a:r>
          </a:p>
          <a:p>
            <a:pPr algn="just">
              <a:lnSpc>
                <a:spcPts val="2940"/>
              </a:lnSpc>
            </a:pPr>
          </a:p>
          <a:p>
            <a:pPr algn="just">
              <a:lnSpc>
                <a:spcPts val="2940"/>
              </a:lnSpc>
            </a:pPr>
            <a:r>
              <a:rPr lang="en-US" sz="2100">
                <a:solidFill>
                  <a:srgbClr val="000000"/>
                </a:solidFill>
                <a:latin typeface="Poppins"/>
                <a:ea typeface="Poppins"/>
                <a:cs typeface="Poppins"/>
                <a:sym typeface="Poppins"/>
              </a:rPr>
              <a:t>Teknologi berperan penting dalam membantu mengidentifikasi bakat dengan cara berikut:</a:t>
            </a:r>
          </a:p>
          <a:p>
            <a:pPr algn="just">
              <a:lnSpc>
                <a:spcPts val="2940"/>
              </a:lnSpc>
            </a:pPr>
          </a:p>
          <a:p>
            <a:pPr algn="just" marL="453392" indent="-226696" lvl="1">
              <a:lnSpc>
                <a:spcPts val="2940"/>
              </a:lnSpc>
              <a:buFont typeface="Arial"/>
              <a:buChar char="•"/>
            </a:pPr>
            <a:r>
              <a:rPr lang="en-US" sz="2100">
                <a:solidFill>
                  <a:srgbClr val="000000"/>
                </a:solidFill>
                <a:latin typeface="Poppins"/>
                <a:ea typeface="Poppins"/>
                <a:cs typeface="Poppins"/>
                <a:sym typeface="Poppins"/>
              </a:rPr>
              <a:t>Tes dan Evaluasi Online: Platform online seperti sistem pakar menggunakan metode certainty factor untuk mengidentifikasi minat dan bakat khusus pada siswa berdasarkan ciri-ciri tertentu. Tes online ini dapat menjangkau lebih banyak siswa dan memberikan hasil yang lebih objektif dibandingkan dengan metode tradisional.</a:t>
            </a:r>
          </a:p>
          <a:p>
            <a:pPr algn="just" marL="453392" indent="-226696" lvl="1">
              <a:lnSpc>
                <a:spcPts val="2940"/>
              </a:lnSpc>
              <a:buFont typeface="Arial"/>
              <a:buChar char="•"/>
            </a:pPr>
            <a:r>
              <a:rPr lang="en-US" sz="2100">
                <a:solidFill>
                  <a:srgbClr val="000000"/>
                </a:solidFill>
                <a:latin typeface="Poppins"/>
                <a:ea typeface="Poppins"/>
                <a:cs typeface="Poppins"/>
                <a:sym typeface="Poppins"/>
              </a:rPr>
              <a:t>Analisis Data: Teknologi memungkinkan pengumpulan dan analisis data yang besar tentang prestasi siswa, minat, dan perilaku. Informasi ini dapat membantu mengidentifikasi pola dan tren yang menunjukkan potensi bakat tertentu.</a:t>
            </a:r>
          </a:p>
          <a:p>
            <a:pPr algn="just" marL="453392" indent="-226696" lvl="1">
              <a:lnSpc>
                <a:spcPts val="2940"/>
              </a:lnSpc>
              <a:buFont typeface="Arial"/>
              <a:buChar char="•"/>
            </a:pPr>
            <a:r>
              <a:rPr lang="en-US" sz="2100">
                <a:solidFill>
                  <a:srgbClr val="000000"/>
                </a:solidFill>
                <a:latin typeface="Poppins"/>
                <a:ea typeface="Poppins"/>
                <a:cs typeface="Poppins"/>
                <a:sym typeface="Poppins"/>
              </a:rPr>
              <a:t>Psikotes Online: Platform online menawarkan psikotes yang dapat membantu mengidentifikasi bakat dan kecenderungan individu dengan cepat dan efisien.</a:t>
            </a:r>
          </a:p>
          <a:p>
            <a:pPr algn="just" marL="453392" indent="-226696" lvl="1">
              <a:lnSpc>
                <a:spcPts val="2940"/>
              </a:lnSpc>
              <a:buFont typeface="Arial"/>
              <a:buChar char="•"/>
            </a:pPr>
            <a:r>
              <a:rPr lang="en-US" sz="2100">
                <a:solidFill>
                  <a:srgbClr val="000000"/>
                </a:solidFill>
                <a:latin typeface="Poppins"/>
                <a:ea typeface="Poppins"/>
                <a:cs typeface="Poppins"/>
                <a:sym typeface="Poppins"/>
              </a:rPr>
              <a:t>Algoritma Prediktif: Algoritma pembelajaran mesin dapat memprediksi potensi bakat berdasarkan data historis dan pola perilaku siswa.</a:t>
            </a:r>
          </a:p>
          <a:p>
            <a:pPr algn="just">
              <a:lnSpc>
                <a:spcPts val="2940"/>
              </a:lnSpc>
            </a:pPr>
          </a:p>
        </p:txBody>
      </p:sp>
      <p:sp>
        <p:nvSpPr>
          <p:cNvPr name="Freeform 16" id="16"/>
          <p:cNvSpPr/>
          <p:nvPr/>
        </p:nvSpPr>
        <p:spPr>
          <a:xfrm flipH="false" flipV="false" rot="0">
            <a:off x="366455" y="5690819"/>
            <a:ext cx="4186128" cy="3680304"/>
          </a:xfrm>
          <a:custGeom>
            <a:avLst/>
            <a:gdLst/>
            <a:ahLst/>
            <a:cxnLst/>
            <a:rect r="r" b="b" t="t" l="l"/>
            <a:pathLst>
              <a:path h="3680304" w="4186128">
                <a:moveTo>
                  <a:pt x="0" y="0"/>
                </a:moveTo>
                <a:lnTo>
                  <a:pt x="4186128" y="0"/>
                </a:lnTo>
                <a:lnTo>
                  <a:pt x="4186128" y="3680304"/>
                </a:lnTo>
                <a:lnTo>
                  <a:pt x="0" y="368030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5767074" y="1194707"/>
            <a:ext cx="11375748" cy="1149897"/>
          </a:xfrm>
          <a:prstGeom prst="rect">
            <a:avLst/>
          </a:prstGeom>
        </p:spPr>
        <p:txBody>
          <a:bodyPr anchor="t" rtlCol="false" tIns="0" lIns="0" bIns="0" rIns="0">
            <a:spAutoFit/>
          </a:bodyPr>
          <a:lstStyle/>
          <a:p>
            <a:pPr algn="ctr">
              <a:lnSpc>
                <a:spcPts val="4698"/>
              </a:lnSpc>
              <a:spcBef>
                <a:spcPct val="0"/>
              </a:spcBef>
            </a:pPr>
            <a:r>
              <a:rPr lang="en-US" sz="3356">
                <a:solidFill>
                  <a:srgbClr val="004AAD"/>
                </a:solidFill>
                <a:latin typeface="League Spartan"/>
                <a:ea typeface="League Spartan"/>
                <a:cs typeface="League Spartan"/>
                <a:sym typeface="League Spartan"/>
              </a:rPr>
              <a:t>PERAN TEKNOLOGI DALAM IDENTIFIKASI DAN PENGEMBANGAN BAKAT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grpSp>
        <p:nvGrpSpPr>
          <p:cNvPr name="Group 10" id="10"/>
          <p:cNvGrpSpPr/>
          <p:nvPr/>
        </p:nvGrpSpPr>
        <p:grpSpPr>
          <a:xfrm rot="0">
            <a:off x="181854" y="549185"/>
            <a:ext cx="4685409" cy="1405343"/>
            <a:chOff x="0" y="0"/>
            <a:chExt cx="6247212" cy="1873791"/>
          </a:xfrm>
        </p:grpSpPr>
        <p:sp>
          <p:nvSpPr>
            <p:cNvPr name="Freeform 11" id="11"/>
            <p:cNvSpPr/>
            <p:nvPr/>
          </p:nvSpPr>
          <p:spPr>
            <a:xfrm flipH="false" flipV="false" rot="0">
              <a:off x="0" y="0"/>
              <a:ext cx="1673000" cy="1873791"/>
            </a:xfrm>
            <a:custGeom>
              <a:avLst/>
              <a:gdLst/>
              <a:ahLst/>
              <a:cxnLst/>
              <a:rect r="r" b="b" t="t" l="l"/>
              <a:pathLst>
                <a:path h="1873791" w="1673000">
                  <a:moveTo>
                    <a:pt x="0" y="0"/>
                  </a:moveTo>
                  <a:lnTo>
                    <a:pt x="1673000" y="0"/>
                  </a:lnTo>
                  <a:lnTo>
                    <a:pt x="1673000" y="1873791"/>
                  </a:lnTo>
                  <a:lnTo>
                    <a:pt x="0" y="1873791"/>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665691" y="0"/>
              <a:ext cx="4581521" cy="1873791"/>
            </a:xfrm>
            <a:custGeom>
              <a:avLst/>
              <a:gdLst/>
              <a:ahLst/>
              <a:cxnLst/>
              <a:rect r="r" b="b" t="t" l="l"/>
              <a:pathLst>
                <a:path h="1873791" w="4581521">
                  <a:moveTo>
                    <a:pt x="0" y="0"/>
                  </a:moveTo>
                  <a:lnTo>
                    <a:pt x="4581521" y="0"/>
                  </a:lnTo>
                  <a:lnTo>
                    <a:pt x="4581521" y="1873791"/>
                  </a:lnTo>
                  <a:lnTo>
                    <a:pt x="0" y="1873791"/>
                  </a:lnTo>
                  <a:lnTo>
                    <a:pt x="0" y="0"/>
                  </a:lnTo>
                  <a:close/>
                </a:path>
              </a:pathLst>
            </a:custGeom>
            <a:blipFill>
              <a:blip r:embed="rId9"/>
              <a:stretch>
                <a:fillRect l="-35141" t="-3725" r="0" b="-3725"/>
              </a:stretch>
            </a:blipFill>
            <a:ln cap="sq">
              <a:noFill/>
              <a:prstDash val="solid"/>
              <a:miter/>
            </a:ln>
          </p:spPr>
        </p:sp>
      </p:grpSp>
      <p:sp>
        <p:nvSpPr>
          <p:cNvPr name="TextBox 13" id="13"/>
          <p:cNvSpPr txBox="true"/>
          <p:nvPr/>
        </p:nvSpPr>
        <p:spPr>
          <a:xfrm rot="0">
            <a:off x="5709884" y="2516388"/>
            <a:ext cx="11549416" cy="7632176"/>
          </a:xfrm>
          <a:prstGeom prst="rect">
            <a:avLst/>
          </a:prstGeom>
        </p:spPr>
        <p:txBody>
          <a:bodyPr anchor="t" rtlCol="false" tIns="0" lIns="0" bIns="0" rIns="0">
            <a:spAutoFit/>
          </a:bodyPr>
          <a:lstStyle/>
          <a:p>
            <a:pPr algn="just">
              <a:lnSpc>
                <a:spcPts val="3003"/>
              </a:lnSpc>
            </a:pPr>
            <a:r>
              <a:rPr lang="en-US" sz="2145" b="true">
                <a:solidFill>
                  <a:srgbClr val="000000"/>
                </a:solidFill>
                <a:latin typeface="Poppins Bold"/>
                <a:ea typeface="Poppins Bold"/>
                <a:cs typeface="Poppins Bold"/>
                <a:sym typeface="Poppins Bold"/>
              </a:rPr>
              <a:t>Dampak Teknologi terhadap Pengembangan Bakat</a:t>
            </a:r>
          </a:p>
          <a:p>
            <a:pPr algn="just">
              <a:lnSpc>
                <a:spcPts val="3003"/>
              </a:lnSpc>
            </a:pPr>
          </a:p>
          <a:p>
            <a:pPr algn="just">
              <a:lnSpc>
                <a:spcPts val="3003"/>
              </a:lnSpc>
            </a:pPr>
            <a:r>
              <a:rPr lang="en-US" sz="2145">
                <a:solidFill>
                  <a:srgbClr val="000000"/>
                </a:solidFill>
                <a:latin typeface="Poppins"/>
                <a:ea typeface="Poppins"/>
                <a:cs typeface="Poppins"/>
                <a:sym typeface="Poppins"/>
              </a:rPr>
              <a:t>Pengaruh teknologi terhadap identifikasi dan pengembangan bakat memiliki dampak positif dan negatif:</a:t>
            </a:r>
          </a:p>
          <a:p>
            <a:pPr algn="just">
              <a:lnSpc>
                <a:spcPts val="3003"/>
              </a:lnSpc>
            </a:pPr>
          </a:p>
          <a:p>
            <a:pPr algn="just" marL="463243" indent="-231622" lvl="1">
              <a:lnSpc>
                <a:spcPts val="3003"/>
              </a:lnSpc>
              <a:buFont typeface="Arial"/>
              <a:buChar char="•"/>
            </a:pPr>
            <a:r>
              <a:rPr lang="en-US" b="true" sz="2145">
                <a:solidFill>
                  <a:srgbClr val="000000"/>
                </a:solidFill>
                <a:latin typeface="Poppins Semi-Bold"/>
                <a:ea typeface="Poppins Semi-Bold"/>
                <a:cs typeface="Poppins Semi-Bold"/>
                <a:sym typeface="Poppins Semi-Bold"/>
              </a:rPr>
              <a:t>Dampak Positif:</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Efisiensi dan Skalabilitas:</a:t>
            </a:r>
            <a:r>
              <a:rPr lang="en-US" sz="2145">
                <a:solidFill>
                  <a:srgbClr val="000000"/>
                </a:solidFill>
                <a:latin typeface="Poppins"/>
                <a:ea typeface="Poppins"/>
                <a:cs typeface="Poppins"/>
                <a:sym typeface="Poppins"/>
              </a:rPr>
              <a:t> Teknologi memungkinkan identifikasi dan pengembangan bakat untuk lebih banyak siswa dengan lebih efisien.</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Aksesibilitas:</a:t>
            </a:r>
            <a:r>
              <a:rPr lang="en-US" sz="2145">
                <a:solidFill>
                  <a:srgbClr val="000000"/>
                </a:solidFill>
                <a:latin typeface="Poppins"/>
                <a:ea typeface="Poppins"/>
                <a:cs typeface="Poppins"/>
                <a:sym typeface="Poppins"/>
              </a:rPr>
              <a:t> Teknologi memberikan akses ke sumber daya dan peluang pengembangan bakat yang sebelumnya tidak tersedia bagi banyak orang.</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Pembelajaran Personalisasi:</a:t>
            </a:r>
            <a:r>
              <a:rPr lang="en-US" sz="2145">
                <a:solidFill>
                  <a:srgbClr val="000000"/>
                </a:solidFill>
                <a:latin typeface="Poppins"/>
                <a:ea typeface="Poppins"/>
                <a:cs typeface="Poppins"/>
                <a:sym typeface="Poppins"/>
              </a:rPr>
              <a:t> Teknologi memungkinkan pembelajaran yang lebih disesuaikan dengan kebutuhan dan bakat individu.</a:t>
            </a:r>
          </a:p>
          <a:p>
            <a:pPr algn="just" marL="463243" indent="-231622" lvl="1">
              <a:lnSpc>
                <a:spcPts val="3003"/>
              </a:lnSpc>
              <a:buFont typeface="Arial"/>
              <a:buChar char="•"/>
            </a:pPr>
            <a:r>
              <a:rPr lang="en-US" b="true" sz="2145">
                <a:solidFill>
                  <a:srgbClr val="000000"/>
                </a:solidFill>
                <a:latin typeface="Poppins Semi-Bold"/>
                <a:ea typeface="Poppins Semi-Bold"/>
                <a:cs typeface="Poppins Semi-Bold"/>
                <a:sym typeface="Poppins Semi-Bold"/>
              </a:rPr>
              <a:t>Dampak Negatif:</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Kesenjangan Digital:</a:t>
            </a:r>
            <a:r>
              <a:rPr lang="en-US" sz="2145">
                <a:solidFill>
                  <a:srgbClr val="000000"/>
                </a:solidFill>
                <a:latin typeface="Poppins"/>
                <a:ea typeface="Poppins"/>
                <a:cs typeface="Poppins"/>
                <a:sym typeface="Poppins"/>
              </a:rPr>
              <a:t> Akses ke teknologi yang tidak merata dapat memperparah kesenjangan dalam kesempatan pengembangan bakat.</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Ketergantungan:</a:t>
            </a:r>
            <a:r>
              <a:rPr lang="en-US" sz="2145">
                <a:solidFill>
                  <a:srgbClr val="000000"/>
                </a:solidFill>
                <a:latin typeface="Poppins"/>
                <a:ea typeface="Poppins"/>
                <a:cs typeface="Poppins"/>
                <a:sym typeface="Poppins"/>
              </a:rPr>
              <a:t> Terlalu bergantung pada teknologi dapat mengurangi kemampuan berpikir kritis dan kreativitas.</a:t>
            </a:r>
          </a:p>
          <a:p>
            <a:pPr algn="just" marL="926486" indent="-308829" lvl="2">
              <a:lnSpc>
                <a:spcPts val="3003"/>
              </a:lnSpc>
              <a:buFont typeface="Arial"/>
              <a:buChar char="⚬"/>
            </a:pPr>
            <a:r>
              <a:rPr lang="en-US" b="true" sz="2145">
                <a:solidFill>
                  <a:srgbClr val="000000"/>
                </a:solidFill>
                <a:latin typeface="Poppins Semi-Bold"/>
                <a:ea typeface="Poppins Semi-Bold"/>
                <a:cs typeface="Poppins Semi-Bold"/>
                <a:sym typeface="Poppins Semi-Bold"/>
              </a:rPr>
              <a:t>Privasi dan Keamanan Data:</a:t>
            </a:r>
            <a:r>
              <a:rPr lang="en-US" sz="2145">
                <a:solidFill>
                  <a:srgbClr val="000000"/>
                </a:solidFill>
                <a:latin typeface="Poppins"/>
                <a:ea typeface="Poppins"/>
                <a:cs typeface="Poppins"/>
                <a:sym typeface="Poppins"/>
              </a:rPr>
              <a:t> Penting untuk memastikan privasi dan keamanan data siswa dalam proses identifikasi dan pengembangan bakat.</a:t>
            </a:r>
          </a:p>
          <a:p>
            <a:pPr algn="just">
              <a:lnSpc>
                <a:spcPts val="3003"/>
              </a:lnSpc>
            </a:pPr>
          </a:p>
        </p:txBody>
      </p:sp>
      <p:sp>
        <p:nvSpPr>
          <p:cNvPr name="AutoShape 14" id="14"/>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422693" y="2583063"/>
            <a:ext cx="4073652" cy="4114800"/>
          </a:xfrm>
          <a:custGeom>
            <a:avLst/>
            <a:gdLst/>
            <a:ahLst/>
            <a:cxnLst/>
            <a:rect r="r" b="b" t="t" l="l"/>
            <a:pathLst>
              <a:path h="4114800" w="4073652">
                <a:moveTo>
                  <a:pt x="0" y="0"/>
                </a:moveTo>
                <a:lnTo>
                  <a:pt x="4073652" y="0"/>
                </a:lnTo>
                <a:lnTo>
                  <a:pt x="407365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866291" y="6697863"/>
            <a:ext cx="3186458" cy="3173181"/>
          </a:xfrm>
          <a:custGeom>
            <a:avLst/>
            <a:gdLst/>
            <a:ahLst/>
            <a:cxnLst/>
            <a:rect r="r" b="b" t="t" l="l"/>
            <a:pathLst>
              <a:path h="3173181" w="3186458">
                <a:moveTo>
                  <a:pt x="0" y="0"/>
                </a:moveTo>
                <a:lnTo>
                  <a:pt x="3186457" y="0"/>
                </a:lnTo>
                <a:lnTo>
                  <a:pt x="3186457" y="3173181"/>
                </a:lnTo>
                <a:lnTo>
                  <a:pt x="0" y="317318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5767074" y="1194707"/>
            <a:ext cx="11375748" cy="1149897"/>
          </a:xfrm>
          <a:prstGeom prst="rect">
            <a:avLst/>
          </a:prstGeom>
        </p:spPr>
        <p:txBody>
          <a:bodyPr anchor="t" rtlCol="false" tIns="0" lIns="0" bIns="0" rIns="0">
            <a:spAutoFit/>
          </a:bodyPr>
          <a:lstStyle/>
          <a:p>
            <a:pPr algn="ctr">
              <a:lnSpc>
                <a:spcPts val="4698"/>
              </a:lnSpc>
              <a:spcBef>
                <a:spcPct val="0"/>
              </a:spcBef>
            </a:pPr>
            <a:r>
              <a:rPr lang="en-US" sz="3356">
                <a:solidFill>
                  <a:srgbClr val="004AAD"/>
                </a:solidFill>
                <a:latin typeface="League Spartan"/>
                <a:ea typeface="League Spartan"/>
                <a:cs typeface="League Spartan"/>
                <a:sym typeface="League Spartan"/>
              </a:rPr>
              <a:t>PERAN TEKNOLOGI DALAM IDENTIFIKASI DAN PENGEMBANGAN BAKAT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2" id="12"/>
          <p:cNvSpPr txBox="true"/>
          <p:nvPr/>
        </p:nvSpPr>
        <p:spPr>
          <a:xfrm rot="0">
            <a:off x="5709884" y="2614749"/>
            <a:ext cx="11432938" cy="3717785"/>
          </a:xfrm>
          <a:prstGeom prst="rect">
            <a:avLst/>
          </a:prstGeom>
        </p:spPr>
        <p:txBody>
          <a:bodyPr anchor="t" rtlCol="false" tIns="0" lIns="0" bIns="0" rIns="0">
            <a:spAutoFit/>
          </a:bodyPr>
          <a:lstStyle/>
          <a:p>
            <a:pPr algn="just">
              <a:lnSpc>
                <a:spcPts val="2982"/>
              </a:lnSpc>
            </a:pPr>
            <a:r>
              <a:rPr lang="en-US" sz="2130">
                <a:solidFill>
                  <a:srgbClr val="000000"/>
                </a:solidFill>
                <a:latin typeface="Poppins"/>
                <a:ea typeface="Poppins"/>
                <a:cs typeface="Poppins"/>
                <a:sym typeface="Poppins"/>
              </a:rPr>
              <a:t>Salah satu kasus studi yang menarik adalah penggunaan teknologi dalam rekrutmen dan pengembangan bakat di perusahaan-perusahaan besar seperti Google dan IBM. Google menggunakan alat-alat analitik untuk menyaring calon karyawan berdasarkan berbagai parameter, sehingga meningkatkan efisiensi proses rekrutmen. Di sisi lain, IBM menggunakan platform pelatihan berbasis AI untuk mengembangkan keterampilan karyawan mereka secara berkelanjutan. Best practices yang bisa diambil dari kedua kasus ini adalah pentingnya integrasi teknologi dengan strategi human resources, serta penggunaan data untuk membuat keputusan yang lebih tepat dalam pengelolaan bakat.</a:t>
            </a:r>
          </a:p>
          <a:p>
            <a:pPr algn="just">
              <a:lnSpc>
                <a:spcPts val="2982"/>
              </a:lnSpc>
            </a:pPr>
          </a:p>
        </p:txBody>
      </p:sp>
      <p:sp>
        <p:nvSpPr>
          <p:cNvPr name="AutoShape 13" id="13"/>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321961" y="3649673"/>
            <a:ext cx="4275117" cy="4114800"/>
          </a:xfrm>
          <a:custGeom>
            <a:avLst/>
            <a:gdLst/>
            <a:ahLst/>
            <a:cxnLst/>
            <a:rect r="r" b="b" t="t" l="l"/>
            <a:pathLst>
              <a:path h="4114800" w="4275117">
                <a:moveTo>
                  <a:pt x="0" y="0"/>
                </a:moveTo>
                <a:lnTo>
                  <a:pt x="4275117" y="0"/>
                </a:lnTo>
                <a:lnTo>
                  <a:pt x="427511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700359" y="6595160"/>
            <a:ext cx="4115381" cy="3691840"/>
          </a:xfrm>
          <a:custGeom>
            <a:avLst/>
            <a:gdLst/>
            <a:ahLst/>
            <a:cxnLst/>
            <a:rect r="r" b="b" t="t" l="l"/>
            <a:pathLst>
              <a:path h="3691840" w="4115381">
                <a:moveTo>
                  <a:pt x="0" y="0"/>
                </a:moveTo>
                <a:lnTo>
                  <a:pt x="4115381" y="0"/>
                </a:lnTo>
                <a:lnTo>
                  <a:pt x="4115381" y="3691840"/>
                </a:lnTo>
                <a:lnTo>
                  <a:pt x="0" y="369184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14558534" y="6595160"/>
            <a:ext cx="2584288" cy="3691840"/>
          </a:xfrm>
          <a:custGeom>
            <a:avLst/>
            <a:gdLst/>
            <a:ahLst/>
            <a:cxnLst/>
            <a:rect r="r" b="b" t="t" l="l"/>
            <a:pathLst>
              <a:path h="3691840" w="2584288">
                <a:moveTo>
                  <a:pt x="0" y="0"/>
                </a:moveTo>
                <a:lnTo>
                  <a:pt x="2584288" y="0"/>
                </a:lnTo>
                <a:lnTo>
                  <a:pt x="2584288" y="3691840"/>
                </a:lnTo>
                <a:lnTo>
                  <a:pt x="0" y="369184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5767074" y="1194707"/>
            <a:ext cx="11375748" cy="1149897"/>
          </a:xfrm>
          <a:prstGeom prst="rect">
            <a:avLst/>
          </a:prstGeom>
        </p:spPr>
        <p:txBody>
          <a:bodyPr anchor="t" rtlCol="false" tIns="0" lIns="0" bIns="0" rIns="0">
            <a:spAutoFit/>
          </a:bodyPr>
          <a:lstStyle/>
          <a:p>
            <a:pPr algn="ctr">
              <a:lnSpc>
                <a:spcPts val="4698"/>
              </a:lnSpc>
            </a:pPr>
            <a:r>
              <a:rPr lang="en-US" sz="3356">
                <a:solidFill>
                  <a:srgbClr val="004AAD"/>
                </a:solidFill>
                <a:latin typeface="League Spartan"/>
                <a:ea typeface="League Spartan"/>
                <a:cs typeface="League Spartan"/>
                <a:sym typeface="League Spartan"/>
              </a:rPr>
              <a:t>KASUS STUDI DAN BEST PRACTICES</a:t>
            </a:r>
          </a:p>
          <a:p>
            <a:pPr algn="ctr">
              <a:lnSpc>
                <a:spcPts val="4698"/>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1" id="11"/>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2" id="12"/>
          <p:cNvSpPr txBox="true"/>
          <p:nvPr/>
        </p:nvSpPr>
        <p:spPr>
          <a:xfrm rot="0">
            <a:off x="5709884" y="2516388"/>
            <a:ext cx="11716592" cy="4822999"/>
          </a:xfrm>
          <a:prstGeom prst="rect">
            <a:avLst/>
          </a:prstGeom>
        </p:spPr>
        <p:txBody>
          <a:bodyPr anchor="t" rtlCol="false" tIns="0" lIns="0" bIns="0" rIns="0">
            <a:spAutoFit/>
          </a:bodyPr>
          <a:lstStyle/>
          <a:p>
            <a:pPr algn="just">
              <a:lnSpc>
                <a:spcPts val="3490"/>
              </a:lnSpc>
            </a:pPr>
            <a:r>
              <a:rPr lang="en-US" sz="2493">
                <a:solidFill>
                  <a:srgbClr val="000000"/>
                </a:solidFill>
                <a:latin typeface="Poppins"/>
                <a:ea typeface="Poppins"/>
                <a:cs typeface="Poppins"/>
                <a:sym typeface="Poppins"/>
              </a:rPr>
              <a:t>Tantangan utama dalam pemanduan bakat melibatkan kesulitan dalam mengidentifikasi potensi tersembunyi dan memastikan perkembangan berkelanjutan. Selain itu, ada juga tantangan dalam hal penerimaan teknologi baru oleh pengguna dan masalah privasi data. Solusi yang dapat diterapkan termasuk penyediaan pelatihan dan dukungan yang memadai untuk mempermudah adopsi teknologi, serta penerapan kebijakan privasi data yang kuat untuk menjaga kepercayaan pengguna. Pemanduan yang efektif juga memerlukan pendekatan yang fleksibel, di mana program pengembangan bakat disesuaikan dengan kebutuhan individu.</a:t>
            </a:r>
          </a:p>
          <a:p>
            <a:pPr algn="just">
              <a:lnSpc>
                <a:spcPts val="3490"/>
              </a:lnSpc>
            </a:pPr>
          </a:p>
        </p:txBody>
      </p:sp>
      <p:sp>
        <p:nvSpPr>
          <p:cNvPr name="AutoShape 13" id="13"/>
          <p:cNvSpPr/>
          <p:nvPr/>
        </p:nvSpPr>
        <p:spPr>
          <a:xfrm>
            <a:off x="5883552" y="7434637"/>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AutoShape 14" id="14"/>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66149" y="3649673"/>
            <a:ext cx="4586741" cy="4114689"/>
          </a:xfrm>
          <a:custGeom>
            <a:avLst/>
            <a:gdLst/>
            <a:ahLst/>
            <a:cxnLst/>
            <a:rect r="r" b="b" t="t" l="l"/>
            <a:pathLst>
              <a:path h="4114689" w="4586741">
                <a:moveTo>
                  <a:pt x="0" y="0"/>
                </a:moveTo>
                <a:lnTo>
                  <a:pt x="4586741" y="0"/>
                </a:lnTo>
                <a:lnTo>
                  <a:pt x="4586741" y="4114689"/>
                </a:lnTo>
                <a:lnTo>
                  <a:pt x="0" y="41146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7434637"/>
            <a:ext cx="3519626" cy="2852363"/>
          </a:xfrm>
          <a:custGeom>
            <a:avLst/>
            <a:gdLst/>
            <a:ahLst/>
            <a:cxnLst/>
            <a:rect r="r" b="b" t="t" l="l"/>
            <a:pathLst>
              <a:path h="2852363" w="3519626">
                <a:moveTo>
                  <a:pt x="0" y="0"/>
                </a:moveTo>
                <a:lnTo>
                  <a:pt x="3519626" y="0"/>
                </a:lnTo>
                <a:lnTo>
                  <a:pt x="3519626" y="2852363"/>
                </a:lnTo>
                <a:lnTo>
                  <a:pt x="0" y="285236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0111276" y="7649238"/>
            <a:ext cx="7315200" cy="2423160"/>
          </a:xfrm>
          <a:custGeom>
            <a:avLst/>
            <a:gdLst/>
            <a:ahLst/>
            <a:cxnLst/>
            <a:rect r="r" b="b" t="t" l="l"/>
            <a:pathLst>
              <a:path h="2423160" w="7315200">
                <a:moveTo>
                  <a:pt x="0" y="0"/>
                </a:moveTo>
                <a:lnTo>
                  <a:pt x="7315200" y="0"/>
                </a:lnTo>
                <a:lnTo>
                  <a:pt x="7315200" y="2423160"/>
                </a:lnTo>
                <a:lnTo>
                  <a:pt x="0" y="24231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767074" y="1194707"/>
            <a:ext cx="11375748" cy="1738893"/>
          </a:xfrm>
          <a:prstGeom prst="rect">
            <a:avLst/>
          </a:prstGeom>
        </p:spPr>
        <p:txBody>
          <a:bodyPr anchor="t" rtlCol="false" tIns="0" lIns="0" bIns="0" rIns="0">
            <a:spAutoFit/>
          </a:bodyPr>
          <a:lstStyle/>
          <a:p>
            <a:pPr algn="ctr">
              <a:lnSpc>
                <a:spcPts val="4698"/>
              </a:lnSpc>
            </a:pPr>
            <a:r>
              <a:rPr lang="en-US" sz="3356">
                <a:solidFill>
                  <a:srgbClr val="004AAD"/>
                </a:solidFill>
                <a:latin typeface="League Spartan"/>
                <a:ea typeface="League Spartan"/>
                <a:cs typeface="League Spartan"/>
                <a:sym typeface="League Spartan"/>
              </a:rPr>
              <a:t>TANTANGAN DAN SOLUSI DALAM PEMANDUAN BAKAT</a:t>
            </a:r>
          </a:p>
          <a:p>
            <a:pPr algn="ctr">
              <a:lnSpc>
                <a:spcPts val="4698"/>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20282" t="0" r="-20282" b="0"/>
              </a:stretch>
            </a:blipFill>
          </p:spPr>
        </p:sp>
      </p:grpSp>
      <p:grpSp>
        <p:nvGrpSpPr>
          <p:cNvPr name="Group 4" id="4"/>
          <p:cNvGrpSpPr/>
          <p:nvPr/>
        </p:nvGrpSpPr>
        <p:grpSpPr>
          <a:xfrm rot="0">
            <a:off x="0" y="15625"/>
            <a:ext cx="4919039" cy="10287000"/>
            <a:chOff x="0" y="0"/>
            <a:chExt cx="1295549" cy="2709333"/>
          </a:xfrm>
        </p:grpSpPr>
        <p:sp>
          <p:nvSpPr>
            <p:cNvPr name="Freeform 5" id="5"/>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6" id="6"/>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1675651" y="10527109"/>
            <a:ext cx="7268096" cy="781320"/>
            <a:chOff x="0" y="0"/>
            <a:chExt cx="9690795" cy="1041760"/>
          </a:xfrm>
        </p:grpSpPr>
        <p:sp>
          <p:nvSpPr>
            <p:cNvPr name="Freeform 8" id="8"/>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3"/>
              <a:stretch>
                <a:fillRect l="-255" t="0" r="-255" b="2"/>
              </a:stretch>
            </a:blipFill>
          </p:spPr>
        </p:sp>
      </p:grpSp>
      <p:grpSp>
        <p:nvGrpSpPr>
          <p:cNvPr name="Group 9" id="9"/>
          <p:cNvGrpSpPr/>
          <p:nvPr/>
        </p:nvGrpSpPr>
        <p:grpSpPr>
          <a:xfrm rot="-5400000">
            <a:off x="1675651" y="3259013"/>
            <a:ext cx="7268096" cy="781320"/>
            <a:chOff x="0" y="0"/>
            <a:chExt cx="9690795" cy="1041760"/>
          </a:xfrm>
        </p:grpSpPr>
        <p:sp>
          <p:nvSpPr>
            <p:cNvPr name="Freeform 10" id="10"/>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3"/>
              <a:stretch>
                <a:fillRect l="-255" t="0" r="-255" b="2"/>
              </a:stretch>
            </a:blipFill>
          </p:spPr>
        </p:sp>
      </p:grpSp>
      <p:sp>
        <p:nvSpPr>
          <p:cNvPr name="Freeform 11" id="11"/>
          <p:cNvSpPr/>
          <p:nvPr/>
        </p:nvSpPr>
        <p:spPr>
          <a:xfrm flipH="false" flipV="false" rot="0">
            <a:off x="15998716" y="310288"/>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extLst>
                <a:ext uri="{96DAC541-7B7A-43D3-8B79-37D633B846F1}">
                  <asvg:svgBlip xmlns:asvg="http://schemas.microsoft.com/office/drawing/2016/SVG/main" r:embed="rId5"/>
                </a:ext>
              </a:extLst>
            </a:blip>
            <a:stretch>
              <a:fillRect l="-701" t="0" r="-701" b="0"/>
            </a:stretch>
          </a:blipFill>
        </p:spPr>
      </p:sp>
      <p:sp>
        <p:nvSpPr>
          <p:cNvPr name="Freeform 12" id="12"/>
          <p:cNvSpPr/>
          <p:nvPr/>
        </p:nvSpPr>
        <p:spPr>
          <a:xfrm flipH="false" flipV="true" rot="-10800000">
            <a:off x="-1224296" y="9538994"/>
            <a:ext cx="6212866" cy="970760"/>
          </a:xfrm>
          <a:custGeom>
            <a:avLst/>
            <a:gdLst/>
            <a:ahLst/>
            <a:cxnLst/>
            <a:rect r="r" b="b" t="t" l="l"/>
            <a:pathLst>
              <a:path h="970760" w="6212866">
                <a:moveTo>
                  <a:pt x="0" y="970760"/>
                </a:moveTo>
                <a:lnTo>
                  <a:pt x="6212866" y="970760"/>
                </a:lnTo>
                <a:lnTo>
                  <a:pt x="6212866" y="0"/>
                </a:lnTo>
                <a:lnTo>
                  <a:pt x="0" y="0"/>
                </a:lnTo>
                <a:lnTo>
                  <a:pt x="0" y="970760"/>
                </a:lnTo>
                <a:close/>
              </a:path>
            </a:pathLst>
          </a:custGeom>
          <a:blipFill>
            <a:blip r:embed="rId6">
              <a:extLst>
                <a:ext uri="{96DAC541-7B7A-43D3-8B79-37D633B846F1}">
                  <asvg:svgBlip xmlns:asvg="http://schemas.microsoft.com/office/drawing/2016/SVG/main" r:embed="rId7"/>
                </a:ext>
              </a:extLst>
            </a:blip>
            <a:stretch>
              <a:fillRect l="0" t="-474" r="0" b="-474"/>
            </a:stretch>
          </a:blipFill>
        </p:spPr>
      </p:sp>
      <p:sp>
        <p:nvSpPr>
          <p:cNvPr name="TextBox 13" id="13"/>
          <p:cNvSpPr txBox="true"/>
          <p:nvPr/>
        </p:nvSpPr>
        <p:spPr>
          <a:xfrm rot="0">
            <a:off x="5709884" y="2449713"/>
            <a:ext cx="11716592" cy="8075719"/>
          </a:xfrm>
          <a:prstGeom prst="rect">
            <a:avLst/>
          </a:prstGeom>
        </p:spPr>
        <p:txBody>
          <a:bodyPr anchor="t" rtlCol="false" tIns="0" lIns="0" bIns="0" rIns="0">
            <a:spAutoFit/>
          </a:bodyPr>
          <a:lstStyle/>
          <a:p>
            <a:pPr algn="just">
              <a:lnSpc>
                <a:spcPts val="2928"/>
              </a:lnSpc>
            </a:pPr>
            <a:r>
              <a:rPr lang="en-US" sz="2093" b="true">
                <a:solidFill>
                  <a:srgbClr val="000000"/>
                </a:solidFill>
                <a:latin typeface="Poppins Bold"/>
                <a:ea typeface="Poppins Bold"/>
                <a:cs typeface="Poppins Bold"/>
                <a:sym typeface="Poppins Bold"/>
              </a:rPr>
              <a:t>Tantangan dalam Pemanduan Bakat</a:t>
            </a:r>
          </a:p>
          <a:p>
            <a:pPr algn="just">
              <a:lnSpc>
                <a:spcPts val="2928"/>
              </a:lnSpc>
            </a:pPr>
          </a:p>
          <a:p>
            <a:pPr algn="just" marL="451881" indent="-225940" lvl="1">
              <a:lnSpc>
                <a:spcPts val="2928"/>
              </a:lnSpc>
              <a:buFont typeface="Arial"/>
              <a:buChar char="•"/>
            </a:pPr>
            <a:r>
              <a:rPr lang="en-US" b="true" sz="2093">
                <a:solidFill>
                  <a:srgbClr val="000000"/>
                </a:solidFill>
                <a:latin typeface="Poppins Semi-Bold"/>
                <a:ea typeface="Poppins Semi-Bold"/>
                <a:cs typeface="Poppins Semi-Bold"/>
                <a:sym typeface="Poppins Semi-Bold"/>
              </a:rPr>
              <a:t>Identifikasi Bakat:</a:t>
            </a:r>
          </a:p>
          <a:p>
            <a:pPr algn="just" marL="860583" indent="-286861" lvl="2">
              <a:lnSpc>
                <a:spcPts val="2788"/>
              </a:lnSpc>
              <a:buAutoNum type="alphaLcPeriod" startAt="1"/>
            </a:pPr>
            <a:r>
              <a:rPr lang="en-US" b="true" sz="1993">
                <a:solidFill>
                  <a:srgbClr val="000000"/>
                </a:solidFill>
                <a:latin typeface="Poppins Semi-Bold"/>
                <a:ea typeface="Poppins Semi-Bold"/>
                <a:cs typeface="Poppins Semi-Bold"/>
                <a:sym typeface="Poppins Semi-Bold"/>
              </a:rPr>
              <a:t>Keterbatasan Akses:</a:t>
            </a:r>
            <a:r>
              <a:rPr lang="en-US" sz="1993">
                <a:solidFill>
                  <a:srgbClr val="000000"/>
                </a:solidFill>
                <a:latin typeface="Poppins"/>
                <a:ea typeface="Poppins"/>
                <a:cs typeface="Poppins"/>
                <a:sym typeface="Poppins"/>
              </a:rPr>
              <a:t> Tidak semua individu memiliki akses ke tes dan evaluasi yang komprehensif untuk mengidentifikasi bakat mereka. Ini bisa disebabkan oleh faktor ekonomi, geografis, atau kurangnya kesadaran akan pentingnya identifikasi bakat. </a:t>
            </a:r>
          </a:p>
          <a:p>
            <a:pPr algn="just" marL="903762" indent="-301254" lvl="2">
              <a:lnSpc>
                <a:spcPts val="2928"/>
              </a:lnSpc>
              <a:buAutoNum type="alphaLcPeriod" startAt="1"/>
            </a:pPr>
            <a:r>
              <a:rPr lang="en-US" b="true" sz="2093">
                <a:solidFill>
                  <a:srgbClr val="000000"/>
                </a:solidFill>
                <a:latin typeface="Poppins Semi-Bold"/>
                <a:ea typeface="Poppins Semi-Bold"/>
                <a:cs typeface="Poppins Semi-Bold"/>
                <a:sym typeface="Poppins Semi-Bold"/>
              </a:rPr>
              <a:t>Kurangnya Kesadaran:</a:t>
            </a:r>
            <a:r>
              <a:rPr lang="en-US" sz="2093">
                <a:solidFill>
                  <a:srgbClr val="000000"/>
                </a:solidFill>
                <a:latin typeface="Poppins"/>
                <a:ea typeface="Poppins"/>
                <a:cs typeface="Poppins"/>
                <a:sym typeface="Poppins"/>
              </a:rPr>
              <a:t> Banyak individu tidak menyadari bakat dan potensi mereka sendiri. Kurangnya kesadaran ini dapat menghambat proses identifikasi dan pengembangan bakat.</a:t>
            </a:r>
          </a:p>
          <a:p>
            <a:pPr algn="just" marL="903762" indent="-301254" lvl="2">
              <a:lnSpc>
                <a:spcPts val="2928"/>
              </a:lnSpc>
              <a:buAutoNum type="alphaLcPeriod" startAt="1"/>
            </a:pPr>
            <a:r>
              <a:rPr lang="en-US" b="true" sz="2093">
                <a:solidFill>
                  <a:srgbClr val="000000"/>
                </a:solidFill>
                <a:latin typeface="Poppins Semi-Bold"/>
                <a:ea typeface="Poppins Semi-Bold"/>
                <a:cs typeface="Poppins Semi-Bold"/>
                <a:sym typeface="Poppins Semi-Bold"/>
              </a:rPr>
              <a:t>Faktor Psikologis:</a:t>
            </a:r>
            <a:r>
              <a:rPr lang="en-US" sz="2093">
                <a:solidFill>
                  <a:srgbClr val="000000"/>
                </a:solidFill>
                <a:latin typeface="Poppins"/>
                <a:ea typeface="Poppins"/>
                <a:cs typeface="Poppins"/>
                <a:sym typeface="Poppins"/>
              </a:rPr>
              <a:t> Ketakutan akan kegagalan, kurangnya kepercayaan diri, dan pengaruh lingkungan sosial dapat memengaruhi individu dalam mengeksplorasi dan mengembangkan bakat mereka.</a:t>
            </a:r>
          </a:p>
          <a:p>
            <a:pPr algn="just" marL="451881" indent="-225940" lvl="1">
              <a:lnSpc>
                <a:spcPts val="2928"/>
              </a:lnSpc>
              <a:buFont typeface="Arial"/>
              <a:buChar char="•"/>
            </a:pPr>
            <a:r>
              <a:rPr lang="en-US" b="true" sz="2093">
                <a:solidFill>
                  <a:srgbClr val="000000"/>
                </a:solidFill>
                <a:latin typeface="Poppins Semi-Bold"/>
                <a:ea typeface="Poppins Semi-Bold"/>
                <a:cs typeface="Poppins Semi-Bold"/>
                <a:sym typeface="Poppins Semi-Bold"/>
              </a:rPr>
              <a:t>Pengembangan Bakat:</a:t>
            </a:r>
          </a:p>
          <a:p>
            <a:pPr algn="just" marL="903762" indent="-301254" lvl="2">
              <a:lnSpc>
                <a:spcPts val="2928"/>
              </a:lnSpc>
              <a:buAutoNum type="alphaLcPeriod" startAt="1"/>
            </a:pPr>
            <a:r>
              <a:rPr lang="en-US" b="true" sz="2093">
                <a:solidFill>
                  <a:srgbClr val="000000"/>
                </a:solidFill>
                <a:latin typeface="Poppins Semi-Bold"/>
                <a:ea typeface="Poppins Semi-Bold"/>
                <a:cs typeface="Poppins Semi-Bold"/>
                <a:sym typeface="Poppins Semi-Bold"/>
              </a:rPr>
              <a:t>Kurangnya Sumber Daya:</a:t>
            </a:r>
            <a:r>
              <a:rPr lang="en-US" sz="2093">
                <a:solidFill>
                  <a:srgbClr val="000000"/>
                </a:solidFill>
                <a:latin typeface="Poppins"/>
                <a:ea typeface="Poppins"/>
                <a:cs typeface="Poppins"/>
                <a:sym typeface="Poppins"/>
              </a:rPr>
              <a:t> Akses yang terbatas terhadap mentor, pelatih, dan fasilitas yang mendukung pengembangan bakat merupakan hambatan besar.</a:t>
            </a:r>
          </a:p>
          <a:p>
            <a:pPr algn="just" marL="903762" indent="-301254" lvl="2">
              <a:lnSpc>
                <a:spcPts val="2928"/>
              </a:lnSpc>
              <a:buAutoNum type="alphaLcPeriod" startAt="1"/>
            </a:pPr>
            <a:r>
              <a:rPr lang="en-US" b="true" sz="2093">
                <a:solidFill>
                  <a:srgbClr val="000000"/>
                </a:solidFill>
                <a:latin typeface="Poppins Semi-Bold"/>
                <a:ea typeface="Poppins Semi-Bold"/>
                <a:cs typeface="Poppins Semi-Bold"/>
                <a:sym typeface="Poppins Semi-Bold"/>
              </a:rPr>
              <a:t>Kurangnya Dukungan:</a:t>
            </a:r>
            <a:r>
              <a:rPr lang="en-US" sz="2093">
                <a:solidFill>
                  <a:srgbClr val="000000"/>
                </a:solidFill>
                <a:latin typeface="Poppins"/>
                <a:ea typeface="Poppins"/>
                <a:cs typeface="Poppins"/>
                <a:sym typeface="Poppins"/>
              </a:rPr>
              <a:t> Kurangnya dukungan dari keluarga, sekolah, dan komunitas dapat menghambat motivasi dan semangat individu dalam mengembangkan bakat mereka.</a:t>
            </a:r>
          </a:p>
          <a:p>
            <a:pPr algn="just" marL="903762" indent="-301254" lvl="2">
              <a:lnSpc>
                <a:spcPts val="2928"/>
              </a:lnSpc>
              <a:buAutoNum type="alphaLcPeriod" startAt="1"/>
            </a:pPr>
            <a:r>
              <a:rPr lang="en-US" b="true" sz="2093">
                <a:solidFill>
                  <a:srgbClr val="000000"/>
                </a:solidFill>
                <a:latin typeface="Poppins Semi-Bold"/>
                <a:ea typeface="Poppins Semi-Bold"/>
                <a:cs typeface="Poppins Semi-Bold"/>
                <a:sym typeface="Poppins Semi-Bold"/>
              </a:rPr>
              <a:t>Keterbatasan Waktu:</a:t>
            </a:r>
            <a:r>
              <a:rPr lang="en-US" sz="2093">
                <a:solidFill>
                  <a:srgbClr val="000000"/>
                </a:solidFill>
                <a:latin typeface="Poppins"/>
                <a:ea typeface="Poppins"/>
                <a:cs typeface="Poppins"/>
                <a:sym typeface="Poppins"/>
              </a:rPr>
              <a:t> Jadwal yang padat dan tuntutan kehidupan sehari-hari dapat membuat individu kesulitan meluangkan waktu untuk mengembangkan bakat mereka.</a:t>
            </a:r>
          </a:p>
          <a:p>
            <a:pPr algn="just">
              <a:lnSpc>
                <a:spcPts val="2508"/>
              </a:lnSpc>
            </a:pPr>
          </a:p>
        </p:txBody>
      </p:sp>
      <p:grpSp>
        <p:nvGrpSpPr>
          <p:cNvPr name="Group 14" id="14"/>
          <p:cNvGrpSpPr/>
          <p:nvPr/>
        </p:nvGrpSpPr>
        <p:grpSpPr>
          <a:xfrm rot="0">
            <a:off x="181854" y="198899"/>
            <a:ext cx="4685409" cy="1405343"/>
            <a:chOff x="0" y="0"/>
            <a:chExt cx="6247212" cy="1873791"/>
          </a:xfrm>
        </p:grpSpPr>
        <p:sp>
          <p:nvSpPr>
            <p:cNvPr name="Freeform 15" id="15"/>
            <p:cNvSpPr/>
            <p:nvPr/>
          </p:nvSpPr>
          <p:spPr>
            <a:xfrm flipH="false" flipV="false" rot="0">
              <a:off x="0" y="0"/>
              <a:ext cx="1673000" cy="1873791"/>
            </a:xfrm>
            <a:custGeom>
              <a:avLst/>
              <a:gdLst/>
              <a:ahLst/>
              <a:cxnLst/>
              <a:rect r="r" b="b" t="t" l="l"/>
              <a:pathLst>
                <a:path h="1873791" w="1673000">
                  <a:moveTo>
                    <a:pt x="0" y="0"/>
                  </a:moveTo>
                  <a:lnTo>
                    <a:pt x="1673000" y="0"/>
                  </a:lnTo>
                  <a:lnTo>
                    <a:pt x="1673000" y="1873791"/>
                  </a:lnTo>
                  <a:lnTo>
                    <a:pt x="0" y="1873791"/>
                  </a:lnTo>
                  <a:lnTo>
                    <a:pt x="0" y="0"/>
                  </a:lnTo>
                  <a:close/>
                </a:path>
              </a:pathLst>
            </a:custGeom>
            <a:blipFill>
              <a:blip r:embed="rId8"/>
              <a:stretch>
                <a:fillRect l="0" t="-3725" r="-270084" b="-3725"/>
              </a:stretch>
            </a:blipFill>
            <a:ln cap="sq">
              <a:noFill/>
              <a:prstDash val="solid"/>
              <a:miter/>
            </a:ln>
          </p:spPr>
        </p:sp>
        <p:sp>
          <p:nvSpPr>
            <p:cNvPr name="Freeform 16" id="16"/>
            <p:cNvSpPr/>
            <p:nvPr/>
          </p:nvSpPr>
          <p:spPr>
            <a:xfrm flipH="false" flipV="false" rot="0">
              <a:off x="1665691" y="0"/>
              <a:ext cx="4581521" cy="1873791"/>
            </a:xfrm>
            <a:custGeom>
              <a:avLst/>
              <a:gdLst/>
              <a:ahLst/>
              <a:cxnLst/>
              <a:rect r="r" b="b" t="t" l="l"/>
              <a:pathLst>
                <a:path h="1873791" w="4581521">
                  <a:moveTo>
                    <a:pt x="0" y="0"/>
                  </a:moveTo>
                  <a:lnTo>
                    <a:pt x="4581521" y="0"/>
                  </a:lnTo>
                  <a:lnTo>
                    <a:pt x="4581521" y="1873791"/>
                  </a:lnTo>
                  <a:lnTo>
                    <a:pt x="0" y="1873791"/>
                  </a:lnTo>
                  <a:lnTo>
                    <a:pt x="0" y="0"/>
                  </a:lnTo>
                  <a:close/>
                </a:path>
              </a:pathLst>
            </a:custGeom>
            <a:blipFill>
              <a:blip r:embed="rId9"/>
              <a:stretch>
                <a:fillRect l="-35141" t="-3725" r="0" b="-3725"/>
              </a:stretch>
            </a:blipFill>
            <a:ln cap="sq">
              <a:noFill/>
              <a:prstDash val="solid"/>
              <a:miter/>
            </a:ln>
          </p:spPr>
        </p:sp>
      </p:grpSp>
      <p:sp>
        <p:nvSpPr>
          <p:cNvPr name="AutoShape 17" id="17"/>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8" id="18"/>
          <p:cNvSpPr/>
          <p:nvPr/>
        </p:nvSpPr>
        <p:spPr>
          <a:xfrm flipH="false" flipV="false" rot="0">
            <a:off x="365474" y="3649673"/>
            <a:ext cx="4188092" cy="4114800"/>
          </a:xfrm>
          <a:custGeom>
            <a:avLst/>
            <a:gdLst/>
            <a:ahLst/>
            <a:cxnLst/>
            <a:rect r="r" b="b" t="t" l="l"/>
            <a:pathLst>
              <a:path h="4114800" w="4188092">
                <a:moveTo>
                  <a:pt x="0" y="0"/>
                </a:moveTo>
                <a:lnTo>
                  <a:pt x="4188091" y="0"/>
                </a:lnTo>
                <a:lnTo>
                  <a:pt x="418809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5767074" y="1194707"/>
            <a:ext cx="11375748" cy="1738893"/>
          </a:xfrm>
          <a:prstGeom prst="rect">
            <a:avLst/>
          </a:prstGeom>
        </p:spPr>
        <p:txBody>
          <a:bodyPr anchor="t" rtlCol="false" tIns="0" lIns="0" bIns="0" rIns="0">
            <a:spAutoFit/>
          </a:bodyPr>
          <a:lstStyle/>
          <a:p>
            <a:pPr algn="ctr">
              <a:lnSpc>
                <a:spcPts val="4698"/>
              </a:lnSpc>
            </a:pPr>
            <a:r>
              <a:rPr lang="en-US" sz="3356">
                <a:solidFill>
                  <a:srgbClr val="004AAD"/>
                </a:solidFill>
                <a:latin typeface="League Spartan"/>
                <a:ea typeface="League Spartan"/>
                <a:cs typeface="League Spartan"/>
                <a:sym typeface="League Spartan"/>
              </a:rPr>
              <a:t>TANTANGAN DAN SOLUSI DALAM PEMANDUAN BAKAT</a:t>
            </a:r>
          </a:p>
          <a:p>
            <a:pPr algn="ctr">
              <a:lnSpc>
                <a:spcPts val="4698"/>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true" flipV="false" rot="0">
            <a:off x="0" y="19535"/>
            <a:ext cx="2288212" cy="2263250"/>
          </a:xfrm>
          <a:custGeom>
            <a:avLst/>
            <a:gdLst/>
            <a:ahLst/>
            <a:cxnLst/>
            <a:rect r="r" b="b" t="t" l="l"/>
            <a:pathLst>
              <a:path h="2263250" w="2288212">
                <a:moveTo>
                  <a:pt x="2288212" y="0"/>
                </a:moveTo>
                <a:lnTo>
                  <a:pt x="0" y="0"/>
                </a:lnTo>
                <a:lnTo>
                  <a:pt x="0" y="2263250"/>
                </a:lnTo>
                <a:lnTo>
                  <a:pt x="2288212" y="2263250"/>
                </a:lnTo>
                <a:lnTo>
                  <a:pt x="2288212" y="0"/>
                </a:lnTo>
                <a:close/>
              </a:path>
            </a:pathLst>
          </a:custGeom>
          <a:blipFill>
            <a:blip r:embed="rId3">
              <a:extLst>
                <a:ext uri="{96DAC541-7B7A-43D3-8B79-37D633B846F1}">
                  <asvg:svgBlip xmlns:asvg="http://schemas.microsoft.com/office/drawing/2016/SVG/main" r:embed="rId4"/>
                </a:ext>
              </a:extLst>
            </a:blip>
            <a:stretch>
              <a:fillRect l="-701" t="0" r="-701" b="0"/>
            </a:stretch>
          </a:blipFill>
        </p:spPr>
      </p:sp>
      <p:sp>
        <p:nvSpPr>
          <p:cNvPr name="TextBox 4" id="4"/>
          <p:cNvSpPr txBox="true"/>
          <p:nvPr/>
        </p:nvSpPr>
        <p:spPr>
          <a:xfrm rot="0">
            <a:off x="1219759" y="2584183"/>
            <a:ext cx="11716592" cy="7816601"/>
          </a:xfrm>
          <a:prstGeom prst="rect">
            <a:avLst/>
          </a:prstGeom>
        </p:spPr>
        <p:txBody>
          <a:bodyPr anchor="t" rtlCol="false" tIns="0" lIns="0" bIns="0" rIns="0">
            <a:spAutoFit/>
          </a:bodyPr>
          <a:lstStyle/>
          <a:p>
            <a:pPr algn="just" marL="387112" indent="-193556" lvl="1">
              <a:lnSpc>
                <a:spcPts val="2508"/>
              </a:lnSpc>
              <a:buFont typeface="Arial"/>
              <a:buChar char="•"/>
            </a:pPr>
            <a:r>
              <a:rPr lang="en-US" b="true" sz="1793">
                <a:solidFill>
                  <a:srgbClr val="000000"/>
                </a:solidFill>
                <a:latin typeface="Poppins Semi-Bold"/>
                <a:ea typeface="Poppins Semi-Bold"/>
                <a:cs typeface="Poppins Semi-Bold"/>
                <a:sym typeface="Poppins Semi-Bold"/>
              </a:rPr>
              <a:t>KESESUAIAN BAKAT DENGAN KARIER:</a:t>
            </a:r>
          </a:p>
          <a:p>
            <a:pPr algn="just" marL="774225" indent="-258075" lvl="2">
              <a:lnSpc>
                <a:spcPts val="2508"/>
              </a:lnSpc>
              <a:buAutoNum type="alphaLcPeriod" startAt="1"/>
            </a:pPr>
            <a:r>
              <a:rPr lang="en-US" b="true" sz="1793">
                <a:solidFill>
                  <a:srgbClr val="000000"/>
                </a:solidFill>
                <a:latin typeface="Poppins Semi-Bold"/>
                <a:ea typeface="Poppins Semi-Bold"/>
                <a:cs typeface="Poppins Semi-Bold"/>
                <a:sym typeface="Poppins Semi-Bold"/>
              </a:rPr>
              <a:t>Kesenjangan Informasi:</a:t>
            </a:r>
            <a:r>
              <a:rPr lang="en-US" sz="1793">
                <a:solidFill>
                  <a:srgbClr val="000000"/>
                </a:solidFill>
                <a:latin typeface="Poppins"/>
                <a:ea typeface="Poppins"/>
                <a:cs typeface="Poppins"/>
                <a:sym typeface="Poppins"/>
              </a:rPr>
              <a:t> Kurangnya informasi tentang berbagai pilihan karier dan persyaratan untuk mengembangkan bakat tertentu dapat membuat individu kesulitan dalam menentukan jalur karier yang sesuai.</a:t>
            </a:r>
          </a:p>
          <a:p>
            <a:pPr algn="just" marL="774225" indent="-258075" lvl="2">
              <a:lnSpc>
                <a:spcPts val="2508"/>
              </a:lnSpc>
              <a:buAutoNum type="alphaLcPeriod" startAt="1"/>
            </a:pPr>
            <a:r>
              <a:rPr lang="en-US" b="true" sz="1793">
                <a:solidFill>
                  <a:srgbClr val="000000"/>
                </a:solidFill>
                <a:latin typeface="Poppins Semi-Bold"/>
                <a:ea typeface="Poppins Semi-Bold"/>
                <a:cs typeface="Poppins Semi-Bold"/>
                <a:sym typeface="Poppins Semi-Bold"/>
              </a:rPr>
              <a:t>Stigma Sosial:</a:t>
            </a:r>
            <a:r>
              <a:rPr lang="en-US" sz="1793">
                <a:solidFill>
                  <a:srgbClr val="000000"/>
                </a:solidFill>
                <a:latin typeface="Poppins"/>
                <a:ea typeface="Poppins"/>
                <a:cs typeface="Poppins"/>
                <a:sym typeface="Poppins"/>
              </a:rPr>
              <a:t> Stigma sosial terhadap pilihan karier tertentu, seperti seni atau olahraga, dapat menghambat individu dalam mengejar minat dan bakat mereka.</a:t>
            </a:r>
          </a:p>
          <a:p>
            <a:pPr algn="just">
              <a:lnSpc>
                <a:spcPts val="2508"/>
              </a:lnSpc>
            </a:pPr>
          </a:p>
          <a:p>
            <a:pPr algn="just" marL="387112" indent="-193556" lvl="1">
              <a:lnSpc>
                <a:spcPts val="2508"/>
              </a:lnSpc>
              <a:buFont typeface="Arial"/>
              <a:buChar char="•"/>
            </a:pPr>
            <a:r>
              <a:rPr lang="en-US" b="true" sz="1793">
                <a:solidFill>
                  <a:srgbClr val="000000"/>
                </a:solidFill>
                <a:latin typeface="Poppins Bold"/>
                <a:ea typeface="Poppins Bold"/>
                <a:cs typeface="Poppins Bold"/>
                <a:sym typeface="Poppins Bold"/>
              </a:rPr>
              <a:t>SOLUSI UNTUK MENGATASI TANTANGAN :</a:t>
            </a:r>
          </a:p>
          <a:p>
            <a:pPr algn="just">
              <a:lnSpc>
                <a:spcPts val="2508"/>
              </a:lnSpc>
            </a:pPr>
          </a:p>
          <a:p>
            <a:pPr algn="just" marL="387112" indent="-193556" lvl="1">
              <a:lnSpc>
                <a:spcPts val="2508"/>
              </a:lnSpc>
              <a:buFont typeface="Arial"/>
              <a:buChar char="•"/>
            </a:pPr>
            <a:r>
              <a:rPr lang="en-US" b="true" sz="1793">
                <a:solidFill>
                  <a:srgbClr val="000000"/>
                </a:solidFill>
                <a:latin typeface="Poppins Bold"/>
                <a:ea typeface="Poppins Bold"/>
                <a:cs typeface="Poppins Bold"/>
                <a:sym typeface="Poppins Bold"/>
              </a:rPr>
              <a:t>MENINGKATKAN AKSES:</a:t>
            </a:r>
          </a:p>
          <a:p>
            <a:pPr algn="just">
              <a:lnSpc>
                <a:spcPts val="2508"/>
              </a:lnSpc>
            </a:pPr>
            <a:r>
              <a:rPr lang="en-US" sz="1793">
                <a:solidFill>
                  <a:srgbClr val="000000"/>
                </a:solidFill>
                <a:latin typeface="Poppins"/>
                <a:ea typeface="Poppins"/>
                <a:cs typeface="Poppins"/>
                <a:sym typeface="Poppins"/>
              </a:rPr>
              <a:t>Program Identifikasi Bakat: Menerapkan program identifikasi bakat yang komprehensif dan terjangkau bagi semua individu, baik di sekolah maupun di masyarakat.</a:t>
            </a:r>
          </a:p>
          <a:p>
            <a:pPr algn="just">
              <a:lnSpc>
                <a:spcPts val="2508"/>
              </a:lnSpc>
            </a:pPr>
            <a:r>
              <a:rPr lang="en-US" sz="1793">
                <a:solidFill>
                  <a:srgbClr val="000000"/>
                </a:solidFill>
                <a:latin typeface="Poppins"/>
                <a:ea typeface="Poppins"/>
                <a:cs typeface="Poppins"/>
                <a:sym typeface="Poppins"/>
              </a:rPr>
              <a:t>Teknologi Digital: Memanfaatkan teknologi digital untuk menyediakan tes dan evaluasi online yang mudah diakses dan terjangkau.</a:t>
            </a:r>
          </a:p>
          <a:p>
            <a:pPr algn="just">
              <a:lnSpc>
                <a:spcPts val="2508"/>
              </a:lnSpc>
            </a:pPr>
            <a:r>
              <a:rPr lang="en-US" sz="1793">
                <a:solidFill>
                  <a:srgbClr val="000000"/>
                </a:solidFill>
                <a:latin typeface="Poppins"/>
                <a:ea typeface="Poppins"/>
                <a:cs typeface="Poppins"/>
                <a:sym typeface="Poppins"/>
              </a:rPr>
              <a:t>Kerjasama Antar Lembaga: Membangun kerjasama antara lembaga pendidikan, pemerintah, dan organisasi masyarakat untuk menyediakan sumber daya dan peluang bagi pengembangan bakat.</a:t>
            </a:r>
          </a:p>
          <a:p>
            <a:pPr algn="just" marL="387112" indent="-193556" lvl="1">
              <a:lnSpc>
                <a:spcPts val="2508"/>
              </a:lnSpc>
              <a:buFont typeface="Arial"/>
              <a:buChar char="•"/>
            </a:pPr>
            <a:r>
              <a:rPr lang="en-US" b="true" sz="1793">
                <a:solidFill>
                  <a:srgbClr val="000000"/>
                </a:solidFill>
                <a:latin typeface="Poppins Bold"/>
                <a:ea typeface="Poppins Bold"/>
                <a:cs typeface="Poppins Bold"/>
                <a:sym typeface="Poppins Bold"/>
              </a:rPr>
              <a:t>MENINGKATKAN KESADARAN:</a:t>
            </a:r>
          </a:p>
          <a:p>
            <a:pPr algn="just">
              <a:lnSpc>
                <a:spcPts val="2508"/>
              </a:lnSpc>
            </a:pPr>
            <a:r>
              <a:rPr lang="en-US" sz="1793">
                <a:solidFill>
                  <a:srgbClr val="000000"/>
                </a:solidFill>
                <a:latin typeface="Poppins"/>
                <a:ea typeface="Poppins"/>
                <a:cs typeface="Poppins"/>
                <a:sym typeface="Poppins"/>
              </a:rPr>
              <a:t>Kampanye Edukasi: Melakukan kampanye edukasi tentang pentingnya identifikasi dan pengembangan bakat.</a:t>
            </a:r>
          </a:p>
          <a:p>
            <a:pPr algn="just">
              <a:lnSpc>
                <a:spcPts val="2508"/>
              </a:lnSpc>
            </a:pPr>
            <a:r>
              <a:rPr lang="en-US" sz="1793">
                <a:solidFill>
                  <a:srgbClr val="000000"/>
                </a:solidFill>
                <a:latin typeface="Poppins"/>
                <a:ea typeface="Poppins"/>
                <a:cs typeface="Poppins"/>
                <a:sym typeface="Poppins"/>
              </a:rPr>
              <a:t>Konseling dan Bimbingan: Memberikan konseling dan bimbingan kepada individu untuk membantu mereka memahami bakat dan potensi mereka.</a:t>
            </a:r>
          </a:p>
          <a:p>
            <a:pPr algn="just">
              <a:lnSpc>
                <a:spcPts val="2508"/>
              </a:lnSpc>
            </a:pPr>
            <a:r>
              <a:rPr lang="en-US" sz="1793">
                <a:solidFill>
                  <a:srgbClr val="000000"/>
                </a:solidFill>
                <a:latin typeface="Poppins"/>
                <a:ea typeface="Poppins"/>
                <a:cs typeface="Poppins"/>
                <a:sym typeface="Poppins"/>
              </a:rPr>
              <a:t>Contoh Teladan: Menampilkan contoh teladan individu yang sukses dalam mengembangkan bakat mereka.</a:t>
            </a:r>
          </a:p>
          <a:p>
            <a:pPr algn="just">
              <a:lnSpc>
                <a:spcPts val="2088"/>
              </a:lnSpc>
            </a:pPr>
          </a:p>
        </p:txBody>
      </p:sp>
      <p:sp>
        <p:nvSpPr>
          <p:cNvPr name="AutoShape 5" id="5"/>
          <p:cNvSpPr/>
          <p:nvPr/>
        </p:nvSpPr>
        <p:spPr>
          <a:xfrm>
            <a:off x="1560603" y="2263735"/>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grpSp>
        <p:nvGrpSpPr>
          <p:cNvPr name="Group 6" id="6"/>
          <p:cNvGrpSpPr/>
          <p:nvPr/>
        </p:nvGrpSpPr>
        <p:grpSpPr>
          <a:xfrm rot="0">
            <a:off x="13327435" y="19535"/>
            <a:ext cx="4919039" cy="10287000"/>
            <a:chOff x="0" y="0"/>
            <a:chExt cx="1295549" cy="2709333"/>
          </a:xfrm>
        </p:grpSpPr>
        <p:sp>
          <p:nvSpPr>
            <p:cNvPr name="Freeform 7" id="7"/>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8" id="8"/>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5400000">
            <a:off x="15003086" y="10531019"/>
            <a:ext cx="7268096" cy="781320"/>
            <a:chOff x="0" y="0"/>
            <a:chExt cx="9690795" cy="1041760"/>
          </a:xfrm>
        </p:grpSpPr>
        <p:sp>
          <p:nvSpPr>
            <p:cNvPr name="Freeform 10" id="10"/>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5"/>
              <a:stretch>
                <a:fillRect l="-255" t="0" r="-255" b="2"/>
              </a:stretch>
            </a:blipFill>
          </p:spPr>
        </p:sp>
      </p:grpSp>
      <p:grpSp>
        <p:nvGrpSpPr>
          <p:cNvPr name="Group 11" id="11"/>
          <p:cNvGrpSpPr/>
          <p:nvPr/>
        </p:nvGrpSpPr>
        <p:grpSpPr>
          <a:xfrm rot="-5400000">
            <a:off x="15003086" y="3262923"/>
            <a:ext cx="7268096" cy="781320"/>
            <a:chOff x="0" y="0"/>
            <a:chExt cx="9690795" cy="1041760"/>
          </a:xfrm>
        </p:grpSpPr>
        <p:sp>
          <p:nvSpPr>
            <p:cNvPr name="Freeform 12" id="12"/>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5"/>
              <a:stretch>
                <a:fillRect l="-255" t="0" r="-255" b="2"/>
              </a:stretch>
            </a:blipFill>
          </p:spPr>
        </p:sp>
      </p:grpSp>
      <p:sp>
        <p:nvSpPr>
          <p:cNvPr name="Freeform 13" id="13"/>
          <p:cNvSpPr/>
          <p:nvPr/>
        </p:nvSpPr>
        <p:spPr>
          <a:xfrm flipH="false" flipV="true" rot="-10800000">
            <a:off x="13327435" y="9542904"/>
            <a:ext cx="4988570" cy="779464"/>
          </a:xfrm>
          <a:custGeom>
            <a:avLst/>
            <a:gdLst/>
            <a:ahLst/>
            <a:cxnLst/>
            <a:rect r="r" b="b" t="t" l="l"/>
            <a:pathLst>
              <a:path h="779464" w="4988570">
                <a:moveTo>
                  <a:pt x="0" y="779463"/>
                </a:moveTo>
                <a:lnTo>
                  <a:pt x="4988570" y="779463"/>
                </a:lnTo>
                <a:lnTo>
                  <a:pt x="4988570" y="0"/>
                </a:lnTo>
                <a:lnTo>
                  <a:pt x="0" y="0"/>
                </a:lnTo>
                <a:lnTo>
                  <a:pt x="0" y="779463"/>
                </a:lnTo>
                <a:close/>
              </a:path>
            </a:pathLst>
          </a:custGeom>
          <a:blipFill>
            <a:blip r:embed="rId6">
              <a:extLst>
                <a:ext uri="{96DAC541-7B7A-43D3-8B79-37D633B846F1}">
                  <asvg:svgBlip xmlns:asvg="http://schemas.microsoft.com/office/drawing/2016/SVG/main" r:embed="rId7"/>
                </a:ext>
              </a:extLst>
            </a:blip>
            <a:stretch>
              <a:fillRect l="0" t="-474" r="0" b="-474"/>
            </a:stretch>
          </a:blipFill>
        </p:spPr>
      </p:sp>
      <p:grpSp>
        <p:nvGrpSpPr>
          <p:cNvPr name="Group 14" id="14"/>
          <p:cNvGrpSpPr/>
          <p:nvPr/>
        </p:nvGrpSpPr>
        <p:grpSpPr>
          <a:xfrm rot="0">
            <a:off x="13509288" y="202809"/>
            <a:ext cx="4685409" cy="1405343"/>
            <a:chOff x="0" y="0"/>
            <a:chExt cx="6247212" cy="1873791"/>
          </a:xfrm>
        </p:grpSpPr>
        <p:sp>
          <p:nvSpPr>
            <p:cNvPr name="Freeform 15" id="15"/>
            <p:cNvSpPr/>
            <p:nvPr/>
          </p:nvSpPr>
          <p:spPr>
            <a:xfrm flipH="false" flipV="false" rot="0">
              <a:off x="0" y="0"/>
              <a:ext cx="1673000" cy="1873791"/>
            </a:xfrm>
            <a:custGeom>
              <a:avLst/>
              <a:gdLst/>
              <a:ahLst/>
              <a:cxnLst/>
              <a:rect r="r" b="b" t="t" l="l"/>
              <a:pathLst>
                <a:path h="1873791" w="1673000">
                  <a:moveTo>
                    <a:pt x="0" y="0"/>
                  </a:moveTo>
                  <a:lnTo>
                    <a:pt x="1673000" y="0"/>
                  </a:lnTo>
                  <a:lnTo>
                    <a:pt x="1673000" y="1873791"/>
                  </a:lnTo>
                  <a:lnTo>
                    <a:pt x="0" y="1873791"/>
                  </a:lnTo>
                  <a:lnTo>
                    <a:pt x="0" y="0"/>
                  </a:lnTo>
                  <a:close/>
                </a:path>
              </a:pathLst>
            </a:custGeom>
            <a:blipFill>
              <a:blip r:embed="rId8"/>
              <a:stretch>
                <a:fillRect l="0" t="-3725" r="-270084" b="-3725"/>
              </a:stretch>
            </a:blipFill>
            <a:ln cap="sq">
              <a:noFill/>
              <a:prstDash val="solid"/>
              <a:miter/>
            </a:ln>
          </p:spPr>
        </p:sp>
        <p:sp>
          <p:nvSpPr>
            <p:cNvPr name="Freeform 16" id="16"/>
            <p:cNvSpPr/>
            <p:nvPr/>
          </p:nvSpPr>
          <p:spPr>
            <a:xfrm flipH="false" flipV="false" rot="0">
              <a:off x="1665691" y="0"/>
              <a:ext cx="4581521" cy="1873791"/>
            </a:xfrm>
            <a:custGeom>
              <a:avLst/>
              <a:gdLst/>
              <a:ahLst/>
              <a:cxnLst/>
              <a:rect r="r" b="b" t="t" l="l"/>
              <a:pathLst>
                <a:path h="1873791" w="4581521">
                  <a:moveTo>
                    <a:pt x="0" y="0"/>
                  </a:moveTo>
                  <a:lnTo>
                    <a:pt x="4581521" y="0"/>
                  </a:lnTo>
                  <a:lnTo>
                    <a:pt x="4581521" y="1873791"/>
                  </a:lnTo>
                  <a:lnTo>
                    <a:pt x="0" y="1873791"/>
                  </a:lnTo>
                  <a:lnTo>
                    <a:pt x="0" y="0"/>
                  </a:lnTo>
                  <a:close/>
                </a:path>
              </a:pathLst>
            </a:custGeom>
            <a:blipFill>
              <a:blip r:embed="rId9"/>
              <a:stretch>
                <a:fillRect l="-35141" t="-3725" r="0" b="-3725"/>
              </a:stretch>
            </a:blipFill>
            <a:ln cap="sq">
              <a:noFill/>
              <a:prstDash val="solid"/>
              <a:miter/>
            </a:ln>
          </p:spPr>
        </p:sp>
      </p:grpSp>
      <p:sp>
        <p:nvSpPr>
          <p:cNvPr name="Freeform 17" id="17"/>
          <p:cNvSpPr/>
          <p:nvPr/>
        </p:nvSpPr>
        <p:spPr>
          <a:xfrm flipH="false" flipV="false" rot="0">
            <a:off x="13484968" y="3518128"/>
            <a:ext cx="4603972" cy="4114800"/>
          </a:xfrm>
          <a:custGeom>
            <a:avLst/>
            <a:gdLst/>
            <a:ahLst/>
            <a:cxnLst/>
            <a:rect r="r" b="b" t="t" l="l"/>
            <a:pathLst>
              <a:path h="4114800" w="4603972">
                <a:moveTo>
                  <a:pt x="0" y="0"/>
                </a:moveTo>
                <a:lnTo>
                  <a:pt x="4603972" y="0"/>
                </a:lnTo>
                <a:lnTo>
                  <a:pt x="4603972"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1560603" y="710130"/>
            <a:ext cx="11375748" cy="1738893"/>
          </a:xfrm>
          <a:prstGeom prst="rect">
            <a:avLst/>
          </a:prstGeom>
        </p:spPr>
        <p:txBody>
          <a:bodyPr anchor="t" rtlCol="false" tIns="0" lIns="0" bIns="0" rIns="0">
            <a:spAutoFit/>
          </a:bodyPr>
          <a:lstStyle/>
          <a:p>
            <a:pPr algn="ctr">
              <a:lnSpc>
                <a:spcPts val="4698"/>
              </a:lnSpc>
            </a:pPr>
            <a:r>
              <a:rPr lang="en-US" sz="3356">
                <a:solidFill>
                  <a:srgbClr val="004AAD"/>
                </a:solidFill>
                <a:latin typeface="League Spartan"/>
                <a:ea typeface="League Spartan"/>
                <a:cs typeface="League Spartan"/>
                <a:sym typeface="League Spartan"/>
              </a:rPr>
              <a:t>TANTANGAN DAN SOLUSI DALAM PEMANDUAN BAKAT</a:t>
            </a:r>
          </a:p>
          <a:p>
            <a:pPr algn="ctr">
              <a:lnSpc>
                <a:spcPts val="4698"/>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19535"/>
            <a:ext cx="2288212" cy="2263250"/>
          </a:xfrm>
          <a:custGeom>
            <a:avLst/>
            <a:gdLst/>
            <a:ahLst/>
            <a:cxnLst/>
            <a:rect r="r" b="b" t="t" l="l"/>
            <a:pathLst>
              <a:path h="2263250" w="2288212">
                <a:moveTo>
                  <a:pt x="2288212" y="0"/>
                </a:moveTo>
                <a:lnTo>
                  <a:pt x="0" y="0"/>
                </a:lnTo>
                <a:lnTo>
                  <a:pt x="0" y="2263250"/>
                </a:lnTo>
                <a:lnTo>
                  <a:pt x="2288212" y="2263250"/>
                </a:lnTo>
                <a:lnTo>
                  <a:pt x="2288212" y="0"/>
                </a:lnTo>
                <a:close/>
              </a:path>
            </a:pathLst>
          </a:custGeom>
          <a:blipFill>
            <a:blip r:embed="rId2">
              <a:extLst>
                <a:ext uri="{96DAC541-7B7A-43D3-8B79-37D633B846F1}">
                  <asvg:svgBlip xmlns:asvg="http://schemas.microsoft.com/office/drawing/2016/SVG/main" r:embed="rId3"/>
                </a:ext>
              </a:extLst>
            </a:blip>
            <a:stretch>
              <a:fillRect l="-701" t="0" r="-701" b="0"/>
            </a:stretch>
          </a:blipFill>
        </p:spPr>
      </p:sp>
      <p:sp>
        <p:nvSpPr>
          <p:cNvPr name="AutoShape 3" id="3"/>
          <p:cNvSpPr/>
          <p:nvPr/>
        </p:nvSpPr>
        <p:spPr>
          <a:xfrm>
            <a:off x="1560603" y="2263735"/>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grpSp>
        <p:nvGrpSpPr>
          <p:cNvPr name="Group 4" id="4"/>
          <p:cNvGrpSpPr/>
          <p:nvPr/>
        </p:nvGrpSpPr>
        <p:grpSpPr>
          <a:xfrm rot="0">
            <a:off x="13327435" y="19535"/>
            <a:ext cx="4919039" cy="10287000"/>
            <a:chOff x="0" y="0"/>
            <a:chExt cx="1295549" cy="2709333"/>
          </a:xfrm>
        </p:grpSpPr>
        <p:sp>
          <p:nvSpPr>
            <p:cNvPr name="Freeform 5" id="5"/>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242424">
                    <a:alpha val="100000"/>
                  </a:srgbClr>
                </a:gs>
                <a:gs pos="100000">
                  <a:srgbClr val="423FFF">
                    <a:alpha val="100000"/>
                  </a:srgbClr>
                </a:gs>
              </a:gsLst>
              <a:lin ang="5400000"/>
            </a:gradFill>
          </p:spPr>
        </p:sp>
        <p:sp>
          <p:nvSpPr>
            <p:cNvPr name="TextBox 6" id="6"/>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5400000">
            <a:off x="15003086" y="10531019"/>
            <a:ext cx="7268096" cy="781320"/>
            <a:chOff x="0" y="0"/>
            <a:chExt cx="9690795" cy="1041760"/>
          </a:xfrm>
        </p:grpSpPr>
        <p:sp>
          <p:nvSpPr>
            <p:cNvPr name="Freeform 8" id="8"/>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4"/>
              <a:stretch>
                <a:fillRect l="-255" t="0" r="-255" b="2"/>
              </a:stretch>
            </a:blipFill>
          </p:spPr>
        </p:sp>
      </p:grpSp>
      <p:grpSp>
        <p:nvGrpSpPr>
          <p:cNvPr name="Group 9" id="9"/>
          <p:cNvGrpSpPr/>
          <p:nvPr/>
        </p:nvGrpSpPr>
        <p:grpSpPr>
          <a:xfrm rot="-5400000">
            <a:off x="15003086" y="3262923"/>
            <a:ext cx="7268096" cy="781320"/>
            <a:chOff x="0" y="0"/>
            <a:chExt cx="9690795" cy="1041760"/>
          </a:xfrm>
        </p:grpSpPr>
        <p:sp>
          <p:nvSpPr>
            <p:cNvPr name="Freeform 10" id="10"/>
            <p:cNvSpPr/>
            <p:nvPr/>
          </p:nvSpPr>
          <p:spPr>
            <a:xfrm flipH="false" flipV="false" rot="0">
              <a:off x="0" y="0"/>
              <a:ext cx="9690735" cy="1041781"/>
            </a:xfrm>
            <a:custGeom>
              <a:avLst/>
              <a:gdLst/>
              <a:ahLst/>
              <a:cxnLst/>
              <a:rect r="r" b="b" t="t" l="l"/>
              <a:pathLst>
                <a:path h="1041781" w="9690735">
                  <a:moveTo>
                    <a:pt x="0" y="0"/>
                  </a:moveTo>
                  <a:lnTo>
                    <a:pt x="9690735" y="0"/>
                  </a:lnTo>
                  <a:lnTo>
                    <a:pt x="9690735" y="1041781"/>
                  </a:lnTo>
                  <a:lnTo>
                    <a:pt x="0" y="1041781"/>
                  </a:lnTo>
                  <a:lnTo>
                    <a:pt x="0" y="0"/>
                  </a:lnTo>
                  <a:close/>
                </a:path>
              </a:pathLst>
            </a:custGeom>
            <a:blipFill>
              <a:blip r:embed="rId4"/>
              <a:stretch>
                <a:fillRect l="-255" t="0" r="-255" b="2"/>
              </a:stretch>
            </a:blipFill>
          </p:spPr>
        </p:sp>
      </p:grpSp>
      <p:sp>
        <p:nvSpPr>
          <p:cNvPr name="Freeform 11" id="11"/>
          <p:cNvSpPr/>
          <p:nvPr/>
        </p:nvSpPr>
        <p:spPr>
          <a:xfrm flipH="false" flipV="true" rot="-10800000">
            <a:off x="13327435" y="9542904"/>
            <a:ext cx="4988570" cy="779464"/>
          </a:xfrm>
          <a:custGeom>
            <a:avLst/>
            <a:gdLst/>
            <a:ahLst/>
            <a:cxnLst/>
            <a:rect r="r" b="b" t="t" l="l"/>
            <a:pathLst>
              <a:path h="779464" w="4988570">
                <a:moveTo>
                  <a:pt x="0" y="779463"/>
                </a:moveTo>
                <a:lnTo>
                  <a:pt x="4988570" y="779463"/>
                </a:lnTo>
                <a:lnTo>
                  <a:pt x="4988570" y="0"/>
                </a:lnTo>
                <a:lnTo>
                  <a:pt x="0" y="0"/>
                </a:lnTo>
                <a:lnTo>
                  <a:pt x="0" y="779463"/>
                </a:lnTo>
                <a:close/>
              </a:path>
            </a:pathLst>
          </a:custGeom>
          <a:blipFill>
            <a:blip r:embed="rId5">
              <a:extLst>
                <a:ext uri="{96DAC541-7B7A-43D3-8B79-37D633B846F1}">
                  <asvg:svgBlip xmlns:asvg="http://schemas.microsoft.com/office/drawing/2016/SVG/main" r:embed="rId6"/>
                </a:ext>
              </a:extLst>
            </a:blip>
            <a:stretch>
              <a:fillRect l="0" t="-474" r="0" b="-474"/>
            </a:stretch>
          </a:blipFill>
        </p:spPr>
      </p:sp>
      <p:grpSp>
        <p:nvGrpSpPr>
          <p:cNvPr name="Group 12" id="12"/>
          <p:cNvGrpSpPr/>
          <p:nvPr/>
        </p:nvGrpSpPr>
        <p:grpSpPr>
          <a:xfrm rot="0">
            <a:off x="13509288" y="202809"/>
            <a:ext cx="4685409" cy="1405343"/>
            <a:chOff x="0" y="0"/>
            <a:chExt cx="6247212" cy="1873791"/>
          </a:xfrm>
        </p:grpSpPr>
        <p:sp>
          <p:nvSpPr>
            <p:cNvPr name="Freeform 13" id="13"/>
            <p:cNvSpPr/>
            <p:nvPr/>
          </p:nvSpPr>
          <p:spPr>
            <a:xfrm flipH="false" flipV="false" rot="0">
              <a:off x="0" y="0"/>
              <a:ext cx="1673000" cy="1873791"/>
            </a:xfrm>
            <a:custGeom>
              <a:avLst/>
              <a:gdLst/>
              <a:ahLst/>
              <a:cxnLst/>
              <a:rect r="r" b="b" t="t" l="l"/>
              <a:pathLst>
                <a:path h="1873791" w="1673000">
                  <a:moveTo>
                    <a:pt x="0" y="0"/>
                  </a:moveTo>
                  <a:lnTo>
                    <a:pt x="1673000" y="0"/>
                  </a:lnTo>
                  <a:lnTo>
                    <a:pt x="1673000" y="1873791"/>
                  </a:lnTo>
                  <a:lnTo>
                    <a:pt x="0" y="1873791"/>
                  </a:lnTo>
                  <a:lnTo>
                    <a:pt x="0" y="0"/>
                  </a:lnTo>
                  <a:close/>
                </a:path>
              </a:pathLst>
            </a:custGeom>
            <a:blipFill>
              <a:blip r:embed="rId7"/>
              <a:stretch>
                <a:fillRect l="0" t="-3725" r="-270084" b="-3725"/>
              </a:stretch>
            </a:blipFill>
            <a:ln cap="sq">
              <a:noFill/>
              <a:prstDash val="solid"/>
              <a:miter/>
            </a:ln>
          </p:spPr>
        </p:sp>
        <p:sp>
          <p:nvSpPr>
            <p:cNvPr name="Freeform 14" id="14"/>
            <p:cNvSpPr/>
            <p:nvPr/>
          </p:nvSpPr>
          <p:spPr>
            <a:xfrm flipH="false" flipV="false" rot="0">
              <a:off x="1665691" y="0"/>
              <a:ext cx="4581521" cy="1873791"/>
            </a:xfrm>
            <a:custGeom>
              <a:avLst/>
              <a:gdLst/>
              <a:ahLst/>
              <a:cxnLst/>
              <a:rect r="r" b="b" t="t" l="l"/>
              <a:pathLst>
                <a:path h="1873791" w="4581521">
                  <a:moveTo>
                    <a:pt x="0" y="0"/>
                  </a:moveTo>
                  <a:lnTo>
                    <a:pt x="4581521" y="0"/>
                  </a:lnTo>
                  <a:lnTo>
                    <a:pt x="4581521" y="1873791"/>
                  </a:lnTo>
                  <a:lnTo>
                    <a:pt x="0" y="1873791"/>
                  </a:lnTo>
                  <a:lnTo>
                    <a:pt x="0" y="0"/>
                  </a:lnTo>
                  <a:close/>
                </a:path>
              </a:pathLst>
            </a:custGeom>
            <a:blipFill>
              <a:blip r:embed="rId8"/>
              <a:stretch>
                <a:fillRect l="-35141" t="-3725" r="0" b="-3725"/>
              </a:stretch>
            </a:blipFill>
            <a:ln cap="sq">
              <a:noFill/>
              <a:prstDash val="solid"/>
              <a:miter/>
            </a:ln>
          </p:spPr>
        </p:sp>
      </p:grpSp>
      <p:sp>
        <p:nvSpPr>
          <p:cNvPr name="Freeform 15" id="15"/>
          <p:cNvSpPr/>
          <p:nvPr/>
        </p:nvSpPr>
        <p:spPr>
          <a:xfrm flipH="false" flipV="false" rot="0">
            <a:off x="13359717" y="3683183"/>
            <a:ext cx="4854475" cy="3604447"/>
          </a:xfrm>
          <a:custGeom>
            <a:avLst/>
            <a:gdLst/>
            <a:ahLst/>
            <a:cxnLst/>
            <a:rect r="r" b="b" t="t" l="l"/>
            <a:pathLst>
              <a:path h="3604447" w="4854475">
                <a:moveTo>
                  <a:pt x="0" y="0"/>
                </a:moveTo>
                <a:lnTo>
                  <a:pt x="4854475" y="0"/>
                </a:lnTo>
                <a:lnTo>
                  <a:pt x="4854475" y="3604448"/>
                </a:lnTo>
                <a:lnTo>
                  <a:pt x="0" y="3604448"/>
                </a:lnTo>
                <a:lnTo>
                  <a:pt x="0" y="0"/>
                </a:lnTo>
                <a:close/>
              </a:path>
            </a:pathLst>
          </a:custGeom>
          <a:blipFill>
            <a:blip r:embed="rId9"/>
            <a:stretch>
              <a:fillRect l="0" t="0" r="0" b="0"/>
            </a:stretch>
          </a:blipFill>
        </p:spPr>
      </p:sp>
      <p:sp>
        <p:nvSpPr>
          <p:cNvPr name="TextBox 16" id="16"/>
          <p:cNvSpPr txBox="true"/>
          <p:nvPr/>
        </p:nvSpPr>
        <p:spPr>
          <a:xfrm rot="0">
            <a:off x="1219759" y="2553834"/>
            <a:ext cx="11716592" cy="6328853"/>
          </a:xfrm>
          <a:prstGeom prst="rect">
            <a:avLst/>
          </a:prstGeom>
        </p:spPr>
        <p:txBody>
          <a:bodyPr anchor="t" rtlCol="false" tIns="0" lIns="0" bIns="0" rIns="0">
            <a:spAutoFit/>
          </a:bodyPr>
          <a:lstStyle/>
          <a:p>
            <a:pPr algn="just" marL="451881" indent="-225940" lvl="1">
              <a:lnSpc>
                <a:spcPts val="2928"/>
              </a:lnSpc>
              <a:buFont typeface="Arial"/>
              <a:buChar char="•"/>
            </a:pPr>
            <a:r>
              <a:rPr lang="en-US" b="true" sz="2093">
                <a:solidFill>
                  <a:srgbClr val="000000"/>
                </a:solidFill>
                <a:latin typeface="Poppins Semi-Bold"/>
                <a:ea typeface="Poppins Semi-Bold"/>
                <a:cs typeface="Poppins Semi-Bold"/>
                <a:sym typeface="Poppins Semi-Bold"/>
              </a:rPr>
              <a:t>MEMPERKUAT DUKUNGAN:</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Dukungan Keluarga:</a:t>
            </a:r>
            <a:r>
              <a:rPr lang="en-US" sz="2093">
                <a:solidFill>
                  <a:srgbClr val="000000"/>
                </a:solidFill>
                <a:latin typeface="Poppins"/>
                <a:ea typeface="Poppins"/>
                <a:cs typeface="Poppins"/>
                <a:sym typeface="Poppins"/>
              </a:rPr>
              <a:t> Mendorong keluarga untuk mendukung minat dan bakat anak-anak mereka.</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Dukungan Sekolah:</a:t>
            </a:r>
            <a:r>
              <a:rPr lang="en-US" sz="2093">
                <a:solidFill>
                  <a:srgbClr val="000000"/>
                </a:solidFill>
                <a:latin typeface="Poppins"/>
                <a:ea typeface="Poppins"/>
                <a:cs typeface="Poppins"/>
                <a:sym typeface="Poppins"/>
              </a:rPr>
              <a:t> Menciptakan lingkungan sekolah yang mendukung pengembangan bakat siswa.</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Dukungan Komunitas:</a:t>
            </a:r>
            <a:r>
              <a:rPr lang="en-US" sz="2093">
                <a:solidFill>
                  <a:srgbClr val="000000"/>
                </a:solidFill>
                <a:latin typeface="Poppins"/>
                <a:ea typeface="Poppins"/>
                <a:cs typeface="Poppins"/>
                <a:sym typeface="Poppins"/>
              </a:rPr>
              <a:t> Membangun komunitas yang mendukung dan memfasilitasi pengembangan bakat.</a:t>
            </a:r>
          </a:p>
          <a:p>
            <a:pPr algn="just" marL="451881" indent="-225940" lvl="1">
              <a:lnSpc>
                <a:spcPts val="2928"/>
              </a:lnSpc>
              <a:buFont typeface="Arial"/>
              <a:buChar char="•"/>
            </a:pPr>
            <a:r>
              <a:rPr lang="en-US" b="true" sz="2093">
                <a:solidFill>
                  <a:srgbClr val="000000"/>
                </a:solidFill>
                <a:latin typeface="Poppins Semi-Bold"/>
                <a:ea typeface="Poppins Semi-Bold"/>
                <a:cs typeface="Poppins Semi-Bold"/>
                <a:sym typeface="Poppins Semi-Bold"/>
              </a:rPr>
              <a:t>Menjembatani Kesenjangan:</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Informasi Karier:</a:t>
            </a:r>
            <a:r>
              <a:rPr lang="en-US" sz="2093">
                <a:solidFill>
                  <a:srgbClr val="000000"/>
                </a:solidFill>
                <a:latin typeface="Poppins"/>
                <a:ea typeface="Poppins"/>
                <a:cs typeface="Poppins"/>
                <a:sym typeface="Poppins"/>
              </a:rPr>
              <a:t> Memberikan informasi yang komprehensif tentang berbagai pilihan karier dan persyaratan untuk mengembangkan bakat tertentu.</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Program Magang:</a:t>
            </a:r>
            <a:r>
              <a:rPr lang="en-US" sz="2093">
                <a:solidFill>
                  <a:srgbClr val="000000"/>
                </a:solidFill>
                <a:latin typeface="Poppins"/>
                <a:ea typeface="Poppins"/>
                <a:cs typeface="Poppins"/>
                <a:sym typeface="Poppins"/>
              </a:rPr>
              <a:t> Memberikan kesempatan magang dan pelatihan untuk membantu individu mendapatkan pengalaman dan membangun koneksi di bidang yang mereka minati.</a:t>
            </a:r>
          </a:p>
          <a:p>
            <a:pPr algn="just" marL="903762" indent="-451881" lvl="1">
              <a:lnSpc>
                <a:spcPts val="2928"/>
              </a:lnSpc>
              <a:buFont typeface="Arial"/>
              <a:buChar char="•"/>
            </a:pPr>
            <a:r>
              <a:rPr lang="en-US" b="true" sz="2093">
                <a:solidFill>
                  <a:srgbClr val="000000"/>
                </a:solidFill>
                <a:latin typeface="Poppins Semi-Bold"/>
                <a:ea typeface="Poppins Semi-Bold"/>
                <a:cs typeface="Poppins Semi-Bold"/>
                <a:sym typeface="Poppins Semi-Bold"/>
              </a:rPr>
              <a:t>Program Mentorship:</a:t>
            </a:r>
            <a:r>
              <a:rPr lang="en-US" sz="2093">
                <a:solidFill>
                  <a:srgbClr val="000000"/>
                </a:solidFill>
                <a:latin typeface="Poppins"/>
                <a:ea typeface="Poppins"/>
                <a:cs typeface="Poppins"/>
                <a:sym typeface="Poppins"/>
              </a:rPr>
              <a:t> Membangun program mentorship yang menghubungkan individu dengan mentor yang berpengalaman di bidang yang mereka minati.</a:t>
            </a:r>
          </a:p>
        </p:txBody>
      </p:sp>
      <p:sp>
        <p:nvSpPr>
          <p:cNvPr name="TextBox 17" id="17"/>
          <p:cNvSpPr txBox="true"/>
          <p:nvPr/>
        </p:nvSpPr>
        <p:spPr>
          <a:xfrm rot="0">
            <a:off x="1560603" y="710130"/>
            <a:ext cx="11375748" cy="1738893"/>
          </a:xfrm>
          <a:prstGeom prst="rect">
            <a:avLst/>
          </a:prstGeom>
        </p:spPr>
        <p:txBody>
          <a:bodyPr anchor="t" rtlCol="false" tIns="0" lIns="0" bIns="0" rIns="0">
            <a:spAutoFit/>
          </a:bodyPr>
          <a:lstStyle/>
          <a:p>
            <a:pPr algn="ctr">
              <a:lnSpc>
                <a:spcPts val="4698"/>
              </a:lnSpc>
            </a:pPr>
            <a:r>
              <a:rPr lang="en-US" sz="3356">
                <a:solidFill>
                  <a:srgbClr val="004AAD"/>
                </a:solidFill>
                <a:latin typeface="League Spartan"/>
                <a:ea typeface="League Spartan"/>
                <a:cs typeface="League Spartan"/>
                <a:sym typeface="League Spartan"/>
              </a:rPr>
              <a:t>TANTANGAN DAN SOLUSI DALAM PEMANDUAN BAKAT</a:t>
            </a:r>
          </a:p>
          <a:p>
            <a:pPr algn="ctr">
              <a:lnSpc>
                <a:spcPts val="4698"/>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DAGV--38rn8</dc:identifier>
  <dcterms:modified xsi:type="dcterms:W3CDTF">2011-08-01T06:04:30Z</dcterms:modified>
  <cp:revision>1</cp:revision>
  <dc:title>PERTEMUAN 6</dc:title>
</cp:coreProperties>
</file>