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24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Judul">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id-ID"/>
              <a:t>Klik untuk mengedit gaya judul Master</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d-ID"/>
              <a:t>Klik untuk mengedit gaya subjudul Master</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9/17/2024</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Gambar Panorama dengan Keteranga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id-ID"/>
              <a:t>Klik untuk mengedit gaya judul Master</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Date Placeholder 4"/>
          <p:cNvSpPr>
            <a:spLocks noGrp="1"/>
          </p:cNvSpPr>
          <p:nvPr>
            <p:ph type="dt" sz="half" idx="10"/>
          </p:nvPr>
        </p:nvSpPr>
        <p:spPr/>
        <p:txBody>
          <a:bodyPr/>
          <a:lstStyle/>
          <a:p>
            <a:fld id="{923A1CC3-2375-41D4-9E03-427CAF2A4C1A}" type="datetimeFigureOut">
              <a:rPr lang="en-US" dirty="0"/>
              <a:t>9/17/2024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Judul dan Keteranga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id-ID"/>
              <a:t>Klik untuk mengedit gaya judul Master</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4" name="Date Placeholder 3"/>
          <p:cNvSpPr>
            <a:spLocks noGrp="1"/>
          </p:cNvSpPr>
          <p:nvPr>
            <p:ph type="dt" sz="half" idx="10"/>
          </p:nvPr>
        </p:nvSpPr>
        <p:spPr/>
        <p:txBody>
          <a:bodyPr/>
          <a:lstStyle/>
          <a:p>
            <a:fld id="{AFF16868-8199-4C2C-A5B1-63AEE139F88E}" type="datetimeFigureOut">
              <a:rPr lang="en-US" dirty="0"/>
              <a:t>9/17/2024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Kutipan dengan Keteranga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id-ID"/>
              <a:t>Klik untuk mengedit gaya judul Master</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4" name="Date Placeholder 3"/>
          <p:cNvSpPr>
            <a:spLocks noGrp="1"/>
          </p:cNvSpPr>
          <p:nvPr>
            <p:ph type="dt" sz="half" idx="10"/>
          </p:nvPr>
        </p:nvSpPr>
        <p:spPr/>
        <p:txBody>
          <a:bodyPr/>
          <a:lstStyle/>
          <a:p>
            <a:fld id="{AAD9FF7F-6988-44CC-821B-644E70CD2F73}" type="datetimeFigureOut">
              <a:rPr lang="en-US" dirty="0"/>
              <a:t>9/17/2024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Kartu Nama">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id-ID"/>
              <a:t>Klik untuk mengedit gaya judul Master</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5C12C299-16B2-4475-990D-751901EACC14}" type="datetimeFigureOut">
              <a:rPr lang="en-US" dirty="0"/>
              <a:t>9/17/2024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id-ID"/>
              <a:t>Klik untuk mengedit gaya judul Master</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9/17/2024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om Gambar">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id-ID"/>
              <a:t>Klik untuk mengedit gaya judul Master</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9/17/2024</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Judul dan Teks Vertik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id-ID"/>
              <a:t>Klik untuk mengedit gaya judul Master</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9/17/2024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Judul Vertikal dan Teks">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id-ID"/>
              <a:t>Klik untuk mengedit gaya judul Master</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9/17/2024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udul dan Kon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9/17/2024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Header Bagia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id-ID"/>
              <a:t>Klik untuk mengedit gaya judul Master</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F34E6425-0181-43F2-84FC-787E803FD2F8}" type="datetimeFigureOut">
              <a:rPr lang="en-US" dirty="0"/>
              <a:t>9/17/2024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 Kon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9/17/2024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erbandinga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d-ID"/>
              <a:t>Klik untuk mengedit gaya judul Master</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9/17/2024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udul Saja">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id-ID"/>
              <a:t>Klik untuk mengedit gaya judul Master</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9/17/2024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Koso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9/17/2024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Konten dengan Keteranga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id-ID"/>
              <a:t>Klik untuk mengedit gaya judul Master</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Date Placeholder 4"/>
          <p:cNvSpPr>
            <a:spLocks noGrp="1"/>
          </p:cNvSpPr>
          <p:nvPr>
            <p:ph type="dt" sz="half" idx="10"/>
          </p:nvPr>
        </p:nvSpPr>
        <p:spPr/>
        <p:txBody>
          <a:bodyPr/>
          <a:lstStyle/>
          <a:p>
            <a:fld id="{76E86A4C-8E40-4F87-A4F0-01A0687C5742}" type="datetimeFigureOut">
              <a:rPr lang="en-US" dirty="0"/>
              <a:t>9/17/2024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Gambar dengan Keteranga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id-ID"/>
              <a:t>Klik untuk mengedit gaya judul Master</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id-ID"/>
              <a:t>Klik ikon untuk menambahkan gambar</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Date Placeholder 4"/>
          <p:cNvSpPr>
            <a:spLocks noGrp="1"/>
          </p:cNvSpPr>
          <p:nvPr>
            <p:ph type="dt" sz="half" idx="10"/>
          </p:nvPr>
        </p:nvSpPr>
        <p:spPr/>
        <p:txBody>
          <a:bodyPr/>
          <a:lstStyle/>
          <a:p>
            <a:fld id="{35E72C73-2D91-4E12-BA25-F0AA0C03599B}" type="datetimeFigureOut">
              <a:rPr lang="en-US" dirty="0"/>
              <a:t>9/17/2024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id-ID"/>
              <a:t>Klik untuk mengedit gaya judul Master</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9/17/2024</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41" name="Group 1030">
            <a:extLst>
              <a:ext uri="{FF2B5EF4-FFF2-40B4-BE49-F238E27FC236}">
                <a16:creationId xmlns:a16="http://schemas.microsoft.com/office/drawing/2014/main" id="{DDA34B8A-FA8D-4E16-AD72-7B60B1C2582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032" name="Rectangle 1031">
              <a:extLst>
                <a:ext uri="{FF2B5EF4-FFF2-40B4-BE49-F238E27FC236}">
                  <a16:creationId xmlns:a16="http://schemas.microsoft.com/office/drawing/2014/main" id="{6885D229-60DD-4D71-8181-10E781C149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1043" name="Oval 1042">
              <a:extLst>
                <a:ext uri="{FF2B5EF4-FFF2-40B4-BE49-F238E27FC236}">
                  <a16:creationId xmlns:a16="http://schemas.microsoft.com/office/drawing/2014/main" id="{0B0DAA45-BE66-4F0C-93A6-519D94107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1034" name="Oval 1033">
              <a:extLst>
                <a:ext uri="{FF2B5EF4-FFF2-40B4-BE49-F238E27FC236}">
                  <a16:creationId xmlns:a16="http://schemas.microsoft.com/office/drawing/2014/main" id="{EF449A3D-A43B-4688-BD89-35734D0072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1035" name="Oval 1034">
              <a:extLst>
                <a:ext uri="{FF2B5EF4-FFF2-40B4-BE49-F238E27FC236}">
                  <a16:creationId xmlns:a16="http://schemas.microsoft.com/office/drawing/2014/main" id="{74E9975C-AF3D-48EF-B3F0-112A01A382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1036" name="Oval 1035">
              <a:extLst>
                <a:ext uri="{FF2B5EF4-FFF2-40B4-BE49-F238E27FC236}">
                  <a16:creationId xmlns:a16="http://schemas.microsoft.com/office/drawing/2014/main" id="{CF00A076-2FEA-40D1-8F85-842481797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1037" name="Oval 1036">
              <a:extLst>
                <a:ext uri="{FF2B5EF4-FFF2-40B4-BE49-F238E27FC236}">
                  <a16:creationId xmlns:a16="http://schemas.microsoft.com/office/drawing/2014/main" id="{A2E68741-6133-4CAA-BF3C-F0E6CF40C5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1038" name="Freeform 5">
              <a:extLst>
                <a:ext uri="{FF2B5EF4-FFF2-40B4-BE49-F238E27FC236}">
                  <a16:creationId xmlns:a16="http://schemas.microsoft.com/office/drawing/2014/main" id="{76C01C64-4A8B-42FC-93C5-2D6A3EBAB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id-ID"/>
            </a:p>
          </p:txBody>
        </p:sp>
        <p:sp>
          <p:nvSpPr>
            <p:cNvPr id="1039" name="Freeform 5">
              <a:extLst>
                <a:ext uri="{FF2B5EF4-FFF2-40B4-BE49-F238E27FC236}">
                  <a16:creationId xmlns:a16="http://schemas.microsoft.com/office/drawing/2014/main" id="{D969AEA9-C1EE-45E1-9964-D9705492E1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id-ID"/>
            </a:p>
          </p:txBody>
        </p:sp>
        <p:sp>
          <p:nvSpPr>
            <p:cNvPr id="1040" name="Freeform 5">
              <a:extLst>
                <a:ext uri="{FF2B5EF4-FFF2-40B4-BE49-F238E27FC236}">
                  <a16:creationId xmlns:a16="http://schemas.microsoft.com/office/drawing/2014/main" id="{4845E67D-4E5B-44B3-AB74-5E95C839E7A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id-ID"/>
            </a:p>
          </p:txBody>
        </p:sp>
      </p:grpSp>
      <p:sp>
        <p:nvSpPr>
          <p:cNvPr id="1042" name="Rectangle 1041">
            <a:extLst>
              <a:ext uri="{FF2B5EF4-FFF2-40B4-BE49-F238E27FC236}">
                <a16:creationId xmlns:a16="http://schemas.microsoft.com/office/drawing/2014/main" id="{079CE317-680B-449C-A423-71C1FE069B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1044" name="Rectangle 1043">
            <a:extLst>
              <a:ext uri="{FF2B5EF4-FFF2-40B4-BE49-F238E27FC236}">
                <a16:creationId xmlns:a16="http://schemas.microsoft.com/office/drawing/2014/main" id="{643780CE-2BE5-46F6-97B2-60DF30217E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a:lstStyle/>
          <a:p>
            <a:endParaRPr lang="id-ID"/>
          </a:p>
        </p:txBody>
      </p:sp>
      <p:sp>
        <p:nvSpPr>
          <p:cNvPr id="1046" name="Freeform: Shape 1045">
            <a:extLst>
              <a:ext uri="{FF2B5EF4-FFF2-40B4-BE49-F238E27FC236}">
                <a16:creationId xmlns:a16="http://schemas.microsoft.com/office/drawing/2014/main" id="{61A87A49-68E6-459E-A5A6-46229FF421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tx1"/>
          </a:solidFill>
          <a:ln>
            <a:noFill/>
          </a:ln>
        </p:spPr>
        <p:txBody>
          <a:bodyPr/>
          <a:lstStyle/>
          <a:p>
            <a:endParaRPr lang="id-ID"/>
          </a:p>
        </p:txBody>
      </p:sp>
      <p:sp>
        <p:nvSpPr>
          <p:cNvPr id="1048" name="Freeform 5">
            <a:extLst>
              <a:ext uri="{FF2B5EF4-FFF2-40B4-BE49-F238E27FC236}">
                <a16:creationId xmlns:a16="http://schemas.microsoft.com/office/drawing/2014/main" id="{F6ACD5FC-CAFE-48EB-B765-60EED2E0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id-ID"/>
          </a:p>
        </p:txBody>
      </p:sp>
      <p:sp>
        <p:nvSpPr>
          <p:cNvPr id="2" name="Judul 1">
            <a:extLst>
              <a:ext uri="{FF2B5EF4-FFF2-40B4-BE49-F238E27FC236}">
                <a16:creationId xmlns:a16="http://schemas.microsoft.com/office/drawing/2014/main" id="{92477345-3105-AF2B-CD45-81A5B4AF46C9}"/>
              </a:ext>
            </a:extLst>
          </p:cNvPr>
          <p:cNvSpPr>
            <a:spLocks noGrp="1"/>
          </p:cNvSpPr>
          <p:nvPr>
            <p:ph type="ctrTitle"/>
          </p:nvPr>
        </p:nvSpPr>
        <p:spPr>
          <a:xfrm>
            <a:off x="1154955" y="973668"/>
            <a:ext cx="2942210" cy="1020232"/>
          </a:xfrm>
        </p:spPr>
        <p:txBody>
          <a:bodyPr vert="horz" lIns="91440" tIns="45720" rIns="91440" bIns="45720" rtlCol="0" anchor="ctr">
            <a:noAutofit/>
          </a:bodyPr>
          <a:lstStyle/>
          <a:p>
            <a:pPr>
              <a:lnSpc>
                <a:spcPct val="90000"/>
              </a:lnSpc>
            </a:pPr>
            <a:r>
              <a:rPr lang="en-US" sz="3200" b="0" i="0" kern="1200" dirty="0" err="1">
                <a:solidFill>
                  <a:schemeClr val="bg1"/>
                </a:solidFill>
                <a:highlight>
                  <a:srgbClr val="FFFF00"/>
                </a:highlight>
                <a:latin typeface="+mj-lt"/>
                <a:ea typeface="+mj-ea"/>
                <a:cs typeface="+mj-cs"/>
              </a:rPr>
              <a:t>Menerima</a:t>
            </a:r>
            <a:r>
              <a:rPr lang="en-US" sz="3200" b="0" i="0" kern="1200" dirty="0">
                <a:solidFill>
                  <a:schemeClr val="bg1"/>
                </a:solidFill>
                <a:highlight>
                  <a:srgbClr val="FFFF00"/>
                </a:highlight>
                <a:latin typeface="+mj-lt"/>
                <a:ea typeface="+mj-ea"/>
                <a:cs typeface="+mj-cs"/>
              </a:rPr>
              <a:t> Dan </a:t>
            </a:r>
            <a:r>
              <a:rPr lang="en-US" sz="3200" b="0" i="0" kern="1200" dirty="0" err="1">
                <a:solidFill>
                  <a:schemeClr val="bg1"/>
                </a:solidFill>
                <a:highlight>
                  <a:srgbClr val="FFFF00"/>
                </a:highlight>
                <a:latin typeface="+mj-lt"/>
                <a:ea typeface="+mj-ea"/>
                <a:cs typeface="+mj-cs"/>
              </a:rPr>
              <a:t>Menolak</a:t>
            </a:r>
            <a:r>
              <a:rPr lang="en-US" sz="3200" b="0" i="0" kern="1200" dirty="0">
                <a:solidFill>
                  <a:schemeClr val="bg1"/>
                </a:solidFill>
                <a:highlight>
                  <a:srgbClr val="FFFF00"/>
                </a:highlight>
                <a:latin typeface="+mj-lt"/>
                <a:ea typeface="+mj-ea"/>
                <a:cs typeface="+mj-cs"/>
              </a:rPr>
              <a:t> </a:t>
            </a:r>
            <a:r>
              <a:rPr lang="en-US" sz="3200" b="0" i="0" kern="1200" dirty="0" err="1">
                <a:solidFill>
                  <a:schemeClr val="bg1"/>
                </a:solidFill>
                <a:highlight>
                  <a:srgbClr val="FFFF00"/>
                </a:highlight>
                <a:latin typeface="+mj-lt"/>
                <a:ea typeface="+mj-ea"/>
                <a:cs typeface="+mj-cs"/>
              </a:rPr>
              <a:t>Reservasi</a:t>
            </a:r>
            <a:endParaRPr lang="en-US" sz="3200" b="0" i="0" kern="1200" dirty="0">
              <a:solidFill>
                <a:schemeClr val="bg1"/>
              </a:solidFill>
              <a:highlight>
                <a:srgbClr val="FFFF00"/>
              </a:highlight>
              <a:latin typeface="+mj-lt"/>
              <a:ea typeface="+mj-ea"/>
              <a:cs typeface="+mj-cs"/>
            </a:endParaRPr>
          </a:p>
        </p:txBody>
      </p:sp>
      <p:pic>
        <p:nvPicPr>
          <p:cNvPr id="1026" name="Picture 2" descr="Sistem Reservasi | Akomodasi Perhotelan">
            <a:extLst>
              <a:ext uri="{FF2B5EF4-FFF2-40B4-BE49-F238E27FC236}">
                <a16:creationId xmlns:a16="http://schemas.microsoft.com/office/drawing/2014/main" id="{20B49161-29B9-0864-CBA6-71650000827B}"/>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194607" y="1215636"/>
            <a:ext cx="6391533" cy="4426728"/>
          </a:xfrm>
          <a:prstGeom prst="rect">
            <a:avLst/>
          </a:prstGeom>
          <a:noFill/>
          <a:extLst>
            <a:ext uri="{909E8E84-426E-40DD-AFC4-6F175D3DCCD1}">
              <a14:hiddenFill xmlns:a14="http://schemas.microsoft.com/office/drawing/2010/main">
                <a:solidFill>
                  <a:srgbClr val="FFFFFF"/>
                </a:solidFill>
              </a14:hiddenFill>
            </a:ext>
          </a:extLst>
        </p:spPr>
      </p:pic>
      <p:sp>
        <p:nvSpPr>
          <p:cNvPr id="1050" name="Rectangle 1049">
            <a:extLst>
              <a:ext uri="{FF2B5EF4-FFF2-40B4-BE49-F238E27FC236}">
                <a16:creationId xmlns:a16="http://schemas.microsoft.com/office/drawing/2014/main" id="{9F33B405-D785-4738-B1C0-6A0AA5E982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1052" name="Oval 1051">
            <a:extLst>
              <a:ext uri="{FF2B5EF4-FFF2-40B4-BE49-F238E27FC236}">
                <a16:creationId xmlns:a16="http://schemas.microsoft.com/office/drawing/2014/main" id="{4233DC0E-DE6C-4FB6-A529-51B162641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1054" name="Oval 1053">
            <a:extLst>
              <a:ext uri="{FF2B5EF4-FFF2-40B4-BE49-F238E27FC236}">
                <a16:creationId xmlns:a16="http://schemas.microsoft.com/office/drawing/2014/main" id="{3870477F-E451-4BC3-863F-0E2FC57288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3" name="Subjudul 2">
            <a:extLst>
              <a:ext uri="{FF2B5EF4-FFF2-40B4-BE49-F238E27FC236}">
                <a16:creationId xmlns:a16="http://schemas.microsoft.com/office/drawing/2014/main" id="{05CE454C-F24D-6947-CD92-6964A3A54B4D}"/>
              </a:ext>
            </a:extLst>
          </p:cNvPr>
          <p:cNvSpPr>
            <a:spLocks noGrp="1"/>
          </p:cNvSpPr>
          <p:nvPr>
            <p:ph type="subTitle" idx="1"/>
          </p:nvPr>
        </p:nvSpPr>
        <p:spPr>
          <a:xfrm>
            <a:off x="1055914" y="2667000"/>
            <a:ext cx="3232767" cy="3352800"/>
          </a:xfrm>
        </p:spPr>
        <p:txBody>
          <a:bodyPr vert="horz" lIns="91440" tIns="45720" rIns="91440" bIns="45720" rtlCol="0">
            <a:normAutofit/>
          </a:bodyPr>
          <a:lstStyle/>
          <a:p>
            <a:pPr>
              <a:buFont typeface="Wingdings 3" charset="2"/>
              <a:buChar char=""/>
            </a:pPr>
            <a:r>
              <a:rPr lang="en-US" dirty="0" err="1">
                <a:solidFill>
                  <a:schemeClr val="bg1"/>
                </a:solidFill>
                <a:highlight>
                  <a:srgbClr val="FFFF00"/>
                </a:highlight>
              </a:rPr>
              <a:t>Menolak</a:t>
            </a:r>
            <a:r>
              <a:rPr lang="en-US" dirty="0">
                <a:solidFill>
                  <a:schemeClr val="bg1"/>
                </a:solidFill>
                <a:highlight>
                  <a:srgbClr val="FFFF00"/>
                </a:highlight>
              </a:rPr>
              <a:t> dan </a:t>
            </a:r>
            <a:r>
              <a:rPr lang="en-US" dirty="0" err="1">
                <a:solidFill>
                  <a:schemeClr val="bg1"/>
                </a:solidFill>
                <a:highlight>
                  <a:srgbClr val="FFFF00"/>
                </a:highlight>
              </a:rPr>
              <a:t>menerima</a:t>
            </a:r>
            <a:r>
              <a:rPr lang="en-US" dirty="0">
                <a:solidFill>
                  <a:schemeClr val="bg1"/>
                </a:solidFill>
                <a:highlight>
                  <a:srgbClr val="FFFF00"/>
                </a:highlight>
              </a:rPr>
              <a:t> </a:t>
            </a:r>
            <a:r>
              <a:rPr lang="en-US" dirty="0" err="1">
                <a:solidFill>
                  <a:schemeClr val="bg1"/>
                </a:solidFill>
                <a:highlight>
                  <a:srgbClr val="FFFF00"/>
                </a:highlight>
              </a:rPr>
              <a:t>reservasi</a:t>
            </a:r>
            <a:r>
              <a:rPr lang="en-US" dirty="0">
                <a:solidFill>
                  <a:schemeClr val="bg1"/>
                </a:solidFill>
                <a:highlight>
                  <a:srgbClr val="FFFF00"/>
                </a:highlight>
              </a:rPr>
              <a:t> </a:t>
            </a:r>
            <a:r>
              <a:rPr lang="en-US" dirty="0" err="1">
                <a:solidFill>
                  <a:schemeClr val="bg1"/>
                </a:solidFill>
                <a:highlight>
                  <a:srgbClr val="FFFF00"/>
                </a:highlight>
              </a:rPr>
              <a:t>adalah</a:t>
            </a:r>
            <a:r>
              <a:rPr lang="en-US" dirty="0">
                <a:solidFill>
                  <a:schemeClr val="bg1"/>
                </a:solidFill>
                <a:highlight>
                  <a:srgbClr val="FFFF00"/>
                </a:highlight>
              </a:rPr>
              <a:t> </a:t>
            </a:r>
            <a:r>
              <a:rPr lang="en-US" dirty="0" err="1">
                <a:solidFill>
                  <a:schemeClr val="bg1"/>
                </a:solidFill>
                <a:highlight>
                  <a:srgbClr val="FFFF00"/>
                </a:highlight>
              </a:rPr>
              <a:t>bagian</a:t>
            </a:r>
            <a:r>
              <a:rPr lang="en-US" dirty="0">
                <a:solidFill>
                  <a:schemeClr val="bg1"/>
                </a:solidFill>
                <a:highlight>
                  <a:srgbClr val="FFFF00"/>
                </a:highlight>
              </a:rPr>
              <a:t> </a:t>
            </a:r>
            <a:r>
              <a:rPr lang="en-US" dirty="0" err="1">
                <a:solidFill>
                  <a:schemeClr val="bg1"/>
                </a:solidFill>
                <a:highlight>
                  <a:srgbClr val="FFFF00"/>
                </a:highlight>
              </a:rPr>
              <a:t>penting</a:t>
            </a:r>
            <a:r>
              <a:rPr lang="en-US" dirty="0">
                <a:solidFill>
                  <a:schemeClr val="bg1"/>
                </a:solidFill>
                <a:highlight>
                  <a:srgbClr val="FFFF00"/>
                </a:highlight>
              </a:rPr>
              <a:t> </a:t>
            </a:r>
            <a:r>
              <a:rPr lang="en-US" dirty="0" err="1">
                <a:solidFill>
                  <a:schemeClr val="bg1"/>
                </a:solidFill>
                <a:highlight>
                  <a:srgbClr val="FFFF00"/>
                </a:highlight>
              </a:rPr>
              <a:t>dalam</a:t>
            </a:r>
            <a:r>
              <a:rPr lang="en-US" dirty="0">
                <a:solidFill>
                  <a:schemeClr val="bg1"/>
                </a:solidFill>
                <a:highlight>
                  <a:srgbClr val="FFFF00"/>
                </a:highlight>
              </a:rPr>
              <a:t> </a:t>
            </a:r>
            <a:r>
              <a:rPr lang="en-US" dirty="0" err="1">
                <a:solidFill>
                  <a:schemeClr val="bg1"/>
                </a:solidFill>
                <a:highlight>
                  <a:srgbClr val="FFFF00"/>
                </a:highlight>
              </a:rPr>
              <a:t>manajemen</a:t>
            </a:r>
            <a:r>
              <a:rPr lang="en-US" dirty="0">
                <a:solidFill>
                  <a:schemeClr val="bg1"/>
                </a:solidFill>
                <a:highlight>
                  <a:srgbClr val="FFFF00"/>
                </a:highlight>
              </a:rPr>
              <a:t> </a:t>
            </a:r>
            <a:r>
              <a:rPr lang="en-US" dirty="0" err="1">
                <a:solidFill>
                  <a:schemeClr val="bg1"/>
                </a:solidFill>
                <a:highlight>
                  <a:srgbClr val="FFFF00"/>
                </a:highlight>
              </a:rPr>
              <a:t>bisnis</a:t>
            </a:r>
            <a:r>
              <a:rPr lang="en-US" dirty="0">
                <a:solidFill>
                  <a:schemeClr val="bg1"/>
                </a:solidFill>
                <a:highlight>
                  <a:srgbClr val="FFFF00"/>
                </a:highlight>
              </a:rPr>
              <a:t>, </a:t>
            </a:r>
            <a:r>
              <a:rPr lang="en-US" dirty="0" err="1">
                <a:solidFill>
                  <a:schemeClr val="bg1"/>
                </a:solidFill>
                <a:highlight>
                  <a:srgbClr val="FFFF00"/>
                </a:highlight>
              </a:rPr>
              <a:t>terutama</a:t>
            </a:r>
            <a:r>
              <a:rPr lang="en-US" dirty="0">
                <a:solidFill>
                  <a:schemeClr val="bg1"/>
                </a:solidFill>
                <a:highlight>
                  <a:srgbClr val="FFFF00"/>
                </a:highlight>
              </a:rPr>
              <a:t> di </a:t>
            </a:r>
            <a:r>
              <a:rPr lang="en-US" dirty="0" err="1">
                <a:solidFill>
                  <a:schemeClr val="bg1"/>
                </a:solidFill>
                <a:highlight>
                  <a:srgbClr val="FFFF00"/>
                </a:highlight>
              </a:rPr>
              <a:t>industri</a:t>
            </a:r>
            <a:r>
              <a:rPr lang="en-US" dirty="0">
                <a:solidFill>
                  <a:schemeClr val="bg1"/>
                </a:solidFill>
                <a:highlight>
                  <a:srgbClr val="FFFF00"/>
                </a:highlight>
              </a:rPr>
              <a:t> </a:t>
            </a:r>
            <a:r>
              <a:rPr lang="en-US" dirty="0" err="1">
                <a:solidFill>
                  <a:schemeClr val="bg1"/>
                </a:solidFill>
                <a:highlight>
                  <a:srgbClr val="FFFF00"/>
                </a:highlight>
              </a:rPr>
              <a:t>perhotelan</a:t>
            </a:r>
            <a:r>
              <a:rPr lang="en-US" dirty="0">
                <a:solidFill>
                  <a:schemeClr val="bg1"/>
                </a:solidFill>
                <a:highlight>
                  <a:srgbClr val="FFFF00"/>
                </a:highlight>
              </a:rPr>
              <a:t>, </a:t>
            </a:r>
            <a:r>
              <a:rPr lang="en-US" dirty="0" err="1">
                <a:solidFill>
                  <a:schemeClr val="bg1"/>
                </a:solidFill>
                <a:highlight>
                  <a:srgbClr val="FFFF00"/>
                </a:highlight>
              </a:rPr>
              <a:t>restoran</a:t>
            </a:r>
            <a:r>
              <a:rPr lang="en-US" dirty="0">
                <a:solidFill>
                  <a:schemeClr val="bg1"/>
                </a:solidFill>
                <a:highlight>
                  <a:srgbClr val="FFFF00"/>
                </a:highlight>
              </a:rPr>
              <a:t>, dan acara. </a:t>
            </a:r>
            <a:r>
              <a:rPr lang="en-US" dirty="0" err="1">
                <a:solidFill>
                  <a:schemeClr val="bg1"/>
                </a:solidFill>
                <a:highlight>
                  <a:srgbClr val="FFFF00"/>
                </a:highlight>
              </a:rPr>
              <a:t>Berikut</a:t>
            </a:r>
            <a:r>
              <a:rPr lang="en-US" dirty="0">
                <a:solidFill>
                  <a:schemeClr val="bg1"/>
                </a:solidFill>
                <a:highlight>
                  <a:srgbClr val="FFFF00"/>
                </a:highlight>
              </a:rPr>
              <a:t> </a:t>
            </a:r>
            <a:r>
              <a:rPr lang="en-US" dirty="0" err="1">
                <a:solidFill>
                  <a:schemeClr val="bg1"/>
                </a:solidFill>
                <a:highlight>
                  <a:srgbClr val="FFFF00"/>
                </a:highlight>
              </a:rPr>
              <a:t>adalah</a:t>
            </a:r>
            <a:r>
              <a:rPr lang="en-US" dirty="0">
                <a:solidFill>
                  <a:schemeClr val="bg1"/>
                </a:solidFill>
                <a:highlight>
                  <a:srgbClr val="FFFF00"/>
                </a:highlight>
              </a:rPr>
              <a:t> </a:t>
            </a:r>
            <a:r>
              <a:rPr lang="en-US" dirty="0" err="1">
                <a:solidFill>
                  <a:schemeClr val="bg1"/>
                </a:solidFill>
                <a:highlight>
                  <a:srgbClr val="FFFF00"/>
                </a:highlight>
              </a:rPr>
              <a:t>panduan</a:t>
            </a:r>
            <a:r>
              <a:rPr lang="en-US" dirty="0">
                <a:solidFill>
                  <a:schemeClr val="bg1"/>
                </a:solidFill>
                <a:highlight>
                  <a:srgbClr val="FFFF00"/>
                </a:highlight>
              </a:rPr>
              <a:t> </a:t>
            </a:r>
            <a:r>
              <a:rPr lang="en-US" dirty="0" err="1">
                <a:solidFill>
                  <a:schemeClr val="bg1"/>
                </a:solidFill>
                <a:highlight>
                  <a:srgbClr val="FFFF00"/>
                </a:highlight>
              </a:rPr>
              <a:t>untuk</a:t>
            </a:r>
            <a:r>
              <a:rPr lang="en-US" dirty="0">
                <a:solidFill>
                  <a:schemeClr val="bg1"/>
                </a:solidFill>
                <a:highlight>
                  <a:srgbClr val="FFFF00"/>
                </a:highlight>
              </a:rPr>
              <a:t> </a:t>
            </a:r>
            <a:r>
              <a:rPr lang="en-US" dirty="0" err="1">
                <a:solidFill>
                  <a:schemeClr val="bg1"/>
                </a:solidFill>
                <a:highlight>
                  <a:srgbClr val="FFFF00"/>
                </a:highlight>
              </a:rPr>
              <a:t>melakukannya</a:t>
            </a:r>
            <a:r>
              <a:rPr lang="en-US" dirty="0">
                <a:solidFill>
                  <a:schemeClr val="bg1"/>
                </a:solidFill>
                <a:highlight>
                  <a:srgbClr val="FFFF00"/>
                </a:highlight>
              </a:rPr>
              <a:t> </a:t>
            </a:r>
            <a:r>
              <a:rPr lang="en-US" dirty="0" err="1">
                <a:solidFill>
                  <a:schemeClr val="bg1"/>
                </a:solidFill>
                <a:highlight>
                  <a:srgbClr val="FFFF00"/>
                </a:highlight>
              </a:rPr>
              <a:t>dengan</a:t>
            </a:r>
            <a:r>
              <a:rPr lang="en-US" dirty="0">
                <a:solidFill>
                  <a:schemeClr val="bg1"/>
                </a:solidFill>
                <a:highlight>
                  <a:srgbClr val="FFFF00"/>
                </a:highlight>
              </a:rPr>
              <a:t> </a:t>
            </a:r>
            <a:r>
              <a:rPr lang="en-US" dirty="0" err="1">
                <a:solidFill>
                  <a:schemeClr val="bg1"/>
                </a:solidFill>
                <a:highlight>
                  <a:srgbClr val="FFFF00"/>
                </a:highlight>
              </a:rPr>
              <a:t>cara</a:t>
            </a:r>
            <a:r>
              <a:rPr lang="en-US" dirty="0">
                <a:solidFill>
                  <a:schemeClr val="bg1"/>
                </a:solidFill>
                <a:highlight>
                  <a:srgbClr val="FFFF00"/>
                </a:highlight>
              </a:rPr>
              <a:t> yang </a:t>
            </a:r>
            <a:r>
              <a:rPr lang="en-US" dirty="0" err="1">
                <a:solidFill>
                  <a:schemeClr val="bg1"/>
                </a:solidFill>
                <a:highlight>
                  <a:srgbClr val="FFFF00"/>
                </a:highlight>
              </a:rPr>
              <a:t>profesional</a:t>
            </a:r>
            <a:r>
              <a:rPr lang="en-US" dirty="0">
                <a:solidFill>
                  <a:schemeClr val="bg1"/>
                </a:solidFill>
                <a:highlight>
                  <a:srgbClr val="FFFF00"/>
                </a:highlight>
              </a:rPr>
              <a:t> dan </a:t>
            </a:r>
            <a:r>
              <a:rPr lang="en-US" dirty="0" err="1">
                <a:solidFill>
                  <a:schemeClr val="bg1"/>
                </a:solidFill>
                <a:highlight>
                  <a:srgbClr val="FFFF00"/>
                </a:highlight>
              </a:rPr>
              <a:t>sopan</a:t>
            </a:r>
            <a:r>
              <a:rPr lang="en-US" dirty="0">
                <a:solidFill>
                  <a:schemeClr val="bg1"/>
                </a:solidFill>
                <a:highlight>
                  <a:srgbClr val="FFFF00"/>
                </a:highlight>
              </a:rPr>
              <a:t>:</a:t>
            </a:r>
          </a:p>
          <a:p>
            <a:pPr>
              <a:buFont typeface="Wingdings 3" charset="2"/>
              <a:buChar char=""/>
            </a:pPr>
            <a:endParaRPr lang="en-US" dirty="0">
              <a:solidFill>
                <a:srgbClr val="FFFFFF"/>
              </a:solidFill>
              <a:highlight>
                <a:srgbClr val="FFFF00"/>
              </a:highlight>
            </a:endParaRPr>
          </a:p>
          <a:p>
            <a:pPr>
              <a:buFont typeface="Wingdings 3" charset="2"/>
              <a:buChar char=""/>
            </a:pPr>
            <a:endParaRPr lang="en-US" dirty="0">
              <a:solidFill>
                <a:srgbClr val="FFFFFF"/>
              </a:solidFill>
              <a:highlight>
                <a:srgbClr val="FFFF00"/>
              </a:highlight>
            </a:endParaRPr>
          </a:p>
          <a:p>
            <a:pPr>
              <a:buFont typeface="Wingdings 3" charset="2"/>
              <a:buChar char=""/>
            </a:pPr>
            <a:endParaRPr lang="en-US" dirty="0">
              <a:solidFill>
                <a:srgbClr val="FFFFFF"/>
              </a:solidFill>
              <a:highlight>
                <a:srgbClr val="FFFF00"/>
              </a:highlight>
            </a:endParaRPr>
          </a:p>
        </p:txBody>
      </p:sp>
      <p:sp>
        <p:nvSpPr>
          <p:cNvPr id="1056" name="Freeform 5">
            <a:extLst>
              <a:ext uri="{FF2B5EF4-FFF2-40B4-BE49-F238E27FC236}">
                <a16:creationId xmlns:a16="http://schemas.microsoft.com/office/drawing/2014/main" id="{B4A81DE1-E2BC-4A31-99EE-71350421B0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tx1">
              <a:alpha val="20000"/>
            </a:schemeClr>
          </a:solidFill>
          <a:ln>
            <a:noFill/>
          </a:ln>
        </p:spPr>
        <p:txBody>
          <a:bodyPr/>
          <a:lstStyle/>
          <a:p>
            <a:endParaRPr lang="id-ID"/>
          </a:p>
        </p:txBody>
      </p:sp>
    </p:spTree>
    <p:extLst>
      <p:ext uri="{BB962C8B-B14F-4D97-AF65-F5344CB8AC3E}">
        <p14:creationId xmlns:p14="http://schemas.microsoft.com/office/powerpoint/2010/main" val="157210888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377B0722-632E-8DD8-A716-EDB11C7A8C83}"/>
              </a:ext>
            </a:extLst>
          </p:cNvPr>
          <p:cNvSpPr>
            <a:spLocks noGrp="1"/>
          </p:cNvSpPr>
          <p:nvPr>
            <p:ph type="title"/>
          </p:nvPr>
        </p:nvSpPr>
        <p:spPr/>
        <p:txBody>
          <a:bodyPr/>
          <a:lstStyle/>
          <a:p>
            <a:pPr algn="ctr"/>
            <a:r>
              <a:rPr lang="en-US" dirty="0" err="1">
                <a:solidFill>
                  <a:schemeClr val="tx2"/>
                </a:solidFill>
                <a:highlight>
                  <a:srgbClr val="FFFF00"/>
                </a:highlight>
              </a:rPr>
              <a:t>Menangani</a:t>
            </a:r>
            <a:r>
              <a:rPr lang="en-US" dirty="0">
                <a:solidFill>
                  <a:schemeClr val="tx2"/>
                </a:solidFill>
                <a:highlight>
                  <a:srgbClr val="FFFF00"/>
                </a:highlight>
              </a:rPr>
              <a:t> </a:t>
            </a:r>
            <a:r>
              <a:rPr lang="en-US" dirty="0" err="1">
                <a:solidFill>
                  <a:schemeClr val="tx2"/>
                </a:solidFill>
                <a:highlight>
                  <a:srgbClr val="FFFF00"/>
                </a:highlight>
              </a:rPr>
              <a:t>Perubahan</a:t>
            </a:r>
            <a:r>
              <a:rPr lang="en-US" dirty="0">
                <a:solidFill>
                  <a:schemeClr val="tx2"/>
                </a:solidFill>
                <a:highlight>
                  <a:srgbClr val="FFFF00"/>
                </a:highlight>
              </a:rPr>
              <a:t> </a:t>
            </a:r>
            <a:r>
              <a:rPr lang="en-US" dirty="0" err="1">
                <a:solidFill>
                  <a:schemeClr val="tx2"/>
                </a:solidFill>
                <a:highlight>
                  <a:srgbClr val="FFFF00"/>
                </a:highlight>
              </a:rPr>
              <a:t>Pembatalan</a:t>
            </a:r>
            <a:r>
              <a:rPr lang="en-US" dirty="0">
                <a:solidFill>
                  <a:schemeClr val="tx2"/>
                </a:solidFill>
                <a:highlight>
                  <a:srgbClr val="FFFF00"/>
                </a:highlight>
              </a:rPr>
              <a:t> Dan No Show</a:t>
            </a:r>
            <a:endParaRPr lang="id-ID" dirty="0">
              <a:solidFill>
                <a:schemeClr val="tx2"/>
              </a:solidFill>
              <a:highlight>
                <a:srgbClr val="FFFF00"/>
              </a:highlight>
            </a:endParaRPr>
          </a:p>
        </p:txBody>
      </p:sp>
      <p:sp>
        <p:nvSpPr>
          <p:cNvPr id="3" name="Tampungan Konten 2">
            <a:extLst>
              <a:ext uri="{FF2B5EF4-FFF2-40B4-BE49-F238E27FC236}">
                <a16:creationId xmlns:a16="http://schemas.microsoft.com/office/drawing/2014/main" id="{BF29A943-DB25-A986-8CC1-8F3FA1256790}"/>
              </a:ext>
            </a:extLst>
          </p:cNvPr>
          <p:cNvSpPr>
            <a:spLocks noGrp="1"/>
          </p:cNvSpPr>
          <p:nvPr>
            <p:ph idx="1"/>
          </p:nvPr>
        </p:nvSpPr>
        <p:spPr>
          <a:xfrm>
            <a:off x="1219200" y="1905000"/>
            <a:ext cx="8761413" cy="4114800"/>
          </a:xfrm>
        </p:spPr>
        <p:txBody>
          <a:bodyPr/>
          <a:lstStyle/>
          <a:p>
            <a:r>
              <a:rPr lang="id-ID" dirty="0">
                <a:highlight>
                  <a:srgbClr val="FFFF00"/>
                </a:highlight>
              </a:rPr>
              <a:t>Menangani perubahan, pembatalan, dan </a:t>
            </a:r>
            <a:r>
              <a:rPr lang="id-ID" dirty="0" err="1">
                <a:highlight>
                  <a:srgbClr val="FFFF00"/>
                </a:highlight>
              </a:rPr>
              <a:t>no-show</a:t>
            </a:r>
            <a:r>
              <a:rPr lang="id-ID" dirty="0">
                <a:highlight>
                  <a:srgbClr val="FFFF00"/>
                </a:highlight>
              </a:rPr>
              <a:t> adalah bagian penting dalam manajemen reservasi. Berikut adalah strategi untuk mengelola ketiga situasi tersebut secara efektif:</a:t>
            </a:r>
            <a:endParaRPr lang="en-US" dirty="0">
              <a:highlight>
                <a:srgbClr val="FFFF00"/>
              </a:highlight>
            </a:endParaRPr>
          </a:p>
          <a:p>
            <a:endParaRPr lang="en-US" dirty="0">
              <a:highlight>
                <a:srgbClr val="FFFF00"/>
              </a:highlight>
            </a:endParaRPr>
          </a:p>
          <a:p>
            <a:r>
              <a:rPr lang="id-ID" sz="2400" dirty="0">
                <a:highlight>
                  <a:srgbClr val="FFFF00"/>
                </a:highlight>
              </a:rPr>
              <a:t>1. Perubahan Reservasi</a:t>
            </a:r>
            <a:endParaRPr lang="en-US" sz="2400" dirty="0">
              <a:highlight>
                <a:srgbClr val="FFFF00"/>
              </a:highlight>
            </a:endParaRPr>
          </a:p>
          <a:p>
            <a:r>
              <a:rPr lang="id-ID" b="1" dirty="0"/>
              <a:t>Langkah-langkah:</a:t>
            </a:r>
            <a:endParaRPr lang="id-ID" dirty="0"/>
          </a:p>
          <a:p>
            <a:pPr>
              <a:buFont typeface="Arial" panose="020B0604020202020204" pitchFamily="34" charset="0"/>
              <a:buChar char="•"/>
            </a:pPr>
            <a:r>
              <a:rPr lang="id-ID" b="1" dirty="0"/>
              <a:t>Sistem yang Fleksibel</a:t>
            </a:r>
            <a:r>
              <a:rPr lang="id-ID" dirty="0"/>
              <a:t>: Pastikan sistem reservasi Anda memungkinkan pelanggan untuk mengubah detail reservasi (tanggal, waktu, jumlah orang) dengan mudah.</a:t>
            </a:r>
          </a:p>
          <a:p>
            <a:r>
              <a:rPr lang="id-ID" b="1" dirty="0"/>
              <a:t>Kebijakan Perubahan</a:t>
            </a:r>
            <a:r>
              <a:rPr lang="id-ID" dirty="0"/>
              <a:t>: Tetapkan kebijakan yang jelas mengenai batas waktu untuk melakukan perubahan tanpa biaya tambahan.</a:t>
            </a:r>
            <a:endParaRPr lang="id-ID" dirty="0">
              <a:highlight>
                <a:srgbClr val="FFFF00"/>
              </a:highlight>
            </a:endParaRPr>
          </a:p>
        </p:txBody>
      </p:sp>
    </p:spTree>
    <p:extLst>
      <p:ext uri="{BB962C8B-B14F-4D97-AF65-F5344CB8AC3E}">
        <p14:creationId xmlns:p14="http://schemas.microsoft.com/office/powerpoint/2010/main" val="3624218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E3F31A68-9786-2AD3-7056-82AE6D062F37}"/>
              </a:ext>
            </a:extLst>
          </p:cNvPr>
          <p:cNvSpPr>
            <a:spLocks noGrp="1"/>
          </p:cNvSpPr>
          <p:nvPr>
            <p:ph type="title"/>
          </p:nvPr>
        </p:nvSpPr>
        <p:spPr>
          <a:xfrm>
            <a:off x="1154954" y="973668"/>
            <a:ext cx="8761413" cy="706964"/>
          </a:xfrm>
        </p:spPr>
        <p:txBody>
          <a:bodyPr>
            <a:normAutofit/>
          </a:bodyPr>
          <a:lstStyle/>
          <a:p>
            <a:endParaRPr lang="id-ID">
              <a:solidFill>
                <a:srgbClr val="EBEBEB"/>
              </a:solidFill>
            </a:endParaRPr>
          </a:p>
        </p:txBody>
      </p:sp>
      <p:sp>
        <p:nvSpPr>
          <p:cNvPr id="3" name="Tampungan Konten 2">
            <a:extLst>
              <a:ext uri="{FF2B5EF4-FFF2-40B4-BE49-F238E27FC236}">
                <a16:creationId xmlns:a16="http://schemas.microsoft.com/office/drawing/2014/main" id="{46E806F5-AB55-FBBC-4899-B605C7DED331}"/>
              </a:ext>
            </a:extLst>
          </p:cNvPr>
          <p:cNvSpPr>
            <a:spLocks noGrp="1"/>
          </p:cNvSpPr>
          <p:nvPr>
            <p:ph idx="1"/>
          </p:nvPr>
        </p:nvSpPr>
        <p:spPr>
          <a:xfrm>
            <a:off x="1154954" y="2603500"/>
            <a:ext cx="6397313" cy="3416300"/>
          </a:xfrm>
        </p:spPr>
        <p:txBody>
          <a:bodyPr anchor="ctr">
            <a:normAutofit/>
          </a:bodyPr>
          <a:lstStyle/>
          <a:p>
            <a:r>
              <a:rPr lang="id-ID" sz="1700" b="1" dirty="0"/>
              <a:t>Komunikasi Efektif</a:t>
            </a:r>
            <a:r>
              <a:rPr lang="id-ID" sz="1700" dirty="0"/>
              <a:t>: Segera konfirmasi perubahan yang diminta melalui email atau pesan untuk memastikan tidak ada kebingungan.</a:t>
            </a:r>
            <a:endParaRPr lang="en-US" sz="1700" dirty="0"/>
          </a:p>
          <a:p>
            <a:r>
              <a:rPr lang="sv-SE" sz="1700" b="1" dirty="0"/>
              <a:t>Tawarkan Pilihan</a:t>
            </a:r>
            <a:r>
              <a:rPr lang="sv-SE" sz="1700" dirty="0"/>
              <a:t>: Jika perubahan tidak memungkinkan, berikan alternatif yang mungkin dapat memenuhi kebutuhan pelanggan.</a:t>
            </a:r>
          </a:p>
          <a:p>
            <a:endParaRPr lang="sv-SE" sz="1700" dirty="0"/>
          </a:p>
          <a:p>
            <a:r>
              <a:rPr lang="id-ID" sz="1700" b="1" dirty="0">
                <a:highlight>
                  <a:srgbClr val="FFFF00"/>
                </a:highlight>
              </a:rPr>
              <a:t>Contoh Komunikasi</a:t>
            </a:r>
            <a:r>
              <a:rPr lang="id-ID" sz="1700" b="1" dirty="0"/>
              <a:t>:</a:t>
            </a:r>
            <a:r>
              <a:rPr lang="id-ID" sz="1700" dirty="0"/>
              <a:t> "Terima kasih telah menghubungi kami. Kami telah berhasil mengubah reservasi Anda ke [tanggal dan waktu baru]. Jika ada yang perlu Anda ubah lagi, jangan ragu untuk memberi tahu kami."</a:t>
            </a:r>
          </a:p>
        </p:txBody>
      </p:sp>
      <p:pic>
        <p:nvPicPr>
          <p:cNvPr id="9218" name="Picture 2" descr="Amandement, Cancellation dan No show Procedure Group's member 1.Ni Komang  Ayu Sudianthi 2.Ketut Puspawati 3.Agus Payadnya 4.Komang Budiastika 5.Kadek  Budiasa. - ppt download">
            <a:extLst>
              <a:ext uri="{FF2B5EF4-FFF2-40B4-BE49-F238E27FC236}">
                <a16:creationId xmlns:a16="http://schemas.microsoft.com/office/drawing/2014/main" id="{AC79A6E7-DDCE-2199-819B-7EAF388EB978}"/>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020571" y="3156001"/>
            <a:ext cx="3080048" cy="2307062"/>
          </a:xfrm>
          <a:prstGeom prst="roundRect">
            <a:avLst>
              <a:gd name="adj" fmla="val 1858"/>
            </a:avLst>
          </a:prstGeom>
          <a:noFill/>
          <a:effectLst>
            <a:outerShdw blurRad="50800" dist="50800" dir="54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3174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1D1C070F-F100-CBDE-3287-398EB2021007}"/>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6562C437-C6D0-2267-061A-FB57E5B54E6B}"/>
              </a:ext>
            </a:extLst>
          </p:cNvPr>
          <p:cNvSpPr>
            <a:spLocks noGrp="1"/>
          </p:cNvSpPr>
          <p:nvPr>
            <p:ph idx="1"/>
          </p:nvPr>
        </p:nvSpPr>
        <p:spPr>
          <a:xfrm>
            <a:off x="1360714" y="1306286"/>
            <a:ext cx="9285515" cy="4713514"/>
          </a:xfrm>
        </p:spPr>
        <p:txBody>
          <a:bodyPr>
            <a:normAutofit lnSpcReduction="10000"/>
          </a:bodyPr>
          <a:lstStyle/>
          <a:p>
            <a:r>
              <a:rPr lang="id-ID" sz="2400" dirty="0">
                <a:highlight>
                  <a:srgbClr val="FFFF00"/>
                </a:highlight>
              </a:rPr>
              <a:t>2. Pembatalan Reservasi</a:t>
            </a:r>
            <a:endParaRPr lang="en-US" sz="2400" dirty="0">
              <a:highlight>
                <a:srgbClr val="FFFF00"/>
              </a:highlight>
            </a:endParaRPr>
          </a:p>
          <a:p>
            <a:r>
              <a:rPr lang="id-ID" sz="2400" b="1" dirty="0">
                <a:highlight>
                  <a:srgbClr val="FFFF00"/>
                </a:highlight>
              </a:rPr>
              <a:t>Langkah-langkah:</a:t>
            </a:r>
            <a:endParaRPr lang="id-ID" sz="2400" dirty="0">
              <a:highlight>
                <a:srgbClr val="FFFF00"/>
              </a:highlight>
            </a:endParaRPr>
          </a:p>
          <a:p>
            <a:pPr>
              <a:buFont typeface="Arial" panose="020B0604020202020204" pitchFamily="34" charset="0"/>
              <a:buChar char="•"/>
            </a:pPr>
            <a:r>
              <a:rPr lang="id-ID" b="1" dirty="0"/>
              <a:t>Kebijakan Pembatalan yang Jelas</a:t>
            </a:r>
            <a:r>
              <a:rPr lang="id-ID" dirty="0"/>
              <a:t>: Buat dan komunikasikan kebijakan pembatalan yang mencakup batas waktu dan potensi biaya pembatalan.</a:t>
            </a:r>
            <a:endParaRPr lang="en-US" dirty="0"/>
          </a:p>
          <a:p>
            <a:pPr>
              <a:buFont typeface="Arial" panose="020B0604020202020204" pitchFamily="34" charset="0"/>
              <a:buChar char="•"/>
            </a:pPr>
            <a:r>
              <a:rPr lang="id-ID" b="1" dirty="0"/>
              <a:t>Proses Pembatalan yang Mudah</a:t>
            </a:r>
            <a:r>
              <a:rPr lang="id-ID" dirty="0"/>
              <a:t>: Sediakan cara yang mudah bagi pelanggan untuk membatalkan reservasi, baik melalui telepon atau </a:t>
            </a:r>
            <a:r>
              <a:rPr lang="id-ID" dirty="0" err="1"/>
              <a:t>online</a:t>
            </a:r>
            <a:r>
              <a:rPr lang="id-ID" dirty="0"/>
              <a:t>.</a:t>
            </a:r>
            <a:endParaRPr lang="en-US" dirty="0"/>
          </a:p>
          <a:p>
            <a:pPr>
              <a:buFont typeface="Arial" panose="020B0604020202020204" pitchFamily="34" charset="0"/>
              <a:buChar char="•"/>
            </a:pPr>
            <a:r>
              <a:rPr lang="id-ID" b="1" dirty="0"/>
              <a:t>Konfirmasi Pembatalan</a:t>
            </a:r>
            <a:r>
              <a:rPr lang="id-ID" dirty="0"/>
              <a:t>: Kirimkan konfirmasi tertulis setelah pembatalan untuk menjaga transparansi.</a:t>
            </a:r>
            <a:endParaRPr lang="en-US" dirty="0"/>
          </a:p>
          <a:p>
            <a:pPr>
              <a:buFont typeface="Arial" panose="020B0604020202020204" pitchFamily="34" charset="0"/>
              <a:buChar char="•"/>
            </a:pPr>
            <a:r>
              <a:rPr lang="id-ID" b="1" dirty="0"/>
              <a:t>Penawaran Alternatif</a:t>
            </a:r>
            <a:r>
              <a:rPr lang="id-ID" dirty="0"/>
              <a:t>: Jika mungkin, tawarkan tanggal alternatif atau insentif untuk pelanggan yang ingin melakukan reservasi di masa depan.</a:t>
            </a:r>
            <a:endParaRPr lang="en-US" dirty="0"/>
          </a:p>
          <a:p>
            <a:pPr>
              <a:buFont typeface="Arial" panose="020B0604020202020204" pitchFamily="34" charset="0"/>
              <a:buChar char="•"/>
            </a:pPr>
            <a:endParaRPr lang="id-ID" dirty="0"/>
          </a:p>
          <a:p>
            <a:r>
              <a:rPr lang="id-ID" sz="1900" b="1" dirty="0">
                <a:highlight>
                  <a:srgbClr val="FFFF00"/>
                </a:highlight>
              </a:rPr>
              <a:t>Contoh Komunikasi</a:t>
            </a:r>
            <a:r>
              <a:rPr lang="id-ID" sz="1900" b="1" dirty="0"/>
              <a:t>:</a:t>
            </a:r>
            <a:r>
              <a:rPr lang="id-ID" sz="1900" dirty="0"/>
              <a:t> "Sayangnya, kami telah memproses pembatalan reservasi Anda. Jika Anda ingin menjadwalkan ulang, kami akan senang membantu Anda menemukan waktu yang sesuai."</a:t>
            </a:r>
            <a:endParaRPr lang="id-ID" sz="1900" dirty="0">
              <a:highlight>
                <a:srgbClr val="FFFF00"/>
              </a:highlight>
            </a:endParaRPr>
          </a:p>
        </p:txBody>
      </p:sp>
    </p:spTree>
    <p:extLst>
      <p:ext uri="{BB962C8B-B14F-4D97-AF65-F5344CB8AC3E}">
        <p14:creationId xmlns:p14="http://schemas.microsoft.com/office/powerpoint/2010/main" val="24809469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8D68A389-A146-AB4C-535D-51E2D7A81F8C}"/>
              </a:ext>
            </a:extLst>
          </p:cNvPr>
          <p:cNvSpPr>
            <a:spLocks noGrp="1"/>
          </p:cNvSpPr>
          <p:nvPr>
            <p:ph type="title"/>
          </p:nvPr>
        </p:nvSpPr>
        <p:spPr/>
        <p:txBody>
          <a:bodyPr/>
          <a:lstStyle/>
          <a:p>
            <a:endParaRPr lang="id-ID" dirty="0"/>
          </a:p>
        </p:txBody>
      </p:sp>
      <p:sp>
        <p:nvSpPr>
          <p:cNvPr id="3" name="Tampungan Konten 2">
            <a:extLst>
              <a:ext uri="{FF2B5EF4-FFF2-40B4-BE49-F238E27FC236}">
                <a16:creationId xmlns:a16="http://schemas.microsoft.com/office/drawing/2014/main" id="{5F4267BE-5935-3279-78E4-34E2A87F124E}"/>
              </a:ext>
            </a:extLst>
          </p:cNvPr>
          <p:cNvSpPr>
            <a:spLocks noGrp="1"/>
          </p:cNvSpPr>
          <p:nvPr>
            <p:ph idx="1"/>
          </p:nvPr>
        </p:nvSpPr>
        <p:spPr>
          <a:xfrm>
            <a:off x="1154954" y="1404257"/>
            <a:ext cx="8825659" cy="4615543"/>
          </a:xfrm>
        </p:spPr>
        <p:txBody>
          <a:bodyPr>
            <a:normAutofit/>
          </a:bodyPr>
          <a:lstStyle/>
          <a:p>
            <a:r>
              <a:rPr lang="id-ID" sz="2800" dirty="0">
                <a:highlight>
                  <a:srgbClr val="FFFF00"/>
                </a:highlight>
              </a:rPr>
              <a:t>3. </a:t>
            </a:r>
            <a:r>
              <a:rPr lang="id-ID" sz="2800" dirty="0" err="1">
                <a:highlight>
                  <a:srgbClr val="FFFF00"/>
                </a:highlight>
              </a:rPr>
              <a:t>No-Show</a:t>
            </a:r>
            <a:endParaRPr lang="en-US" sz="2800" dirty="0">
              <a:highlight>
                <a:srgbClr val="FFFF00"/>
              </a:highlight>
            </a:endParaRPr>
          </a:p>
          <a:p>
            <a:r>
              <a:rPr lang="id-ID" sz="2400" b="1" dirty="0">
                <a:highlight>
                  <a:srgbClr val="FFFF00"/>
                </a:highlight>
              </a:rPr>
              <a:t>Langkah-langkah:</a:t>
            </a:r>
            <a:endParaRPr lang="id-ID" sz="2400" dirty="0">
              <a:highlight>
                <a:srgbClr val="FFFF00"/>
              </a:highlight>
            </a:endParaRPr>
          </a:p>
          <a:p>
            <a:pPr>
              <a:buFont typeface="Arial" panose="020B0604020202020204" pitchFamily="34" charset="0"/>
              <a:buChar char="•"/>
            </a:pPr>
            <a:r>
              <a:rPr lang="id-ID" b="1" dirty="0"/>
              <a:t>Kebijakan </a:t>
            </a:r>
            <a:r>
              <a:rPr lang="id-ID" b="1" dirty="0" err="1"/>
              <a:t>No-Show</a:t>
            </a:r>
            <a:r>
              <a:rPr lang="id-ID" dirty="0"/>
              <a:t>: Tetapkan kebijakan yang jelas mengenai </a:t>
            </a:r>
            <a:r>
              <a:rPr lang="id-ID" dirty="0" err="1"/>
              <a:t>no-show</a:t>
            </a:r>
            <a:r>
              <a:rPr lang="id-ID" dirty="0"/>
              <a:t>, termasuk potensi biaya yang mungkin dikenakan kepada pelanggan.</a:t>
            </a:r>
            <a:endParaRPr lang="en-US" dirty="0"/>
          </a:p>
          <a:p>
            <a:pPr>
              <a:buFont typeface="Arial" panose="020B0604020202020204" pitchFamily="34" charset="0"/>
              <a:buChar char="•"/>
            </a:pPr>
            <a:r>
              <a:rPr lang="id-ID" b="1" dirty="0"/>
              <a:t>Pengingat</a:t>
            </a:r>
            <a:r>
              <a:rPr lang="id-ID" dirty="0"/>
              <a:t>: Kirim pengingat reservasi melalui SMS atau email beberapa hari sebelum tanggal reservasi untuk mengurangi kemungkinan </a:t>
            </a:r>
            <a:r>
              <a:rPr lang="id-ID" dirty="0" err="1"/>
              <a:t>no-show</a:t>
            </a:r>
            <a:r>
              <a:rPr lang="id-ID" dirty="0"/>
              <a:t>.</a:t>
            </a:r>
            <a:endParaRPr lang="en-US" dirty="0"/>
          </a:p>
          <a:p>
            <a:pPr>
              <a:buFont typeface="Arial" panose="020B0604020202020204" pitchFamily="34" charset="0"/>
              <a:buChar char="•"/>
            </a:pPr>
            <a:r>
              <a:rPr lang="id-ID" b="1" dirty="0"/>
              <a:t>Tindak Lanjut</a:t>
            </a:r>
            <a:r>
              <a:rPr lang="id-ID" dirty="0"/>
              <a:t>: Jika pelanggan tidak hadir, lakukan tindak lanjut untuk menanyakan alasan dan menawarkan kemungkinan untuk menjadwalkan ulang.</a:t>
            </a:r>
            <a:endParaRPr lang="en-US" dirty="0"/>
          </a:p>
          <a:p>
            <a:pPr>
              <a:buFont typeface="Arial" panose="020B0604020202020204" pitchFamily="34" charset="0"/>
              <a:buChar char="•"/>
            </a:pPr>
            <a:r>
              <a:rPr lang="id-ID" b="1" dirty="0"/>
              <a:t>Fleksibilitas</a:t>
            </a:r>
            <a:r>
              <a:rPr lang="id-ID" dirty="0"/>
              <a:t>: Jika pelanggan memiliki alasan yang sah, pertimbangkan untuk membebaskan biaya atau memberikan kesempatan untuk menjadwalkan ulang tanpa penalti.</a:t>
            </a:r>
          </a:p>
          <a:p>
            <a:endParaRPr lang="en-US" sz="2800" dirty="0">
              <a:highlight>
                <a:srgbClr val="FFFF00"/>
              </a:highlight>
            </a:endParaRPr>
          </a:p>
          <a:p>
            <a:pPr marL="0" indent="0">
              <a:buNone/>
            </a:pPr>
            <a:endParaRPr lang="id-ID" dirty="0">
              <a:highlight>
                <a:srgbClr val="FFFF00"/>
              </a:highlight>
            </a:endParaRPr>
          </a:p>
        </p:txBody>
      </p:sp>
    </p:spTree>
    <p:extLst>
      <p:ext uri="{BB962C8B-B14F-4D97-AF65-F5344CB8AC3E}">
        <p14:creationId xmlns:p14="http://schemas.microsoft.com/office/powerpoint/2010/main" val="683938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DDED699-223C-2CFE-4DA8-949C0A62517F}"/>
              </a:ext>
            </a:extLst>
          </p:cNvPr>
          <p:cNvSpPr>
            <a:spLocks noGrp="1"/>
          </p:cNvSpPr>
          <p:nvPr>
            <p:ph type="title"/>
          </p:nvPr>
        </p:nvSpPr>
        <p:spPr>
          <a:xfrm>
            <a:off x="1154954" y="973668"/>
            <a:ext cx="8761413" cy="706964"/>
          </a:xfrm>
        </p:spPr>
        <p:txBody>
          <a:bodyPr>
            <a:normAutofit/>
          </a:bodyPr>
          <a:lstStyle/>
          <a:p>
            <a:endParaRPr lang="id-ID">
              <a:solidFill>
                <a:srgbClr val="EBEBEB"/>
              </a:solidFill>
            </a:endParaRPr>
          </a:p>
        </p:txBody>
      </p:sp>
      <p:sp>
        <p:nvSpPr>
          <p:cNvPr id="3" name="Tampungan Konten 2">
            <a:extLst>
              <a:ext uri="{FF2B5EF4-FFF2-40B4-BE49-F238E27FC236}">
                <a16:creationId xmlns:a16="http://schemas.microsoft.com/office/drawing/2014/main" id="{ED004586-12C2-A87C-827D-CC8F82916905}"/>
              </a:ext>
            </a:extLst>
          </p:cNvPr>
          <p:cNvSpPr>
            <a:spLocks noGrp="1"/>
          </p:cNvSpPr>
          <p:nvPr>
            <p:ph idx="1"/>
          </p:nvPr>
        </p:nvSpPr>
        <p:spPr>
          <a:xfrm>
            <a:off x="1154954" y="2603500"/>
            <a:ext cx="6397313" cy="3416300"/>
          </a:xfrm>
        </p:spPr>
        <p:txBody>
          <a:bodyPr anchor="ctr">
            <a:normAutofit/>
          </a:bodyPr>
          <a:lstStyle/>
          <a:p>
            <a:pPr>
              <a:lnSpc>
                <a:spcPct val="90000"/>
              </a:lnSpc>
            </a:pPr>
            <a:r>
              <a:rPr lang="id-ID" sz="1500" b="1" dirty="0">
                <a:highlight>
                  <a:srgbClr val="FFFF00"/>
                </a:highlight>
              </a:rPr>
              <a:t>Contoh Komunikasi</a:t>
            </a:r>
            <a:r>
              <a:rPr lang="id-ID" sz="1500" b="1" dirty="0"/>
              <a:t>:</a:t>
            </a:r>
            <a:r>
              <a:rPr lang="id-ID" sz="1500" dirty="0"/>
              <a:t> "Kami perhatikan bahwa Anda tidak dapat hadir pada reservasi Anda yang dijadwalkan. Jika ada masalah, kami ingin mendengarnya dan menawarkan kesempatan untuk menjadwalkan ulang.“</a:t>
            </a:r>
            <a:endParaRPr lang="en-US" sz="1500" dirty="0"/>
          </a:p>
          <a:p>
            <a:pPr>
              <a:lnSpc>
                <a:spcPct val="90000"/>
              </a:lnSpc>
            </a:pPr>
            <a:endParaRPr lang="en-US" sz="1500" dirty="0"/>
          </a:p>
          <a:p>
            <a:pPr>
              <a:lnSpc>
                <a:spcPct val="90000"/>
              </a:lnSpc>
            </a:pPr>
            <a:r>
              <a:rPr lang="id-ID" sz="1500" b="1" dirty="0">
                <a:highlight>
                  <a:srgbClr val="FFFF00"/>
                </a:highlight>
              </a:rPr>
              <a:t>Kesimpulan</a:t>
            </a:r>
          </a:p>
          <a:p>
            <a:pPr>
              <a:lnSpc>
                <a:spcPct val="90000"/>
              </a:lnSpc>
            </a:pPr>
            <a:r>
              <a:rPr lang="id-ID" sz="1500" dirty="0"/>
              <a:t>Dengan pendekatan yang proaktif dan kebijakan yang jelas, Anda dapat menangani perubahan, pembatalan, dan </a:t>
            </a:r>
            <a:r>
              <a:rPr lang="id-ID" sz="1500" dirty="0" err="1"/>
              <a:t>no-show</a:t>
            </a:r>
            <a:r>
              <a:rPr lang="id-ID" sz="1500" dirty="0"/>
              <a:t> dengan cara yang memuaskan pelanggan sekaligus melindungi bisnis Anda. Pastikan komunikasi selalu sopan dan membantu untuk menciptakan pengalaman positif bagi pelanggan.</a:t>
            </a:r>
          </a:p>
          <a:p>
            <a:pPr>
              <a:lnSpc>
                <a:spcPct val="90000"/>
              </a:lnSpc>
            </a:pPr>
            <a:endParaRPr lang="id-ID" sz="1500" dirty="0"/>
          </a:p>
        </p:txBody>
      </p:sp>
      <p:pic>
        <p:nvPicPr>
          <p:cNvPr id="10242" name="Picture 2" descr="Penanganan perubahan, pembatalan dan pemesanan kamar yang tidak datang  tanpa pemberitahuan | Akomodasi Perhotelan">
            <a:extLst>
              <a:ext uri="{FF2B5EF4-FFF2-40B4-BE49-F238E27FC236}">
                <a16:creationId xmlns:a16="http://schemas.microsoft.com/office/drawing/2014/main" id="{00ECDB15-9C9F-2AE0-7D4B-BAB5D1EEB7B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027013" y="2775951"/>
            <a:ext cx="3067163" cy="3067163"/>
          </a:xfrm>
          <a:prstGeom prst="roundRect">
            <a:avLst>
              <a:gd name="adj" fmla="val 1858"/>
            </a:avLst>
          </a:prstGeom>
          <a:noFill/>
          <a:effectLst>
            <a:outerShdw blurRad="50800" dist="50800" dir="54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91161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46C3F66A-88E1-9FBE-3A0A-15200F48C086}"/>
              </a:ext>
            </a:extLst>
          </p:cNvPr>
          <p:cNvSpPr>
            <a:spLocks noGrp="1"/>
          </p:cNvSpPr>
          <p:nvPr>
            <p:ph type="title"/>
          </p:nvPr>
        </p:nvSpPr>
        <p:spPr/>
        <p:txBody>
          <a:bodyPr/>
          <a:lstStyle/>
          <a:p>
            <a:pPr algn="ctr"/>
            <a:r>
              <a:rPr lang="en-US" dirty="0" err="1">
                <a:solidFill>
                  <a:schemeClr val="tx2"/>
                </a:solidFill>
                <a:highlight>
                  <a:srgbClr val="FFFF00"/>
                </a:highlight>
              </a:rPr>
              <a:t>Laporan</a:t>
            </a:r>
            <a:r>
              <a:rPr lang="en-US" dirty="0">
                <a:solidFill>
                  <a:schemeClr val="tx2"/>
                </a:solidFill>
                <a:highlight>
                  <a:srgbClr val="FFFF00"/>
                </a:highlight>
              </a:rPr>
              <a:t> </a:t>
            </a:r>
            <a:r>
              <a:rPr lang="en-US" dirty="0" err="1">
                <a:solidFill>
                  <a:schemeClr val="tx2"/>
                </a:solidFill>
                <a:highlight>
                  <a:srgbClr val="FFFF00"/>
                </a:highlight>
              </a:rPr>
              <a:t>Reservasi</a:t>
            </a:r>
            <a:endParaRPr lang="id-ID" dirty="0">
              <a:solidFill>
                <a:schemeClr val="tx2"/>
              </a:solidFill>
              <a:highlight>
                <a:srgbClr val="FFFF00"/>
              </a:highlight>
            </a:endParaRPr>
          </a:p>
        </p:txBody>
      </p:sp>
      <p:sp>
        <p:nvSpPr>
          <p:cNvPr id="3" name="Tampungan Konten 2">
            <a:extLst>
              <a:ext uri="{FF2B5EF4-FFF2-40B4-BE49-F238E27FC236}">
                <a16:creationId xmlns:a16="http://schemas.microsoft.com/office/drawing/2014/main" id="{BB6D8AB0-513B-310F-6C36-FFD926ECA7FE}"/>
              </a:ext>
            </a:extLst>
          </p:cNvPr>
          <p:cNvSpPr>
            <a:spLocks noGrp="1"/>
          </p:cNvSpPr>
          <p:nvPr>
            <p:ph idx="1"/>
          </p:nvPr>
        </p:nvSpPr>
        <p:spPr>
          <a:xfrm>
            <a:off x="1219200" y="1796143"/>
            <a:ext cx="8761413" cy="4223657"/>
          </a:xfrm>
        </p:spPr>
        <p:txBody>
          <a:bodyPr>
            <a:normAutofit fontScale="92500" lnSpcReduction="10000"/>
          </a:bodyPr>
          <a:lstStyle/>
          <a:p>
            <a:r>
              <a:rPr lang="id-ID" sz="2400" b="1" dirty="0">
                <a:highlight>
                  <a:srgbClr val="FFFF00"/>
                </a:highlight>
              </a:rPr>
              <a:t>Elemen Laporan Reservasi</a:t>
            </a:r>
          </a:p>
          <a:p>
            <a:pPr>
              <a:buFont typeface="+mj-lt"/>
              <a:buAutoNum type="arabicPeriod"/>
            </a:pPr>
            <a:r>
              <a:rPr lang="id-ID" b="1" dirty="0"/>
              <a:t>Tanggal dan Periode</a:t>
            </a:r>
            <a:r>
              <a:rPr lang="id-ID" dirty="0"/>
              <a:t>:</a:t>
            </a:r>
          </a:p>
          <a:p>
            <a:pPr marL="742950" lvl="1" indent="-285750">
              <a:buFont typeface="+mj-lt"/>
              <a:buAutoNum type="arabicPeriod"/>
            </a:pPr>
            <a:r>
              <a:rPr lang="id-ID" dirty="0"/>
              <a:t>Rentang tanggal yang dicakup oleh laporan (misalnya, bulanan, mingguan).</a:t>
            </a:r>
          </a:p>
          <a:p>
            <a:pPr>
              <a:buFont typeface="+mj-lt"/>
              <a:buAutoNum type="arabicPeriod"/>
            </a:pPr>
            <a:r>
              <a:rPr lang="id-ID" b="1" dirty="0"/>
              <a:t>Total Reservasi</a:t>
            </a:r>
            <a:r>
              <a:rPr lang="id-ID" dirty="0"/>
              <a:t>:</a:t>
            </a:r>
          </a:p>
          <a:p>
            <a:pPr marL="742950" lvl="1" indent="-285750">
              <a:buFont typeface="+mj-lt"/>
              <a:buAutoNum type="arabicPeriod"/>
            </a:pPr>
            <a:r>
              <a:rPr lang="id-ID" dirty="0"/>
              <a:t>Jumlah reservasi yang diterima selama periode tersebut.</a:t>
            </a:r>
          </a:p>
          <a:p>
            <a:pPr marL="742950" lvl="1" indent="-285750">
              <a:buFont typeface="+mj-lt"/>
              <a:buAutoNum type="arabicPeriod"/>
            </a:pPr>
            <a:r>
              <a:rPr lang="id-ID" dirty="0"/>
              <a:t>Pembagian antara reservasi yang diterima dan yang dibatalkan.</a:t>
            </a:r>
            <a:endParaRPr lang="en-US" dirty="0"/>
          </a:p>
          <a:p>
            <a:pPr marL="0" indent="0">
              <a:buNone/>
            </a:pPr>
            <a:r>
              <a:rPr lang="en-US" b="1" dirty="0"/>
              <a:t>3. </a:t>
            </a:r>
            <a:r>
              <a:rPr lang="id-ID" b="1" dirty="0"/>
              <a:t>Tipe Reservasi</a:t>
            </a:r>
            <a:r>
              <a:rPr lang="id-ID" dirty="0"/>
              <a:t>:</a:t>
            </a:r>
          </a:p>
          <a:p>
            <a:pPr marL="0" indent="0">
              <a:buNone/>
            </a:pPr>
            <a:r>
              <a:rPr lang="en-US" dirty="0"/>
              <a:t>	1. </a:t>
            </a:r>
            <a:r>
              <a:rPr lang="id-ID" dirty="0"/>
              <a:t>Klasifikasikan reservasi berdasarkan jenis layanan (misalnya, kamar </a:t>
            </a:r>
            <a:r>
              <a:rPr lang="en-US" dirty="0"/>
              <a:t>	</a:t>
            </a:r>
            <a:r>
              <a:rPr lang="id-ID" dirty="0"/>
              <a:t>hotel, </a:t>
            </a:r>
            <a:r>
              <a:rPr lang="en-US" dirty="0"/>
              <a:t>	</a:t>
            </a:r>
            <a:r>
              <a:rPr lang="id-ID" dirty="0"/>
              <a:t>meja restoran, acara khusus).</a:t>
            </a:r>
            <a:endParaRPr lang="en-US" dirty="0"/>
          </a:p>
          <a:p>
            <a:pPr marL="0" indent="0">
              <a:buNone/>
            </a:pPr>
            <a:r>
              <a:rPr lang="en-US" b="1" dirty="0"/>
              <a:t>4. </a:t>
            </a:r>
            <a:r>
              <a:rPr lang="id-ID" b="1" dirty="0"/>
              <a:t>Sumber Reservasi</a:t>
            </a:r>
            <a:r>
              <a:rPr lang="id-ID" dirty="0"/>
              <a:t>:</a:t>
            </a:r>
          </a:p>
          <a:p>
            <a:pPr marL="0" indent="0">
              <a:buNone/>
            </a:pPr>
            <a:r>
              <a:rPr lang="en-US" dirty="0"/>
              <a:t>	 1. </a:t>
            </a:r>
            <a:r>
              <a:rPr lang="id-ID" dirty="0"/>
              <a:t>Identifikasi sumber reservasi (misalnya, </a:t>
            </a:r>
            <a:r>
              <a:rPr lang="id-ID" dirty="0" err="1"/>
              <a:t>website</a:t>
            </a:r>
            <a:r>
              <a:rPr lang="id-ID" dirty="0"/>
              <a:t>, telepon, agen perjalanan).</a:t>
            </a:r>
          </a:p>
          <a:p>
            <a:pPr marL="0" indent="0">
              <a:buNone/>
            </a:pPr>
            <a:r>
              <a:rPr lang="en-US" dirty="0"/>
              <a:t>	  2. </a:t>
            </a:r>
            <a:r>
              <a:rPr lang="id-ID" dirty="0"/>
              <a:t>Ini membantu memahami saluran mana yang paling efektif.</a:t>
            </a:r>
          </a:p>
          <a:p>
            <a:pPr marL="0" indent="0">
              <a:buNone/>
            </a:pPr>
            <a:endParaRPr lang="id-ID" dirty="0"/>
          </a:p>
          <a:p>
            <a:pPr marL="457200" lvl="1" indent="0">
              <a:buNone/>
            </a:pPr>
            <a:endParaRPr lang="id-ID" dirty="0"/>
          </a:p>
          <a:p>
            <a:endParaRPr lang="id-ID" dirty="0"/>
          </a:p>
        </p:txBody>
      </p:sp>
    </p:spTree>
    <p:extLst>
      <p:ext uri="{BB962C8B-B14F-4D97-AF65-F5344CB8AC3E}">
        <p14:creationId xmlns:p14="http://schemas.microsoft.com/office/powerpoint/2010/main" val="32990020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B26A1433-DD6B-F76A-C737-AA959268352C}"/>
              </a:ext>
            </a:extLst>
          </p:cNvPr>
          <p:cNvSpPr>
            <a:spLocks noGrp="1"/>
          </p:cNvSpPr>
          <p:nvPr>
            <p:ph type="title"/>
          </p:nvPr>
        </p:nvSpPr>
        <p:spPr>
          <a:xfrm>
            <a:off x="1154954" y="973668"/>
            <a:ext cx="8761413" cy="706964"/>
          </a:xfrm>
        </p:spPr>
        <p:txBody>
          <a:bodyPr>
            <a:normAutofit/>
          </a:bodyPr>
          <a:lstStyle/>
          <a:p>
            <a:endParaRPr lang="id-ID"/>
          </a:p>
        </p:txBody>
      </p:sp>
      <p:sp>
        <p:nvSpPr>
          <p:cNvPr id="3" name="Tampungan Konten 2">
            <a:extLst>
              <a:ext uri="{FF2B5EF4-FFF2-40B4-BE49-F238E27FC236}">
                <a16:creationId xmlns:a16="http://schemas.microsoft.com/office/drawing/2014/main" id="{3E4DEDF9-E9E9-B0D4-9F44-13FAD80E3997}"/>
              </a:ext>
            </a:extLst>
          </p:cNvPr>
          <p:cNvSpPr>
            <a:spLocks noGrp="1"/>
          </p:cNvSpPr>
          <p:nvPr>
            <p:ph idx="1"/>
          </p:nvPr>
        </p:nvSpPr>
        <p:spPr>
          <a:xfrm>
            <a:off x="1154954" y="2547257"/>
            <a:ext cx="6397313" cy="4310743"/>
          </a:xfrm>
        </p:spPr>
        <p:txBody>
          <a:bodyPr anchor="ctr">
            <a:normAutofit lnSpcReduction="10000"/>
          </a:bodyPr>
          <a:lstStyle/>
          <a:p>
            <a:pPr>
              <a:lnSpc>
                <a:spcPct val="90000"/>
              </a:lnSpc>
            </a:pPr>
            <a:r>
              <a:rPr lang="en-US" b="1" dirty="0">
                <a:highlight>
                  <a:srgbClr val="FF0000"/>
                </a:highlight>
              </a:rPr>
              <a:t>5. </a:t>
            </a:r>
            <a:r>
              <a:rPr lang="id-ID" b="1" dirty="0" err="1">
                <a:highlight>
                  <a:srgbClr val="FF0000"/>
                </a:highlight>
              </a:rPr>
              <a:t>Rincian</a:t>
            </a:r>
            <a:r>
              <a:rPr lang="id-ID" b="1" dirty="0">
                <a:highlight>
                  <a:srgbClr val="FF0000"/>
                </a:highlight>
              </a:rPr>
              <a:t> Pelanggan</a:t>
            </a:r>
            <a:r>
              <a:rPr lang="id-ID" dirty="0">
                <a:highlight>
                  <a:srgbClr val="FF0000"/>
                </a:highlight>
              </a:rPr>
              <a:t>:</a:t>
            </a:r>
          </a:p>
          <a:p>
            <a:pPr>
              <a:lnSpc>
                <a:spcPct val="90000"/>
              </a:lnSpc>
              <a:buFont typeface="Arial" panose="020B0604020202020204" pitchFamily="34" charset="0"/>
              <a:buChar char="•"/>
            </a:pPr>
            <a:r>
              <a:rPr lang="id-ID" dirty="0"/>
              <a:t>Data demografis sederhana (misalnya, usia, jenis kelamin) untuk analisis lebih lanjut.</a:t>
            </a:r>
          </a:p>
          <a:p>
            <a:pPr>
              <a:lnSpc>
                <a:spcPct val="90000"/>
              </a:lnSpc>
              <a:buFont typeface="Arial" panose="020B0604020202020204" pitchFamily="34" charset="0"/>
              <a:buChar char="•"/>
            </a:pPr>
            <a:r>
              <a:rPr lang="id-ID" dirty="0"/>
              <a:t>Jumlah pelanggan per reservasi (jika relevan).</a:t>
            </a:r>
            <a:endParaRPr lang="en-US" dirty="0"/>
          </a:p>
          <a:p>
            <a:pPr>
              <a:lnSpc>
                <a:spcPct val="90000"/>
              </a:lnSpc>
            </a:pPr>
            <a:r>
              <a:rPr lang="en-US" b="1" dirty="0"/>
              <a:t>6. </a:t>
            </a:r>
            <a:r>
              <a:rPr lang="id-ID" b="1" dirty="0"/>
              <a:t>Status Pembayaran</a:t>
            </a:r>
            <a:r>
              <a:rPr lang="id-ID" dirty="0"/>
              <a:t>:</a:t>
            </a:r>
          </a:p>
          <a:p>
            <a:pPr>
              <a:lnSpc>
                <a:spcPct val="90000"/>
              </a:lnSpc>
              <a:buFont typeface="Arial" panose="020B0604020202020204" pitchFamily="34" charset="0"/>
              <a:buChar char="•"/>
            </a:pPr>
            <a:r>
              <a:rPr lang="id-ID" dirty="0"/>
              <a:t>Jumlah reservasi yang telah dibayar penuh, deposit, atau belum dibayar.</a:t>
            </a:r>
          </a:p>
          <a:p>
            <a:pPr>
              <a:lnSpc>
                <a:spcPct val="90000"/>
              </a:lnSpc>
              <a:buFont typeface="Arial" panose="020B0604020202020204" pitchFamily="34" charset="0"/>
              <a:buChar char="•"/>
            </a:pPr>
            <a:r>
              <a:rPr lang="id-ID" dirty="0"/>
              <a:t>Catatan tentang </a:t>
            </a:r>
            <a:r>
              <a:rPr lang="id-ID" dirty="0" err="1"/>
              <a:t>no-show</a:t>
            </a:r>
            <a:r>
              <a:rPr lang="id-ID" dirty="0"/>
              <a:t> dan dampaknya terhadap pendapatan.</a:t>
            </a:r>
            <a:endParaRPr lang="en-US" dirty="0"/>
          </a:p>
          <a:p>
            <a:pPr>
              <a:lnSpc>
                <a:spcPct val="90000"/>
              </a:lnSpc>
            </a:pPr>
            <a:r>
              <a:rPr lang="en-US" b="1" dirty="0"/>
              <a:t>7. </a:t>
            </a:r>
            <a:r>
              <a:rPr lang="id-ID" b="1" dirty="0"/>
              <a:t>Analisis Pembatalan</a:t>
            </a:r>
            <a:r>
              <a:rPr lang="id-ID" dirty="0"/>
              <a:t>:</a:t>
            </a:r>
          </a:p>
          <a:p>
            <a:pPr>
              <a:lnSpc>
                <a:spcPct val="90000"/>
              </a:lnSpc>
              <a:buFont typeface="Arial" panose="020B0604020202020204" pitchFamily="34" charset="0"/>
              <a:buChar char="•"/>
            </a:pPr>
            <a:r>
              <a:rPr lang="id-ID" dirty="0"/>
              <a:t>Jumlah dan persentase pembatalan.</a:t>
            </a:r>
          </a:p>
          <a:p>
            <a:pPr>
              <a:lnSpc>
                <a:spcPct val="90000"/>
              </a:lnSpc>
              <a:buFont typeface="Arial" panose="020B0604020202020204" pitchFamily="34" charset="0"/>
              <a:buChar char="•"/>
            </a:pPr>
            <a:r>
              <a:rPr lang="id-ID" dirty="0"/>
              <a:t>Alasan pembatalan (jika tersedia) untuk membantu mengidentifikasi pola.</a:t>
            </a:r>
            <a:endParaRPr lang="en-US" dirty="0"/>
          </a:p>
          <a:p>
            <a:pPr marL="0" indent="0">
              <a:lnSpc>
                <a:spcPct val="90000"/>
              </a:lnSpc>
              <a:buNone/>
            </a:pPr>
            <a:endParaRPr lang="id-ID" sz="1400" dirty="0"/>
          </a:p>
          <a:p>
            <a:pPr>
              <a:lnSpc>
                <a:spcPct val="90000"/>
              </a:lnSpc>
              <a:buFont typeface="Arial" panose="020B0604020202020204" pitchFamily="34" charset="0"/>
              <a:buChar char="•"/>
            </a:pPr>
            <a:endParaRPr lang="id-ID" sz="1400" dirty="0"/>
          </a:p>
          <a:p>
            <a:pPr>
              <a:lnSpc>
                <a:spcPct val="90000"/>
              </a:lnSpc>
              <a:buFont typeface="Arial" panose="020B0604020202020204" pitchFamily="34" charset="0"/>
              <a:buChar char="•"/>
            </a:pPr>
            <a:endParaRPr lang="id-ID" sz="1400" dirty="0"/>
          </a:p>
          <a:p>
            <a:pPr>
              <a:lnSpc>
                <a:spcPct val="90000"/>
              </a:lnSpc>
            </a:pPr>
            <a:endParaRPr lang="id-ID" sz="1400" dirty="0"/>
          </a:p>
        </p:txBody>
      </p:sp>
      <p:pic>
        <p:nvPicPr>
          <p:cNvPr id="12290" name="Picture 2" descr="Menangani pembatalan | Booking.com for Partners">
            <a:extLst>
              <a:ext uri="{FF2B5EF4-FFF2-40B4-BE49-F238E27FC236}">
                <a16:creationId xmlns:a16="http://schemas.microsoft.com/office/drawing/2014/main" id="{B2106829-24F9-BDC4-CE5C-D1102B4391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413" r="26580" b="1"/>
          <a:stretch/>
        </p:blipFill>
        <p:spPr bwMode="auto">
          <a:xfrm>
            <a:off x="8020571" y="2775951"/>
            <a:ext cx="3080048" cy="3067163"/>
          </a:xfrm>
          <a:prstGeom prst="roundRect">
            <a:avLst>
              <a:gd name="adj" fmla="val 1858"/>
            </a:avLst>
          </a:prstGeom>
          <a:noFill/>
          <a:effectLst>
            <a:outerShdw blurRad="50800" dist="50800" dir="54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58971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E8AD5CA6-CE48-13F3-7744-92AA6A1FB6CC}"/>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C77A3E9D-3A3D-8902-FA57-B57124457E82}"/>
              </a:ext>
            </a:extLst>
          </p:cNvPr>
          <p:cNvSpPr>
            <a:spLocks noGrp="1"/>
          </p:cNvSpPr>
          <p:nvPr>
            <p:ph idx="1"/>
          </p:nvPr>
        </p:nvSpPr>
        <p:spPr>
          <a:xfrm>
            <a:off x="1154954" y="1883229"/>
            <a:ext cx="8825659" cy="4136571"/>
          </a:xfrm>
        </p:spPr>
        <p:txBody>
          <a:bodyPr/>
          <a:lstStyle/>
          <a:p>
            <a:r>
              <a:rPr lang="en-US" b="1" dirty="0">
                <a:highlight>
                  <a:srgbClr val="FF0000"/>
                </a:highlight>
              </a:rPr>
              <a:t>8. </a:t>
            </a:r>
            <a:r>
              <a:rPr lang="id-ID" b="1" dirty="0">
                <a:highlight>
                  <a:srgbClr val="FF0000"/>
                </a:highlight>
              </a:rPr>
              <a:t>Pendapatan yang Dihasilkan</a:t>
            </a:r>
            <a:r>
              <a:rPr lang="id-ID" dirty="0">
                <a:highlight>
                  <a:srgbClr val="FF0000"/>
                </a:highlight>
              </a:rPr>
              <a:t>:</a:t>
            </a:r>
          </a:p>
          <a:p>
            <a:pPr>
              <a:buFont typeface="Arial" panose="020B0604020202020204" pitchFamily="34" charset="0"/>
              <a:buChar char="•"/>
            </a:pPr>
            <a:r>
              <a:rPr lang="id-ID" dirty="0"/>
              <a:t>Total pendapatan dari reservasi yang berhasil.</a:t>
            </a:r>
          </a:p>
          <a:p>
            <a:pPr>
              <a:buFont typeface="Arial" panose="020B0604020202020204" pitchFamily="34" charset="0"/>
              <a:buChar char="•"/>
            </a:pPr>
            <a:r>
              <a:rPr lang="id-ID" dirty="0"/>
              <a:t>Pembagian pendapatan berdasarkan jenis layanan atau kategori.</a:t>
            </a:r>
            <a:endParaRPr lang="en-US" dirty="0"/>
          </a:p>
          <a:p>
            <a:r>
              <a:rPr lang="en-US" b="1" dirty="0"/>
              <a:t>9. </a:t>
            </a:r>
            <a:r>
              <a:rPr lang="id-ID" b="1" dirty="0" err="1"/>
              <a:t>Feedback</a:t>
            </a:r>
            <a:r>
              <a:rPr lang="id-ID" b="1" dirty="0"/>
              <a:t> Pelanggan</a:t>
            </a:r>
            <a:r>
              <a:rPr lang="id-ID" dirty="0"/>
              <a:t>:</a:t>
            </a:r>
          </a:p>
          <a:p>
            <a:pPr>
              <a:buFont typeface="Arial" panose="020B0604020202020204" pitchFamily="34" charset="0"/>
              <a:buChar char="•"/>
            </a:pPr>
            <a:r>
              <a:rPr lang="id-ID" dirty="0"/>
              <a:t>Ringkasan umpan balik atau ulasan yang diterima terkait pengalaman reservasi.</a:t>
            </a:r>
            <a:endParaRPr lang="en-US" dirty="0"/>
          </a:p>
          <a:p>
            <a:r>
              <a:rPr lang="en-US" b="1" dirty="0"/>
              <a:t>10. </a:t>
            </a:r>
            <a:r>
              <a:rPr lang="id-ID" b="1" dirty="0"/>
              <a:t>Rekomendasi dan Tindakan Selanjutnya</a:t>
            </a:r>
            <a:r>
              <a:rPr lang="id-ID" dirty="0"/>
              <a:t>:</a:t>
            </a:r>
          </a:p>
          <a:p>
            <a:pPr>
              <a:buFont typeface="Arial" panose="020B0604020202020204" pitchFamily="34" charset="0"/>
              <a:buChar char="•"/>
            </a:pPr>
            <a:r>
              <a:rPr lang="id-ID" dirty="0"/>
              <a:t>Identifikasi area untuk perbaikan berdasarkan data yang dianalisis.</a:t>
            </a:r>
          </a:p>
          <a:p>
            <a:pPr>
              <a:buFont typeface="Arial" panose="020B0604020202020204" pitchFamily="34" charset="0"/>
              <a:buChar char="•"/>
            </a:pPr>
            <a:r>
              <a:rPr lang="id-ID" dirty="0"/>
              <a:t>Strategi untuk meningkatkan tingkat konversi atau mengurangi pembatalan.</a:t>
            </a:r>
          </a:p>
          <a:p>
            <a:pPr>
              <a:buFont typeface="Arial" panose="020B0604020202020204" pitchFamily="34" charset="0"/>
              <a:buChar char="•"/>
            </a:pPr>
            <a:endParaRPr lang="id-ID" dirty="0"/>
          </a:p>
          <a:p>
            <a:pPr>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15261730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AA0D1361-BF44-DC0F-9032-33702AB71D8E}"/>
              </a:ext>
            </a:extLst>
          </p:cNvPr>
          <p:cNvSpPr>
            <a:spLocks noGrp="1"/>
          </p:cNvSpPr>
          <p:nvPr>
            <p:ph type="title"/>
          </p:nvPr>
        </p:nvSpPr>
        <p:spPr/>
        <p:txBody>
          <a:bodyPr/>
          <a:lstStyle/>
          <a:p>
            <a:endParaRPr lang="id-ID"/>
          </a:p>
        </p:txBody>
      </p:sp>
      <p:graphicFrame>
        <p:nvGraphicFramePr>
          <p:cNvPr id="4" name="Tampungan Konten 3">
            <a:extLst>
              <a:ext uri="{FF2B5EF4-FFF2-40B4-BE49-F238E27FC236}">
                <a16:creationId xmlns:a16="http://schemas.microsoft.com/office/drawing/2014/main" id="{F5895D78-5B37-7B2E-ED85-9438361483DC}"/>
              </a:ext>
            </a:extLst>
          </p:cNvPr>
          <p:cNvGraphicFramePr>
            <a:graphicFrameLocks noGrp="1"/>
          </p:cNvGraphicFramePr>
          <p:nvPr>
            <p:ph idx="1"/>
            <p:extLst>
              <p:ext uri="{D42A27DB-BD31-4B8C-83A1-F6EECF244321}">
                <p14:modId xmlns:p14="http://schemas.microsoft.com/office/powerpoint/2010/main" val="1783616881"/>
              </p:ext>
            </p:extLst>
          </p:nvPr>
        </p:nvGraphicFramePr>
        <p:xfrm>
          <a:off x="3799115" y="701350"/>
          <a:ext cx="5508172" cy="5551722"/>
        </p:xfrm>
        <a:graphic>
          <a:graphicData uri="http://schemas.openxmlformats.org/drawingml/2006/table">
            <a:tbl>
              <a:tblPr/>
              <a:tblGrid>
                <a:gridCol w="2754086">
                  <a:extLst>
                    <a:ext uri="{9D8B030D-6E8A-4147-A177-3AD203B41FA5}">
                      <a16:colId xmlns:a16="http://schemas.microsoft.com/office/drawing/2014/main" val="2742484907"/>
                    </a:ext>
                  </a:extLst>
                </a:gridCol>
                <a:gridCol w="2754086">
                  <a:extLst>
                    <a:ext uri="{9D8B030D-6E8A-4147-A177-3AD203B41FA5}">
                      <a16:colId xmlns:a16="http://schemas.microsoft.com/office/drawing/2014/main" val="1579583592"/>
                    </a:ext>
                  </a:extLst>
                </a:gridCol>
              </a:tblGrid>
              <a:tr h="255282">
                <a:tc>
                  <a:txBody>
                    <a:bodyPr/>
                    <a:lstStyle/>
                    <a:p>
                      <a:r>
                        <a:rPr lang="id-ID" sz="1200">
                          <a:highlight>
                            <a:srgbClr val="FFFF00"/>
                          </a:highlight>
                        </a:rPr>
                        <a:t>Keterangan</a:t>
                      </a:r>
                    </a:p>
                  </a:txBody>
                  <a:tcPr marL="61803" marR="61803" marT="30902" marB="30902" anchor="ctr">
                    <a:lnL>
                      <a:noFill/>
                    </a:lnL>
                    <a:lnR>
                      <a:noFill/>
                    </a:lnR>
                    <a:lnT>
                      <a:noFill/>
                    </a:lnT>
                    <a:lnB>
                      <a:noFill/>
                    </a:lnB>
                    <a:noFill/>
                  </a:tcPr>
                </a:tc>
                <a:tc>
                  <a:txBody>
                    <a:bodyPr/>
                    <a:lstStyle/>
                    <a:p>
                      <a:r>
                        <a:rPr lang="id-ID" sz="1200">
                          <a:highlight>
                            <a:srgbClr val="FFFF00"/>
                          </a:highlight>
                        </a:rPr>
                        <a:t>Jumlah</a:t>
                      </a:r>
                    </a:p>
                  </a:txBody>
                  <a:tcPr marL="61803" marR="61803" marT="30902" marB="30902" anchor="ctr">
                    <a:lnL>
                      <a:noFill/>
                    </a:lnL>
                    <a:lnR>
                      <a:noFill/>
                    </a:lnR>
                    <a:lnT>
                      <a:noFill/>
                    </a:lnT>
                    <a:lnB>
                      <a:noFill/>
                    </a:lnB>
                    <a:noFill/>
                  </a:tcPr>
                </a:tc>
                <a:extLst>
                  <a:ext uri="{0D108BD9-81ED-4DB2-BD59-A6C34878D82A}">
                    <a16:rowId xmlns:a16="http://schemas.microsoft.com/office/drawing/2014/main" val="2389542033"/>
                  </a:ext>
                </a:extLst>
              </a:tr>
              <a:tr h="255282">
                <a:tc>
                  <a:txBody>
                    <a:bodyPr/>
                    <a:lstStyle/>
                    <a:p>
                      <a:r>
                        <a:rPr lang="id-ID" sz="1200">
                          <a:highlight>
                            <a:srgbClr val="FFFF00"/>
                          </a:highlight>
                        </a:rPr>
                        <a:t>Total Reservasi</a:t>
                      </a:r>
                    </a:p>
                  </a:txBody>
                  <a:tcPr marL="61803" marR="61803" marT="30902" marB="30902" anchor="ctr">
                    <a:lnL>
                      <a:noFill/>
                    </a:lnL>
                    <a:lnR>
                      <a:noFill/>
                    </a:lnR>
                    <a:lnT>
                      <a:noFill/>
                    </a:lnT>
                    <a:lnB>
                      <a:noFill/>
                    </a:lnB>
                    <a:noFill/>
                  </a:tcPr>
                </a:tc>
                <a:tc>
                  <a:txBody>
                    <a:bodyPr/>
                    <a:lstStyle/>
                    <a:p>
                      <a:r>
                        <a:rPr lang="id-ID" sz="1200">
                          <a:highlight>
                            <a:srgbClr val="FFFF00"/>
                          </a:highlight>
                        </a:rPr>
                        <a:t>150</a:t>
                      </a:r>
                    </a:p>
                  </a:txBody>
                  <a:tcPr marL="61803" marR="61803" marT="30902" marB="30902" anchor="ctr">
                    <a:lnL>
                      <a:noFill/>
                    </a:lnL>
                    <a:lnR>
                      <a:noFill/>
                    </a:lnR>
                    <a:lnT>
                      <a:noFill/>
                    </a:lnT>
                    <a:lnB>
                      <a:noFill/>
                    </a:lnB>
                    <a:noFill/>
                  </a:tcPr>
                </a:tc>
                <a:extLst>
                  <a:ext uri="{0D108BD9-81ED-4DB2-BD59-A6C34878D82A}">
                    <a16:rowId xmlns:a16="http://schemas.microsoft.com/office/drawing/2014/main" val="2823957195"/>
                  </a:ext>
                </a:extLst>
              </a:tr>
              <a:tr h="255282">
                <a:tc>
                  <a:txBody>
                    <a:bodyPr/>
                    <a:lstStyle/>
                    <a:p>
                      <a:r>
                        <a:rPr lang="id-ID" sz="1200">
                          <a:highlight>
                            <a:srgbClr val="FFFF00"/>
                          </a:highlight>
                        </a:rPr>
                        <a:t>Reservasi Diterima</a:t>
                      </a:r>
                    </a:p>
                  </a:txBody>
                  <a:tcPr marL="61803" marR="61803" marT="30902" marB="30902" anchor="ctr">
                    <a:lnL>
                      <a:noFill/>
                    </a:lnL>
                    <a:lnR>
                      <a:noFill/>
                    </a:lnR>
                    <a:lnT>
                      <a:noFill/>
                    </a:lnT>
                    <a:lnB>
                      <a:noFill/>
                    </a:lnB>
                    <a:noFill/>
                  </a:tcPr>
                </a:tc>
                <a:tc>
                  <a:txBody>
                    <a:bodyPr/>
                    <a:lstStyle/>
                    <a:p>
                      <a:r>
                        <a:rPr lang="id-ID" sz="1200">
                          <a:highlight>
                            <a:srgbClr val="FFFF00"/>
                          </a:highlight>
                        </a:rPr>
                        <a:t>140</a:t>
                      </a:r>
                    </a:p>
                  </a:txBody>
                  <a:tcPr marL="61803" marR="61803" marT="30902" marB="30902" anchor="ctr">
                    <a:lnL>
                      <a:noFill/>
                    </a:lnL>
                    <a:lnR>
                      <a:noFill/>
                    </a:lnR>
                    <a:lnT>
                      <a:noFill/>
                    </a:lnT>
                    <a:lnB>
                      <a:noFill/>
                    </a:lnB>
                    <a:noFill/>
                  </a:tcPr>
                </a:tc>
                <a:extLst>
                  <a:ext uri="{0D108BD9-81ED-4DB2-BD59-A6C34878D82A}">
                    <a16:rowId xmlns:a16="http://schemas.microsoft.com/office/drawing/2014/main" val="2244129450"/>
                  </a:ext>
                </a:extLst>
              </a:tr>
              <a:tr h="255282">
                <a:tc>
                  <a:txBody>
                    <a:bodyPr/>
                    <a:lstStyle/>
                    <a:p>
                      <a:r>
                        <a:rPr lang="id-ID" sz="1200">
                          <a:highlight>
                            <a:srgbClr val="FFFF00"/>
                          </a:highlight>
                        </a:rPr>
                        <a:t>Reservasi Dibatalkan</a:t>
                      </a:r>
                    </a:p>
                  </a:txBody>
                  <a:tcPr marL="61803" marR="61803" marT="30902" marB="30902" anchor="ctr">
                    <a:lnL>
                      <a:noFill/>
                    </a:lnL>
                    <a:lnR>
                      <a:noFill/>
                    </a:lnR>
                    <a:lnT>
                      <a:noFill/>
                    </a:lnT>
                    <a:lnB>
                      <a:noFill/>
                    </a:lnB>
                    <a:noFill/>
                  </a:tcPr>
                </a:tc>
                <a:tc>
                  <a:txBody>
                    <a:bodyPr/>
                    <a:lstStyle/>
                    <a:p>
                      <a:r>
                        <a:rPr lang="id-ID" sz="1200">
                          <a:highlight>
                            <a:srgbClr val="FFFF00"/>
                          </a:highlight>
                        </a:rPr>
                        <a:t>10</a:t>
                      </a:r>
                    </a:p>
                  </a:txBody>
                  <a:tcPr marL="61803" marR="61803" marT="30902" marB="30902" anchor="ctr">
                    <a:lnL>
                      <a:noFill/>
                    </a:lnL>
                    <a:lnR>
                      <a:noFill/>
                    </a:lnR>
                    <a:lnT>
                      <a:noFill/>
                    </a:lnT>
                    <a:lnB>
                      <a:noFill/>
                    </a:lnB>
                    <a:noFill/>
                  </a:tcPr>
                </a:tc>
                <a:extLst>
                  <a:ext uri="{0D108BD9-81ED-4DB2-BD59-A6C34878D82A}">
                    <a16:rowId xmlns:a16="http://schemas.microsoft.com/office/drawing/2014/main" val="3975513963"/>
                  </a:ext>
                </a:extLst>
              </a:tr>
              <a:tr h="255282">
                <a:tc>
                  <a:txBody>
                    <a:bodyPr/>
                    <a:lstStyle/>
                    <a:p>
                      <a:r>
                        <a:rPr lang="id-ID" sz="1200">
                          <a:highlight>
                            <a:srgbClr val="FFFF00"/>
                          </a:highlight>
                        </a:rPr>
                        <a:t>No-Show</a:t>
                      </a:r>
                    </a:p>
                  </a:txBody>
                  <a:tcPr marL="61803" marR="61803" marT="30902" marB="30902" anchor="ctr">
                    <a:lnL>
                      <a:noFill/>
                    </a:lnL>
                    <a:lnR>
                      <a:noFill/>
                    </a:lnR>
                    <a:lnT>
                      <a:noFill/>
                    </a:lnT>
                    <a:lnB>
                      <a:noFill/>
                    </a:lnB>
                    <a:noFill/>
                  </a:tcPr>
                </a:tc>
                <a:tc>
                  <a:txBody>
                    <a:bodyPr/>
                    <a:lstStyle/>
                    <a:p>
                      <a:r>
                        <a:rPr lang="id-ID" sz="1200">
                          <a:highlight>
                            <a:srgbClr val="FFFF00"/>
                          </a:highlight>
                        </a:rPr>
                        <a:t>5</a:t>
                      </a:r>
                    </a:p>
                  </a:txBody>
                  <a:tcPr marL="61803" marR="61803" marT="30902" marB="30902" anchor="ctr">
                    <a:lnL>
                      <a:noFill/>
                    </a:lnL>
                    <a:lnR>
                      <a:noFill/>
                    </a:lnR>
                    <a:lnT>
                      <a:noFill/>
                    </a:lnT>
                    <a:lnB>
                      <a:noFill/>
                    </a:lnB>
                    <a:noFill/>
                  </a:tcPr>
                </a:tc>
                <a:extLst>
                  <a:ext uri="{0D108BD9-81ED-4DB2-BD59-A6C34878D82A}">
                    <a16:rowId xmlns:a16="http://schemas.microsoft.com/office/drawing/2014/main" val="1843647187"/>
                  </a:ext>
                </a:extLst>
              </a:tr>
              <a:tr h="255282">
                <a:tc>
                  <a:txBody>
                    <a:bodyPr/>
                    <a:lstStyle/>
                    <a:p>
                      <a:r>
                        <a:rPr lang="id-ID" sz="1200">
                          <a:highlight>
                            <a:srgbClr val="FFFF00"/>
                          </a:highlight>
                        </a:rPr>
                        <a:t>Pendapatan Dihasilkan</a:t>
                      </a:r>
                    </a:p>
                  </a:txBody>
                  <a:tcPr marL="61803" marR="61803" marT="30902" marB="30902" anchor="ctr">
                    <a:lnL>
                      <a:noFill/>
                    </a:lnL>
                    <a:lnR>
                      <a:noFill/>
                    </a:lnR>
                    <a:lnT>
                      <a:noFill/>
                    </a:lnT>
                    <a:lnB>
                      <a:noFill/>
                    </a:lnB>
                    <a:noFill/>
                  </a:tcPr>
                </a:tc>
                <a:tc>
                  <a:txBody>
                    <a:bodyPr/>
                    <a:lstStyle/>
                    <a:p>
                      <a:r>
                        <a:rPr lang="id-ID" sz="1200">
                          <a:highlight>
                            <a:srgbClr val="FFFF00"/>
                          </a:highlight>
                        </a:rPr>
                        <a:t>Rp 50.000.000</a:t>
                      </a:r>
                    </a:p>
                  </a:txBody>
                  <a:tcPr marL="61803" marR="61803" marT="30902" marB="30902" anchor="ctr">
                    <a:lnL>
                      <a:noFill/>
                    </a:lnL>
                    <a:lnR>
                      <a:noFill/>
                    </a:lnR>
                    <a:lnT>
                      <a:noFill/>
                    </a:lnT>
                    <a:lnB>
                      <a:noFill/>
                    </a:lnB>
                    <a:noFill/>
                  </a:tcPr>
                </a:tc>
                <a:extLst>
                  <a:ext uri="{0D108BD9-81ED-4DB2-BD59-A6C34878D82A}">
                    <a16:rowId xmlns:a16="http://schemas.microsoft.com/office/drawing/2014/main" val="2825662779"/>
                  </a:ext>
                </a:extLst>
              </a:tr>
              <a:tr h="255282">
                <a:tc>
                  <a:txBody>
                    <a:bodyPr/>
                    <a:lstStyle/>
                    <a:p>
                      <a:r>
                        <a:rPr lang="id-ID" sz="1200">
                          <a:highlight>
                            <a:srgbClr val="FFFF00"/>
                          </a:highlight>
                        </a:rPr>
                        <a:t>Sumber Reservasi</a:t>
                      </a:r>
                    </a:p>
                  </a:txBody>
                  <a:tcPr marL="61803" marR="61803" marT="30902" marB="30902" anchor="ctr">
                    <a:lnL>
                      <a:noFill/>
                    </a:lnL>
                    <a:lnR>
                      <a:noFill/>
                    </a:lnR>
                    <a:lnT>
                      <a:noFill/>
                    </a:lnT>
                    <a:lnB>
                      <a:noFill/>
                    </a:lnB>
                    <a:noFill/>
                  </a:tcPr>
                </a:tc>
                <a:tc>
                  <a:txBody>
                    <a:bodyPr/>
                    <a:lstStyle/>
                    <a:p>
                      <a:endParaRPr lang="id-ID" sz="1200">
                        <a:highlight>
                          <a:srgbClr val="FFFF00"/>
                        </a:highlight>
                      </a:endParaRPr>
                    </a:p>
                  </a:txBody>
                  <a:tcPr marL="61803" marR="61803" marT="30902" marB="30902" anchor="ctr">
                    <a:lnL>
                      <a:noFill/>
                    </a:lnL>
                    <a:lnR>
                      <a:noFill/>
                    </a:lnR>
                    <a:lnT>
                      <a:noFill/>
                    </a:lnT>
                    <a:lnB>
                      <a:noFill/>
                    </a:lnB>
                    <a:noFill/>
                  </a:tcPr>
                </a:tc>
                <a:extLst>
                  <a:ext uri="{0D108BD9-81ED-4DB2-BD59-A6C34878D82A}">
                    <a16:rowId xmlns:a16="http://schemas.microsoft.com/office/drawing/2014/main" val="3536604798"/>
                  </a:ext>
                </a:extLst>
              </a:tr>
              <a:tr h="255282">
                <a:tc>
                  <a:txBody>
                    <a:bodyPr/>
                    <a:lstStyle/>
                    <a:p>
                      <a:r>
                        <a:rPr lang="id-ID" sz="1200">
                          <a:highlight>
                            <a:srgbClr val="FFFF00"/>
                          </a:highlight>
                        </a:rPr>
                        <a:t>- Website</a:t>
                      </a:r>
                    </a:p>
                  </a:txBody>
                  <a:tcPr marL="61803" marR="61803" marT="30902" marB="30902" anchor="ctr">
                    <a:lnL>
                      <a:noFill/>
                    </a:lnL>
                    <a:lnR>
                      <a:noFill/>
                    </a:lnR>
                    <a:lnT>
                      <a:noFill/>
                    </a:lnT>
                    <a:lnB>
                      <a:noFill/>
                    </a:lnB>
                    <a:noFill/>
                  </a:tcPr>
                </a:tc>
                <a:tc>
                  <a:txBody>
                    <a:bodyPr/>
                    <a:lstStyle/>
                    <a:p>
                      <a:r>
                        <a:rPr lang="id-ID" sz="1200">
                          <a:highlight>
                            <a:srgbClr val="FFFF00"/>
                          </a:highlight>
                        </a:rPr>
                        <a:t>70</a:t>
                      </a:r>
                    </a:p>
                  </a:txBody>
                  <a:tcPr marL="61803" marR="61803" marT="30902" marB="30902" anchor="ctr">
                    <a:lnL>
                      <a:noFill/>
                    </a:lnL>
                    <a:lnR>
                      <a:noFill/>
                    </a:lnR>
                    <a:lnT>
                      <a:noFill/>
                    </a:lnT>
                    <a:lnB>
                      <a:noFill/>
                    </a:lnB>
                    <a:noFill/>
                  </a:tcPr>
                </a:tc>
                <a:extLst>
                  <a:ext uri="{0D108BD9-81ED-4DB2-BD59-A6C34878D82A}">
                    <a16:rowId xmlns:a16="http://schemas.microsoft.com/office/drawing/2014/main" val="1167700336"/>
                  </a:ext>
                </a:extLst>
              </a:tr>
              <a:tr h="255282">
                <a:tc>
                  <a:txBody>
                    <a:bodyPr/>
                    <a:lstStyle/>
                    <a:p>
                      <a:r>
                        <a:rPr lang="id-ID" sz="1200">
                          <a:highlight>
                            <a:srgbClr val="FFFF00"/>
                          </a:highlight>
                        </a:rPr>
                        <a:t>- Telepon</a:t>
                      </a:r>
                    </a:p>
                  </a:txBody>
                  <a:tcPr marL="61803" marR="61803" marT="30902" marB="30902" anchor="ctr">
                    <a:lnL>
                      <a:noFill/>
                    </a:lnL>
                    <a:lnR>
                      <a:noFill/>
                    </a:lnR>
                    <a:lnT>
                      <a:noFill/>
                    </a:lnT>
                    <a:lnB>
                      <a:noFill/>
                    </a:lnB>
                    <a:noFill/>
                  </a:tcPr>
                </a:tc>
                <a:tc>
                  <a:txBody>
                    <a:bodyPr/>
                    <a:lstStyle/>
                    <a:p>
                      <a:r>
                        <a:rPr lang="id-ID" sz="1200">
                          <a:highlight>
                            <a:srgbClr val="FFFF00"/>
                          </a:highlight>
                        </a:rPr>
                        <a:t>50</a:t>
                      </a:r>
                    </a:p>
                  </a:txBody>
                  <a:tcPr marL="61803" marR="61803" marT="30902" marB="30902" anchor="ctr">
                    <a:lnL>
                      <a:noFill/>
                    </a:lnL>
                    <a:lnR>
                      <a:noFill/>
                    </a:lnR>
                    <a:lnT>
                      <a:noFill/>
                    </a:lnT>
                    <a:lnB>
                      <a:noFill/>
                    </a:lnB>
                    <a:noFill/>
                  </a:tcPr>
                </a:tc>
                <a:extLst>
                  <a:ext uri="{0D108BD9-81ED-4DB2-BD59-A6C34878D82A}">
                    <a16:rowId xmlns:a16="http://schemas.microsoft.com/office/drawing/2014/main" val="423724754"/>
                  </a:ext>
                </a:extLst>
              </a:tr>
              <a:tr h="255282">
                <a:tc>
                  <a:txBody>
                    <a:bodyPr/>
                    <a:lstStyle/>
                    <a:p>
                      <a:r>
                        <a:rPr lang="id-ID" sz="1200">
                          <a:highlight>
                            <a:srgbClr val="FFFF00"/>
                          </a:highlight>
                        </a:rPr>
                        <a:t>- Agen Perjalanan</a:t>
                      </a:r>
                    </a:p>
                  </a:txBody>
                  <a:tcPr marL="61803" marR="61803" marT="30902" marB="30902" anchor="ctr">
                    <a:lnL>
                      <a:noFill/>
                    </a:lnL>
                    <a:lnR>
                      <a:noFill/>
                    </a:lnR>
                    <a:lnT>
                      <a:noFill/>
                    </a:lnT>
                    <a:lnB>
                      <a:noFill/>
                    </a:lnB>
                    <a:noFill/>
                  </a:tcPr>
                </a:tc>
                <a:tc>
                  <a:txBody>
                    <a:bodyPr/>
                    <a:lstStyle/>
                    <a:p>
                      <a:r>
                        <a:rPr lang="id-ID" sz="1200">
                          <a:highlight>
                            <a:srgbClr val="FFFF00"/>
                          </a:highlight>
                        </a:rPr>
                        <a:t>30</a:t>
                      </a:r>
                    </a:p>
                  </a:txBody>
                  <a:tcPr marL="61803" marR="61803" marT="30902" marB="30902" anchor="ctr">
                    <a:lnL>
                      <a:noFill/>
                    </a:lnL>
                    <a:lnR>
                      <a:noFill/>
                    </a:lnR>
                    <a:lnT>
                      <a:noFill/>
                    </a:lnT>
                    <a:lnB>
                      <a:noFill/>
                    </a:lnB>
                    <a:noFill/>
                  </a:tcPr>
                </a:tc>
                <a:extLst>
                  <a:ext uri="{0D108BD9-81ED-4DB2-BD59-A6C34878D82A}">
                    <a16:rowId xmlns:a16="http://schemas.microsoft.com/office/drawing/2014/main" val="367180683"/>
                  </a:ext>
                </a:extLst>
              </a:tr>
              <a:tr h="255282">
                <a:tc>
                  <a:txBody>
                    <a:bodyPr/>
                    <a:lstStyle/>
                    <a:p>
                      <a:r>
                        <a:rPr lang="id-ID" sz="1200">
                          <a:highlight>
                            <a:srgbClr val="FFFF00"/>
                          </a:highlight>
                        </a:rPr>
                        <a:t>Rincian Pelanggan</a:t>
                      </a:r>
                    </a:p>
                  </a:txBody>
                  <a:tcPr marL="61803" marR="61803" marT="30902" marB="30902" anchor="ctr">
                    <a:lnL>
                      <a:noFill/>
                    </a:lnL>
                    <a:lnR>
                      <a:noFill/>
                    </a:lnR>
                    <a:lnT>
                      <a:noFill/>
                    </a:lnT>
                    <a:lnB>
                      <a:noFill/>
                    </a:lnB>
                    <a:noFill/>
                  </a:tcPr>
                </a:tc>
                <a:tc>
                  <a:txBody>
                    <a:bodyPr/>
                    <a:lstStyle/>
                    <a:p>
                      <a:endParaRPr lang="id-ID" sz="1200">
                        <a:highlight>
                          <a:srgbClr val="FFFF00"/>
                        </a:highlight>
                      </a:endParaRPr>
                    </a:p>
                  </a:txBody>
                  <a:tcPr marL="61803" marR="61803" marT="30902" marB="30902" anchor="ctr">
                    <a:lnL>
                      <a:noFill/>
                    </a:lnL>
                    <a:lnR>
                      <a:noFill/>
                    </a:lnR>
                    <a:lnT>
                      <a:noFill/>
                    </a:lnT>
                    <a:lnB>
                      <a:noFill/>
                    </a:lnB>
                    <a:noFill/>
                  </a:tcPr>
                </a:tc>
                <a:extLst>
                  <a:ext uri="{0D108BD9-81ED-4DB2-BD59-A6C34878D82A}">
                    <a16:rowId xmlns:a16="http://schemas.microsoft.com/office/drawing/2014/main" val="695084378"/>
                  </a:ext>
                </a:extLst>
              </a:tr>
              <a:tr h="255282">
                <a:tc>
                  <a:txBody>
                    <a:bodyPr/>
                    <a:lstStyle/>
                    <a:p>
                      <a:r>
                        <a:rPr lang="id-ID" sz="1200">
                          <a:highlight>
                            <a:srgbClr val="FFFF00"/>
                          </a:highlight>
                        </a:rPr>
                        <a:t>- Usia 18-25</a:t>
                      </a:r>
                    </a:p>
                  </a:txBody>
                  <a:tcPr marL="61803" marR="61803" marT="30902" marB="30902" anchor="ctr">
                    <a:lnL>
                      <a:noFill/>
                    </a:lnL>
                    <a:lnR>
                      <a:noFill/>
                    </a:lnR>
                    <a:lnT>
                      <a:noFill/>
                    </a:lnT>
                    <a:lnB>
                      <a:noFill/>
                    </a:lnB>
                    <a:noFill/>
                  </a:tcPr>
                </a:tc>
                <a:tc>
                  <a:txBody>
                    <a:bodyPr/>
                    <a:lstStyle/>
                    <a:p>
                      <a:r>
                        <a:rPr lang="id-ID" sz="1200">
                          <a:highlight>
                            <a:srgbClr val="FFFF00"/>
                          </a:highlight>
                        </a:rPr>
                        <a:t>30</a:t>
                      </a:r>
                    </a:p>
                  </a:txBody>
                  <a:tcPr marL="61803" marR="61803" marT="30902" marB="30902" anchor="ctr">
                    <a:lnL>
                      <a:noFill/>
                    </a:lnL>
                    <a:lnR>
                      <a:noFill/>
                    </a:lnR>
                    <a:lnT>
                      <a:noFill/>
                    </a:lnT>
                    <a:lnB>
                      <a:noFill/>
                    </a:lnB>
                    <a:noFill/>
                  </a:tcPr>
                </a:tc>
                <a:extLst>
                  <a:ext uri="{0D108BD9-81ED-4DB2-BD59-A6C34878D82A}">
                    <a16:rowId xmlns:a16="http://schemas.microsoft.com/office/drawing/2014/main" val="4108848256"/>
                  </a:ext>
                </a:extLst>
              </a:tr>
              <a:tr h="255282">
                <a:tc>
                  <a:txBody>
                    <a:bodyPr/>
                    <a:lstStyle/>
                    <a:p>
                      <a:r>
                        <a:rPr lang="id-ID" sz="1200">
                          <a:highlight>
                            <a:srgbClr val="FFFF00"/>
                          </a:highlight>
                        </a:rPr>
                        <a:t>- Usia 26-35</a:t>
                      </a:r>
                    </a:p>
                  </a:txBody>
                  <a:tcPr marL="61803" marR="61803" marT="30902" marB="30902" anchor="ctr">
                    <a:lnL>
                      <a:noFill/>
                    </a:lnL>
                    <a:lnR>
                      <a:noFill/>
                    </a:lnR>
                    <a:lnT>
                      <a:noFill/>
                    </a:lnT>
                    <a:lnB>
                      <a:noFill/>
                    </a:lnB>
                    <a:noFill/>
                  </a:tcPr>
                </a:tc>
                <a:tc>
                  <a:txBody>
                    <a:bodyPr/>
                    <a:lstStyle/>
                    <a:p>
                      <a:r>
                        <a:rPr lang="id-ID" sz="1200">
                          <a:highlight>
                            <a:srgbClr val="FFFF00"/>
                          </a:highlight>
                        </a:rPr>
                        <a:t>50</a:t>
                      </a:r>
                    </a:p>
                  </a:txBody>
                  <a:tcPr marL="61803" marR="61803" marT="30902" marB="30902" anchor="ctr">
                    <a:lnL>
                      <a:noFill/>
                    </a:lnL>
                    <a:lnR>
                      <a:noFill/>
                    </a:lnR>
                    <a:lnT>
                      <a:noFill/>
                    </a:lnT>
                    <a:lnB>
                      <a:noFill/>
                    </a:lnB>
                    <a:noFill/>
                  </a:tcPr>
                </a:tc>
                <a:extLst>
                  <a:ext uri="{0D108BD9-81ED-4DB2-BD59-A6C34878D82A}">
                    <a16:rowId xmlns:a16="http://schemas.microsoft.com/office/drawing/2014/main" val="2811162691"/>
                  </a:ext>
                </a:extLst>
              </a:tr>
              <a:tr h="255282">
                <a:tc>
                  <a:txBody>
                    <a:bodyPr/>
                    <a:lstStyle/>
                    <a:p>
                      <a:r>
                        <a:rPr lang="id-ID" sz="1200">
                          <a:highlight>
                            <a:srgbClr val="FFFF00"/>
                          </a:highlight>
                        </a:rPr>
                        <a:t>- Usia 36-45</a:t>
                      </a:r>
                    </a:p>
                  </a:txBody>
                  <a:tcPr marL="61803" marR="61803" marT="30902" marB="30902" anchor="ctr">
                    <a:lnL>
                      <a:noFill/>
                    </a:lnL>
                    <a:lnR>
                      <a:noFill/>
                    </a:lnR>
                    <a:lnT>
                      <a:noFill/>
                    </a:lnT>
                    <a:lnB>
                      <a:noFill/>
                    </a:lnB>
                    <a:noFill/>
                  </a:tcPr>
                </a:tc>
                <a:tc>
                  <a:txBody>
                    <a:bodyPr/>
                    <a:lstStyle/>
                    <a:p>
                      <a:r>
                        <a:rPr lang="id-ID" sz="1200">
                          <a:highlight>
                            <a:srgbClr val="FFFF00"/>
                          </a:highlight>
                        </a:rPr>
                        <a:t>40</a:t>
                      </a:r>
                    </a:p>
                  </a:txBody>
                  <a:tcPr marL="61803" marR="61803" marT="30902" marB="30902" anchor="ctr">
                    <a:lnL>
                      <a:noFill/>
                    </a:lnL>
                    <a:lnR>
                      <a:noFill/>
                    </a:lnR>
                    <a:lnT>
                      <a:noFill/>
                    </a:lnT>
                    <a:lnB>
                      <a:noFill/>
                    </a:lnB>
                    <a:noFill/>
                  </a:tcPr>
                </a:tc>
                <a:extLst>
                  <a:ext uri="{0D108BD9-81ED-4DB2-BD59-A6C34878D82A}">
                    <a16:rowId xmlns:a16="http://schemas.microsoft.com/office/drawing/2014/main" val="1216301407"/>
                  </a:ext>
                </a:extLst>
              </a:tr>
              <a:tr h="255282">
                <a:tc>
                  <a:txBody>
                    <a:bodyPr/>
                    <a:lstStyle/>
                    <a:p>
                      <a:r>
                        <a:rPr lang="id-ID" sz="1200">
                          <a:highlight>
                            <a:srgbClr val="FFFF00"/>
                          </a:highlight>
                        </a:rPr>
                        <a:t>Analisis Pembatalan</a:t>
                      </a:r>
                    </a:p>
                  </a:txBody>
                  <a:tcPr marL="61803" marR="61803" marT="30902" marB="30902" anchor="ctr">
                    <a:lnL>
                      <a:noFill/>
                    </a:lnL>
                    <a:lnR>
                      <a:noFill/>
                    </a:lnR>
                    <a:lnT>
                      <a:noFill/>
                    </a:lnT>
                    <a:lnB>
                      <a:noFill/>
                    </a:lnB>
                    <a:noFill/>
                  </a:tcPr>
                </a:tc>
                <a:tc>
                  <a:txBody>
                    <a:bodyPr/>
                    <a:lstStyle/>
                    <a:p>
                      <a:endParaRPr lang="id-ID" sz="1200">
                        <a:highlight>
                          <a:srgbClr val="FFFF00"/>
                        </a:highlight>
                      </a:endParaRPr>
                    </a:p>
                  </a:txBody>
                  <a:tcPr marL="61803" marR="61803" marT="30902" marB="30902" anchor="ctr">
                    <a:lnL>
                      <a:noFill/>
                    </a:lnL>
                    <a:lnR>
                      <a:noFill/>
                    </a:lnR>
                    <a:lnT>
                      <a:noFill/>
                    </a:lnT>
                    <a:lnB>
                      <a:noFill/>
                    </a:lnB>
                    <a:noFill/>
                  </a:tcPr>
                </a:tc>
                <a:extLst>
                  <a:ext uri="{0D108BD9-81ED-4DB2-BD59-A6C34878D82A}">
                    <a16:rowId xmlns:a16="http://schemas.microsoft.com/office/drawing/2014/main" val="4065980915"/>
                  </a:ext>
                </a:extLst>
              </a:tr>
              <a:tr h="255282">
                <a:tc>
                  <a:txBody>
                    <a:bodyPr/>
                    <a:lstStyle/>
                    <a:p>
                      <a:r>
                        <a:rPr lang="id-ID" sz="1200">
                          <a:highlight>
                            <a:srgbClr val="FFFF00"/>
                          </a:highlight>
                        </a:rPr>
                        <a:t>- Alasan 1</a:t>
                      </a:r>
                    </a:p>
                  </a:txBody>
                  <a:tcPr marL="61803" marR="61803" marT="30902" marB="30902" anchor="ctr">
                    <a:lnL>
                      <a:noFill/>
                    </a:lnL>
                    <a:lnR>
                      <a:noFill/>
                    </a:lnR>
                    <a:lnT>
                      <a:noFill/>
                    </a:lnT>
                    <a:lnB>
                      <a:noFill/>
                    </a:lnB>
                    <a:noFill/>
                  </a:tcPr>
                </a:tc>
                <a:tc>
                  <a:txBody>
                    <a:bodyPr/>
                    <a:lstStyle/>
                    <a:p>
                      <a:r>
                        <a:rPr lang="id-ID" sz="1200">
                          <a:highlight>
                            <a:srgbClr val="FFFF00"/>
                          </a:highlight>
                        </a:rPr>
                        <a:t>5</a:t>
                      </a:r>
                    </a:p>
                  </a:txBody>
                  <a:tcPr marL="61803" marR="61803" marT="30902" marB="30902" anchor="ctr">
                    <a:lnL>
                      <a:noFill/>
                    </a:lnL>
                    <a:lnR>
                      <a:noFill/>
                    </a:lnR>
                    <a:lnT>
                      <a:noFill/>
                    </a:lnT>
                    <a:lnB>
                      <a:noFill/>
                    </a:lnB>
                    <a:noFill/>
                  </a:tcPr>
                </a:tc>
                <a:extLst>
                  <a:ext uri="{0D108BD9-81ED-4DB2-BD59-A6C34878D82A}">
                    <a16:rowId xmlns:a16="http://schemas.microsoft.com/office/drawing/2014/main" val="3094622804"/>
                  </a:ext>
                </a:extLst>
              </a:tr>
              <a:tr h="255282">
                <a:tc>
                  <a:txBody>
                    <a:bodyPr/>
                    <a:lstStyle/>
                    <a:p>
                      <a:r>
                        <a:rPr lang="id-ID" sz="1200">
                          <a:highlight>
                            <a:srgbClr val="FFFF00"/>
                          </a:highlight>
                        </a:rPr>
                        <a:t>- Alasan 2</a:t>
                      </a:r>
                    </a:p>
                  </a:txBody>
                  <a:tcPr marL="61803" marR="61803" marT="30902" marB="30902" anchor="ctr">
                    <a:lnL>
                      <a:noFill/>
                    </a:lnL>
                    <a:lnR>
                      <a:noFill/>
                    </a:lnR>
                    <a:lnT>
                      <a:noFill/>
                    </a:lnT>
                    <a:lnB>
                      <a:noFill/>
                    </a:lnB>
                    <a:noFill/>
                  </a:tcPr>
                </a:tc>
                <a:tc>
                  <a:txBody>
                    <a:bodyPr/>
                    <a:lstStyle/>
                    <a:p>
                      <a:r>
                        <a:rPr lang="id-ID" sz="1200" dirty="0">
                          <a:highlight>
                            <a:srgbClr val="FFFF00"/>
                          </a:highlight>
                        </a:rPr>
                        <a:t>3</a:t>
                      </a:r>
                    </a:p>
                  </a:txBody>
                  <a:tcPr marL="61803" marR="61803" marT="30902" marB="30902" anchor="ctr">
                    <a:lnL>
                      <a:noFill/>
                    </a:lnL>
                    <a:lnR>
                      <a:noFill/>
                    </a:lnR>
                    <a:lnT>
                      <a:noFill/>
                    </a:lnT>
                    <a:lnB>
                      <a:noFill/>
                    </a:lnB>
                    <a:noFill/>
                  </a:tcPr>
                </a:tc>
                <a:extLst>
                  <a:ext uri="{0D108BD9-81ED-4DB2-BD59-A6C34878D82A}">
                    <a16:rowId xmlns:a16="http://schemas.microsoft.com/office/drawing/2014/main" val="4098293370"/>
                  </a:ext>
                </a:extLst>
              </a:tr>
              <a:tr h="255282">
                <a:tc>
                  <a:txBody>
                    <a:bodyPr/>
                    <a:lstStyle/>
                    <a:p>
                      <a:r>
                        <a:rPr lang="id-ID" sz="1200">
                          <a:highlight>
                            <a:srgbClr val="FFFF00"/>
                          </a:highlight>
                        </a:rPr>
                        <a:t>- Alasan 3</a:t>
                      </a:r>
                    </a:p>
                  </a:txBody>
                  <a:tcPr marL="61803" marR="61803" marT="30902" marB="30902" anchor="ctr">
                    <a:lnL>
                      <a:noFill/>
                    </a:lnL>
                    <a:lnR>
                      <a:noFill/>
                    </a:lnR>
                    <a:lnT>
                      <a:noFill/>
                    </a:lnT>
                    <a:lnB>
                      <a:noFill/>
                    </a:lnB>
                    <a:noFill/>
                  </a:tcPr>
                </a:tc>
                <a:tc>
                  <a:txBody>
                    <a:bodyPr/>
                    <a:lstStyle/>
                    <a:p>
                      <a:r>
                        <a:rPr lang="id-ID" sz="1200">
                          <a:highlight>
                            <a:srgbClr val="FFFF00"/>
                          </a:highlight>
                        </a:rPr>
                        <a:t>2</a:t>
                      </a:r>
                    </a:p>
                  </a:txBody>
                  <a:tcPr marL="61803" marR="61803" marT="30902" marB="30902" anchor="ctr">
                    <a:lnL>
                      <a:noFill/>
                    </a:lnL>
                    <a:lnR>
                      <a:noFill/>
                    </a:lnR>
                    <a:lnT>
                      <a:noFill/>
                    </a:lnT>
                    <a:lnB>
                      <a:noFill/>
                    </a:lnB>
                    <a:noFill/>
                  </a:tcPr>
                </a:tc>
                <a:extLst>
                  <a:ext uri="{0D108BD9-81ED-4DB2-BD59-A6C34878D82A}">
                    <a16:rowId xmlns:a16="http://schemas.microsoft.com/office/drawing/2014/main" val="1288710833"/>
                  </a:ext>
                </a:extLst>
              </a:tr>
              <a:tr h="255282">
                <a:tc>
                  <a:txBody>
                    <a:bodyPr/>
                    <a:lstStyle/>
                    <a:p>
                      <a:r>
                        <a:rPr lang="id-ID" sz="1200">
                          <a:highlight>
                            <a:srgbClr val="FFFF00"/>
                          </a:highlight>
                        </a:rPr>
                        <a:t>Rekomendasi</a:t>
                      </a:r>
                    </a:p>
                  </a:txBody>
                  <a:tcPr marL="61803" marR="61803" marT="30902" marB="30902" anchor="ctr">
                    <a:lnL>
                      <a:noFill/>
                    </a:lnL>
                    <a:lnR>
                      <a:noFill/>
                    </a:lnR>
                    <a:lnT>
                      <a:noFill/>
                    </a:lnT>
                    <a:lnB>
                      <a:noFill/>
                    </a:lnB>
                    <a:noFill/>
                  </a:tcPr>
                </a:tc>
                <a:tc>
                  <a:txBody>
                    <a:bodyPr/>
                    <a:lstStyle/>
                    <a:p>
                      <a:endParaRPr lang="id-ID" sz="1200">
                        <a:highlight>
                          <a:srgbClr val="FFFF00"/>
                        </a:highlight>
                      </a:endParaRPr>
                    </a:p>
                  </a:txBody>
                  <a:tcPr marL="61803" marR="61803" marT="30902" marB="30902" anchor="ctr">
                    <a:lnL>
                      <a:noFill/>
                    </a:lnL>
                    <a:lnR>
                      <a:noFill/>
                    </a:lnR>
                    <a:lnT>
                      <a:noFill/>
                    </a:lnT>
                    <a:lnB>
                      <a:noFill/>
                    </a:lnB>
                    <a:noFill/>
                  </a:tcPr>
                </a:tc>
                <a:extLst>
                  <a:ext uri="{0D108BD9-81ED-4DB2-BD59-A6C34878D82A}">
                    <a16:rowId xmlns:a16="http://schemas.microsoft.com/office/drawing/2014/main" val="4119182763"/>
                  </a:ext>
                </a:extLst>
              </a:tr>
              <a:tr h="255282">
                <a:tc>
                  <a:txBody>
                    <a:bodyPr/>
                    <a:lstStyle/>
                    <a:p>
                      <a:r>
                        <a:rPr lang="id-ID" sz="1200">
                          <a:highlight>
                            <a:srgbClr val="FFFF00"/>
                          </a:highlight>
                        </a:rPr>
                        <a:t>- Tingkatkan pengingat</a:t>
                      </a:r>
                    </a:p>
                  </a:txBody>
                  <a:tcPr marL="61803" marR="61803" marT="30902" marB="30902" anchor="ctr">
                    <a:lnL>
                      <a:noFill/>
                    </a:lnL>
                    <a:lnR>
                      <a:noFill/>
                    </a:lnR>
                    <a:lnT>
                      <a:noFill/>
                    </a:lnT>
                    <a:lnB>
                      <a:noFill/>
                    </a:lnB>
                    <a:noFill/>
                  </a:tcPr>
                </a:tc>
                <a:tc>
                  <a:txBody>
                    <a:bodyPr/>
                    <a:lstStyle/>
                    <a:p>
                      <a:endParaRPr lang="id-ID" sz="1200">
                        <a:highlight>
                          <a:srgbClr val="FFFF00"/>
                        </a:highlight>
                      </a:endParaRPr>
                    </a:p>
                  </a:txBody>
                  <a:tcPr marL="61803" marR="61803" marT="30902" marB="30902" anchor="ctr">
                    <a:lnL>
                      <a:noFill/>
                    </a:lnL>
                    <a:lnR>
                      <a:noFill/>
                    </a:lnR>
                    <a:lnT>
                      <a:noFill/>
                    </a:lnT>
                    <a:lnB>
                      <a:noFill/>
                    </a:lnB>
                    <a:noFill/>
                  </a:tcPr>
                </a:tc>
                <a:extLst>
                  <a:ext uri="{0D108BD9-81ED-4DB2-BD59-A6C34878D82A}">
                    <a16:rowId xmlns:a16="http://schemas.microsoft.com/office/drawing/2014/main" val="3523994532"/>
                  </a:ext>
                </a:extLst>
              </a:tr>
              <a:tr h="446082">
                <a:tc>
                  <a:txBody>
                    <a:bodyPr/>
                    <a:lstStyle/>
                    <a:p>
                      <a:r>
                        <a:rPr lang="id-ID" sz="1200" dirty="0">
                          <a:highlight>
                            <a:srgbClr val="FFFF00"/>
                          </a:highlight>
                        </a:rPr>
                        <a:t>- Tawarkan insentif untuk reservasi ulang</a:t>
                      </a:r>
                    </a:p>
                  </a:txBody>
                  <a:tcPr marL="61803" marR="61803" marT="30902" marB="30902" anchor="ctr">
                    <a:lnL>
                      <a:noFill/>
                    </a:lnL>
                    <a:lnR>
                      <a:noFill/>
                    </a:lnR>
                    <a:lnT>
                      <a:noFill/>
                    </a:lnT>
                    <a:lnB>
                      <a:noFill/>
                    </a:lnB>
                    <a:noFill/>
                  </a:tcPr>
                </a:tc>
                <a:tc>
                  <a:txBody>
                    <a:bodyPr/>
                    <a:lstStyle/>
                    <a:p>
                      <a:endParaRPr lang="id-ID" sz="1200" dirty="0">
                        <a:highlight>
                          <a:srgbClr val="FFFF00"/>
                        </a:highlight>
                      </a:endParaRPr>
                    </a:p>
                  </a:txBody>
                  <a:tcPr marL="61803" marR="61803" marT="30902" marB="30902" anchor="ctr">
                    <a:lnL>
                      <a:noFill/>
                    </a:lnL>
                    <a:lnR>
                      <a:noFill/>
                    </a:lnR>
                    <a:lnT>
                      <a:noFill/>
                    </a:lnT>
                    <a:lnB>
                      <a:noFill/>
                    </a:lnB>
                    <a:noFill/>
                  </a:tcPr>
                </a:tc>
                <a:extLst>
                  <a:ext uri="{0D108BD9-81ED-4DB2-BD59-A6C34878D82A}">
                    <a16:rowId xmlns:a16="http://schemas.microsoft.com/office/drawing/2014/main" val="3890780418"/>
                  </a:ext>
                </a:extLst>
              </a:tr>
            </a:tbl>
          </a:graphicData>
        </a:graphic>
      </p:graphicFrame>
      <p:sp>
        <p:nvSpPr>
          <p:cNvPr id="5" name="Rectangle 1">
            <a:extLst>
              <a:ext uri="{FF2B5EF4-FFF2-40B4-BE49-F238E27FC236}">
                <a16:creationId xmlns:a16="http://schemas.microsoft.com/office/drawing/2014/main" id="{6C475F87-095E-34AF-25EF-B9411B710AC0}"/>
              </a:ext>
            </a:extLst>
          </p:cNvPr>
          <p:cNvSpPr>
            <a:spLocks noChangeArrowheads="1"/>
          </p:cNvSpPr>
          <p:nvPr/>
        </p:nvSpPr>
        <p:spPr bwMode="auto">
          <a:xfrm>
            <a:off x="634186" y="101186"/>
            <a:ext cx="11295744"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d-ID" altLang="id-ID" b="1" i="0" u="none" strike="noStrike" cap="none" normalizeH="0" baseline="0" dirty="0">
                <a:ln>
                  <a:noFill/>
                </a:ln>
                <a:solidFill>
                  <a:schemeClr val="tx1"/>
                </a:solidFill>
                <a:effectLst/>
                <a:highlight>
                  <a:srgbClr val="FF0000"/>
                </a:highlight>
                <a:latin typeface="Arial" panose="020B0604020202020204" pitchFamily="34" charset="0"/>
              </a:rPr>
              <a:t>Contoh Format Laporan Reservasi</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id-ID" altLang="id-ID" b="1" i="0" u="none" strike="noStrike" cap="none" normalizeH="0" baseline="0" dirty="0">
              <a:ln>
                <a:noFill/>
              </a:ln>
              <a:solidFill>
                <a:schemeClr val="tx1"/>
              </a:solidFill>
              <a:effectLst/>
              <a:highlight>
                <a:srgbClr val="FF0000"/>
              </a:highligh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altLang="id-ID" b="1" i="0" u="none" strike="noStrike" cap="none" normalizeH="0" baseline="0" dirty="0">
                <a:ln>
                  <a:noFill/>
                </a:ln>
                <a:solidFill>
                  <a:schemeClr val="tx1"/>
                </a:solidFill>
                <a:effectLst/>
                <a:highlight>
                  <a:srgbClr val="FF0000"/>
                </a:highlight>
                <a:latin typeface="Arial" panose="020B0604020202020204" pitchFamily="34" charset="0"/>
              </a:rPr>
              <a:t>Laporan Reservasi Bulanan</a:t>
            </a:r>
          </a:p>
          <a:p>
            <a:pPr marL="0" marR="0" lvl="0" indent="0" algn="l" defTabSz="914400" rtl="0" eaLnBrk="0" fontAlgn="base" latinLnBrk="0" hangingPunct="0">
              <a:lnSpc>
                <a:spcPct val="100000"/>
              </a:lnSpc>
              <a:spcBef>
                <a:spcPct val="0"/>
              </a:spcBef>
              <a:spcAft>
                <a:spcPct val="0"/>
              </a:spcAft>
              <a:buClrTx/>
              <a:buSzTx/>
              <a:buFontTx/>
              <a:buNone/>
              <a:tabLst/>
            </a:pPr>
            <a:r>
              <a:rPr kumimoji="0" lang="id-ID" altLang="id-ID" b="1" i="0" u="none" strike="noStrike" cap="none" normalizeH="0" baseline="0" dirty="0">
                <a:ln>
                  <a:noFill/>
                </a:ln>
                <a:solidFill>
                  <a:schemeClr val="tx1"/>
                </a:solidFill>
                <a:effectLst/>
                <a:highlight>
                  <a:srgbClr val="FF0000"/>
                </a:highlight>
                <a:latin typeface="Arial" panose="020B0604020202020204" pitchFamily="34" charset="0"/>
              </a:rPr>
              <a:t>Periode: [Bulan, Tahun</a:t>
            </a:r>
            <a:r>
              <a:rPr kumimoji="0" lang="id-ID" altLang="id-ID" sz="1400" b="1" i="0" u="none" strike="noStrike" cap="none" normalizeH="0" baseline="0" dirty="0">
                <a:ln>
                  <a:noFill/>
                </a:ln>
                <a:solidFill>
                  <a:schemeClr val="tx1"/>
                </a:solidFill>
                <a:effectLst/>
                <a:highlight>
                  <a:srgbClr val="FF0000"/>
                </a:highlight>
                <a:latin typeface="Arial" panose="020B0604020202020204" pitchFamily="34" charset="0"/>
              </a:rPr>
              <a:t>]</a:t>
            </a:r>
            <a:endParaRPr kumimoji="0" lang="id-ID" altLang="id-ID" sz="1400" b="0" i="0" u="none" strike="noStrike" cap="none" normalizeH="0" baseline="0" dirty="0">
              <a:ln>
                <a:noFill/>
              </a:ln>
              <a:solidFill>
                <a:schemeClr val="tx1"/>
              </a:solidFill>
              <a:effectLst/>
              <a:highlight>
                <a:srgbClr val="FF0000"/>
              </a:highlight>
              <a:latin typeface="Arial" panose="020B0604020202020204" pitchFamily="34" charset="0"/>
            </a:endParaRPr>
          </a:p>
        </p:txBody>
      </p:sp>
    </p:spTree>
    <p:extLst>
      <p:ext uri="{BB962C8B-B14F-4D97-AF65-F5344CB8AC3E}">
        <p14:creationId xmlns:p14="http://schemas.microsoft.com/office/powerpoint/2010/main" val="1703500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2BAE6B9B-C0D2-1C19-6DBD-F769536C6674}"/>
              </a:ext>
            </a:extLst>
          </p:cNvPr>
          <p:cNvSpPr>
            <a:spLocks noGrp="1"/>
          </p:cNvSpPr>
          <p:nvPr>
            <p:ph type="title"/>
          </p:nvPr>
        </p:nvSpPr>
        <p:spPr>
          <a:xfrm>
            <a:off x="1154954" y="973668"/>
            <a:ext cx="8761413" cy="706964"/>
          </a:xfrm>
        </p:spPr>
        <p:txBody>
          <a:bodyPr>
            <a:normAutofit/>
          </a:bodyPr>
          <a:lstStyle/>
          <a:p>
            <a:endParaRPr lang="id-ID"/>
          </a:p>
        </p:txBody>
      </p:sp>
      <p:sp>
        <p:nvSpPr>
          <p:cNvPr id="3" name="Tampungan Konten 2">
            <a:extLst>
              <a:ext uri="{FF2B5EF4-FFF2-40B4-BE49-F238E27FC236}">
                <a16:creationId xmlns:a16="http://schemas.microsoft.com/office/drawing/2014/main" id="{EDB1AF93-3164-2644-1EED-61CEA2CC9CED}"/>
              </a:ext>
            </a:extLst>
          </p:cNvPr>
          <p:cNvSpPr>
            <a:spLocks noGrp="1"/>
          </p:cNvSpPr>
          <p:nvPr>
            <p:ph idx="1"/>
          </p:nvPr>
        </p:nvSpPr>
        <p:spPr>
          <a:xfrm>
            <a:off x="1154955" y="2603500"/>
            <a:ext cx="3481054" cy="3416300"/>
          </a:xfrm>
        </p:spPr>
        <p:txBody>
          <a:bodyPr anchor="ctr">
            <a:normAutofit/>
          </a:bodyPr>
          <a:lstStyle/>
          <a:p>
            <a:r>
              <a:rPr lang="id-ID" sz="1600" b="1">
                <a:highlight>
                  <a:srgbClr val="FFFF00"/>
                </a:highlight>
              </a:rPr>
              <a:t>Penutup</a:t>
            </a:r>
          </a:p>
          <a:p>
            <a:r>
              <a:rPr lang="id-ID" sz="1600"/>
              <a:t>Laporan reservasi yang terstruktur dengan baik tidak hanya membantu dalam memantau kinerja, tetapi juga memberikan wawasan untuk perencanaan dan strategi bisnis ke depan. Pastikan laporan ini dibagikan dengan tim terkait untuk diskusi dan tindak lanjut yang diperlukan.</a:t>
            </a:r>
          </a:p>
          <a:p>
            <a:endParaRPr lang="id-ID" sz="1600"/>
          </a:p>
        </p:txBody>
      </p:sp>
      <p:pic>
        <p:nvPicPr>
          <p:cNvPr id="14338" name="Picture 2" descr="CARA MENANGANI PEMBATALAN RESERVASI DI HOTEL - Arinugraha">
            <a:extLst>
              <a:ext uri="{FF2B5EF4-FFF2-40B4-BE49-F238E27FC236}">
                <a16:creationId xmlns:a16="http://schemas.microsoft.com/office/drawing/2014/main" id="{C270D488-C409-4512-6728-3E8049E0CC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6329" r="9765" b="1"/>
          <a:stretch/>
        </p:blipFill>
        <p:spPr bwMode="auto">
          <a:xfrm>
            <a:off x="4984956" y="2775951"/>
            <a:ext cx="6158802" cy="3067163"/>
          </a:xfrm>
          <a:prstGeom prst="roundRect">
            <a:avLst>
              <a:gd name="adj" fmla="val 1858"/>
            </a:avLst>
          </a:prstGeom>
          <a:noFill/>
          <a:effectLst>
            <a:outerShdw blurRad="50800" dist="50800" dir="54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614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7565350D-546F-6CD3-5F76-3A37D0C8B526}"/>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9B3A32E0-D9FF-29B7-EF1B-2DB5E17A5E90}"/>
              </a:ext>
            </a:extLst>
          </p:cNvPr>
          <p:cNvSpPr>
            <a:spLocks noGrp="1"/>
          </p:cNvSpPr>
          <p:nvPr>
            <p:ph idx="1"/>
          </p:nvPr>
        </p:nvSpPr>
        <p:spPr>
          <a:xfrm>
            <a:off x="947057" y="1404257"/>
            <a:ext cx="9033557" cy="4615544"/>
          </a:xfrm>
        </p:spPr>
        <p:txBody>
          <a:bodyPr>
            <a:normAutofit lnSpcReduction="10000"/>
          </a:bodyPr>
          <a:lstStyle/>
          <a:p>
            <a:r>
              <a:rPr lang="id-ID" sz="2400" b="1" dirty="0">
                <a:highlight>
                  <a:srgbClr val="FFFF00"/>
                </a:highlight>
              </a:rPr>
              <a:t>Menolak Reservasi</a:t>
            </a:r>
          </a:p>
          <a:p>
            <a:pPr>
              <a:buFont typeface="+mj-lt"/>
              <a:buAutoNum type="arabicPeriod"/>
            </a:pPr>
            <a:r>
              <a:rPr lang="id-ID" b="1" dirty="0">
                <a:highlight>
                  <a:srgbClr val="FF0000"/>
                </a:highlight>
              </a:rPr>
              <a:t>Tanggap dengan Cepat</a:t>
            </a:r>
            <a:r>
              <a:rPr lang="id-ID" dirty="0"/>
              <a:t>: </a:t>
            </a:r>
            <a:r>
              <a:rPr lang="id-ID" dirty="0">
                <a:highlight>
                  <a:srgbClr val="FF0000"/>
                </a:highlight>
              </a:rPr>
              <a:t>Segera tanggapi permintaan reservasi, terutama jika kapasitas terbatas atau jika Anda tidak dapat memenuhi permintaan tersebut.</a:t>
            </a:r>
            <a:endParaRPr lang="en-US" dirty="0">
              <a:highlight>
                <a:srgbClr val="FF0000"/>
              </a:highlight>
            </a:endParaRPr>
          </a:p>
          <a:p>
            <a:pPr>
              <a:buFont typeface="+mj-lt"/>
              <a:buAutoNum type="arabicPeriod"/>
            </a:pPr>
            <a:r>
              <a:rPr lang="id-ID" b="1" dirty="0"/>
              <a:t>Sampaikan dengan Hormat</a:t>
            </a:r>
            <a:r>
              <a:rPr lang="id-ID" dirty="0"/>
              <a:t>: Gunakan bahasa yang sopan dan penuh pengertian. Hindari kata-kata yang bisa dianggap kasar atau tidak ramah.</a:t>
            </a:r>
            <a:endParaRPr lang="en-US" dirty="0"/>
          </a:p>
          <a:p>
            <a:pPr>
              <a:buFont typeface="+mj-lt"/>
              <a:buAutoNum type="arabicPeriod"/>
            </a:pPr>
            <a:r>
              <a:rPr lang="id-ID" b="1" dirty="0"/>
              <a:t>Berikan Alasan yang Jelas</a:t>
            </a:r>
            <a:r>
              <a:rPr lang="id-ID" dirty="0"/>
              <a:t>: Jika memungkinkan, beri alasan mengapa reservasi tidak dapat diterima. Misalnya, "Saat ini semua kamar telah terisi" atau "Kami sudah penuh untuk tanggal tersebut.“</a:t>
            </a:r>
            <a:endParaRPr lang="en-US" dirty="0"/>
          </a:p>
          <a:p>
            <a:pPr>
              <a:buFont typeface="+mj-lt"/>
              <a:buAutoNum type="arabicPeriod"/>
            </a:pPr>
            <a:r>
              <a:rPr lang="id-ID" b="1" dirty="0"/>
              <a:t>Tawarkan Alternatif</a:t>
            </a:r>
            <a:r>
              <a:rPr lang="id-ID" dirty="0"/>
              <a:t>: Jika memungkinkan, tawarkan alternatif lain seperti tanggal lain, waktu yang berbeda, atau rekomendasi tempat lain yang bisa mereka coba.</a:t>
            </a:r>
            <a:endParaRPr lang="en-US" dirty="0"/>
          </a:p>
          <a:p>
            <a:pPr>
              <a:buFont typeface="+mj-lt"/>
              <a:buAutoNum type="arabicPeriod"/>
            </a:pPr>
            <a:r>
              <a:rPr lang="id-ID" b="1" dirty="0"/>
              <a:t>Tutup dengan Positif</a:t>
            </a:r>
            <a:r>
              <a:rPr lang="id-ID" dirty="0"/>
              <a:t>: Akhiri dengan nada positif dan ungkapan terima kasih. Misalnya, "Kami berharap dapat melayani Anda di kesempatan lain. Terima kasih atas pengertian Anda.“</a:t>
            </a:r>
            <a:endParaRPr lang="en-US" dirty="0"/>
          </a:p>
          <a:p>
            <a:pPr marL="0" indent="0">
              <a:buNone/>
            </a:pPr>
            <a:endParaRPr lang="en-US" dirty="0"/>
          </a:p>
          <a:p>
            <a:pPr>
              <a:buFont typeface="+mj-lt"/>
              <a:buAutoNum type="arabicPeriod"/>
            </a:pPr>
            <a:endParaRPr lang="en-US" dirty="0"/>
          </a:p>
          <a:p>
            <a:pPr>
              <a:buFont typeface="+mj-lt"/>
              <a:buAutoNum type="arabicPeriod"/>
            </a:pPr>
            <a:endParaRPr lang="en-US" dirty="0"/>
          </a:p>
          <a:p>
            <a:pPr>
              <a:buFont typeface="+mj-lt"/>
              <a:buAutoNum type="arabicPeriod"/>
            </a:pPr>
            <a:endParaRPr lang="en-US" dirty="0"/>
          </a:p>
          <a:p>
            <a:pPr>
              <a:buFont typeface="+mj-lt"/>
              <a:buAutoNum type="arabicPeriod"/>
            </a:pPr>
            <a:endParaRPr lang="id-ID" dirty="0"/>
          </a:p>
          <a:p>
            <a:endParaRPr lang="id-ID" dirty="0"/>
          </a:p>
        </p:txBody>
      </p:sp>
    </p:spTree>
    <p:extLst>
      <p:ext uri="{BB962C8B-B14F-4D97-AF65-F5344CB8AC3E}">
        <p14:creationId xmlns:p14="http://schemas.microsoft.com/office/powerpoint/2010/main" val="1674986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69" name="Rectangle 2054">
            <a:extLst>
              <a:ext uri="{FF2B5EF4-FFF2-40B4-BE49-F238E27FC236}">
                <a16:creationId xmlns:a16="http://schemas.microsoft.com/office/drawing/2014/main" id="{643780CE-2BE5-46F6-97B2-60DF30217E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a:lstStyle/>
          <a:p>
            <a:endParaRPr lang="id-ID"/>
          </a:p>
        </p:txBody>
      </p:sp>
      <p:sp>
        <p:nvSpPr>
          <p:cNvPr id="2070" name="Freeform: Shape 2056">
            <a:extLst>
              <a:ext uri="{FF2B5EF4-FFF2-40B4-BE49-F238E27FC236}">
                <a16:creationId xmlns:a16="http://schemas.microsoft.com/office/drawing/2014/main" id="{61A87A49-68E6-459E-A5A6-46229FF421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tx1"/>
          </a:solidFill>
          <a:ln>
            <a:noFill/>
          </a:ln>
        </p:spPr>
        <p:txBody>
          <a:bodyPr/>
          <a:lstStyle/>
          <a:p>
            <a:endParaRPr lang="id-ID"/>
          </a:p>
        </p:txBody>
      </p:sp>
      <p:sp>
        <p:nvSpPr>
          <p:cNvPr id="2071" name="Freeform 5">
            <a:extLst>
              <a:ext uri="{FF2B5EF4-FFF2-40B4-BE49-F238E27FC236}">
                <a16:creationId xmlns:a16="http://schemas.microsoft.com/office/drawing/2014/main" id="{F6ACD5FC-CAFE-48EB-B765-60EED2E0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id-ID"/>
          </a:p>
        </p:txBody>
      </p:sp>
      <p:sp>
        <p:nvSpPr>
          <p:cNvPr id="2" name="Judul 1">
            <a:extLst>
              <a:ext uri="{FF2B5EF4-FFF2-40B4-BE49-F238E27FC236}">
                <a16:creationId xmlns:a16="http://schemas.microsoft.com/office/drawing/2014/main" id="{EF2694F6-27EF-71E0-4337-0D31C3C21F8E}"/>
              </a:ext>
            </a:extLst>
          </p:cNvPr>
          <p:cNvSpPr>
            <a:spLocks noGrp="1"/>
          </p:cNvSpPr>
          <p:nvPr>
            <p:ph type="title"/>
          </p:nvPr>
        </p:nvSpPr>
        <p:spPr>
          <a:xfrm>
            <a:off x="1154955" y="973668"/>
            <a:ext cx="2942210" cy="1020232"/>
          </a:xfrm>
        </p:spPr>
        <p:txBody>
          <a:bodyPr>
            <a:normAutofit/>
          </a:bodyPr>
          <a:lstStyle/>
          <a:p>
            <a:endParaRPr lang="id-ID">
              <a:solidFill>
                <a:srgbClr val="EBEBEB"/>
              </a:solidFill>
            </a:endParaRPr>
          </a:p>
        </p:txBody>
      </p:sp>
      <p:pic>
        <p:nvPicPr>
          <p:cNvPr id="2050" name="Picture 2" descr="Templat Proses Persetujuan Reservasi Template | Jotform">
            <a:extLst>
              <a:ext uri="{FF2B5EF4-FFF2-40B4-BE49-F238E27FC236}">
                <a16:creationId xmlns:a16="http://schemas.microsoft.com/office/drawing/2014/main" id="{BCC7A45C-EB92-B7C1-825F-33603B661A6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194607" y="1374579"/>
            <a:ext cx="6391533" cy="4108842"/>
          </a:xfrm>
          <a:prstGeom prst="rect">
            <a:avLst/>
          </a:prstGeom>
          <a:noFill/>
          <a:extLst>
            <a:ext uri="{909E8E84-426E-40DD-AFC4-6F175D3DCCD1}">
              <a14:hiddenFill xmlns:a14="http://schemas.microsoft.com/office/drawing/2010/main">
                <a:solidFill>
                  <a:srgbClr val="FFFFFF"/>
                </a:solidFill>
              </a14:hiddenFill>
            </a:ext>
          </a:extLst>
        </p:spPr>
      </p:pic>
      <p:sp>
        <p:nvSpPr>
          <p:cNvPr id="2072" name="Rectangle 2060">
            <a:extLst>
              <a:ext uri="{FF2B5EF4-FFF2-40B4-BE49-F238E27FC236}">
                <a16:creationId xmlns:a16="http://schemas.microsoft.com/office/drawing/2014/main" id="{9F33B405-D785-4738-B1C0-6A0AA5E982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2073" name="Oval 2072">
            <a:extLst>
              <a:ext uri="{FF2B5EF4-FFF2-40B4-BE49-F238E27FC236}">
                <a16:creationId xmlns:a16="http://schemas.microsoft.com/office/drawing/2014/main" id="{4233DC0E-DE6C-4FB6-A529-51B162641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2074" name="Oval 2073">
            <a:extLst>
              <a:ext uri="{FF2B5EF4-FFF2-40B4-BE49-F238E27FC236}">
                <a16:creationId xmlns:a16="http://schemas.microsoft.com/office/drawing/2014/main" id="{3870477F-E451-4BC3-863F-0E2FC57288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3" name="Tampungan Konten 2">
            <a:extLst>
              <a:ext uri="{FF2B5EF4-FFF2-40B4-BE49-F238E27FC236}">
                <a16:creationId xmlns:a16="http://schemas.microsoft.com/office/drawing/2014/main" id="{5A534F54-93F5-0B00-FC75-2A3BF2E92E7B}"/>
              </a:ext>
            </a:extLst>
          </p:cNvPr>
          <p:cNvSpPr>
            <a:spLocks noGrp="1"/>
          </p:cNvSpPr>
          <p:nvPr>
            <p:ph idx="1"/>
          </p:nvPr>
        </p:nvSpPr>
        <p:spPr>
          <a:xfrm>
            <a:off x="1154955" y="2120900"/>
            <a:ext cx="3133726" cy="3898900"/>
          </a:xfrm>
        </p:spPr>
        <p:txBody>
          <a:bodyPr>
            <a:normAutofit/>
          </a:bodyPr>
          <a:lstStyle/>
          <a:p>
            <a:r>
              <a:rPr lang="id-ID" sz="1700" b="1">
                <a:solidFill>
                  <a:srgbClr val="FFFFFF"/>
                </a:solidFill>
              </a:rPr>
              <a:t>Contoh:</a:t>
            </a:r>
            <a:r>
              <a:rPr lang="id-ID" sz="1700">
                <a:solidFill>
                  <a:srgbClr val="FFFFFF"/>
                </a:solidFill>
              </a:rPr>
              <a:t> "Terima kasih telah menghubungi kami untuk reservasi. Sayangnya, pada tanggal yang Anda pilih, kami sudah penuh. Namun, kami memiliki ketersediaan pada tanggal lain jika Anda tertarik. Kami berharap dapat menyambut Anda di kesempatan berikutnya. Terima kasih atas pengertian Anda."</a:t>
            </a:r>
          </a:p>
        </p:txBody>
      </p:sp>
      <p:sp>
        <p:nvSpPr>
          <p:cNvPr id="2075" name="Freeform 5">
            <a:extLst>
              <a:ext uri="{FF2B5EF4-FFF2-40B4-BE49-F238E27FC236}">
                <a16:creationId xmlns:a16="http://schemas.microsoft.com/office/drawing/2014/main" id="{B4A81DE1-E2BC-4A31-99EE-71350421B0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tx1">
              <a:alpha val="20000"/>
            </a:schemeClr>
          </a:solidFill>
          <a:ln>
            <a:noFill/>
          </a:ln>
        </p:spPr>
        <p:txBody>
          <a:bodyPr/>
          <a:lstStyle/>
          <a:p>
            <a:endParaRPr lang="id-ID"/>
          </a:p>
        </p:txBody>
      </p:sp>
    </p:spTree>
    <p:extLst>
      <p:ext uri="{BB962C8B-B14F-4D97-AF65-F5344CB8AC3E}">
        <p14:creationId xmlns:p14="http://schemas.microsoft.com/office/powerpoint/2010/main" val="1432173751"/>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151E2FD-0576-A8E7-50D6-0F9A67C031B9}"/>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9721A423-07DF-C69C-73CC-C5ED0123242A}"/>
              </a:ext>
            </a:extLst>
          </p:cNvPr>
          <p:cNvSpPr>
            <a:spLocks noGrp="1"/>
          </p:cNvSpPr>
          <p:nvPr>
            <p:ph idx="1"/>
          </p:nvPr>
        </p:nvSpPr>
        <p:spPr>
          <a:xfrm>
            <a:off x="1219200" y="1680632"/>
            <a:ext cx="8761413" cy="4339168"/>
          </a:xfrm>
        </p:spPr>
        <p:txBody>
          <a:bodyPr/>
          <a:lstStyle/>
          <a:p>
            <a:r>
              <a:rPr lang="id-ID" sz="2400" dirty="0">
                <a:highlight>
                  <a:srgbClr val="FFFF00"/>
                </a:highlight>
              </a:rPr>
              <a:t>Menerima Reservasi</a:t>
            </a:r>
            <a:endParaRPr lang="en-US" sz="2400" dirty="0">
              <a:highlight>
                <a:srgbClr val="FFFF00"/>
              </a:highlight>
            </a:endParaRPr>
          </a:p>
          <a:p>
            <a:r>
              <a:rPr lang="en-US" b="1" dirty="0"/>
              <a:t>1. </a:t>
            </a:r>
            <a:r>
              <a:rPr lang="id-ID" b="1" dirty="0"/>
              <a:t>Konfirmasi Detail</a:t>
            </a:r>
            <a:r>
              <a:rPr lang="id-ID" dirty="0"/>
              <a:t>: Pastikan untuk mengonfirmasi semua detail reservasi, termasuk tanggal, waktu, jumlah orang, dan kebutuhan khusus jika ada.</a:t>
            </a:r>
            <a:endParaRPr lang="en-US" dirty="0"/>
          </a:p>
          <a:p>
            <a:r>
              <a:rPr lang="en-US" b="1" dirty="0"/>
              <a:t>2. </a:t>
            </a:r>
            <a:r>
              <a:rPr lang="id-ID" b="1" dirty="0"/>
              <a:t>Berikan Konfirmasi Tertulis</a:t>
            </a:r>
            <a:r>
              <a:rPr lang="id-ID" dirty="0"/>
              <a:t>: Kirimkan konfirmasi melalui email atau pesan yang merangkum detail reservasi untuk menghindari kesalahpahaman.</a:t>
            </a:r>
            <a:endParaRPr lang="en-US" dirty="0"/>
          </a:p>
          <a:p>
            <a:r>
              <a:rPr lang="en-US" b="1" dirty="0"/>
              <a:t>3. </a:t>
            </a:r>
            <a:r>
              <a:rPr lang="id-ID" b="1" dirty="0"/>
              <a:t>Sampaikan Terima Kasih</a:t>
            </a:r>
            <a:r>
              <a:rPr lang="id-ID" dirty="0"/>
              <a:t>: Ungkapkan rasa terima kasih atas reservasi yang dibuat. Ini membantu menciptakan kesan positif dari awal.</a:t>
            </a:r>
            <a:endParaRPr lang="en-US" dirty="0"/>
          </a:p>
          <a:p>
            <a:r>
              <a:rPr lang="en-US" b="1" dirty="0"/>
              <a:t>4. </a:t>
            </a:r>
            <a:r>
              <a:rPr lang="id-ID" b="1" dirty="0"/>
              <a:t>Tawarkan Informasi Tambahan</a:t>
            </a:r>
            <a:r>
              <a:rPr lang="id-ID" dirty="0"/>
              <a:t>: Jika relevan, berikan informasi tambahan seperti petunjuk arah, fasilitas yang tersedia, atau kebijakan khusus yang mungkin penting bagi tamu.</a:t>
            </a:r>
            <a:endParaRPr lang="en-US" dirty="0"/>
          </a:p>
          <a:p>
            <a:r>
              <a:rPr lang="en-US" b="1" dirty="0"/>
              <a:t>5. </a:t>
            </a:r>
            <a:r>
              <a:rPr lang="id-ID" b="1" dirty="0"/>
              <a:t>Siapkan untuk Kunjungan</a:t>
            </a:r>
            <a:r>
              <a:rPr lang="id-ID" dirty="0"/>
              <a:t>: Pastikan semua persiapan dilakukan dengan baik untuk memastikan pengalaman tamu berjalan lancar.</a:t>
            </a:r>
            <a:endParaRPr lang="id-ID" dirty="0">
              <a:highlight>
                <a:srgbClr val="FF0000"/>
              </a:highlight>
            </a:endParaRPr>
          </a:p>
        </p:txBody>
      </p:sp>
    </p:spTree>
    <p:extLst>
      <p:ext uri="{BB962C8B-B14F-4D97-AF65-F5344CB8AC3E}">
        <p14:creationId xmlns:p14="http://schemas.microsoft.com/office/powerpoint/2010/main" val="436839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103" name="Rectangle 4102">
            <a:extLst>
              <a:ext uri="{FF2B5EF4-FFF2-40B4-BE49-F238E27FC236}">
                <a16:creationId xmlns:a16="http://schemas.microsoft.com/office/drawing/2014/main" id="{89EA2611-DCBA-4E97-A2B2-9A466E76B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dk2"/>
          </a:fillRef>
          <a:effectRef idx="0">
            <a:schemeClr val="accent1"/>
          </a:effectRef>
          <a:fontRef idx="minor">
            <a:schemeClr val="lt1"/>
          </a:fontRef>
        </p:style>
        <p:txBody>
          <a:bodyPr/>
          <a:lstStyle/>
          <a:p>
            <a:endParaRPr lang="id-ID"/>
          </a:p>
        </p:txBody>
      </p:sp>
      <p:sp>
        <p:nvSpPr>
          <p:cNvPr id="4105" name="Freeform 5">
            <a:extLst>
              <a:ext uri="{FF2B5EF4-FFF2-40B4-BE49-F238E27FC236}">
                <a16:creationId xmlns:a16="http://schemas.microsoft.com/office/drawing/2014/main" id="{BBC615D1-6E12-40EF-915B-316CFDB550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794"/>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id-ID"/>
          </a:p>
        </p:txBody>
      </p:sp>
      <p:sp>
        <p:nvSpPr>
          <p:cNvPr id="4107" name="Freeform 5">
            <a:extLst>
              <a:ext uri="{FF2B5EF4-FFF2-40B4-BE49-F238E27FC236}">
                <a16:creationId xmlns:a16="http://schemas.microsoft.com/office/drawing/2014/main" id="{B9797D36-DE1E-47CD-881A-6C1F582826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537676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tx1">
              <a:alpha val="20000"/>
            </a:schemeClr>
          </a:solidFill>
          <a:ln>
            <a:noFill/>
          </a:ln>
        </p:spPr>
        <p:txBody>
          <a:bodyPr/>
          <a:lstStyle/>
          <a:p>
            <a:endParaRPr lang="id-ID"/>
          </a:p>
        </p:txBody>
      </p:sp>
      <p:sp>
        <p:nvSpPr>
          <p:cNvPr id="2" name="Judul 1">
            <a:extLst>
              <a:ext uri="{FF2B5EF4-FFF2-40B4-BE49-F238E27FC236}">
                <a16:creationId xmlns:a16="http://schemas.microsoft.com/office/drawing/2014/main" id="{7CB789AB-FE92-BFF7-D34F-9F085B5E4FDA}"/>
              </a:ext>
            </a:extLst>
          </p:cNvPr>
          <p:cNvSpPr>
            <a:spLocks noGrp="1"/>
          </p:cNvSpPr>
          <p:nvPr>
            <p:ph type="title"/>
          </p:nvPr>
        </p:nvSpPr>
        <p:spPr>
          <a:xfrm>
            <a:off x="639098" y="629265"/>
            <a:ext cx="6072776" cy="1622322"/>
          </a:xfrm>
        </p:spPr>
        <p:txBody>
          <a:bodyPr>
            <a:normAutofit/>
          </a:bodyPr>
          <a:lstStyle/>
          <a:p>
            <a:endParaRPr lang="id-ID">
              <a:solidFill>
                <a:srgbClr val="FFFFFF"/>
              </a:solidFill>
            </a:endParaRPr>
          </a:p>
        </p:txBody>
      </p:sp>
      <p:pic>
        <p:nvPicPr>
          <p:cNvPr id="4098" name="Picture 2" descr="Skema proses penerimaan tamu (check-in process scheme) | Akomodasi  Perhotelan">
            <a:extLst>
              <a:ext uri="{FF2B5EF4-FFF2-40B4-BE49-F238E27FC236}">
                <a16:creationId xmlns:a16="http://schemas.microsoft.com/office/drawing/2014/main" id="{5A367D80-7024-73D3-13EC-789744909C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9027" r="2" b="2"/>
          <a:stretch/>
        </p:blipFill>
        <p:spPr bwMode="auto">
          <a:xfrm>
            <a:off x="6774511" y="480060"/>
            <a:ext cx="4929808" cy="5897880"/>
          </a:xfrm>
          <a:custGeom>
            <a:avLst/>
            <a:gdLst/>
            <a:ahLst/>
            <a:cxnLst/>
            <a:rect l="l" t="t" r="r" b="b"/>
            <a:pathLst>
              <a:path w="4929808" h="5897880">
                <a:moveTo>
                  <a:pt x="104535" y="0"/>
                </a:moveTo>
                <a:lnTo>
                  <a:pt x="2751151" y="0"/>
                </a:lnTo>
                <a:lnTo>
                  <a:pt x="4769032" y="0"/>
                </a:lnTo>
                <a:lnTo>
                  <a:pt x="4929808" y="0"/>
                </a:lnTo>
                <a:lnTo>
                  <a:pt x="4929808" y="5897880"/>
                </a:lnTo>
                <a:lnTo>
                  <a:pt x="4769032" y="5897880"/>
                </a:lnTo>
                <a:lnTo>
                  <a:pt x="2751151" y="5897880"/>
                </a:lnTo>
                <a:lnTo>
                  <a:pt x="0" y="5897880"/>
                </a:lnTo>
                <a:lnTo>
                  <a:pt x="0" y="5896985"/>
                </a:lnTo>
                <a:lnTo>
                  <a:pt x="103291" y="5896985"/>
                </a:lnTo>
                <a:lnTo>
                  <a:pt x="112340" y="5838313"/>
                </a:lnTo>
                <a:lnTo>
                  <a:pt x="123631" y="5762037"/>
                </a:lnTo>
                <a:lnTo>
                  <a:pt x="135550" y="5671232"/>
                </a:lnTo>
                <a:lnTo>
                  <a:pt x="149820" y="5563476"/>
                </a:lnTo>
                <a:lnTo>
                  <a:pt x="164875" y="5444219"/>
                </a:lnTo>
                <a:lnTo>
                  <a:pt x="180714" y="5309828"/>
                </a:lnTo>
                <a:lnTo>
                  <a:pt x="197494" y="5163329"/>
                </a:lnTo>
                <a:lnTo>
                  <a:pt x="214273" y="5004117"/>
                </a:lnTo>
                <a:lnTo>
                  <a:pt x="231367" y="4834615"/>
                </a:lnTo>
                <a:lnTo>
                  <a:pt x="247205" y="4651794"/>
                </a:lnTo>
                <a:lnTo>
                  <a:pt x="262417" y="4460498"/>
                </a:lnTo>
                <a:lnTo>
                  <a:pt x="276217" y="4258305"/>
                </a:lnTo>
                <a:lnTo>
                  <a:pt x="289390" y="4047637"/>
                </a:lnTo>
                <a:lnTo>
                  <a:pt x="301779" y="3827889"/>
                </a:lnTo>
                <a:lnTo>
                  <a:pt x="306170" y="3715291"/>
                </a:lnTo>
                <a:lnTo>
                  <a:pt x="311031" y="3600271"/>
                </a:lnTo>
                <a:lnTo>
                  <a:pt x="315579" y="3483435"/>
                </a:lnTo>
                <a:lnTo>
                  <a:pt x="318558" y="3365994"/>
                </a:lnTo>
                <a:lnTo>
                  <a:pt x="321224" y="3246131"/>
                </a:lnTo>
                <a:lnTo>
                  <a:pt x="324047" y="3125058"/>
                </a:lnTo>
                <a:lnTo>
                  <a:pt x="325929" y="3001563"/>
                </a:lnTo>
                <a:lnTo>
                  <a:pt x="325929" y="2876858"/>
                </a:lnTo>
                <a:lnTo>
                  <a:pt x="326870" y="2750941"/>
                </a:lnTo>
                <a:lnTo>
                  <a:pt x="325929" y="2623814"/>
                </a:lnTo>
                <a:lnTo>
                  <a:pt x="324047" y="2494871"/>
                </a:lnTo>
                <a:lnTo>
                  <a:pt x="322322" y="2365928"/>
                </a:lnTo>
                <a:lnTo>
                  <a:pt x="318558" y="2235169"/>
                </a:lnTo>
                <a:lnTo>
                  <a:pt x="314638" y="2103199"/>
                </a:lnTo>
                <a:lnTo>
                  <a:pt x="310090" y="1971229"/>
                </a:lnTo>
                <a:lnTo>
                  <a:pt x="303660" y="1838048"/>
                </a:lnTo>
                <a:lnTo>
                  <a:pt x="295976" y="1703656"/>
                </a:lnTo>
                <a:lnTo>
                  <a:pt x="288606" y="1568660"/>
                </a:lnTo>
                <a:lnTo>
                  <a:pt x="279197" y="1433663"/>
                </a:lnTo>
                <a:lnTo>
                  <a:pt x="267906" y="1296850"/>
                </a:lnTo>
                <a:lnTo>
                  <a:pt x="256615" y="1161853"/>
                </a:lnTo>
                <a:lnTo>
                  <a:pt x="243598" y="1024435"/>
                </a:lnTo>
                <a:lnTo>
                  <a:pt x="229328" y="886411"/>
                </a:lnTo>
                <a:lnTo>
                  <a:pt x="214273" y="750203"/>
                </a:lnTo>
                <a:lnTo>
                  <a:pt x="196709" y="612180"/>
                </a:lnTo>
                <a:lnTo>
                  <a:pt x="177891" y="474761"/>
                </a:lnTo>
                <a:lnTo>
                  <a:pt x="159229" y="336738"/>
                </a:lnTo>
                <a:lnTo>
                  <a:pt x="137432" y="199320"/>
                </a:lnTo>
                <a:lnTo>
                  <a:pt x="115163" y="62507"/>
                </a:lnTo>
                <a:close/>
              </a:path>
            </a:pathLst>
          </a:custGeom>
          <a:noFill/>
          <a:extLst>
            <a:ext uri="{909E8E84-426E-40DD-AFC4-6F175D3DCCD1}">
              <a14:hiddenFill xmlns:a14="http://schemas.microsoft.com/office/drawing/2010/main">
                <a:solidFill>
                  <a:srgbClr val="FFFFFF"/>
                </a:solidFill>
              </a14:hiddenFill>
            </a:ext>
          </a:extLst>
        </p:spPr>
      </p:pic>
      <p:sp>
        <p:nvSpPr>
          <p:cNvPr id="4109" name="Rectangle 4108">
            <a:extLst>
              <a:ext uri="{FF2B5EF4-FFF2-40B4-BE49-F238E27FC236}">
                <a16:creationId xmlns:a16="http://schemas.microsoft.com/office/drawing/2014/main" id="{4A2FAF1F-F462-46AF-A9E6-CC93C4E2C3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4111" name="Oval 4110">
            <a:extLst>
              <a:ext uri="{FF2B5EF4-FFF2-40B4-BE49-F238E27FC236}">
                <a16:creationId xmlns:a16="http://schemas.microsoft.com/office/drawing/2014/main" id="{7146BED8-BAE9-42C5-A3DD-7B946445D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4113" name="Oval 4112">
            <a:extLst>
              <a:ext uri="{FF2B5EF4-FFF2-40B4-BE49-F238E27FC236}">
                <a16:creationId xmlns:a16="http://schemas.microsoft.com/office/drawing/2014/main" id="{15765FE8-B62F-41E4-A73C-74C91A8FD9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3" name="Tampungan Konten 2">
            <a:extLst>
              <a:ext uri="{FF2B5EF4-FFF2-40B4-BE49-F238E27FC236}">
                <a16:creationId xmlns:a16="http://schemas.microsoft.com/office/drawing/2014/main" id="{58E5EEDF-BCAC-01B6-A585-966DB042981F}"/>
              </a:ext>
            </a:extLst>
          </p:cNvPr>
          <p:cNvSpPr>
            <a:spLocks noGrp="1"/>
          </p:cNvSpPr>
          <p:nvPr>
            <p:ph idx="1"/>
          </p:nvPr>
        </p:nvSpPr>
        <p:spPr>
          <a:xfrm>
            <a:off x="639098" y="2418735"/>
            <a:ext cx="6072776" cy="3811740"/>
          </a:xfrm>
        </p:spPr>
        <p:txBody>
          <a:bodyPr anchor="ctr">
            <a:normAutofit/>
          </a:bodyPr>
          <a:lstStyle/>
          <a:p>
            <a:r>
              <a:rPr lang="id-ID" b="1">
                <a:solidFill>
                  <a:srgbClr val="FFFFFF"/>
                </a:solidFill>
              </a:rPr>
              <a:t>Contoh:</a:t>
            </a:r>
            <a:r>
              <a:rPr lang="id-ID">
                <a:solidFill>
                  <a:srgbClr val="FFFFFF"/>
                </a:solidFill>
              </a:rPr>
              <a:t> "Terima kasih telah melakukan reservasi dengan kami. Kami telah mencatat reservasi Anda untuk [tanggal] pada pukul [waktu] dengan jumlah tamu [jumlah]. Jika ada permintaan khusus atau pertanyaan lebih lanjut, jangan ragu untuk menghubungi kami. Kami sangat menantikan kedatangan Anda. Terima kasih!"</a:t>
            </a:r>
          </a:p>
        </p:txBody>
      </p:sp>
    </p:spTree>
    <p:extLst>
      <p:ext uri="{BB962C8B-B14F-4D97-AF65-F5344CB8AC3E}">
        <p14:creationId xmlns:p14="http://schemas.microsoft.com/office/powerpoint/2010/main" val="1944157108"/>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4A097583-1189-F3E6-17C3-728444520833}"/>
              </a:ext>
            </a:extLst>
          </p:cNvPr>
          <p:cNvSpPr>
            <a:spLocks noGrp="1"/>
          </p:cNvSpPr>
          <p:nvPr>
            <p:ph type="title"/>
          </p:nvPr>
        </p:nvSpPr>
        <p:spPr>
          <a:xfrm>
            <a:off x="1154954" y="973668"/>
            <a:ext cx="8761413" cy="706964"/>
          </a:xfrm>
        </p:spPr>
        <p:txBody>
          <a:bodyPr>
            <a:normAutofit/>
          </a:bodyPr>
          <a:lstStyle/>
          <a:p>
            <a:r>
              <a:rPr lang="en-US" dirty="0" err="1">
                <a:solidFill>
                  <a:schemeClr val="tx2"/>
                </a:solidFill>
                <a:highlight>
                  <a:srgbClr val="FFFF00"/>
                </a:highlight>
              </a:rPr>
              <a:t>Pembayaran</a:t>
            </a:r>
            <a:r>
              <a:rPr lang="en-US" dirty="0">
                <a:solidFill>
                  <a:schemeClr val="tx2"/>
                </a:solidFill>
                <a:highlight>
                  <a:srgbClr val="FFFF00"/>
                </a:highlight>
              </a:rPr>
              <a:t> </a:t>
            </a:r>
            <a:r>
              <a:rPr lang="en-US" dirty="0" err="1">
                <a:solidFill>
                  <a:schemeClr val="tx2"/>
                </a:solidFill>
                <a:highlight>
                  <a:srgbClr val="FFFF00"/>
                </a:highlight>
              </a:rPr>
              <a:t>Reservasi</a:t>
            </a:r>
            <a:r>
              <a:rPr lang="en-US" dirty="0">
                <a:solidFill>
                  <a:schemeClr val="tx2"/>
                </a:solidFill>
                <a:highlight>
                  <a:srgbClr val="FFFF00"/>
                </a:highlight>
              </a:rPr>
              <a:t> </a:t>
            </a:r>
            <a:r>
              <a:rPr lang="en-US" dirty="0" err="1">
                <a:solidFill>
                  <a:schemeClr val="tx2"/>
                </a:solidFill>
                <a:highlight>
                  <a:srgbClr val="FFFF00"/>
                </a:highlight>
              </a:rPr>
              <a:t>Bergaransi</a:t>
            </a:r>
            <a:endParaRPr lang="id-ID" dirty="0">
              <a:solidFill>
                <a:schemeClr val="tx2"/>
              </a:solidFill>
              <a:highlight>
                <a:srgbClr val="FFFF00"/>
              </a:highlight>
            </a:endParaRPr>
          </a:p>
        </p:txBody>
      </p:sp>
      <p:pic>
        <p:nvPicPr>
          <p:cNvPr id="5122" name="Picture 2" descr="Memproses reservasi melalui telepon - ujiansma.com">
            <a:extLst>
              <a:ext uri="{FF2B5EF4-FFF2-40B4-BE49-F238E27FC236}">
                <a16:creationId xmlns:a16="http://schemas.microsoft.com/office/drawing/2014/main" id="{C4A1187C-A5E0-7EB1-802E-9E5B8B96E9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0404"/>
          <a:stretch/>
        </p:blipFill>
        <p:spPr bwMode="auto">
          <a:xfrm>
            <a:off x="1151467" y="2775951"/>
            <a:ext cx="4345024" cy="3067163"/>
          </a:xfrm>
          <a:prstGeom prst="roundRect">
            <a:avLst>
              <a:gd name="adj" fmla="val 1858"/>
            </a:avLst>
          </a:prstGeom>
          <a:noFill/>
          <a:effectLst>
            <a:outerShdw blurRad="50800" dist="50800" dir="54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3" name="Tampungan Konten 2">
            <a:extLst>
              <a:ext uri="{FF2B5EF4-FFF2-40B4-BE49-F238E27FC236}">
                <a16:creationId xmlns:a16="http://schemas.microsoft.com/office/drawing/2014/main" id="{F3376C98-A16A-1F59-B4C4-03C68A40610A}"/>
              </a:ext>
            </a:extLst>
          </p:cNvPr>
          <p:cNvSpPr>
            <a:spLocks noGrp="1"/>
          </p:cNvSpPr>
          <p:nvPr>
            <p:ph idx="1"/>
          </p:nvPr>
        </p:nvSpPr>
        <p:spPr>
          <a:xfrm>
            <a:off x="6096000" y="2177143"/>
            <a:ext cx="5148943" cy="3886200"/>
          </a:xfrm>
        </p:spPr>
        <p:txBody>
          <a:bodyPr anchor="ctr">
            <a:normAutofit fontScale="92500" lnSpcReduction="20000"/>
          </a:bodyPr>
          <a:lstStyle/>
          <a:p>
            <a:pPr>
              <a:lnSpc>
                <a:spcPct val="90000"/>
              </a:lnSpc>
            </a:pPr>
            <a:r>
              <a:rPr lang="id-ID" dirty="0">
                <a:highlight>
                  <a:srgbClr val="FF0000"/>
                </a:highlight>
              </a:rPr>
              <a:t>Pembayaran reservasi bergaransi adalah mekanisme yang memberi jaminan kepada pelanggan bahwa uang mereka akan aman dalam proses reservasi. Berikut adalah beberapa hal yang perlu diperhatikan terkait pembayaran reservasi bergaransi:</a:t>
            </a:r>
            <a:endParaRPr lang="en-US" dirty="0">
              <a:highlight>
                <a:srgbClr val="FF0000"/>
              </a:highlight>
            </a:endParaRPr>
          </a:p>
          <a:p>
            <a:pPr>
              <a:lnSpc>
                <a:spcPct val="90000"/>
              </a:lnSpc>
            </a:pPr>
            <a:r>
              <a:rPr lang="id-ID" b="1" dirty="0"/>
              <a:t>Apa Itu Pembayaran Reservasi Bergaransi?</a:t>
            </a:r>
          </a:p>
          <a:p>
            <a:pPr>
              <a:lnSpc>
                <a:spcPct val="90000"/>
              </a:lnSpc>
              <a:buFont typeface="+mj-lt"/>
              <a:buAutoNum type="arabicPeriod"/>
            </a:pPr>
            <a:r>
              <a:rPr lang="id-ID" b="1" dirty="0"/>
              <a:t>Definisi</a:t>
            </a:r>
            <a:r>
              <a:rPr lang="id-ID" dirty="0"/>
              <a:t>: Pembayaran bergaransi berarti bahwa pelanggan dapat mendapatkan kembali uang mereka jika layanan yang dijanjikan tidak terpenuhi sesuai dengan ketentuan yang disepakati.</a:t>
            </a:r>
          </a:p>
          <a:p>
            <a:pPr>
              <a:lnSpc>
                <a:spcPct val="90000"/>
              </a:lnSpc>
              <a:buFont typeface="+mj-lt"/>
              <a:buAutoNum type="arabicPeriod"/>
            </a:pPr>
            <a:r>
              <a:rPr lang="id-ID" b="1" dirty="0"/>
              <a:t>Keuntungan</a:t>
            </a:r>
            <a:r>
              <a:rPr lang="id-ID" dirty="0"/>
              <a:t>: Ini memberikan rasa aman kepada pelanggan, meningkatkan kepercayaan, dan dapat meningkatkan tingkat konversi reservasi.</a:t>
            </a:r>
          </a:p>
          <a:p>
            <a:pPr>
              <a:lnSpc>
                <a:spcPct val="90000"/>
              </a:lnSpc>
            </a:pPr>
            <a:endParaRPr lang="en-US" sz="1400" dirty="0">
              <a:highlight>
                <a:srgbClr val="FF0000"/>
              </a:highlight>
            </a:endParaRPr>
          </a:p>
          <a:p>
            <a:pPr>
              <a:lnSpc>
                <a:spcPct val="90000"/>
              </a:lnSpc>
            </a:pPr>
            <a:endParaRPr lang="id-ID" sz="1400" dirty="0">
              <a:highlight>
                <a:srgbClr val="FF0000"/>
              </a:highlight>
            </a:endParaRPr>
          </a:p>
        </p:txBody>
      </p:sp>
    </p:spTree>
    <p:extLst>
      <p:ext uri="{BB962C8B-B14F-4D97-AF65-F5344CB8AC3E}">
        <p14:creationId xmlns:p14="http://schemas.microsoft.com/office/powerpoint/2010/main" val="36389542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06" name="Rectangle 8198">
            <a:extLst>
              <a:ext uri="{FF2B5EF4-FFF2-40B4-BE49-F238E27FC236}">
                <a16:creationId xmlns:a16="http://schemas.microsoft.com/office/drawing/2014/main" id="{F70C2B8F-6B1B-46D5-86E6-40F36C695F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a:lstStyle/>
          <a:p>
            <a:endParaRPr lang="id-ID"/>
          </a:p>
        </p:txBody>
      </p:sp>
      <p:sp>
        <p:nvSpPr>
          <p:cNvPr id="8208" name="Freeform 5">
            <a:extLst>
              <a:ext uri="{FF2B5EF4-FFF2-40B4-BE49-F238E27FC236}">
                <a16:creationId xmlns:a16="http://schemas.microsoft.com/office/drawing/2014/main" id="{DB521824-592C-476A-AB0A-CA0C6D1F34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tx1">
              <a:alpha val="20000"/>
            </a:schemeClr>
          </a:solidFill>
          <a:ln>
            <a:noFill/>
          </a:ln>
        </p:spPr>
        <p:txBody>
          <a:bodyPr/>
          <a:lstStyle/>
          <a:p>
            <a:endParaRPr lang="id-ID"/>
          </a:p>
        </p:txBody>
      </p:sp>
      <p:sp>
        <p:nvSpPr>
          <p:cNvPr id="8209" name="Freeform: Shape 8202">
            <a:extLst>
              <a:ext uri="{FF2B5EF4-FFF2-40B4-BE49-F238E27FC236}">
                <a16:creationId xmlns:a16="http://schemas.microsoft.com/office/drawing/2014/main" id="{A2749EFA-8EE4-4EB8-9424-8E593B9320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950898" y="638067"/>
            <a:ext cx="6053670" cy="5581866"/>
          </a:xfrm>
          <a:custGeom>
            <a:avLst/>
            <a:gdLst>
              <a:gd name="connsiteX0" fmla="*/ 6053670 w 6053670"/>
              <a:gd name="connsiteY0" fmla="*/ 1098 h 5581866"/>
              <a:gd name="connsiteX1" fmla="*/ 6053670 w 6053670"/>
              <a:gd name="connsiteY1" fmla="*/ 514028 h 5581866"/>
              <a:gd name="connsiteX2" fmla="*/ 6053670 w 6053670"/>
              <a:gd name="connsiteY2" fmla="*/ 1254558 h 5581866"/>
              <a:gd name="connsiteX3" fmla="*/ 6053670 w 6053670"/>
              <a:gd name="connsiteY3" fmla="*/ 5581866 h 5581866"/>
              <a:gd name="connsiteX4" fmla="*/ 0 w 6053670"/>
              <a:gd name="connsiteY4" fmla="*/ 5581866 h 5581866"/>
              <a:gd name="connsiteX5" fmla="*/ 0 w 6053670"/>
              <a:gd name="connsiteY5" fmla="*/ 1249853 h 5581866"/>
              <a:gd name="connsiteX6" fmla="*/ 0 w 6053670"/>
              <a:gd name="connsiteY6" fmla="*/ 514028 h 5581866"/>
              <a:gd name="connsiteX7" fmla="*/ 0 w 6053670"/>
              <a:gd name="connsiteY7" fmla="*/ 0 h 5581866"/>
              <a:gd name="connsiteX8" fmla="*/ 35717 w 6053670"/>
              <a:gd name="connsiteY8" fmla="*/ 5488 h 5581866"/>
              <a:gd name="connsiteX9" fmla="*/ 140445 w 6053670"/>
              <a:gd name="connsiteY9" fmla="*/ 21641 h 5581866"/>
              <a:gd name="connsiteX10" fmla="*/ 216722 w 6053670"/>
              <a:gd name="connsiteY10" fmla="*/ 32932 h 5581866"/>
              <a:gd name="connsiteX11" fmla="*/ 307527 w 6053670"/>
              <a:gd name="connsiteY11" fmla="*/ 44850 h 5581866"/>
              <a:gd name="connsiteX12" fmla="*/ 415282 w 6053670"/>
              <a:gd name="connsiteY12" fmla="*/ 59121 h 5581866"/>
              <a:gd name="connsiteX13" fmla="*/ 534539 w 6053670"/>
              <a:gd name="connsiteY13" fmla="*/ 74175 h 5581866"/>
              <a:gd name="connsiteX14" fmla="*/ 668931 w 6053670"/>
              <a:gd name="connsiteY14" fmla="*/ 90014 h 5581866"/>
              <a:gd name="connsiteX15" fmla="*/ 815430 w 6053670"/>
              <a:gd name="connsiteY15" fmla="*/ 106794 h 5581866"/>
              <a:gd name="connsiteX16" fmla="*/ 974641 w 6053670"/>
              <a:gd name="connsiteY16" fmla="*/ 123574 h 5581866"/>
              <a:gd name="connsiteX17" fmla="*/ 1144144 w 6053670"/>
              <a:gd name="connsiteY17" fmla="*/ 140667 h 5581866"/>
              <a:gd name="connsiteX18" fmla="*/ 1326965 w 6053670"/>
              <a:gd name="connsiteY18" fmla="*/ 156506 h 5581866"/>
              <a:gd name="connsiteX19" fmla="*/ 1518261 w 6053670"/>
              <a:gd name="connsiteY19" fmla="*/ 171717 h 5581866"/>
              <a:gd name="connsiteX20" fmla="*/ 1720453 w 6053670"/>
              <a:gd name="connsiteY20" fmla="*/ 185518 h 5581866"/>
              <a:gd name="connsiteX21" fmla="*/ 1931121 w 6053670"/>
              <a:gd name="connsiteY21" fmla="*/ 198690 h 5581866"/>
              <a:gd name="connsiteX22" fmla="*/ 2150869 w 6053670"/>
              <a:gd name="connsiteY22" fmla="*/ 211079 h 5581866"/>
              <a:gd name="connsiteX23" fmla="*/ 2263467 w 6053670"/>
              <a:gd name="connsiteY23" fmla="*/ 215470 h 5581866"/>
              <a:gd name="connsiteX24" fmla="*/ 2378487 w 6053670"/>
              <a:gd name="connsiteY24" fmla="*/ 220332 h 5581866"/>
              <a:gd name="connsiteX25" fmla="*/ 2495323 w 6053670"/>
              <a:gd name="connsiteY25" fmla="*/ 224879 h 5581866"/>
              <a:gd name="connsiteX26" fmla="*/ 2612764 w 6053670"/>
              <a:gd name="connsiteY26" fmla="*/ 227859 h 5581866"/>
              <a:gd name="connsiteX27" fmla="*/ 2732627 w 6053670"/>
              <a:gd name="connsiteY27" fmla="*/ 230525 h 5581866"/>
              <a:gd name="connsiteX28" fmla="*/ 2853700 w 6053670"/>
              <a:gd name="connsiteY28" fmla="*/ 233348 h 5581866"/>
              <a:gd name="connsiteX29" fmla="*/ 2977195 w 6053670"/>
              <a:gd name="connsiteY29" fmla="*/ 235229 h 5581866"/>
              <a:gd name="connsiteX30" fmla="*/ 3101900 w 6053670"/>
              <a:gd name="connsiteY30" fmla="*/ 235229 h 5581866"/>
              <a:gd name="connsiteX31" fmla="*/ 3227817 w 6053670"/>
              <a:gd name="connsiteY31" fmla="*/ 236170 h 5581866"/>
              <a:gd name="connsiteX32" fmla="*/ 3354944 w 6053670"/>
              <a:gd name="connsiteY32" fmla="*/ 235229 h 5581866"/>
              <a:gd name="connsiteX33" fmla="*/ 3483887 w 6053670"/>
              <a:gd name="connsiteY33" fmla="*/ 233348 h 5581866"/>
              <a:gd name="connsiteX34" fmla="*/ 3612830 w 6053670"/>
              <a:gd name="connsiteY34" fmla="*/ 231623 h 5581866"/>
              <a:gd name="connsiteX35" fmla="*/ 3743589 w 6053670"/>
              <a:gd name="connsiteY35" fmla="*/ 227859 h 5581866"/>
              <a:gd name="connsiteX36" fmla="*/ 3875559 w 6053670"/>
              <a:gd name="connsiteY36" fmla="*/ 223938 h 5581866"/>
              <a:gd name="connsiteX37" fmla="*/ 4007529 w 6053670"/>
              <a:gd name="connsiteY37" fmla="*/ 219391 h 5581866"/>
              <a:gd name="connsiteX38" fmla="*/ 4140710 w 6053670"/>
              <a:gd name="connsiteY38" fmla="*/ 212961 h 5581866"/>
              <a:gd name="connsiteX39" fmla="*/ 4275102 w 6053670"/>
              <a:gd name="connsiteY39" fmla="*/ 205277 h 5581866"/>
              <a:gd name="connsiteX40" fmla="*/ 4410098 w 6053670"/>
              <a:gd name="connsiteY40" fmla="*/ 197907 h 5581866"/>
              <a:gd name="connsiteX41" fmla="*/ 4545096 w 6053670"/>
              <a:gd name="connsiteY41" fmla="*/ 188498 h 5581866"/>
              <a:gd name="connsiteX42" fmla="*/ 4681909 w 6053670"/>
              <a:gd name="connsiteY42" fmla="*/ 177207 h 5581866"/>
              <a:gd name="connsiteX43" fmla="*/ 4816905 w 6053670"/>
              <a:gd name="connsiteY43" fmla="*/ 165916 h 5581866"/>
              <a:gd name="connsiteX44" fmla="*/ 4954323 w 6053670"/>
              <a:gd name="connsiteY44" fmla="*/ 152899 h 5581866"/>
              <a:gd name="connsiteX45" fmla="*/ 5092347 w 6053670"/>
              <a:gd name="connsiteY45" fmla="*/ 138629 h 5581866"/>
              <a:gd name="connsiteX46" fmla="*/ 5228555 w 6053670"/>
              <a:gd name="connsiteY46" fmla="*/ 123574 h 5581866"/>
              <a:gd name="connsiteX47" fmla="*/ 5366578 w 6053670"/>
              <a:gd name="connsiteY47" fmla="*/ 106010 h 5581866"/>
              <a:gd name="connsiteX48" fmla="*/ 5503997 w 6053670"/>
              <a:gd name="connsiteY48" fmla="*/ 87192 h 5581866"/>
              <a:gd name="connsiteX49" fmla="*/ 5642020 w 6053670"/>
              <a:gd name="connsiteY49" fmla="*/ 68530 h 5581866"/>
              <a:gd name="connsiteX50" fmla="*/ 5779438 w 6053670"/>
              <a:gd name="connsiteY50" fmla="*/ 46733 h 5581866"/>
              <a:gd name="connsiteX51" fmla="*/ 5916251 w 6053670"/>
              <a:gd name="connsiteY51" fmla="*/ 24464 h 5581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5581866">
                <a:moveTo>
                  <a:pt x="6053670" y="1098"/>
                </a:moveTo>
                <a:lnTo>
                  <a:pt x="6053670" y="514028"/>
                </a:lnTo>
                <a:lnTo>
                  <a:pt x="6053670" y="1254558"/>
                </a:lnTo>
                <a:lnTo>
                  <a:pt x="6053670" y="5581866"/>
                </a:lnTo>
                <a:lnTo>
                  <a:pt x="0" y="5581866"/>
                </a:lnTo>
                <a:lnTo>
                  <a:pt x="0" y="1249853"/>
                </a:lnTo>
                <a:lnTo>
                  <a:pt x="0" y="514028"/>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0" y="235229"/>
                </a:lnTo>
                <a:lnTo>
                  <a:pt x="3227817" y="236170"/>
                </a:lnTo>
                <a:lnTo>
                  <a:pt x="3354944" y="235229"/>
                </a:lnTo>
                <a:lnTo>
                  <a:pt x="3483887" y="233348"/>
                </a:lnTo>
                <a:lnTo>
                  <a:pt x="3612830" y="231623"/>
                </a:lnTo>
                <a:lnTo>
                  <a:pt x="3743589" y="227859"/>
                </a:lnTo>
                <a:lnTo>
                  <a:pt x="3875559" y="223938"/>
                </a:lnTo>
                <a:lnTo>
                  <a:pt x="4007529"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tx1"/>
          </a:solidFill>
          <a:ln>
            <a:noFill/>
          </a:ln>
        </p:spPr>
        <p:txBody>
          <a:bodyPr/>
          <a:lstStyle/>
          <a:p>
            <a:endParaRPr lang="id-ID"/>
          </a:p>
        </p:txBody>
      </p:sp>
      <p:sp>
        <p:nvSpPr>
          <p:cNvPr id="8205" name="Freeform 5">
            <a:extLst>
              <a:ext uri="{FF2B5EF4-FFF2-40B4-BE49-F238E27FC236}">
                <a16:creationId xmlns:a16="http://schemas.microsoft.com/office/drawing/2014/main" id="{B5C860C9-D4F9-4350-80DA-0D1CD36C77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id-ID"/>
          </a:p>
        </p:txBody>
      </p:sp>
      <p:sp>
        <p:nvSpPr>
          <p:cNvPr id="2" name="Judul 1">
            <a:extLst>
              <a:ext uri="{FF2B5EF4-FFF2-40B4-BE49-F238E27FC236}">
                <a16:creationId xmlns:a16="http://schemas.microsoft.com/office/drawing/2014/main" id="{72FA980A-1821-A57E-A0E3-398E627CEB73}"/>
              </a:ext>
            </a:extLst>
          </p:cNvPr>
          <p:cNvSpPr>
            <a:spLocks noGrp="1"/>
          </p:cNvSpPr>
          <p:nvPr>
            <p:ph type="title"/>
          </p:nvPr>
        </p:nvSpPr>
        <p:spPr>
          <a:xfrm>
            <a:off x="639098" y="629265"/>
            <a:ext cx="5132438" cy="1622322"/>
          </a:xfrm>
        </p:spPr>
        <p:txBody>
          <a:bodyPr>
            <a:normAutofit/>
          </a:bodyPr>
          <a:lstStyle/>
          <a:p>
            <a:pPr>
              <a:lnSpc>
                <a:spcPct val="90000"/>
              </a:lnSpc>
            </a:pPr>
            <a:r>
              <a:rPr lang="id-ID" b="1">
                <a:solidFill>
                  <a:srgbClr val="EBEBEB"/>
                </a:solidFill>
                <a:highlight>
                  <a:srgbClr val="FF0000"/>
                </a:highlight>
              </a:rPr>
              <a:t>Langkah-Langkah Implementasi</a:t>
            </a:r>
            <a:br>
              <a:rPr lang="id-ID" b="1">
                <a:solidFill>
                  <a:srgbClr val="EBEBEB"/>
                </a:solidFill>
                <a:highlight>
                  <a:srgbClr val="FF0000"/>
                </a:highlight>
              </a:rPr>
            </a:br>
            <a:endParaRPr lang="id-ID">
              <a:solidFill>
                <a:srgbClr val="EBEBEB"/>
              </a:solidFill>
              <a:highlight>
                <a:srgbClr val="FF0000"/>
              </a:highlight>
            </a:endParaRPr>
          </a:p>
        </p:txBody>
      </p:sp>
      <p:pic>
        <p:nvPicPr>
          <p:cNvPr id="8194" name="Picture 2" descr="PPT - Menerima &amp;amp; Memproses Reservasi Menerima Permintaan Reservasi  PowerPoint Presentation - ID:3848497">
            <a:extLst>
              <a:ext uri="{FF2B5EF4-FFF2-40B4-BE49-F238E27FC236}">
                <a16:creationId xmlns:a16="http://schemas.microsoft.com/office/drawing/2014/main" id="{B240D6DA-D679-2EEC-5E06-94F761C6B77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714836" y="1629356"/>
            <a:ext cx="4828707" cy="3616869"/>
          </a:xfrm>
          <a:prstGeom prst="rect">
            <a:avLst/>
          </a:prstGeom>
          <a:noFill/>
          <a:extLst>
            <a:ext uri="{909E8E84-426E-40DD-AFC4-6F175D3DCCD1}">
              <a14:hiddenFill xmlns:a14="http://schemas.microsoft.com/office/drawing/2010/main">
                <a:solidFill>
                  <a:srgbClr val="FFFFFF"/>
                </a:solidFill>
              </a14:hiddenFill>
            </a:ext>
          </a:extLst>
        </p:spPr>
      </p:pic>
      <p:sp>
        <p:nvSpPr>
          <p:cNvPr id="8207" name="Rectangle 8206">
            <a:extLst>
              <a:ext uri="{FF2B5EF4-FFF2-40B4-BE49-F238E27FC236}">
                <a16:creationId xmlns:a16="http://schemas.microsoft.com/office/drawing/2014/main" id="{538A90C8-AE0E-4EBA-9AF8-EEDB206020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3" name="Tampungan Konten 2">
            <a:extLst>
              <a:ext uri="{FF2B5EF4-FFF2-40B4-BE49-F238E27FC236}">
                <a16:creationId xmlns:a16="http://schemas.microsoft.com/office/drawing/2014/main" id="{1972D743-9BB8-96BF-B7B0-649F7E6025E3}"/>
              </a:ext>
            </a:extLst>
          </p:cNvPr>
          <p:cNvSpPr>
            <a:spLocks noGrp="1"/>
          </p:cNvSpPr>
          <p:nvPr>
            <p:ph idx="1"/>
          </p:nvPr>
        </p:nvSpPr>
        <p:spPr>
          <a:xfrm>
            <a:off x="639098" y="2418735"/>
            <a:ext cx="5132439" cy="3811742"/>
          </a:xfrm>
        </p:spPr>
        <p:txBody>
          <a:bodyPr anchor="ctr">
            <a:normAutofit/>
          </a:bodyPr>
          <a:lstStyle/>
          <a:p>
            <a:pPr>
              <a:lnSpc>
                <a:spcPct val="90000"/>
              </a:lnSpc>
            </a:pPr>
            <a:r>
              <a:rPr lang="en-US" sz="1500" b="1" dirty="0">
                <a:solidFill>
                  <a:schemeClr val="bg1"/>
                </a:solidFill>
                <a:highlight>
                  <a:srgbClr val="FFFF00"/>
                </a:highlight>
              </a:rPr>
              <a:t>1. </a:t>
            </a:r>
            <a:r>
              <a:rPr lang="id-ID" sz="1500" b="1" dirty="0">
                <a:solidFill>
                  <a:schemeClr val="bg1"/>
                </a:solidFill>
                <a:highlight>
                  <a:srgbClr val="FFFF00"/>
                </a:highlight>
              </a:rPr>
              <a:t>Kebijakan Pembayaran yang Jelas</a:t>
            </a:r>
            <a:r>
              <a:rPr lang="id-ID" sz="1500" dirty="0">
                <a:solidFill>
                  <a:schemeClr val="bg1"/>
                </a:solidFill>
                <a:highlight>
                  <a:srgbClr val="FFFF00"/>
                </a:highlight>
              </a:rPr>
              <a:t>:</a:t>
            </a:r>
          </a:p>
          <a:p>
            <a:pPr>
              <a:lnSpc>
                <a:spcPct val="90000"/>
              </a:lnSpc>
              <a:buFont typeface="Arial" panose="020B0604020202020204" pitchFamily="34" charset="0"/>
              <a:buChar char="•"/>
            </a:pPr>
            <a:r>
              <a:rPr lang="id-ID" sz="1500" dirty="0">
                <a:solidFill>
                  <a:srgbClr val="FFFFFF"/>
                </a:solidFill>
              </a:rPr>
              <a:t>Buat kebijakan yang transparan mengenai bagaimana proses pembayaran bergaransi bekerja.</a:t>
            </a:r>
          </a:p>
          <a:p>
            <a:pPr>
              <a:lnSpc>
                <a:spcPct val="90000"/>
              </a:lnSpc>
              <a:buFont typeface="Arial" panose="020B0604020202020204" pitchFamily="34" charset="0"/>
              <a:buChar char="•"/>
            </a:pPr>
            <a:r>
              <a:rPr lang="id-ID" sz="1500" dirty="0">
                <a:solidFill>
                  <a:srgbClr val="FFFFFF"/>
                </a:solidFill>
              </a:rPr>
              <a:t>Sertakan informasi tentang situasi di mana pembayaran dapat dikembalikan.</a:t>
            </a:r>
          </a:p>
          <a:p>
            <a:pPr>
              <a:lnSpc>
                <a:spcPct val="90000"/>
              </a:lnSpc>
              <a:buFont typeface="Arial" panose="020B0604020202020204" pitchFamily="34" charset="0"/>
              <a:buChar char="•"/>
            </a:pPr>
            <a:endParaRPr lang="id-ID" sz="1500" dirty="0">
              <a:solidFill>
                <a:srgbClr val="FFFFFF"/>
              </a:solidFill>
            </a:endParaRPr>
          </a:p>
          <a:p>
            <a:pPr>
              <a:lnSpc>
                <a:spcPct val="90000"/>
              </a:lnSpc>
            </a:pPr>
            <a:r>
              <a:rPr lang="en-US" sz="1500" b="1" dirty="0">
                <a:solidFill>
                  <a:schemeClr val="bg1"/>
                </a:solidFill>
                <a:highlight>
                  <a:srgbClr val="FFFF00"/>
                </a:highlight>
              </a:rPr>
              <a:t>2. </a:t>
            </a:r>
            <a:r>
              <a:rPr lang="id-ID" sz="1500" b="1" dirty="0">
                <a:solidFill>
                  <a:schemeClr val="bg1"/>
                </a:solidFill>
                <a:highlight>
                  <a:srgbClr val="FFFF00"/>
                </a:highlight>
              </a:rPr>
              <a:t>Pemberitahuan dan Konfirmasi</a:t>
            </a:r>
            <a:r>
              <a:rPr lang="id-ID" sz="1500" dirty="0">
                <a:solidFill>
                  <a:schemeClr val="bg1"/>
                </a:solidFill>
                <a:highlight>
                  <a:srgbClr val="FFFF00"/>
                </a:highlight>
              </a:rPr>
              <a:t>:</a:t>
            </a:r>
          </a:p>
          <a:p>
            <a:pPr>
              <a:lnSpc>
                <a:spcPct val="90000"/>
              </a:lnSpc>
              <a:buFont typeface="Arial" panose="020B0604020202020204" pitchFamily="34" charset="0"/>
              <a:buChar char="•"/>
            </a:pPr>
            <a:r>
              <a:rPr lang="id-ID" sz="1500" dirty="0">
                <a:solidFill>
                  <a:srgbClr val="FFFFFF"/>
                </a:solidFill>
              </a:rPr>
              <a:t>Pastikan pelanggan menerima konfirmasi yang jelas tentang jaminan ini saat mereka melakukan reservasi.</a:t>
            </a:r>
          </a:p>
          <a:p>
            <a:pPr>
              <a:lnSpc>
                <a:spcPct val="90000"/>
              </a:lnSpc>
              <a:buFont typeface="Arial" panose="020B0604020202020204" pitchFamily="34" charset="0"/>
              <a:buChar char="•"/>
            </a:pPr>
            <a:r>
              <a:rPr lang="id-ID" sz="1500" dirty="0">
                <a:solidFill>
                  <a:srgbClr val="FFFFFF"/>
                </a:solidFill>
              </a:rPr>
              <a:t>Sertakan detail tentang cara meminta pengembalian uang jika diperlukan.</a:t>
            </a:r>
          </a:p>
          <a:p>
            <a:pPr>
              <a:lnSpc>
                <a:spcPct val="90000"/>
              </a:lnSpc>
            </a:pPr>
            <a:endParaRPr lang="id-ID" sz="1500" dirty="0">
              <a:solidFill>
                <a:srgbClr val="FFFFFF"/>
              </a:solidFill>
            </a:endParaRPr>
          </a:p>
        </p:txBody>
      </p:sp>
    </p:spTree>
    <p:extLst>
      <p:ext uri="{BB962C8B-B14F-4D97-AF65-F5344CB8AC3E}">
        <p14:creationId xmlns:p14="http://schemas.microsoft.com/office/powerpoint/2010/main" val="2837628681"/>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C84F0660-74AC-291B-7C5E-D3B6F174E2D2}"/>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D56C7473-CD98-E9A7-12D8-E49CF1603C35}"/>
              </a:ext>
            </a:extLst>
          </p:cNvPr>
          <p:cNvSpPr>
            <a:spLocks noGrp="1"/>
          </p:cNvSpPr>
          <p:nvPr>
            <p:ph idx="1"/>
          </p:nvPr>
        </p:nvSpPr>
        <p:spPr>
          <a:xfrm>
            <a:off x="1154954" y="1055914"/>
            <a:ext cx="8825659" cy="4963886"/>
          </a:xfrm>
        </p:spPr>
        <p:txBody>
          <a:bodyPr>
            <a:normAutofit lnSpcReduction="10000"/>
          </a:bodyPr>
          <a:lstStyle/>
          <a:p>
            <a:r>
              <a:rPr lang="en-US" b="1" dirty="0">
                <a:highlight>
                  <a:srgbClr val="FFFF00"/>
                </a:highlight>
              </a:rPr>
              <a:t>3. </a:t>
            </a:r>
            <a:r>
              <a:rPr lang="id-ID" b="1" dirty="0">
                <a:highlight>
                  <a:srgbClr val="FFFF00"/>
                </a:highlight>
              </a:rPr>
              <a:t>Metode Pembayaran yang Aman</a:t>
            </a:r>
            <a:r>
              <a:rPr lang="id-ID" dirty="0">
                <a:highlight>
                  <a:srgbClr val="FFFF00"/>
                </a:highlight>
              </a:rPr>
              <a:t>:</a:t>
            </a:r>
          </a:p>
          <a:p>
            <a:pPr>
              <a:buFont typeface="Arial" panose="020B0604020202020204" pitchFamily="34" charset="0"/>
              <a:buChar char="•"/>
            </a:pPr>
            <a:r>
              <a:rPr lang="id-ID" dirty="0">
                <a:highlight>
                  <a:srgbClr val="FFFF00"/>
                </a:highlight>
              </a:rPr>
              <a:t>Gunakan sistem pembayaran yang terpercaya dan aman untuk melindungi data keuangan pelanggan.</a:t>
            </a:r>
          </a:p>
          <a:p>
            <a:pPr>
              <a:buFont typeface="Arial" panose="020B0604020202020204" pitchFamily="34" charset="0"/>
              <a:buChar char="•"/>
            </a:pPr>
            <a:r>
              <a:rPr lang="id-ID" dirty="0"/>
              <a:t>Pastikan ada prosedur untuk menangani pengembalian uang dengan cepat dan efisien.</a:t>
            </a:r>
            <a:endParaRPr lang="en-US" dirty="0"/>
          </a:p>
          <a:p>
            <a:pPr>
              <a:buFont typeface="Arial" panose="020B0604020202020204" pitchFamily="34" charset="0"/>
              <a:buChar char="•"/>
            </a:pPr>
            <a:r>
              <a:rPr lang="en-US" b="1" dirty="0"/>
              <a:t>4. </a:t>
            </a:r>
            <a:r>
              <a:rPr lang="id-ID" b="1" dirty="0"/>
              <a:t>Jaminan Layanan</a:t>
            </a:r>
            <a:r>
              <a:rPr lang="id-ID" dirty="0"/>
              <a:t>:</a:t>
            </a:r>
            <a:endParaRPr lang="en-US" dirty="0"/>
          </a:p>
          <a:p>
            <a:pPr>
              <a:buFont typeface="Arial" panose="020B0604020202020204" pitchFamily="34" charset="0"/>
              <a:buChar char="•"/>
            </a:pPr>
            <a:r>
              <a:rPr lang="id-ID" dirty="0"/>
              <a:t>Berikan jaminan bahwa layanan yang dijanjikan (kamar, meja, atau layanan lain) akan sesuai dengan apa yang diiklankan.</a:t>
            </a:r>
            <a:endParaRPr lang="en-US" dirty="0"/>
          </a:p>
          <a:p>
            <a:pPr>
              <a:buFont typeface="Arial" panose="020B0604020202020204" pitchFamily="34" charset="0"/>
              <a:buChar char="•"/>
            </a:pPr>
            <a:r>
              <a:rPr lang="id-ID" dirty="0"/>
              <a:t>Jika terjadi masalah, berikan solusi alternatif atau kompensasi sesuai kebijakan.</a:t>
            </a:r>
            <a:endParaRPr lang="en-US" dirty="0"/>
          </a:p>
          <a:p>
            <a:pPr>
              <a:buFont typeface="Arial" panose="020B0604020202020204" pitchFamily="34" charset="0"/>
              <a:buChar char="•"/>
            </a:pPr>
            <a:r>
              <a:rPr lang="en-US" b="1" dirty="0"/>
              <a:t>5. </a:t>
            </a:r>
            <a:r>
              <a:rPr lang="id-ID" b="1" dirty="0"/>
              <a:t>Pelayanan Pelanggan</a:t>
            </a:r>
            <a:r>
              <a:rPr lang="id-ID" dirty="0"/>
              <a:t>:</a:t>
            </a:r>
            <a:endParaRPr lang="en-US" dirty="0"/>
          </a:p>
          <a:p>
            <a:pPr>
              <a:buFont typeface="Arial" panose="020B0604020202020204" pitchFamily="34" charset="0"/>
              <a:buChar char="•"/>
            </a:pPr>
            <a:r>
              <a:rPr lang="id-ID" dirty="0"/>
              <a:t>Siapkan tim layanan pelanggan yang siap menjawab pertanyaan terkait kebijakan ini.</a:t>
            </a:r>
            <a:endParaRPr lang="en-US" dirty="0"/>
          </a:p>
          <a:p>
            <a:pPr>
              <a:buFont typeface="Arial" panose="020B0604020202020204" pitchFamily="34" charset="0"/>
              <a:buChar char="•"/>
            </a:pPr>
            <a:r>
              <a:rPr lang="id-ID" dirty="0"/>
              <a:t>Tanggapi semua pertanyaan atau keluhan dengan cepat dan profesional.</a:t>
            </a:r>
            <a:endParaRPr lang="en-US" dirty="0"/>
          </a:p>
          <a:p>
            <a:pPr>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2292419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F4F2F4C7-72BF-F952-A159-27E2BE0946D1}"/>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3F8C7F78-3148-6417-5E11-424669EAA0E3}"/>
              </a:ext>
            </a:extLst>
          </p:cNvPr>
          <p:cNvSpPr>
            <a:spLocks noGrp="1"/>
          </p:cNvSpPr>
          <p:nvPr>
            <p:ph idx="1"/>
          </p:nvPr>
        </p:nvSpPr>
        <p:spPr>
          <a:xfrm>
            <a:off x="1219200" y="1807029"/>
            <a:ext cx="8761413" cy="4212771"/>
          </a:xfrm>
        </p:spPr>
        <p:txBody>
          <a:bodyPr>
            <a:normAutofit fontScale="92500" lnSpcReduction="10000"/>
          </a:bodyPr>
          <a:lstStyle/>
          <a:p>
            <a:r>
              <a:rPr lang="id-ID" sz="2800" b="1" dirty="0">
                <a:highlight>
                  <a:srgbClr val="FFFF00"/>
                </a:highlight>
              </a:rPr>
              <a:t>Contoh Kebijakan</a:t>
            </a:r>
          </a:p>
          <a:p>
            <a:pPr>
              <a:buFont typeface="+mj-lt"/>
              <a:buAutoNum type="arabicPeriod"/>
            </a:pPr>
            <a:r>
              <a:rPr lang="id-ID" b="1" dirty="0"/>
              <a:t>Jaminan Pengembalian Uang</a:t>
            </a:r>
            <a:r>
              <a:rPr lang="id-ID" dirty="0"/>
              <a:t>: "Jika Anda membatalkan reservasi lebih dari 48 jam sebelum waktu </a:t>
            </a:r>
            <a:r>
              <a:rPr lang="id-ID" dirty="0" err="1"/>
              <a:t>check</a:t>
            </a:r>
            <a:r>
              <a:rPr lang="id-ID" dirty="0"/>
              <a:t>-in, kami akan mengembalikan 100% pembayaran Anda."</a:t>
            </a:r>
          </a:p>
          <a:p>
            <a:pPr>
              <a:buFont typeface="+mj-lt"/>
              <a:buAutoNum type="arabicPeriod"/>
            </a:pPr>
            <a:r>
              <a:rPr lang="id-ID" b="1" dirty="0"/>
              <a:t>Kondisi Khusus</a:t>
            </a:r>
            <a:r>
              <a:rPr lang="id-ID" dirty="0"/>
              <a:t>: "Jika layanan yang dijanjikan tidak terpenuhi (misalnya, tidak ada kamar yang tersedia meskipun sudah reservasi), Anda berhak untuk meminta pengembalian uang penuh.“</a:t>
            </a:r>
            <a:endParaRPr lang="en-US" dirty="0"/>
          </a:p>
          <a:p>
            <a:pPr marL="0" indent="0">
              <a:buNone/>
            </a:pPr>
            <a:endParaRPr lang="id-ID" dirty="0"/>
          </a:p>
          <a:p>
            <a:r>
              <a:rPr lang="id-ID" sz="2800" dirty="0">
                <a:highlight>
                  <a:srgbClr val="FFFF00"/>
                </a:highlight>
              </a:rPr>
              <a:t>Penutup</a:t>
            </a:r>
            <a:endParaRPr lang="en-US" sz="2800" dirty="0">
              <a:highlight>
                <a:srgbClr val="FFFF00"/>
              </a:highlight>
            </a:endParaRPr>
          </a:p>
          <a:p>
            <a:r>
              <a:rPr lang="id-ID" dirty="0">
                <a:highlight>
                  <a:srgbClr val="FFFF00"/>
                </a:highlight>
              </a:rPr>
              <a:t>Dengan menerapkan sistem pembayaran reservasi bergaransi, Anda dapat meningkatkan kepuasan pelanggan dan kepercayaan, sekaligus meminimalkan risiko bagi bisnis Anda. Pastikan semua pihak memahami dan setuju dengan kebijakan ini untuk menghindari kebingungan di kemudian hari</a:t>
            </a:r>
            <a:r>
              <a:rPr lang="id-ID" dirty="0"/>
              <a:t>.</a:t>
            </a:r>
          </a:p>
        </p:txBody>
      </p:sp>
    </p:spTree>
    <p:extLst>
      <p:ext uri="{BB962C8B-B14F-4D97-AF65-F5344CB8AC3E}">
        <p14:creationId xmlns:p14="http://schemas.microsoft.com/office/powerpoint/2010/main" val="12760463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TM02900722[[fn=Ion Boardroom]]</Template>
  <TotalTime>2871</TotalTime>
  <Words>1520</Words>
  <Application>Microsoft Office PowerPoint</Application>
  <PresentationFormat>Layar Lebar</PresentationFormat>
  <Paragraphs>153</Paragraphs>
  <Slides>19</Slides>
  <Notes>0</Notes>
  <HiddenSlides>0</HiddenSlides>
  <MMClips>0</MMClips>
  <ScaleCrop>false</ScaleCrop>
  <HeadingPairs>
    <vt:vector size="6" baseType="variant">
      <vt:variant>
        <vt:lpstr>Font Dipakai</vt:lpstr>
      </vt:variant>
      <vt:variant>
        <vt:i4>3</vt:i4>
      </vt:variant>
      <vt:variant>
        <vt:lpstr>Tema</vt:lpstr>
      </vt:variant>
      <vt:variant>
        <vt:i4>1</vt:i4>
      </vt:variant>
      <vt:variant>
        <vt:lpstr>Judul Slide</vt:lpstr>
      </vt:variant>
      <vt:variant>
        <vt:i4>19</vt:i4>
      </vt:variant>
    </vt:vector>
  </HeadingPairs>
  <TitlesOfParts>
    <vt:vector size="23" baseType="lpstr">
      <vt:lpstr>Arial</vt:lpstr>
      <vt:lpstr>Century Gothic</vt:lpstr>
      <vt:lpstr>Wingdings 3</vt:lpstr>
      <vt:lpstr>Ion Boardroom</vt:lpstr>
      <vt:lpstr>Menerima Dan Menolak Reservasi</vt:lpstr>
      <vt:lpstr>Presentasi PowerPoint</vt:lpstr>
      <vt:lpstr>Presentasi PowerPoint</vt:lpstr>
      <vt:lpstr>Presentasi PowerPoint</vt:lpstr>
      <vt:lpstr>Presentasi PowerPoint</vt:lpstr>
      <vt:lpstr>Pembayaran Reservasi Bergaransi</vt:lpstr>
      <vt:lpstr>Langkah-Langkah Implementasi </vt:lpstr>
      <vt:lpstr>Presentasi PowerPoint</vt:lpstr>
      <vt:lpstr>Presentasi PowerPoint</vt:lpstr>
      <vt:lpstr>Menangani Perubahan Pembatalan Dan No Show</vt:lpstr>
      <vt:lpstr>Presentasi PowerPoint</vt:lpstr>
      <vt:lpstr>Presentasi PowerPoint</vt:lpstr>
      <vt:lpstr>Presentasi PowerPoint</vt:lpstr>
      <vt:lpstr>Presentasi PowerPoint</vt:lpstr>
      <vt:lpstr>Laporan Reservasi</vt:lpstr>
      <vt:lpstr>Presentasi PowerPoint</vt:lpstr>
      <vt:lpstr>Presentasi PowerPoint</vt:lpstr>
      <vt:lpstr>Presentasi PowerPoint</vt:lpstr>
      <vt:lpstr>Presentasi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yusminar wahyuningsih</dc:creator>
  <cp:lastModifiedBy>yusminar wahyuningsih</cp:lastModifiedBy>
  <cp:revision>2</cp:revision>
  <dcterms:created xsi:type="dcterms:W3CDTF">2024-09-17T03:39:52Z</dcterms:created>
  <dcterms:modified xsi:type="dcterms:W3CDTF">2024-09-19T03:31:33Z</dcterms:modified>
</cp:coreProperties>
</file>