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303" r:id="rId3"/>
    <p:sldId id="314" r:id="rId4"/>
    <p:sldId id="305" r:id="rId5"/>
    <p:sldId id="304" r:id="rId6"/>
    <p:sldId id="315" r:id="rId7"/>
    <p:sldId id="320" r:id="rId8"/>
    <p:sldId id="322" r:id="rId9"/>
    <p:sldId id="321" r:id="rId10"/>
    <p:sldId id="316" r:id="rId11"/>
    <p:sldId id="323" r:id="rId12"/>
    <p:sldId id="300" r:id="rId13"/>
  </p:sldIdLst>
  <p:sldSz cx="9144000" cy="6858000" type="screen4x3"/>
  <p:notesSz cx="7045325" cy="9345613"/>
  <p:custDataLst>
    <p:tags r:id="rId1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Full" cryptAlgorithmClass="hash" cryptAlgorithmType="typeAny" cryptAlgorithmSid="4" spinCount="100000" saltData="SvFrDv/kzoZ0/VZstOapwg==" hashData="/K7Jk3z6t2OEzOFs8xi5SGqGVdo="/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2" autoAdjust="0"/>
    <p:restoredTop sz="94580" autoAdjust="0"/>
  </p:normalViewPr>
  <p:slideViewPr>
    <p:cSldViewPr>
      <p:cViewPr varScale="1">
        <p:scale>
          <a:sx n="71" d="100"/>
          <a:sy n="71" d="100"/>
        </p:scale>
        <p:origin x="-124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</a:t>
            </a:r>
            <a:r>
              <a:rPr lang="id-ID" sz="11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SIF15404</a:t>
            </a:r>
            <a:r>
              <a:rPr kumimoji="0" lang="id-ID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BASIS DATA LANJUT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4969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 4FM-D2.04.01                                                Rev : 00                                     Tanggal Berlaku : </a:t>
            </a:r>
            <a:r>
              <a:rPr lang="id-ID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01 November 2016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</a:t>
            </a:r>
            <a:r>
              <a:rPr lang="id-ID" sz="11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SIF15404</a:t>
            </a:r>
            <a:r>
              <a:rPr kumimoji="0" lang="id-ID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BASIS DATA LANJUT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164165" y="6015771"/>
            <a:ext cx="84969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 4FM-D2.04.01                                                Rev : 00                                     Tanggal Berlaku : </a:t>
            </a:r>
            <a:r>
              <a:rPr lang="id-ID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01 November 2016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4969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 4FM-D2.04.01                                                Rev : 00                                     Tanggal Berlaku : </a:t>
            </a:r>
            <a:r>
              <a:rPr lang="id-ID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01 November 2016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1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</a:t>
            </a:r>
            <a:r>
              <a:rPr lang="id-ID" sz="11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SIF15404</a:t>
            </a:r>
            <a:r>
              <a:rPr kumimoji="0" lang="id-ID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– 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BASIS DATA LANJUT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 userDrawn="1"/>
        </p:nvSpPr>
        <p:spPr bwMode="auto">
          <a:xfrm>
            <a:off x="251520" y="6237312"/>
            <a:ext cx="84969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 4FM-D2.04.01                                                Rev : 00                                     Tanggal Berlaku : </a:t>
            </a:r>
            <a:r>
              <a:rPr lang="id-ID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01 November 2016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PERINTAH JOIN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4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79512" y="6327411"/>
            <a:ext cx="84969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 4FM-D2.04.01                                                Rev : 00                                     Tanggal Berlaku : </a:t>
            </a:r>
            <a:r>
              <a:rPr lang="id-ID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01 November 2016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OUTER JOIN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09452" y="1484784"/>
            <a:ext cx="7704856" cy="4349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nn-NO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nn-NO" i="1" dirty="0" smtClean="0">
                <a:solidFill>
                  <a:srgbClr val="FF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Outer Join </a:t>
            </a:r>
            <a:r>
              <a:rPr lang="sv-SE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mengembalikan semua record saat ada kecocokan baik dalam tabel record kiri (table1) atau right (table2)</a:t>
            </a:r>
            <a:endParaRPr lang="sv-SE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nn-NO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55576" y="3789040"/>
            <a:ext cx="60486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CD"/>
                </a:solidFill>
                <a:latin typeface="Consolas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i="1" dirty="0" err="1">
                <a:solidFill>
                  <a:srgbClr val="000000"/>
                </a:solidFill>
                <a:latin typeface="Consolas"/>
              </a:rPr>
              <a:t>column_name</a:t>
            </a:r>
            <a:r>
              <a:rPr lang="en-US" i="1" dirty="0">
                <a:solidFill>
                  <a:srgbClr val="000000"/>
                </a:solidFill>
                <a:latin typeface="Consolas"/>
              </a:rPr>
              <a:t>(s)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CD"/>
                </a:solidFill>
                <a:latin typeface="Consolas"/>
              </a:rPr>
              <a:t>FROM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i="1" dirty="0">
                <a:solidFill>
                  <a:srgbClr val="000000"/>
                </a:solidFill>
                <a:latin typeface="Consolas"/>
              </a:rPr>
              <a:t>table1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CD"/>
                </a:solidFill>
                <a:latin typeface="Consolas"/>
              </a:rPr>
              <a:t>FULL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OUTER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JOIN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i="1" dirty="0">
                <a:solidFill>
                  <a:srgbClr val="000000"/>
                </a:solidFill>
                <a:latin typeface="Consolas"/>
              </a:rPr>
              <a:t>table2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ON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i="1" dirty="0">
                <a:solidFill>
                  <a:srgbClr val="000000"/>
                </a:solidFill>
                <a:latin typeface="Consolas"/>
              </a:rPr>
              <a:t>table1.column_name 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=</a:t>
            </a:r>
            <a:r>
              <a:rPr lang="en-US" i="1" dirty="0">
                <a:solidFill>
                  <a:srgbClr val="000000"/>
                </a:solidFill>
                <a:latin typeface="Consolas"/>
              </a:rPr>
              <a:t> table2.column_name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51917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CONTOH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>
              <a:spcBef>
                <a:spcPct val="0"/>
              </a:spcBef>
              <a:defRPr/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OUTER JOIN</a:t>
            </a:r>
            <a:endParaRPr lang="id-ID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50728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268288"/>
            <a:endParaRPr lang="en-US" dirty="0" smtClean="0">
              <a:solidFill>
                <a:srgbClr val="0000CD"/>
              </a:solidFill>
              <a:latin typeface="Cambria" panose="02040503050406030204" pitchFamily="18" charset="0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1773008"/>
              </p:ext>
            </p:extLst>
          </p:nvPr>
        </p:nvGraphicFramePr>
        <p:xfrm>
          <a:off x="705236" y="3140153"/>
          <a:ext cx="6696744" cy="2198997"/>
        </p:xfrm>
        <a:graphic>
          <a:graphicData uri="http://schemas.openxmlformats.org/drawingml/2006/table">
            <a:tbl>
              <a:tblPr/>
              <a:tblGrid>
                <a:gridCol w="2520280"/>
                <a:gridCol w="4176464"/>
              </a:tblGrid>
              <a:tr h="413899"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sz="1700" dirty="0" err="1" smtClean="0">
                          <a:effectLst/>
                        </a:rPr>
                        <a:t>Hasil</a:t>
                      </a:r>
                      <a:r>
                        <a:rPr lang="en-US" sz="1700" baseline="0" dirty="0" smtClean="0">
                          <a:effectLst/>
                        </a:rPr>
                        <a:t> Outer Join</a:t>
                      </a:r>
                      <a:endParaRPr lang="en-US" sz="1700" dirty="0">
                        <a:effectLst/>
                      </a:endParaRP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22205"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rgbClr val="000000"/>
                          </a:solidFill>
                          <a:latin typeface="Consolas"/>
                        </a:rPr>
                        <a:t>Orders.ID</a:t>
                      </a:r>
                      <a:endParaRPr lang="en-US" sz="1700" dirty="0">
                        <a:effectLst/>
                      </a:endParaRP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 smtClean="0">
                          <a:solidFill>
                            <a:srgbClr val="000000"/>
                          </a:solidFill>
                          <a:latin typeface="Consolas"/>
                        </a:rPr>
                        <a:t>Customers.Nama</a:t>
                      </a:r>
                      <a:r>
                        <a:rPr lang="en-US" sz="1800" dirty="0" smtClean="0">
                          <a:solidFill>
                            <a:srgbClr val="000000"/>
                          </a:solidFill>
                          <a:latin typeface="Consolas"/>
                        </a:rPr>
                        <a:t> </a:t>
                      </a:r>
                      <a:endParaRPr lang="en-US" sz="1700" dirty="0">
                        <a:effectLst/>
                      </a:endParaRP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  <a:tr h="398797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1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Arman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  <a:tr h="398797">
                <a:tc>
                  <a:txBody>
                    <a:bodyPr/>
                    <a:lstStyle/>
                    <a:p>
                      <a:pPr algn="l" fontAlgn="t"/>
                      <a:endParaRPr lang="en-US" sz="1700" i="1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Al </a:t>
                      </a:r>
                      <a:r>
                        <a:rPr lang="en-US" sz="1700" dirty="0" err="1" smtClean="0">
                          <a:effectLst/>
                        </a:rPr>
                        <a:t>Fatih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  <a:tr h="454705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3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Tari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705236" y="1916832"/>
            <a:ext cx="74671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CD"/>
                </a:solidFill>
                <a:latin typeface="Consolas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 Orders.ID, </a:t>
            </a:r>
            <a:r>
              <a:rPr lang="en-US" dirty="0" err="1" smtClean="0">
                <a:solidFill>
                  <a:srgbClr val="000000"/>
                </a:solidFill>
                <a:latin typeface="Consolas"/>
              </a:rPr>
              <a:t>Customers.Nama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,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CD"/>
                </a:solidFill>
                <a:latin typeface="Consolas"/>
              </a:rPr>
              <a:t>FROM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Customers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CD"/>
                </a:solidFill>
                <a:latin typeface="Consolas"/>
              </a:rPr>
              <a:t>FULL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OUTER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JOIN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Orders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ON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Customers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. ID=Orders.ID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129084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JOIN</a:t>
            </a:r>
            <a:endParaRPr kumimoji="0" lang="id-ID" sz="36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i="1" dirty="0" smtClean="0">
                <a:solidFill>
                  <a:srgbClr val="FF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Join</a:t>
            </a:r>
            <a:r>
              <a:rPr lang="id-ID" dirty="0" smtClean="0">
                <a:solidFill>
                  <a:srgbClr val="FF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 perintah </a:t>
            </a:r>
            <a:r>
              <a:rPr lang="id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yang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berfungsi untuk melakukan relasi antara kedua tabel atau lebih yang saling memiliki hubungan </a:t>
            </a:r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</a:t>
            </a:r>
            <a:r>
              <a:rPr lang="id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elasi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( ditandai dengan adanya primary key pada tabel master dan foregn key pada tabel transaksi )</a:t>
            </a:r>
            <a:endParaRPr lang="en-US" i="1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391904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Table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Berelasi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50728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268288"/>
            <a:endParaRPr lang="en-US" dirty="0" smtClean="0">
              <a:solidFill>
                <a:srgbClr val="0000CD"/>
              </a:solidFill>
              <a:latin typeface="Cambria" panose="02040503050406030204" pitchFamily="18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0747461"/>
              </p:ext>
            </p:extLst>
          </p:nvPr>
        </p:nvGraphicFramePr>
        <p:xfrm>
          <a:off x="431976" y="3863181"/>
          <a:ext cx="3682751" cy="2080886"/>
        </p:xfrm>
        <a:graphic>
          <a:graphicData uri="http://schemas.openxmlformats.org/drawingml/2006/table">
            <a:tbl>
              <a:tblPr/>
              <a:tblGrid>
                <a:gridCol w="514400"/>
                <a:gridCol w="864096"/>
                <a:gridCol w="2304255"/>
              </a:tblGrid>
              <a:tr h="413899">
                <a:tc gridSpan="3"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Table Customers</a:t>
                      </a:r>
                      <a:endParaRPr lang="en-US" sz="1700" dirty="0">
                        <a:effectLst/>
                      </a:endParaRP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98797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ID</a:t>
                      </a:r>
                      <a:endParaRPr lang="en-US" sz="1700" dirty="0">
                        <a:effectLst/>
                      </a:endParaRP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err="1" smtClean="0">
                          <a:effectLst/>
                        </a:rPr>
                        <a:t>nama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err="1" smtClean="0">
                          <a:effectLst/>
                        </a:rPr>
                        <a:t>Alamat</a:t>
                      </a:r>
                      <a:r>
                        <a:rPr lang="en-US" sz="1700" dirty="0" smtClean="0">
                          <a:effectLst/>
                        </a:rPr>
                        <a:t> 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  <a:tr h="398797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1</a:t>
                      </a:r>
                      <a:endParaRPr lang="en-US" sz="1700" dirty="0">
                        <a:effectLst/>
                      </a:endParaRP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Arman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Bandar Lampung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  <a:tr h="398886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>
                          <a:effectLst/>
                        </a:rPr>
                        <a:t>2</a:t>
                      </a: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ES" sz="1700" dirty="0" smtClean="0">
                          <a:effectLst/>
                        </a:rPr>
                        <a:t>Al </a:t>
                      </a:r>
                      <a:r>
                        <a:rPr lang="es-ES" sz="1700" dirty="0" err="1" smtClean="0">
                          <a:effectLst/>
                        </a:rPr>
                        <a:t>Fatih</a:t>
                      </a:r>
                      <a:endParaRPr lang="es-E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ES" sz="1700" dirty="0" err="1" smtClean="0">
                          <a:effectLst/>
                        </a:rPr>
                        <a:t>Sukabumi</a:t>
                      </a:r>
                      <a:endParaRPr lang="es-E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4705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>
                          <a:effectLst/>
                        </a:rPr>
                        <a:t>3</a:t>
                      </a: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Tari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err="1" smtClean="0">
                          <a:effectLst/>
                        </a:rPr>
                        <a:t>Tanjung</a:t>
                      </a:r>
                      <a:r>
                        <a:rPr lang="en-US" sz="1700" baseline="0" dirty="0" smtClean="0">
                          <a:effectLst/>
                        </a:rPr>
                        <a:t> </a:t>
                      </a:r>
                      <a:r>
                        <a:rPr lang="en-US" sz="1700" baseline="0" dirty="0" err="1" smtClean="0">
                          <a:effectLst/>
                        </a:rPr>
                        <a:t>Karang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0560143"/>
              </p:ext>
            </p:extLst>
          </p:nvPr>
        </p:nvGraphicFramePr>
        <p:xfrm>
          <a:off x="4355976" y="3875303"/>
          <a:ext cx="3682751" cy="2030210"/>
        </p:xfrm>
        <a:graphic>
          <a:graphicData uri="http://schemas.openxmlformats.org/drawingml/2006/table">
            <a:tbl>
              <a:tblPr/>
              <a:tblGrid>
                <a:gridCol w="1232627"/>
                <a:gridCol w="577916"/>
                <a:gridCol w="1872208"/>
              </a:tblGrid>
              <a:tr h="406042">
                <a:tc gridSpan="3"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Table Order</a:t>
                      </a:r>
                      <a:endParaRPr lang="en-US" sz="1700" dirty="0">
                        <a:effectLst/>
                      </a:endParaRP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6042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err="1" smtClean="0">
                          <a:effectLst/>
                        </a:rPr>
                        <a:t>No_Order</a:t>
                      </a:r>
                      <a:endParaRPr lang="en-US" sz="1700" dirty="0">
                        <a:effectLst/>
                      </a:endParaRP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ID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err="1">
                          <a:effectLst/>
                        </a:rPr>
                        <a:t>OrderDate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  <a:tr h="406042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101</a:t>
                      </a:r>
                      <a:endParaRPr lang="en-US" sz="1700" dirty="0">
                        <a:effectLst/>
                      </a:endParaRP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1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>
                          <a:effectLst/>
                        </a:rPr>
                        <a:t>1996-09-18</a:t>
                      </a: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  <a:tr h="406042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102</a:t>
                      </a:r>
                      <a:endParaRPr lang="en-US" sz="1700" dirty="0">
                        <a:effectLst/>
                      </a:endParaRP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3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>
                          <a:effectLst/>
                        </a:rPr>
                        <a:t>1996-09-19</a:t>
                      </a: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6042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103</a:t>
                      </a:r>
                      <a:endParaRPr lang="en-US" sz="1700" dirty="0">
                        <a:effectLst/>
                      </a:endParaRP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9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>
                          <a:effectLst/>
                        </a:rPr>
                        <a:t>1996-09-20</a:t>
                      </a: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</a:tbl>
          </a:graphicData>
        </a:graphic>
      </p:graphicFrame>
      <p:grpSp>
        <p:nvGrpSpPr>
          <p:cNvPr id="15" name="Group 14"/>
          <p:cNvGrpSpPr/>
          <p:nvPr/>
        </p:nvGrpSpPr>
        <p:grpSpPr>
          <a:xfrm>
            <a:off x="456782" y="1679495"/>
            <a:ext cx="7571601" cy="2016224"/>
            <a:chOff x="456782" y="1679495"/>
            <a:chExt cx="7571601" cy="2016224"/>
          </a:xfrm>
        </p:grpSpPr>
        <p:sp>
          <p:nvSpPr>
            <p:cNvPr id="10" name="Rectangle 9"/>
            <p:cNvSpPr/>
            <p:nvPr/>
          </p:nvSpPr>
          <p:spPr>
            <a:xfrm>
              <a:off x="456782" y="1679495"/>
              <a:ext cx="7571601" cy="2016224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Snip Single Corner Rectangle 10"/>
            <p:cNvSpPr/>
            <p:nvPr/>
          </p:nvSpPr>
          <p:spPr>
            <a:xfrm>
              <a:off x="1187624" y="1823511"/>
              <a:ext cx="1491075" cy="1728192"/>
            </a:xfrm>
            <a:prstGeom prst="snip1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 smtClean="0"/>
            </a:p>
            <a:p>
              <a:pPr algn="ctr"/>
              <a:r>
                <a:rPr lang="en-US" dirty="0" smtClean="0"/>
                <a:t>ID (</a:t>
              </a:r>
              <a:r>
                <a:rPr lang="en-US" dirty="0" err="1" smtClean="0"/>
                <a:t>Pk</a:t>
              </a:r>
              <a:r>
                <a:rPr lang="en-US" dirty="0" smtClean="0"/>
                <a:t>)</a:t>
              </a:r>
            </a:p>
            <a:p>
              <a:pPr algn="ctr"/>
              <a:r>
                <a:rPr lang="en-US" dirty="0" smtClean="0"/>
                <a:t>Nama</a:t>
              </a:r>
            </a:p>
            <a:p>
              <a:pPr algn="ctr"/>
              <a:r>
                <a:rPr lang="en-US" dirty="0" err="1" smtClean="0"/>
                <a:t>Alamat</a:t>
              </a:r>
              <a:endParaRPr lang="en-US" dirty="0" smtClean="0"/>
            </a:p>
            <a:p>
              <a:pPr algn="ctr"/>
              <a:endParaRPr lang="en-US" dirty="0" smtClean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</p:txBody>
        </p:sp>
        <p:sp>
          <p:nvSpPr>
            <p:cNvPr id="12" name="Snip Single Corner Rectangle 11"/>
            <p:cNvSpPr/>
            <p:nvPr/>
          </p:nvSpPr>
          <p:spPr>
            <a:xfrm>
              <a:off x="5868144" y="1823511"/>
              <a:ext cx="1491075" cy="1728192"/>
            </a:xfrm>
            <a:prstGeom prst="snip1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 smtClean="0"/>
            </a:p>
            <a:p>
              <a:pPr algn="ctr"/>
              <a:r>
                <a:rPr lang="en-US" dirty="0" err="1" smtClean="0"/>
                <a:t>No_order</a:t>
              </a:r>
              <a:endParaRPr lang="en-US" dirty="0" smtClean="0"/>
            </a:p>
            <a:p>
              <a:pPr algn="ctr"/>
              <a:r>
                <a:rPr lang="en-US" dirty="0" smtClean="0"/>
                <a:t>ID(</a:t>
              </a:r>
              <a:r>
                <a:rPr lang="en-US" dirty="0" err="1" smtClean="0"/>
                <a:t>Fk</a:t>
              </a:r>
              <a:r>
                <a:rPr lang="en-US" dirty="0" smtClean="0"/>
                <a:t>)</a:t>
              </a:r>
            </a:p>
            <a:p>
              <a:pPr algn="ctr"/>
              <a:r>
                <a:rPr lang="en-US" dirty="0" err="1" smtClean="0"/>
                <a:t>Order_date</a:t>
              </a:r>
              <a:endParaRPr lang="en-US" dirty="0" smtClean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</p:txBody>
        </p:sp>
        <p:cxnSp>
          <p:nvCxnSpPr>
            <p:cNvPr id="13" name="Elbow Connector 12"/>
            <p:cNvCxnSpPr/>
            <p:nvPr/>
          </p:nvCxnSpPr>
          <p:spPr>
            <a:xfrm>
              <a:off x="2771800" y="2255559"/>
              <a:ext cx="3024336" cy="309345"/>
            </a:xfrm>
            <a:prstGeom prst="bentConnector3">
              <a:avLst/>
            </a:prstGeom>
            <a:ln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2731463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noProof="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INNER JOIN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09452" y="1484784"/>
            <a:ext cx="7704856" cy="4349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nn-NO" i="1" dirty="0" smtClean="0">
                <a:solidFill>
                  <a:srgbClr val="FF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Inner Join </a:t>
            </a:r>
            <a:r>
              <a:rPr lang="nn-NO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sv-SE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mempunyai syarat dimana dalam menggabungkan kedua hubungan harus mempunyai nilai yang sama</a:t>
            </a:r>
          </a:p>
          <a:p>
            <a:pPr algn="just"/>
            <a:endParaRPr lang="nn-NO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9452" y="2924944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rgbClr val="0000CD"/>
                </a:solidFill>
                <a:latin typeface="Consolas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i="1" dirty="0" err="1">
                <a:solidFill>
                  <a:srgbClr val="000000"/>
                </a:solidFill>
                <a:latin typeface="Consolas"/>
              </a:rPr>
              <a:t>column_name</a:t>
            </a:r>
            <a:r>
              <a:rPr lang="en-US" i="1" dirty="0">
                <a:solidFill>
                  <a:srgbClr val="000000"/>
                </a:solidFill>
                <a:latin typeface="Consolas"/>
              </a:rPr>
              <a:t>(s)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CD"/>
                </a:solidFill>
                <a:latin typeface="Consolas"/>
              </a:rPr>
              <a:t>FROM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i="1" dirty="0">
                <a:solidFill>
                  <a:srgbClr val="000000"/>
                </a:solidFill>
                <a:latin typeface="Consolas"/>
              </a:rPr>
              <a:t>table1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CD"/>
                </a:solidFill>
                <a:latin typeface="Consolas"/>
              </a:rPr>
              <a:t>INNER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JOIN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i="1" dirty="0">
                <a:solidFill>
                  <a:srgbClr val="000000"/>
                </a:solidFill>
                <a:latin typeface="Consolas"/>
              </a:rPr>
              <a:t>table2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ON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i="1" dirty="0">
                <a:solidFill>
                  <a:srgbClr val="000000"/>
                </a:solidFill>
                <a:latin typeface="Consolas"/>
              </a:rPr>
              <a:t>table1.column_name 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=</a:t>
            </a:r>
            <a:r>
              <a:rPr lang="en-US" i="1" dirty="0">
                <a:solidFill>
                  <a:srgbClr val="000000"/>
                </a:solidFill>
                <a:latin typeface="Consolas"/>
              </a:rPr>
              <a:t> table2.column_name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350375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CONTOH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>
              <a:spcBef>
                <a:spcPct val="0"/>
              </a:spcBef>
              <a:defRPr/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INNER JOIN</a:t>
            </a:r>
            <a:endParaRPr lang="id-ID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507288" cy="226298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dirty="0" smtClean="0">
              <a:solidFill>
                <a:srgbClr val="0000CD"/>
              </a:solidFill>
              <a:latin typeface="Consolas"/>
            </a:endParaRPr>
          </a:p>
          <a:p>
            <a:pPr algn="l"/>
            <a:r>
              <a:rPr lang="en-US" dirty="0" smtClean="0">
                <a:solidFill>
                  <a:srgbClr val="0000CD"/>
                </a:solidFill>
                <a:latin typeface="Consolas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Orders.ID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, </a:t>
            </a:r>
            <a:r>
              <a:rPr lang="en-US" dirty="0" err="1" smtClean="0">
                <a:solidFill>
                  <a:srgbClr val="000000"/>
                </a:solidFill>
                <a:latin typeface="Consolas"/>
              </a:rPr>
              <a:t>Customers.Nama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 </a:t>
            </a:r>
            <a:r>
              <a:rPr lang="en-US" dirty="0" smtClean="0">
                <a:solidFill>
                  <a:srgbClr val="0000CD"/>
                </a:solidFill>
                <a:latin typeface="Consolas"/>
              </a:rPr>
              <a:t>FROM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Orders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CD"/>
                </a:solidFill>
                <a:latin typeface="Consolas"/>
              </a:rPr>
              <a:t>INNER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JOIN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Customers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ON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Orders.ID 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= 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Customers.ID</a:t>
            </a:r>
          </a:p>
          <a:p>
            <a:pPr algn="l"/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9443380"/>
              </p:ext>
            </p:extLst>
          </p:nvPr>
        </p:nvGraphicFramePr>
        <p:xfrm>
          <a:off x="611560" y="3893950"/>
          <a:ext cx="6696744" cy="1676792"/>
        </p:xfrm>
        <a:graphic>
          <a:graphicData uri="http://schemas.openxmlformats.org/drawingml/2006/table">
            <a:tbl>
              <a:tblPr/>
              <a:tblGrid>
                <a:gridCol w="1224136"/>
                <a:gridCol w="5472608"/>
              </a:tblGrid>
              <a:tr h="413899"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sz="1700" dirty="0" err="1" smtClean="0">
                          <a:effectLst/>
                        </a:rPr>
                        <a:t>Hasil</a:t>
                      </a:r>
                      <a:r>
                        <a:rPr lang="en-US" sz="1700" baseline="0" dirty="0" smtClean="0">
                          <a:effectLst/>
                        </a:rPr>
                        <a:t> Inner Join</a:t>
                      </a:r>
                      <a:endParaRPr lang="en-US" sz="1700" dirty="0">
                        <a:effectLst/>
                      </a:endParaRP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98797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Order.ID</a:t>
                      </a:r>
                      <a:endParaRPr lang="en-US" sz="1700" dirty="0">
                        <a:effectLst/>
                      </a:endParaRP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dirty="0" err="1" smtClean="0">
                          <a:solidFill>
                            <a:srgbClr val="000000"/>
                          </a:solidFill>
                          <a:latin typeface="Consolas"/>
                        </a:rPr>
                        <a:t>Customers.Nama</a:t>
                      </a:r>
                      <a:r>
                        <a:rPr lang="en-US" sz="1600" dirty="0" smtClean="0">
                          <a:solidFill>
                            <a:srgbClr val="000000"/>
                          </a:solidFill>
                          <a:latin typeface="Consolas"/>
                        </a:rPr>
                        <a:t> 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  <a:tr h="398797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1</a:t>
                      </a:r>
                      <a:endParaRPr lang="en-US" sz="1700" dirty="0">
                        <a:effectLst/>
                      </a:endParaRP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Arman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  <a:tr h="454705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>
                          <a:effectLst/>
                        </a:rPr>
                        <a:t>3</a:t>
                      </a: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Tari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662150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noProof="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LEFT JOIN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09452" y="1484784"/>
            <a:ext cx="7704856" cy="4349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nn-NO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nn-NO" i="1" dirty="0" smtClean="0">
                <a:solidFill>
                  <a:srgbClr val="FF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Left Joint </a:t>
            </a:r>
            <a:r>
              <a:rPr lang="sv-SE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mengembalikan semua record dari tabel kiri (table1), dan </a:t>
            </a:r>
            <a:r>
              <a:rPr lang="sv-SE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 yang </a:t>
            </a:r>
            <a:r>
              <a:rPr lang="sv-SE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cocok dari tabel kanan (table2). </a:t>
            </a:r>
            <a:r>
              <a:rPr lang="sv-SE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 menghasilkan NULL disisi </a:t>
            </a:r>
            <a:r>
              <a:rPr lang="sv-SE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kanan, jika tidak ada yang cocok</a:t>
            </a:r>
            <a:r>
              <a:rPr lang="sv-SE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nn-NO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55576" y="414908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rgbClr val="0000CD"/>
                </a:solidFill>
                <a:latin typeface="Consolas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i="1" dirty="0" err="1">
                <a:solidFill>
                  <a:srgbClr val="000000"/>
                </a:solidFill>
                <a:latin typeface="Consolas"/>
              </a:rPr>
              <a:t>column_name</a:t>
            </a:r>
            <a:r>
              <a:rPr lang="en-US" i="1" dirty="0">
                <a:solidFill>
                  <a:srgbClr val="000000"/>
                </a:solidFill>
                <a:latin typeface="Consolas"/>
              </a:rPr>
              <a:t>(s)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CD"/>
                </a:solidFill>
                <a:latin typeface="Consolas"/>
              </a:rPr>
              <a:t>FROM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i="1" dirty="0">
                <a:solidFill>
                  <a:srgbClr val="000000"/>
                </a:solidFill>
                <a:latin typeface="Consolas"/>
              </a:rPr>
              <a:t>table1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CD"/>
                </a:solidFill>
                <a:latin typeface="Consolas"/>
              </a:rPr>
              <a:t>LEFT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JOIN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i="1" dirty="0">
                <a:solidFill>
                  <a:srgbClr val="000000"/>
                </a:solidFill>
                <a:latin typeface="Consolas"/>
              </a:rPr>
              <a:t>table2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ON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i="1" dirty="0">
                <a:solidFill>
                  <a:srgbClr val="000000"/>
                </a:solidFill>
                <a:latin typeface="Consolas"/>
              </a:rPr>
              <a:t>table1.column_name 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=</a:t>
            </a:r>
            <a:r>
              <a:rPr lang="en-US" i="1" dirty="0">
                <a:solidFill>
                  <a:srgbClr val="000000"/>
                </a:solidFill>
                <a:latin typeface="Consolas"/>
              </a:rPr>
              <a:t> table2.column_name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6379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CONTOH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>
              <a:spcBef>
                <a:spcPct val="0"/>
              </a:spcBef>
              <a:defRPr/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LEFT JOIN</a:t>
            </a:r>
            <a:endParaRPr lang="id-ID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50728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268288"/>
            <a:endParaRPr lang="en-US" dirty="0" smtClean="0">
              <a:solidFill>
                <a:srgbClr val="0000CD"/>
              </a:solidFill>
              <a:latin typeface="Cambria" panose="020405030504060302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11560" y="1844824"/>
            <a:ext cx="79208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00CD"/>
                </a:solidFill>
                <a:latin typeface="Cambria" panose="02040503050406030204" pitchFamily="18" charset="0"/>
              </a:rPr>
              <a:t>SELECT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 </a:t>
            </a:r>
            <a:r>
              <a:rPr lang="en-US" sz="2400" dirty="0" err="1" smtClean="0">
                <a:solidFill>
                  <a:srgbClr val="000000"/>
                </a:solidFill>
                <a:latin typeface="Cambria" panose="02040503050406030204" pitchFamily="18" charset="0"/>
              </a:rPr>
              <a:t>Customers.Nama</a:t>
            </a:r>
            <a:r>
              <a:rPr lang="en-US" sz="2400" dirty="0" smtClean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Orders</a:t>
            </a:r>
            <a:r>
              <a:rPr lang="en-US" sz="2400" dirty="0" smtClean="0">
                <a:solidFill>
                  <a:srgbClr val="000000"/>
                </a:solidFill>
                <a:latin typeface="Cambria" panose="02040503050406030204" pitchFamily="18" charset="0"/>
              </a:rPr>
              <a:t>. ID</a:t>
            </a:r>
            <a:r>
              <a:rPr lang="en-US" sz="2400" dirty="0">
                <a:latin typeface="Cambria" panose="02040503050406030204" pitchFamily="18" charset="0"/>
              </a:rPr>
              <a:t/>
            </a:r>
            <a:br>
              <a:rPr lang="en-US" sz="2400" dirty="0">
                <a:latin typeface="Cambria" panose="02040503050406030204" pitchFamily="18" charset="0"/>
              </a:rPr>
            </a:br>
            <a:r>
              <a:rPr lang="en-US" sz="2400" dirty="0">
                <a:solidFill>
                  <a:srgbClr val="0000CD"/>
                </a:solidFill>
                <a:latin typeface="Cambria" panose="02040503050406030204" pitchFamily="18" charset="0"/>
              </a:rPr>
              <a:t>FROM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 Customers</a:t>
            </a:r>
            <a:r>
              <a:rPr lang="en-US" sz="2400" dirty="0">
                <a:latin typeface="Cambria" panose="02040503050406030204" pitchFamily="18" charset="0"/>
              </a:rPr>
              <a:t/>
            </a:r>
            <a:br>
              <a:rPr lang="en-US" sz="2400" dirty="0">
                <a:latin typeface="Cambria" panose="02040503050406030204" pitchFamily="18" charset="0"/>
              </a:rPr>
            </a:br>
            <a:r>
              <a:rPr lang="en-US" sz="2400" dirty="0">
                <a:solidFill>
                  <a:srgbClr val="0000CD"/>
                </a:solidFill>
                <a:latin typeface="Cambria" panose="02040503050406030204" pitchFamily="18" charset="0"/>
              </a:rPr>
              <a:t>LEFT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 </a:t>
            </a:r>
            <a:r>
              <a:rPr lang="en-US" sz="2400" dirty="0">
                <a:solidFill>
                  <a:srgbClr val="0000CD"/>
                </a:solidFill>
                <a:latin typeface="Cambria" panose="02040503050406030204" pitchFamily="18" charset="0"/>
              </a:rPr>
              <a:t>JOIN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 Orders </a:t>
            </a:r>
            <a:r>
              <a:rPr lang="en-US" sz="2400" dirty="0">
                <a:solidFill>
                  <a:srgbClr val="0000CD"/>
                </a:solidFill>
                <a:latin typeface="Cambria" panose="02040503050406030204" pitchFamily="18" charset="0"/>
              </a:rPr>
              <a:t>ON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 Customers</a:t>
            </a:r>
            <a:r>
              <a:rPr lang="en-US" sz="2400" dirty="0" smtClean="0">
                <a:solidFill>
                  <a:srgbClr val="000000"/>
                </a:solidFill>
                <a:latin typeface="Cambria" panose="02040503050406030204" pitchFamily="18" charset="0"/>
              </a:rPr>
              <a:t>. ID 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= Orders</a:t>
            </a:r>
            <a:r>
              <a:rPr lang="en-US" sz="2400" dirty="0" smtClean="0">
                <a:solidFill>
                  <a:srgbClr val="000000"/>
                </a:solidFill>
                <a:latin typeface="Cambria" panose="02040503050406030204" pitchFamily="18" charset="0"/>
              </a:rPr>
              <a:t>. ID</a:t>
            </a:r>
            <a:endParaRPr lang="en-US" sz="2400" dirty="0">
              <a:latin typeface="Cambria" panose="02040503050406030204" pitchFamily="18" charset="0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7513639"/>
              </p:ext>
            </p:extLst>
          </p:nvPr>
        </p:nvGraphicFramePr>
        <p:xfrm>
          <a:off x="755576" y="3212976"/>
          <a:ext cx="6696744" cy="2198997"/>
        </p:xfrm>
        <a:graphic>
          <a:graphicData uri="http://schemas.openxmlformats.org/drawingml/2006/table">
            <a:tbl>
              <a:tblPr/>
              <a:tblGrid>
                <a:gridCol w="2520280"/>
                <a:gridCol w="4176464"/>
              </a:tblGrid>
              <a:tr h="413899"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sz="1700" dirty="0" err="1" smtClean="0">
                          <a:effectLst/>
                        </a:rPr>
                        <a:t>Hasil</a:t>
                      </a:r>
                      <a:r>
                        <a:rPr lang="en-US" sz="1700" baseline="0" dirty="0" smtClean="0">
                          <a:effectLst/>
                        </a:rPr>
                        <a:t> Left Join</a:t>
                      </a:r>
                      <a:endParaRPr lang="en-US" sz="1700" dirty="0">
                        <a:effectLst/>
                      </a:endParaRP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22205"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 smtClean="0">
                          <a:solidFill>
                            <a:srgbClr val="000000"/>
                          </a:solidFill>
                          <a:latin typeface="Consolas"/>
                        </a:rPr>
                        <a:t>Customers.Nama</a:t>
                      </a:r>
                      <a:r>
                        <a:rPr lang="en-US" sz="1800" dirty="0" smtClean="0">
                          <a:solidFill>
                            <a:srgbClr val="000000"/>
                          </a:solidFill>
                          <a:latin typeface="Consolas"/>
                        </a:rPr>
                        <a:t> </a:t>
                      </a:r>
                      <a:endParaRPr lang="en-US" sz="1700" dirty="0">
                        <a:effectLst/>
                      </a:endParaRP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dirty="0" smtClean="0">
                          <a:effectLst/>
                        </a:rPr>
                        <a:t>Order.ID</a:t>
                      </a:r>
                      <a:r>
                        <a:rPr lang="en-US" sz="1600" dirty="0" smtClean="0">
                          <a:solidFill>
                            <a:srgbClr val="000000"/>
                          </a:solidFill>
                          <a:latin typeface="Consolas"/>
                        </a:rPr>
                        <a:t> 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  <a:tr h="398797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Arman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1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  <a:tr h="398797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Al </a:t>
                      </a:r>
                      <a:r>
                        <a:rPr lang="en-US" sz="1700" dirty="0" err="1" smtClean="0">
                          <a:effectLst/>
                        </a:rPr>
                        <a:t>Fatih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i="1" dirty="0" smtClean="0">
                          <a:effectLst/>
                        </a:rPr>
                        <a:t>Null</a:t>
                      </a:r>
                      <a:endParaRPr lang="en-US" sz="1700" i="1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  <a:tr h="454705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Tari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3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699848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noProof="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RIGHT JOIN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09452" y="1484784"/>
            <a:ext cx="7704856" cy="4349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nn-NO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nn-NO" i="1" dirty="0" smtClean="0">
                <a:solidFill>
                  <a:srgbClr val="FF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Left Joint </a:t>
            </a:r>
            <a:r>
              <a:rPr lang="sv-SE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mengembalikan semua record dari tabel </a:t>
            </a:r>
            <a:r>
              <a:rPr lang="sv-SE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kanan (table2), </a:t>
            </a:r>
            <a:r>
              <a:rPr lang="sv-SE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 </a:t>
            </a:r>
            <a:r>
              <a:rPr lang="sv-SE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 yang </a:t>
            </a:r>
            <a:r>
              <a:rPr lang="sv-SE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cocok dari tabel </a:t>
            </a:r>
            <a:r>
              <a:rPr lang="sv-SE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Kiri (table1). Akan menghasilkan NULL disisi kiri, </a:t>
            </a:r>
            <a:r>
              <a:rPr lang="sv-SE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 tidak ada yang cocok</a:t>
            </a:r>
            <a:r>
              <a:rPr lang="sv-SE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nn-NO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83568" y="414908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rgbClr val="0000CD"/>
                </a:solidFill>
                <a:latin typeface="Consolas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i="1" dirty="0" err="1">
                <a:solidFill>
                  <a:srgbClr val="000000"/>
                </a:solidFill>
                <a:latin typeface="Consolas"/>
              </a:rPr>
              <a:t>column_name</a:t>
            </a:r>
            <a:r>
              <a:rPr lang="en-US" i="1" dirty="0">
                <a:solidFill>
                  <a:srgbClr val="000000"/>
                </a:solidFill>
                <a:latin typeface="Consolas"/>
              </a:rPr>
              <a:t>(s)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CD"/>
                </a:solidFill>
                <a:latin typeface="Consolas"/>
              </a:rPr>
              <a:t>FROM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i="1" dirty="0">
                <a:solidFill>
                  <a:srgbClr val="000000"/>
                </a:solidFill>
                <a:latin typeface="Consolas"/>
              </a:rPr>
              <a:t>table1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CD"/>
                </a:solidFill>
                <a:latin typeface="Consolas"/>
              </a:rPr>
              <a:t>RIGHT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JOIN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i="1" dirty="0">
                <a:solidFill>
                  <a:srgbClr val="000000"/>
                </a:solidFill>
                <a:latin typeface="Consolas"/>
              </a:rPr>
              <a:t>table2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ON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i="1" dirty="0">
                <a:solidFill>
                  <a:srgbClr val="000000"/>
                </a:solidFill>
                <a:latin typeface="Consolas"/>
              </a:rPr>
              <a:t>table1.column_name 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=</a:t>
            </a:r>
            <a:r>
              <a:rPr lang="en-US" i="1" dirty="0">
                <a:solidFill>
                  <a:srgbClr val="000000"/>
                </a:solidFill>
                <a:latin typeface="Consolas"/>
              </a:rPr>
              <a:t> table2.column_name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833953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CONTOH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>
              <a:spcBef>
                <a:spcPct val="0"/>
              </a:spcBef>
              <a:defRPr/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RIGHT JOIN</a:t>
            </a:r>
            <a:endParaRPr lang="id-ID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50728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268288"/>
            <a:endParaRPr lang="en-US" dirty="0" smtClean="0">
              <a:solidFill>
                <a:srgbClr val="0000CD"/>
              </a:solidFill>
              <a:latin typeface="Cambria" panose="02040503050406030204" pitchFamily="18" charset="0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8990867"/>
              </p:ext>
            </p:extLst>
          </p:nvPr>
        </p:nvGraphicFramePr>
        <p:xfrm>
          <a:off x="683568" y="2763682"/>
          <a:ext cx="6696744" cy="2198997"/>
        </p:xfrm>
        <a:graphic>
          <a:graphicData uri="http://schemas.openxmlformats.org/drawingml/2006/table">
            <a:tbl>
              <a:tblPr/>
              <a:tblGrid>
                <a:gridCol w="2520280"/>
                <a:gridCol w="4176464"/>
              </a:tblGrid>
              <a:tr h="413899"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sz="1700" dirty="0" err="1" smtClean="0">
                          <a:effectLst/>
                        </a:rPr>
                        <a:t>Hasil</a:t>
                      </a:r>
                      <a:r>
                        <a:rPr lang="en-US" sz="1700" baseline="0" dirty="0" smtClean="0">
                          <a:effectLst/>
                        </a:rPr>
                        <a:t> Right Join</a:t>
                      </a:r>
                      <a:endParaRPr lang="en-US" sz="1700" dirty="0">
                        <a:effectLst/>
                      </a:endParaRP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22205"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rgbClr val="000000"/>
                          </a:solidFill>
                          <a:latin typeface="Consolas"/>
                        </a:rPr>
                        <a:t>Orders.ID</a:t>
                      </a:r>
                      <a:endParaRPr lang="en-US" sz="1700" dirty="0">
                        <a:effectLst/>
                      </a:endParaRP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 smtClean="0">
                          <a:solidFill>
                            <a:srgbClr val="000000"/>
                          </a:solidFill>
                          <a:latin typeface="Consolas"/>
                        </a:rPr>
                        <a:t>Customers.Nama</a:t>
                      </a:r>
                      <a:r>
                        <a:rPr lang="en-US" sz="1800" dirty="0" smtClean="0">
                          <a:solidFill>
                            <a:srgbClr val="000000"/>
                          </a:solidFill>
                          <a:latin typeface="Consolas"/>
                        </a:rPr>
                        <a:t> </a:t>
                      </a:r>
                      <a:endParaRPr lang="en-US" sz="1700" dirty="0">
                        <a:effectLst/>
                      </a:endParaRP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  <a:tr h="398797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1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Arman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  <a:tr h="398797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i="1" dirty="0" smtClean="0">
                          <a:effectLst/>
                        </a:rPr>
                        <a:t>Null</a:t>
                      </a:r>
                      <a:endParaRPr lang="en-US" sz="1700" i="1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Al </a:t>
                      </a:r>
                      <a:r>
                        <a:rPr lang="en-US" sz="1700" dirty="0" err="1" smtClean="0">
                          <a:effectLst/>
                        </a:rPr>
                        <a:t>Fatih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  <a:tr h="454705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3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Tari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611560" y="1633409"/>
            <a:ext cx="80752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CD"/>
                </a:solidFill>
                <a:latin typeface="Consolas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Orders.ID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, </a:t>
            </a:r>
            <a:r>
              <a:rPr lang="en-US" dirty="0" err="1" smtClean="0">
                <a:solidFill>
                  <a:srgbClr val="000000"/>
                </a:solidFill>
                <a:latin typeface="Consolas"/>
              </a:rPr>
              <a:t>Customers.Nama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CD"/>
                </a:solidFill>
                <a:latin typeface="Consolas"/>
              </a:rPr>
              <a:t>FROM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Orders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CD"/>
                </a:solidFill>
                <a:latin typeface="Consolas"/>
              </a:rPr>
              <a:t>RIGHT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JOIN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Customers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ON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Orders.ID 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= 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Customers.ID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931611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3461</TotalTime>
  <Words>270</Words>
  <Application>Microsoft Office PowerPoint</Application>
  <PresentationFormat>On-screen Show (4:3)</PresentationFormat>
  <Paragraphs>108</Paragraphs>
  <Slides>12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Windows User</cp:lastModifiedBy>
  <cp:revision>496</cp:revision>
  <cp:lastPrinted>2017-08-29T02:54:51Z</cp:lastPrinted>
  <dcterms:created xsi:type="dcterms:W3CDTF">2010-04-18T12:06:30Z</dcterms:created>
  <dcterms:modified xsi:type="dcterms:W3CDTF">2018-03-13T05:59:50Z</dcterms:modified>
</cp:coreProperties>
</file>