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351" r:id="rId3"/>
    <p:sldId id="352" r:id="rId4"/>
    <p:sldId id="332" r:id="rId5"/>
    <p:sldId id="353" r:id="rId6"/>
    <p:sldId id="348" r:id="rId7"/>
    <p:sldId id="346" r:id="rId8"/>
    <p:sldId id="347" r:id="rId9"/>
    <p:sldId id="354" r:id="rId10"/>
    <p:sldId id="350" r:id="rId11"/>
    <p:sldId id="349" r:id="rId12"/>
    <p:sldId id="300" r:id="rId13"/>
  </p:sldIdLst>
  <p:sldSz cx="9144000" cy="6858000" type="screen4x3"/>
  <p:notesSz cx="7045325" cy="9345613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0" autoAdjust="0"/>
    <p:restoredTop sz="94580" autoAdjust="0"/>
  </p:normalViewPr>
  <p:slideViewPr>
    <p:cSldViewPr>
      <p:cViewPr>
        <p:scale>
          <a:sx n="66" d="100"/>
          <a:sy n="66" d="100"/>
        </p:scale>
        <p:origin x="132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PERLINDUNGAN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KONSUMEN</a:t>
            </a: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ASPEK HUKUM PERLINDUNGAN KONSUMEN</a:t>
            </a: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5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620688"/>
            <a:ext cx="7488832" cy="5018112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Instrumen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Penegakan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hukum</a:t>
            </a:r>
            <a:endParaRPr lang="en-US" b="1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Peranan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Lembaga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Aparat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BPSK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non-</a:t>
            </a:r>
            <a:r>
              <a:rPr lang="en-US" dirty="0" err="1" smtClean="0">
                <a:solidFill>
                  <a:schemeClr val="tx1"/>
                </a:solidFill>
              </a:rPr>
              <a:t>litigasi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LPKSM: </a:t>
            </a:r>
            <a:r>
              <a:rPr lang="en-US" dirty="0" err="1">
                <a:solidFill>
                  <a:schemeClr val="tx1"/>
                </a:solidFill>
              </a:rPr>
              <a:t>Advokasi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edukasi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Pemerintah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aparat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penegak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pengawasan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penindakan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132899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764704"/>
            <a:ext cx="6872808" cy="4874096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KESIMPULAN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 smtClean="0">
                <a:solidFill>
                  <a:schemeClr val="tx1"/>
                </a:solidFill>
              </a:rPr>
              <a:t>Perlindungan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dua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sisi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keperdataan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publik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No. 8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Kitab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Undang-Undang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KUHPer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l"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746535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endParaRPr lang="en-US" sz="4000" b="1" dirty="0"/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 </a:t>
            </a:r>
            <a:r>
              <a:rPr lang="en-US" sz="4000" b="1" dirty="0">
                <a:solidFill>
                  <a:schemeClr val="tx1"/>
                </a:solidFill>
              </a:rPr>
              <a:t>END</a:t>
            </a:r>
            <a:r>
              <a:rPr lang="id-ID" sz="4000" b="1" dirty="0">
                <a:solidFill>
                  <a:schemeClr val="tx1"/>
                </a:solidFill>
              </a:rPr>
              <a:t> </a:t>
            </a:r>
            <a:r>
              <a:rPr lang="id-ID" sz="4000" b="1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620688"/>
            <a:ext cx="7272808" cy="5018112"/>
          </a:xfrm>
        </p:spPr>
        <p:txBody>
          <a:bodyPr/>
          <a:lstStyle/>
          <a:p>
            <a:pPr algn="l"/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memiliki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untuk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mendapatkan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keamanan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kenyamanan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kepastian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en-US" dirty="0" err="1">
                <a:solidFill>
                  <a:schemeClr val="tx1"/>
                </a:solidFill>
              </a:rPr>
              <a:t>Hukum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terbagi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dalam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dua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aspek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besar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marL="514350" indent="-514350" algn="l">
              <a:buAutoNum type="arabicPeriod"/>
            </a:pPr>
            <a:r>
              <a:rPr lang="sv-SE" b="1" dirty="0" smtClean="0">
                <a:solidFill>
                  <a:schemeClr val="tx1"/>
                </a:solidFill>
              </a:rPr>
              <a:t>Aspek </a:t>
            </a:r>
            <a:r>
              <a:rPr lang="sv-SE" b="1" dirty="0">
                <a:solidFill>
                  <a:schemeClr val="tx1"/>
                </a:solidFill>
              </a:rPr>
              <a:t>Keperdataan</a:t>
            </a:r>
            <a:r>
              <a:rPr lang="sv-SE" dirty="0">
                <a:solidFill>
                  <a:schemeClr val="tx1"/>
                </a:solidFill>
              </a:rPr>
              <a:t> (hubungan perdata antara pelaku usaha &amp; konsumen</a:t>
            </a:r>
            <a:r>
              <a:rPr lang="sv-SE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Aspek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Publik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negara</a:t>
            </a:r>
            <a:r>
              <a:rPr lang="en-US" dirty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22643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27584" y="908720"/>
            <a:ext cx="7200800" cy="473008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DASAR HUKUM PERLINDUNGAN </a:t>
            </a:r>
            <a:r>
              <a:rPr lang="en-US" dirty="0" smtClean="0">
                <a:solidFill>
                  <a:schemeClr val="tx1"/>
                </a:solidFill>
              </a:rPr>
              <a:t>KONSUMEN</a:t>
            </a:r>
          </a:p>
          <a:p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s-ES" dirty="0" smtClean="0">
                <a:solidFill>
                  <a:schemeClr val="tx1"/>
                </a:solidFill>
              </a:rPr>
              <a:t>UUD </a:t>
            </a:r>
            <a:r>
              <a:rPr lang="es-ES" dirty="0">
                <a:solidFill>
                  <a:schemeClr val="tx1"/>
                </a:solidFill>
              </a:rPr>
              <a:t>1945 </a:t>
            </a:r>
            <a:r>
              <a:rPr lang="es-ES" dirty="0" err="1">
                <a:solidFill>
                  <a:schemeClr val="tx1"/>
                </a:solidFill>
              </a:rPr>
              <a:t>Pasal</a:t>
            </a:r>
            <a:r>
              <a:rPr lang="es-ES" dirty="0">
                <a:solidFill>
                  <a:schemeClr val="tx1"/>
                </a:solidFill>
              </a:rPr>
              <a:t> 28D dan </a:t>
            </a:r>
            <a:r>
              <a:rPr lang="es-ES" dirty="0" smtClean="0">
                <a:solidFill>
                  <a:schemeClr val="tx1"/>
                </a:solidFill>
              </a:rPr>
              <a:t>28G</a:t>
            </a: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Undang-Undang</a:t>
            </a:r>
            <a:r>
              <a:rPr lang="en-US" b="1" dirty="0">
                <a:solidFill>
                  <a:schemeClr val="tx1"/>
                </a:solidFill>
              </a:rPr>
              <a:t> No. 8 </a:t>
            </a:r>
            <a:r>
              <a:rPr lang="en-US" b="1" dirty="0" err="1">
                <a:solidFill>
                  <a:schemeClr val="tx1"/>
                </a:solidFill>
              </a:rPr>
              <a:t>Tahun</a:t>
            </a:r>
            <a:r>
              <a:rPr lang="en-US" b="1" dirty="0">
                <a:solidFill>
                  <a:schemeClr val="tx1"/>
                </a:solidFill>
              </a:rPr>
              <a:t> 1999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fi-FI" dirty="0">
                <a:solidFill>
                  <a:schemeClr val="tx1"/>
                </a:solidFill>
              </a:rPr>
              <a:t>Peraturan-peraturan turunan dari kementerian </a:t>
            </a:r>
            <a:r>
              <a:rPr lang="fi-FI" dirty="0" smtClean="0">
                <a:solidFill>
                  <a:schemeClr val="tx1"/>
                </a:solidFill>
              </a:rPr>
              <a:t>teknis</a:t>
            </a:r>
          </a:p>
          <a:p>
            <a:pPr marL="514350" indent="-514350" algn="l"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KUH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KUHP</a:t>
            </a:r>
          </a:p>
        </p:txBody>
      </p:sp>
    </p:spTree>
    <p:extLst>
      <p:ext uri="{BB962C8B-B14F-4D97-AF65-F5344CB8AC3E}">
        <p14:creationId xmlns:p14="http://schemas.microsoft.com/office/powerpoint/2010/main" val="275750375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488832" cy="5494784"/>
          </a:xfrm>
        </p:spPr>
        <p:txBody>
          <a:bodyPr>
            <a:normAutofit fontScale="25000" lnSpcReduction="20000"/>
          </a:bodyPr>
          <a:lstStyle/>
          <a:p>
            <a:pPr algn="l"/>
            <a:endParaRPr lang="en-US" sz="9600" dirty="0" smtClean="0">
              <a:solidFill>
                <a:schemeClr val="tx1"/>
              </a:solidFill>
            </a:endParaRPr>
          </a:p>
          <a:p>
            <a:pPr algn="l"/>
            <a:r>
              <a:rPr lang="en-US" sz="9600" dirty="0" err="1" smtClean="0">
                <a:solidFill>
                  <a:schemeClr val="tx1"/>
                </a:solidFill>
              </a:rPr>
              <a:t>Aspek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 smtClean="0">
                <a:solidFill>
                  <a:schemeClr val="tx1"/>
                </a:solidFill>
              </a:rPr>
              <a:t>Keperdataan</a:t>
            </a:r>
            <a:endParaRPr lang="en-US" sz="9600" dirty="0" smtClean="0">
              <a:solidFill>
                <a:schemeClr val="tx1"/>
              </a:solidFill>
            </a:endParaRPr>
          </a:p>
          <a:p>
            <a:pPr marL="465138" indent="-465138" algn="l"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Hubungan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hukum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antara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pelaku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adalah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b="1" dirty="0" err="1">
                <a:solidFill>
                  <a:schemeClr val="tx1"/>
                </a:solidFill>
              </a:rPr>
              <a:t>perikatan</a:t>
            </a:r>
            <a:r>
              <a:rPr lang="en-US" sz="9600" b="1" dirty="0">
                <a:solidFill>
                  <a:schemeClr val="tx1"/>
                </a:solidFill>
              </a:rPr>
              <a:t> </a:t>
            </a:r>
            <a:endParaRPr lang="en-US" sz="9600" b="1" dirty="0" smtClean="0">
              <a:solidFill>
                <a:schemeClr val="tx1"/>
              </a:solidFill>
            </a:endParaRPr>
          </a:p>
          <a:p>
            <a:pPr marL="465138" indent="-465138" algn="l">
              <a:buFont typeface="Arial" pitchFamily="34" charset="0"/>
              <a:buAutoNum type="arabicPeriod"/>
            </a:pPr>
            <a:r>
              <a:rPr lang="en-US" sz="9600" dirty="0" err="1">
                <a:solidFill>
                  <a:schemeClr val="tx1"/>
                </a:solidFill>
              </a:rPr>
              <a:t>Diatur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dalam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b="1" dirty="0">
                <a:solidFill>
                  <a:schemeClr val="tx1"/>
                </a:solidFill>
              </a:rPr>
              <a:t>KUH </a:t>
            </a:r>
            <a:r>
              <a:rPr lang="en-US" sz="9600" b="1" dirty="0" err="1">
                <a:solidFill>
                  <a:schemeClr val="tx1"/>
                </a:solidFill>
              </a:rPr>
              <a:t>Perdata</a:t>
            </a:r>
            <a:r>
              <a:rPr lang="en-US" sz="9600" dirty="0">
                <a:solidFill>
                  <a:schemeClr val="tx1"/>
                </a:solidFill>
              </a:rPr>
              <a:t> (</a:t>
            </a:r>
            <a:r>
              <a:rPr lang="en-US" sz="9600" dirty="0" err="1">
                <a:solidFill>
                  <a:schemeClr val="tx1"/>
                </a:solidFill>
              </a:rPr>
              <a:t>Pasal</a:t>
            </a:r>
            <a:r>
              <a:rPr lang="en-US" sz="9600" dirty="0">
                <a:solidFill>
                  <a:schemeClr val="tx1"/>
                </a:solidFill>
              </a:rPr>
              <a:t> 1320 </a:t>
            </a:r>
            <a:r>
              <a:rPr lang="en-US" sz="9600" dirty="0" err="1">
                <a:solidFill>
                  <a:schemeClr val="tx1"/>
                </a:solidFill>
              </a:rPr>
              <a:t>tentang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syarat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sah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perjanjian</a:t>
            </a:r>
            <a:r>
              <a:rPr lang="en-US" sz="9600" dirty="0" smtClean="0">
                <a:solidFill>
                  <a:schemeClr val="tx1"/>
                </a:solidFill>
              </a:rPr>
              <a:t>).</a:t>
            </a:r>
          </a:p>
          <a:p>
            <a:pPr marL="465138" indent="-465138" algn="l">
              <a:buAutoNum type="arabicPeriod" startAt="3"/>
            </a:pPr>
            <a:r>
              <a:rPr lang="en-US" sz="9600" dirty="0" err="1" smtClean="0">
                <a:solidFill>
                  <a:schemeClr val="tx1"/>
                </a:solidFill>
              </a:rPr>
              <a:t>Pelaku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usaha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wajib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memenuhi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hak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konsumen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sesuai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perjanjian</a:t>
            </a:r>
            <a:r>
              <a:rPr lang="en-US" sz="9600" dirty="0">
                <a:solidFill>
                  <a:schemeClr val="tx1"/>
                </a:solidFill>
              </a:rPr>
              <a:t>/</a:t>
            </a:r>
            <a:r>
              <a:rPr lang="en-US" sz="9600" dirty="0" err="1">
                <a:solidFill>
                  <a:schemeClr val="tx1"/>
                </a:solidFill>
              </a:rPr>
              <a:t>kontrak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l"/>
            <a:r>
              <a:rPr lang="en-US" sz="9600" dirty="0" err="1">
                <a:solidFill>
                  <a:schemeClr val="tx1"/>
                </a:solidFill>
              </a:rPr>
              <a:t>Contoh</a:t>
            </a:r>
            <a:r>
              <a:rPr lang="en-US" sz="9600" dirty="0">
                <a:solidFill>
                  <a:schemeClr val="tx1"/>
                </a:solidFill>
              </a:rPr>
              <a:t>:</a:t>
            </a:r>
            <a:br>
              <a:rPr lang="en-US" sz="9600" dirty="0">
                <a:solidFill>
                  <a:schemeClr val="tx1"/>
                </a:solidFill>
              </a:rPr>
            </a:br>
            <a:r>
              <a:rPr lang="en-US" sz="9600" dirty="0" err="1" smtClean="0">
                <a:solidFill>
                  <a:schemeClr val="tx1"/>
                </a:solidFill>
              </a:rPr>
              <a:t>Konsumen</a:t>
            </a:r>
            <a:r>
              <a:rPr lang="en-US" sz="9600" dirty="0" smtClean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membeli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barang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cacat</a:t>
            </a:r>
            <a:r>
              <a:rPr lang="en-US" sz="9600" dirty="0">
                <a:solidFill>
                  <a:schemeClr val="tx1"/>
                </a:solidFill>
              </a:rPr>
              <a:t>, </a:t>
            </a:r>
            <a:r>
              <a:rPr lang="en-US" sz="9600" dirty="0" err="1">
                <a:solidFill>
                  <a:schemeClr val="tx1"/>
                </a:solidFill>
              </a:rPr>
              <a:t>dapat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menuntut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ganti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rugi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berdasarkan</a:t>
            </a:r>
            <a:r>
              <a:rPr lang="en-US" sz="9600" dirty="0">
                <a:solidFill>
                  <a:schemeClr val="tx1"/>
                </a:solidFill>
              </a:rPr>
              <a:t> </a:t>
            </a:r>
            <a:r>
              <a:rPr lang="en-US" sz="9600" dirty="0" err="1">
                <a:solidFill>
                  <a:schemeClr val="tx1"/>
                </a:solidFill>
              </a:rPr>
              <a:t>wanprestasi</a:t>
            </a:r>
            <a:r>
              <a:rPr lang="en-US" sz="9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l"/>
            <a:endParaRPr lang="en-US" sz="9600" b="1" dirty="0">
              <a:solidFill>
                <a:schemeClr val="tx1"/>
              </a:solidFill>
            </a:endParaRPr>
          </a:p>
          <a:p>
            <a:pPr algn="just"/>
            <a:endParaRPr lang="en-US" sz="9600" b="1" dirty="0">
              <a:solidFill>
                <a:schemeClr val="tx1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algn="just"/>
            <a:endParaRPr lang="en-US" sz="8000" dirty="0">
              <a:solidFill>
                <a:srgbClr val="2C3249"/>
              </a:solidFill>
              <a:ea typeface="Martel Sans" pitchFamily="34" charset="-122"/>
            </a:endParaRPr>
          </a:p>
          <a:p>
            <a:pPr marL="571500" indent="-571500" algn="just">
              <a:buFont typeface="Wingdings" panose="05000000000000000000" pitchFamily="2" charset="2"/>
              <a:buChar char="Ø"/>
            </a:pPr>
            <a:endParaRPr lang="en-US" sz="4200" dirty="0">
              <a:solidFill>
                <a:srgbClr val="2C3249"/>
              </a:solidFill>
              <a:latin typeface="Martel Sans" pitchFamily="34" charset="0"/>
              <a:cs typeface="Martel Sans" pitchFamily="34" charset="-120"/>
            </a:endParaRPr>
          </a:p>
          <a:p>
            <a:pPr algn="just"/>
            <a:endParaRPr lang="en-US" sz="4200" dirty="0"/>
          </a:p>
          <a:p>
            <a:pPr algn="l"/>
            <a:endParaRPr lang="en-US" sz="4200" dirty="0">
              <a:solidFill>
                <a:schemeClr val="tx1"/>
              </a:solidFill>
            </a:endParaRPr>
          </a:p>
          <a:p>
            <a:pPr algn="l"/>
            <a:endParaRPr lang="en-US" sz="5000" dirty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  <a:latin typeface="Instrument Sans Medium" pitchFamily="34" charset="0"/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lvl="0" algn="l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n-US" altLang="en-US" dirty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  <a:p>
            <a:pPr algn="l"/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69244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6800800" cy="4874096"/>
          </a:xfrm>
        </p:spPr>
        <p:txBody>
          <a:bodyPr>
            <a:normAutofit lnSpcReduction="10000"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KOMPONEN </a:t>
            </a:r>
            <a:r>
              <a:rPr lang="en-US" b="1" dirty="0" smtClean="0">
                <a:solidFill>
                  <a:schemeClr val="tx1"/>
                </a:solidFill>
              </a:rPr>
              <a:t>KEPERDATAAN</a:t>
            </a:r>
          </a:p>
          <a:p>
            <a:pPr marL="514350" indent="-514350" algn="l">
              <a:buAutoNum type="arabicPeriod"/>
            </a:pPr>
            <a:r>
              <a:rPr lang="en-US" b="1" dirty="0" err="1" smtClean="0">
                <a:solidFill>
                  <a:schemeClr val="tx1"/>
                </a:solidFill>
              </a:rPr>
              <a:t>Subjek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b="1" dirty="0" err="1">
                <a:solidFill>
                  <a:schemeClr val="tx1"/>
                </a:solidFill>
              </a:rPr>
              <a:t>Objek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: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diperjualbelikan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Hak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Mendapat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benar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Memperoleh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barang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jasa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perjanjian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anggung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Jawab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Usaha:</a:t>
            </a:r>
            <a:r>
              <a:rPr lang="fi-FI" dirty="0">
                <a:solidFill>
                  <a:schemeClr val="tx1"/>
                </a:solidFill>
              </a:rPr>
              <a:t>Memberikan kompensasi jika terjadi kerugian</a:t>
            </a:r>
            <a:endParaRPr lang="en-US" b="1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66287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620688"/>
            <a:ext cx="7160840" cy="5018112"/>
          </a:xfrm>
        </p:spPr>
        <p:txBody>
          <a:bodyPr/>
          <a:lstStyle/>
          <a:p>
            <a:pPr algn="l"/>
            <a:r>
              <a:rPr lang="en-US" b="1" u="sng" dirty="0" err="1">
                <a:solidFill>
                  <a:schemeClr val="tx1"/>
                </a:solidFill>
              </a:rPr>
              <a:t>Bentuk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>
                <a:solidFill>
                  <a:schemeClr val="tx1"/>
                </a:solidFill>
              </a:rPr>
              <a:t>Pelanggaran</a:t>
            </a:r>
            <a:r>
              <a:rPr lang="en-US" b="1" u="sng" dirty="0">
                <a:solidFill>
                  <a:schemeClr val="tx1"/>
                </a:solidFill>
              </a:rPr>
              <a:t> </a:t>
            </a:r>
            <a:r>
              <a:rPr lang="en-US" b="1" u="sng" dirty="0" err="1" smtClean="0">
                <a:solidFill>
                  <a:schemeClr val="tx1"/>
                </a:solidFill>
              </a:rPr>
              <a:t>Keperdataan</a:t>
            </a:r>
            <a:endParaRPr lang="en-US" b="1" u="sng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Barang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sesuai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dengan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spesifikasi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Informasi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diberikan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tidak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lengkap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menyesatkan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wanprestasi</a:t>
            </a:r>
            <a:r>
              <a:rPr lang="en-US" dirty="0">
                <a:solidFill>
                  <a:schemeClr val="tx1"/>
                </a:solidFill>
              </a:rPr>
              <a:t> (</a:t>
            </a:r>
            <a:r>
              <a:rPr lang="en-US" dirty="0" err="1">
                <a:solidFill>
                  <a:schemeClr val="tx1"/>
                </a:solidFill>
              </a:rPr>
              <a:t>ingkar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janji</a:t>
            </a:r>
            <a:r>
              <a:rPr lang="en-US" dirty="0" smtClean="0">
                <a:solidFill>
                  <a:schemeClr val="tx1"/>
                </a:solidFill>
              </a:rPr>
              <a:t>).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4. </a:t>
            </a:r>
            <a:r>
              <a:rPr lang="en-US" dirty="0" err="1" smtClean="0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keperdataan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5.</a:t>
            </a:r>
            <a:r>
              <a:rPr lang="it-IT" dirty="0" smtClean="0">
                <a:solidFill>
                  <a:schemeClr val="tx1"/>
                </a:solidFill>
              </a:rPr>
              <a:t> </a:t>
            </a:r>
            <a:r>
              <a:rPr lang="it-IT" dirty="0">
                <a:solidFill>
                  <a:schemeClr val="tx1"/>
                </a:solidFill>
              </a:rPr>
              <a:t>Ganti rugi (materiil dan immateriil).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6. </a:t>
            </a:r>
            <a:r>
              <a:rPr lang="en-US" dirty="0" err="1">
                <a:solidFill>
                  <a:schemeClr val="tx1"/>
                </a:solidFill>
              </a:rPr>
              <a:t>Pengembalian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penggantian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barang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sv-SE" dirty="0" smtClean="0">
                <a:solidFill>
                  <a:schemeClr val="tx1"/>
                </a:solidFill>
              </a:rPr>
              <a:t>7. Gugatan </a:t>
            </a:r>
            <a:r>
              <a:rPr lang="sv-SE" dirty="0">
                <a:solidFill>
                  <a:schemeClr val="tx1"/>
                </a:solidFill>
              </a:rPr>
              <a:t>melalui pengadilan atau BPSK</a:t>
            </a:r>
            <a:r>
              <a:rPr lang="sv-SE" dirty="0"/>
              <a:t>.</a:t>
            </a: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9688536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7272808" cy="5760640"/>
          </a:xfrm>
        </p:spPr>
        <p:txBody>
          <a:bodyPr>
            <a:normAutofit/>
          </a:bodyPr>
          <a:lstStyle/>
          <a:p>
            <a:pPr algn="just"/>
            <a:endParaRPr lang="en-US" b="1" dirty="0" smtClean="0">
              <a:solidFill>
                <a:schemeClr val="tx1"/>
              </a:solidFill>
            </a:endParaRPr>
          </a:p>
          <a:p>
            <a:pPr algn="just"/>
            <a:r>
              <a:rPr lang="en-US" b="1" dirty="0" err="1" smtClean="0">
                <a:solidFill>
                  <a:schemeClr val="tx1"/>
                </a:solidFill>
              </a:rPr>
              <a:t>Aspek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Publik</a:t>
            </a:r>
            <a:endParaRPr lang="en-US" b="1" dirty="0" smtClean="0">
              <a:solidFill>
                <a:schemeClr val="tx1"/>
              </a:solidFill>
            </a:endParaRPr>
          </a:p>
          <a:p>
            <a:pPr marL="406400" indent="-406400" algn="just"/>
            <a:r>
              <a:rPr lang="en-US" dirty="0">
                <a:solidFill>
                  <a:schemeClr val="tx1"/>
                </a:solidFill>
              </a:rPr>
              <a:t>1. </a:t>
            </a:r>
            <a:r>
              <a:rPr lang="en-US" dirty="0" err="1">
                <a:solidFill>
                  <a:schemeClr val="tx1"/>
                </a:solidFill>
              </a:rPr>
              <a:t>Berdasarkan</a:t>
            </a:r>
            <a:r>
              <a:rPr lang="en-US" dirty="0">
                <a:solidFill>
                  <a:schemeClr val="tx1"/>
                </a:solidFill>
              </a:rPr>
              <a:t> UU No. 8 </a:t>
            </a:r>
            <a:r>
              <a:rPr lang="en-US" dirty="0" err="1">
                <a:solidFill>
                  <a:schemeClr val="tx1"/>
                </a:solidFill>
              </a:rPr>
              <a:t>Tahun</a:t>
            </a:r>
            <a:r>
              <a:rPr lang="en-US" dirty="0">
                <a:solidFill>
                  <a:schemeClr val="tx1"/>
                </a:solidFill>
              </a:rPr>
              <a:t> 1999 </a:t>
            </a:r>
            <a:r>
              <a:rPr lang="en-US" dirty="0" err="1">
                <a:solidFill>
                  <a:schemeClr val="tx1"/>
                </a:solidFill>
              </a:rPr>
              <a:t>tentang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Perlindungan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marL="406400" indent="-406400" algn="just"/>
            <a:r>
              <a:rPr lang="nl-NL" dirty="0" smtClean="0">
                <a:solidFill>
                  <a:schemeClr val="tx1"/>
                </a:solidFill>
              </a:rPr>
              <a:t>2. </a:t>
            </a:r>
            <a:r>
              <a:rPr lang="en-US" dirty="0">
                <a:solidFill>
                  <a:schemeClr val="tx1"/>
                </a:solidFill>
              </a:rPr>
              <a:t>Negara </a:t>
            </a:r>
            <a:r>
              <a:rPr lang="en-US" dirty="0" err="1">
                <a:solidFill>
                  <a:schemeClr val="tx1"/>
                </a:solidFill>
              </a:rPr>
              <a:t>dapat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mengenakan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sanksi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administratif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pidana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perdata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dirty="0" smtClean="0">
                <a:solidFill>
                  <a:schemeClr val="tx1"/>
                </a:solidFill>
              </a:rPr>
              <a:t>3. </a:t>
            </a:r>
            <a:r>
              <a:rPr lang="en-US" dirty="0" err="1" smtClean="0">
                <a:solidFill>
                  <a:schemeClr val="tx1"/>
                </a:solidFill>
              </a:rPr>
              <a:t>Sanksi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terhadap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usaha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§"/>
            </a:pPr>
            <a:r>
              <a:rPr lang="en-US" dirty="0" err="1">
                <a:solidFill>
                  <a:schemeClr val="tx1"/>
                </a:solidFill>
              </a:rPr>
              <a:t>Pidana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penjara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atau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denda</a:t>
            </a:r>
            <a:endParaRPr lang="en-US" dirty="0" smtClean="0">
              <a:solidFill>
                <a:schemeClr val="tx1"/>
              </a:solidFill>
            </a:endParaRPr>
          </a:p>
          <a:p>
            <a:pPr algn="just"/>
            <a:endParaRPr lang="en-US" dirty="0" smtClean="0"/>
          </a:p>
          <a:p>
            <a:pPr marL="457200" indent="-457200" algn="just"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algn="just"/>
            <a:endParaRPr lang="nl-NL" dirty="0" smtClean="0"/>
          </a:p>
          <a:p>
            <a:pPr marL="514350" indent="-514350" algn="just"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sz="1500" dirty="0" smtClean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sz="1500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19403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755576" y="548680"/>
            <a:ext cx="7272808" cy="5256584"/>
          </a:xfrm>
        </p:spPr>
        <p:txBody>
          <a:bodyPr>
            <a:normAutofit fontScale="92500"/>
          </a:bodyPr>
          <a:lstStyle/>
          <a:p>
            <a:pPr algn="l"/>
            <a:r>
              <a:rPr lang="en-US" b="1" dirty="0" err="1">
                <a:solidFill>
                  <a:schemeClr val="tx1"/>
                </a:solidFill>
              </a:rPr>
              <a:t>Bentuk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Pelanggaran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Hukum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Publik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makanan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minuman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berbahaya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Iklan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menyesatkan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publik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mengabaikan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keselamatan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sv-SE" b="1" dirty="0">
                <a:solidFill>
                  <a:schemeClr val="tx1"/>
                </a:solidFill>
              </a:rPr>
              <a:t>Peranan Hukum dalam Perlindungan </a:t>
            </a:r>
            <a:r>
              <a:rPr lang="sv-SE" b="1" dirty="0" smtClean="0">
                <a:solidFill>
                  <a:schemeClr val="tx1"/>
                </a:solidFill>
              </a:rPr>
              <a:t>Konsumen</a:t>
            </a:r>
          </a:p>
          <a:p>
            <a:pPr marL="514350" indent="-514350" algn="l">
              <a:buAutoNum type="arabicPeriod"/>
            </a:pPr>
            <a:r>
              <a:rPr lang="fi-FI" dirty="0" smtClean="0">
                <a:solidFill>
                  <a:schemeClr val="tx1"/>
                </a:solidFill>
              </a:rPr>
              <a:t>Memberikan </a:t>
            </a:r>
            <a:r>
              <a:rPr lang="fi-FI" dirty="0">
                <a:solidFill>
                  <a:schemeClr val="tx1"/>
                </a:solidFill>
              </a:rPr>
              <a:t>kepastian hukum dalam transaksi</a:t>
            </a:r>
            <a:r>
              <a:rPr lang="fi-FI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Mencegah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terjadinya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praktik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usaha</a:t>
            </a:r>
            <a:r>
              <a:rPr lang="en-US" dirty="0">
                <a:solidFill>
                  <a:schemeClr val="tx1"/>
                </a:solidFill>
              </a:rPr>
              <a:t> yang </a:t>
            </a:r>
            <a:r>
              <a:rPr lang="en-US" dirty="0" err="1">
                <a:solidFill>
                  <a:schemeClr val="tx1"/>
                </a:solidFill>
              </a:rPr>
              <a:t>merugikan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Memberikan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sarana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sengketa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buAutoNum type="arabicPeriod"/>
            </a:pPr>
            <a:endParaRPr lang="en-US" dirty="0" smtClean="0"/>
          </a:p>
          <a:p>
            <a:pPr marL="514350" indent="-514350" algn="l">
              <a:buAutoNum type="arabicPeriod"/>
            </a:pPr>
            <a:endParaRPr lang="sv-SE" dirty="0" smtClean="0"/>
          </a:p>
          <a:p>
            <a:pPr algn="l"/>
            <a:endParaRPr lang="en-US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1587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04929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11560" y="764704"/>
            <a:ext cx="7488832" cy="4874096"/>
          </a:xfrm>
        </p:spPr>
        <p:txBody>
          <a:bodyPr/>
          <a:lstStyle/>
          <a:p>
            <a:pPr algn="l"/>
            <a:r>
              <a:rPr lang="sv-SE" b="1" dirty="0" smtClean="0">
                <a:solidFill>
                  <a:schemeClr val="tx1"/>
                </a:solidFill>
              </a:rPr>
              <a:t>Peranan hukum dalam perlindungan Konsumen: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Memberikan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Kepastian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Hukum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Menyeimbangkan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Kedudukan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r>
              <a:rPr lang="en-US" dirty="0">
                <a:solidFill>
                  <a:schemeClr val="tx1"/>
                </a:solidFill>
              </a:rPr>
              <a:t> &amp; </a:t>
            </a:r>
            <a:r>
              <a:rPr lang="en-US" dirty="0" err="1">
                <a:solidFill>
                  <a:schemeClr val="tx1"/>
                </a:solidFill>
              </a:rPr>
              <a:t>Pelaku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Usaha</a:t>
            </a: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Mengatur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Prosedur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Penyelesaian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Sengketa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>
                <a:solidFill>
                  <a:schemeClr val="tx1"/>
                </a:solidFill>
              </a:rPr>
              <a:t>Melindungi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Kepentingan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Umum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dan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Kesejahteraan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Konsumen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7616339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6399</TotalTime>
  <Words>365</Words>
  <Application>Microsoft Office PowerPoint</Application>
  <PresentationFormat>On-screen Show (4:3)</PresentationFormat>
  <Paragraphs>94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Cambria</vt:lpstr>
      <vt:lpstr>Instrument Sans Medium</vt:lpstr>
      <vt:lpstr>Martel Sans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Adminbsm</cp:lastModifiedBy>
  <cp:revision>598</cp:revision>
  <cp:lastPrinted>2017-08-29T02:54:51Z</cp:lastPrinted>
  <dcterms:created xsi:type="dcterms:W3CDTF">2010-04-18T12:06:30Z</dcterms:created>
  <dcterms:modified xsi:type="dcterms:W3CDTF">2025-04-15T15:24:50Z</dcterms:modified>
</cp:coreProperties>
</file>