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E613F4-017D-4E56-90F7-C30CC9D06D7A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B92DA-6ADF-4A42-B1FD-7C71401B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450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F91751-C7DE-478D-98E5-9BD22B920ED2}" type="slidenum">
              <a:rPr lang="id-ID" smtClean="0"/>
              <a:pPr>
                <a:defRPr/>
              </a:pPr>
              <a:t>20</a:t>
            </a:fld>
            <a:endParaRPr lang="id-ID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2CA7E3-30D2-41EF-830F-CDCA7C4C6399}" type="slidenum">
              <a:rPr lang="id-ID" smtClean="0"/>
              <a:pPr>
                <a:defRPr/>
              </a:pPr>
              <a:t>23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E2B7E5-128C-4192-B6B2-376A117F626C}" type="slidenum">
              <a:rPr lang="id-ID" smtClean="0"/>
              <a:pPr>
                <a:defRPr/>
              </a:pPr>
              <a:t>12</a:t>
            </a:fld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5FA440-6A93-4E39-B203-5FD7AE4650C3}" type="slidenum">
              <a:rPr lang="id-ID" smtClean="0"/>
              <a:pPr>
                <a:defRPr/>
              </a:pPr>
              <a:t>13</a:t>
            </a:fld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206313-4714-4C07-BF2C-A59DE7812B85}" type="slidenum">
              <a:rPr lang="id-ID" smtClean="0"/>
              <a:pPr>
                <a:defRPr/>
              </a:pPr>
              <a:t>14</a:t>
            </a:fld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F4A889-3ADD-4A45-B021-1D6FEF5FDDEF}" type="slidenum">
              <a:rPr lang="id-ID" smtClean="0"/>
              <a:pPr>
                <a:defRPr/>
              </a:pPr>
              <a:t>15</a:t>
            </a:fld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E6E24F-B0A5-4112-8AA7-EC95BB40CF42}" type="slidenum">
              <a:rPr lang="id-ID" smtClean="0"/>
              <a:pPr>
                <a:defRPr/>
              </a:pPr>
              <a:t>16</a:t>
            </a:fld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A97856-CF07-4B72-AF7C-1EE1AAD30714}" type="slidenum">
              <a:rPr lang="id-ID" smtClean="0"/>
              <a:pPr>
                <a:defRPr/>
              </a:pPr>
              <a:t>17</a:t>
            </a:fld>
            <a:endParaRPr lang="id-ID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54DDFF-B759-4C2F-9AC7-8045D1001978}" type="slidenum">
              <a:rPr lang="id-ID" smtClean="0"/>
              <a:pPr>
                <a:defRPr/>
              </a:pPr>
              <a:t>18</a:t>
            </a:fld>
            <a:endParaRPr lang="id-ID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50743D-D0C1-4AB4-B7BB-CDE5825C3AAF}" type="slidenum">
              <a:rPr lang="id-ID" smtClean="0"/>
              <a:pPr>
                <a:defRPr/>
              </a:pPr>
              <a:t>19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5DF6E-3078-4DEC-BB7E-10973668B144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BC2A8-91EA-4503-A440-5FF6D2F99C2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5DF6E-3078-4DEC-BB7E-10973668B144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BC2A8-91EA-4503-A440-5FF6D2F99C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5DF6E-3078-4DEC-BB7E-10973668B144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BC2A8-91EA-4503-A440-5FF6D2F99C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5DF6E-3078-4DEC-BB7E-10973668B144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BC2A8-91EA-4503-A440-5FF6D2F99C2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5DF6E-3078-4DEC-BB7E-10973668B144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BC2A8-91EA-4503-A440-5FF6D2F99C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5DF6E-3078-4DEC-BB7E-10973668B144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BC2A8-91EA-4503-A440-5FF6D2F99C2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5DF6E-3078-4DEC-BB7E-10973668B144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BC2A8-91EA-4503-A440-5FF6D2F99C2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5DF6E-3078-4DEC-BB7E-10973668B144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BC2A8-91EA-4503-A440-5FF6D2F99C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5DF6E-3078-4DEC-BB7E-10973668B144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BC2A8-91EA-4503-A440-5FF6D2F99C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5DF6E-3078-4DEC-BB7E-10973668B144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BC2A8-91EA-4503-A440-5FF6D2F99C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5DF6E-3078-4DEC-BB7E-10973668B144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BC2A8-91EA-4503-A440-5FF6D2F99C2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605DF6E-3078-4DEC-BB7E-10973668B144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EDBC2A8-91EA-4503-A440-5FF6D2F99C2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type="ctrTitle"/>
          </p:nvPr>
        </p:nvSpPr>
        <p:spPr>
          <a:xfrm>
            <a:off x="1115616" y="2492896"/>
            <a:ext cx="7175351" cy="1793167"/>
          </a:xfrm>
        </p:spPr>
        <p:txBody>
          <a:bodyPr/>
          <a:lstStyle/>
          <a:p>
            <a:pPr marL="45720" indent="0" algn="ctr">
              <a:buNone/>
            </a:pPr>
            <a:r>
              <a:rPr lang="en-US" sz="48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Arial" charset="0"/>
              </a:rPr>
              <a:t>AKUNTANSI  </a:t>
            </a:r>
            <a:r>
              <a:rPr lang="en-US" sz="4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Arial" charset="0"/>
              </a:rPr>
              <a:t/>
            </a:r>
            <a:br>
              <a:rPr lang="en-US" sz="4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Arial" charset="0"/>
              </a:rPr>
            </a:br>
            <a:r>
              <a:rPr lang="en-US" sz="4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Arial" charset="0"/>
              </a:rPr>
              <a:t>DAN </a:t>
            </a:r>
            <a:r>
              <a:rPr lang="en-US" sz="48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Arial" charset="0"/>
              </a:rPr>
              <a:t>LINGKUNGANNYA</a:t>
            </a:r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45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0" y="549275"/>
            <a:ext cx="4181475" cy="701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40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Tujuan Akuntansi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539750" y="1697038"/>
            <a:ext cx="8143875" cy="44751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eaLnBrk="0" hangingPunct="0">
              <a:buFontTx/>
              <a:buChar char="•"/>
              <a:defRPr/>
            </a:pP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 Tujuan Utama Akuntansi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Tx/>
              <a:buChar char="-"/>
              <a:defRPr/>
            </a:pPr>
            <a:r>
              <a:rPr 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Menyajikan informasi ekonomi (</a:t>
            </a:r>
            <a:r>
              <a:rPr lang="en-US" sz="3200" i="1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ecomomic information)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Tx/>
              <a:buChar char="-"/>
              <a:defRPr/>
            </a:pPr>
            <a:r>
              <a:rPr 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Suatu kesatuan ekonomi (</a:t>
            </a:r>
            <a:r>
              <a:rPr lang="en-US" sz="3200" i="1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economic entity)</a:t>
            </a:r>
            <a:r>
              <a:rPr 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Tx/>
              <a:buChar char="-"/>
              <a:defRPr/>
            </a:pPr>
            <a:r>
              <a:rPr 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 Pihak yang berkepentingan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</a:t>
            </a: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Kegunaan informasi akuntansi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Sebagai dasar pengambil keputusan</a:t>
            </a:r>
          </a:p>
          <a:p>
            <a:pPr eaLnBrk="0" hangingPunct="0">
              <a:defRPr/>
            </a:pPr>
            <a:endParaRPr lang="en-US" sz="3200" b="1"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23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00563" y="260350"/>
            <a:ext cx="4181475" cy="701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40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Tujuan Akuntansi</a:t>
            </a: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630238" y="4325938"/>
            <a:ext cx="2484437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1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investor/pemilik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1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kreditor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1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kustomer/pelanggan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1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pemasok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1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pemerintah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1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lembaga pendidikan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1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masyarakat umum</a:t>
            </a:r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706438" y="2116138"/>
            <a:ext cx="2438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1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manajemen puncak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1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manajer divisi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1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staf akuntansi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1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karyawan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en-US" sz="160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</p:txBody>
      </p:sp>
      <p:sp>
        <p:nvSpPr>
          <p:cNvPr id="11272" name="Text Box 9"/>
          <p:cNvSpPr txBox="1">
            <a:spLocks noChangeArrowheads="1"/>
          </p:cNvSpPr>
          <p:nvPr/>
        </p:nvSpPr>
        <p:spPr bwMode="auto">
          <a:xfrm>
            <a:off x="630238" y="3860800"/>
            <a:ext cx="11445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en-US" altLang="en-US" sz="1600" b="1">
                <a:solidFill>
                  <a:srgbClr val="33CCFF"/>
                </a:solidFill>
                <a:latin typeface="Cambria" pitchFamily="18" charset="0"/>
              </a:rPr>
              <a:t>Eksternal</a:t>
            </a:r>
            <a:endParaRPr lang="en-US" altLang="en-US" sz="1600">
              <a:solidFill>
                <a:srgbClr val="33CCFF"/>
              </a:solidFill>
              <a:latin typeface="Cambria" pitchFamily="18" charset="0"/>
            </a:endParaRPr>
          </a:p>
        </p:txBody>
      </p:sp>
      <p:sp>
        <p:nvSpPr>
          <p:cNvPr id="11273" name="Text Box 10"/>
          <p:cNvSpPr txBox="1">
            <a:spLocks noChangeArrowheads="1"/>
          </p:cNvSpPr>
          <p:nvPr/>
        </p:nvSpPr>
        <p:spPr bwMode="auto">
          <a:xfrm>
            <a:off x="706438" y="1724025"/>
            <a:ext cx="8969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en-US" altLang="en-US" sz="1600" b="1">
                <a:solidFill>
                  <a:srgbClr val="33CCFF"/>
                </a:solidFill>
                <a:latin typeface="Cambria" pitchFamily="18" charset="0"/>
              </a:rPr>
              <a:t>Internal</a:t>
            </a:r>
            <a:endParaRPr lang="en-US" altLang="en-US" sz="1600">
              <a:solidFill>
                <a:srgbClr val="33CCFF"/>
              </a:solidFill>
              <a:latin typeface="Cambria" pitchFamily="18" charset="0"/>
            </a:endParaRPr>
          </a:p>
        </p:txBody>
      </p:sp>
      <p:sp>
        <p:nvSpPr>
          <p:cNvPr id="11274" name="Rectangle 11"/>
          <p:cNvSpPr>
            <a:spLocks noChangeArrowheads="1"/>
          </p:cNvSpPr>
          <p:nvPr/>
        </p:nvSpPr>
        <p:spPr bwMode="auto">
          <a:xfrm>
            <a:off x="755650" y="1052513"/>
            <a:ext cx="33305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800">
                <a:solidFill>
                  <a:schemeClr val="tx2"/>
                </a:solidFill>
                <a:latin typeface="Cambria" pitchFamily="18" charset="0"/>
              </a:rPr>
              <a:t>Pihak Berkepentingan</a:t>
            </a:r>
          </a:p>
        </p:txBody>
      </p:sp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3525838" y="2039938"/>
            <a:ext cx="3048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1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perencanaan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1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pengkoordinasian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1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pengarahan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1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pengevaluasian kinerja internal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1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pengendalian</a:t>
            </a:r>
          </a:p>
        </p:txBody>
      </p:sp>
      <p:sp>
        <p:nvSpPr>
          <p:cNvPr id="11276" name="Text Box 13"/>
          <p:cNvSpPr txBox="1">
            <a:spLocks noChangeArrowheads="1"/>
          </p:cNvSpPr>
          <p:nvPr/>
        </p:nvSpPr>
        <p:spPr bwMode="auto">
          <a:xfrm>
            <a:off x="3911600" y="1698625"/>
            <a:ext cx="20780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en-US" altLang="en-US" sz="1600">
                <a:solidFill>
                  <a:schemeClr val="accent1"/>
                </a:solidFill>
                <a:latin typeface="Cambria" pitchFamily="18" charset="0"/>
              </a:rPr>
              <a:t>berkepentingan dengan</a:t>
            </a:r>
            <a:endParaRPr lang="en-US" altLang="en-US" sz="1600">
              <a:latin typeface="Cambria" pitchFamily="18" charset="0"/>
            </a:endParaRPr>
          </a:p>
        </p:txBody>
      </p:sp>
      <p:sp>
        <p:nvSpPr>
          <p:cNvPr id="37902" name="Rectangle 14"/>
          <p:cNvSpPr>
            <a:spLocks noChangeArrowheads="1"/>
          </p:cNvSpPr>
          <p:nvPr/>
        </p:nvSpPr>
        <p:spPr bwMode="auto">
          <a:xfrm>
            <a:off x="3449638" y="4318000"/>
            <a:ext cx="339883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1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Kinerja keuangan secara keseluruhan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1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likuiditas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1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solvensi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1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profitabilitas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1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pertanggungjawaban keuangan</a:t>
            </a:r>
          </a:p>
        </p:txBody>
      </p:sp>
      <p:sp>
        <p:nvSpPr>
          <p:cNvPr id="11278" name="Text Box 15"/>
          <p:cNvSpPr txBox="1">
            <a:spLocks noChangeArrowheads="1"/>
          </p:cNvSpPr>
          <p:nvPr/>
        </p:nvSpPr>
        <p:spPr bwMode="auto">
          <a:xfrm>
            <a:off x="3678238" y="3937000"/>
            <a:ext cx="20780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en-US" altLang="en-US" sz="1600">
                <a:solidFill>
                  <a:schemeClr val="accent1"/>
                </a:solidFill>
                <a:latin typeface="Cambria" pitchFamily="18" charset="0"/>
              </a:rPr>
              <a:t>berkepentingan dengan</a:t>
            </a:r>
            <a:endParaRPr lang="en-US" altLang="en-US" sz="160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3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1563"/>
            <a:ext cx="8229600" cy="428625"/>
          </a:xfrm>
        </p:spPr>
        <p:txBody>
          <a:bodyPr>
            <a:normAutofit fontScale="90000"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id-ID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AKUNTANSI </a:t>
            </a:r>
            <a:r>
              <a:rPr lang="it-IT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TERDIRI </a:t>
            </a:r>
            <a:r>
              <a:rPr lang="id-ID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DARI 3</a:t>
            </a:r>
            <a:r>
              <a:rPr lang="it-IT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(</a:t>
            </a:r>
            <a:r>
              <a:rPr lang="id-ID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TIGA</a:t>
            </a:r>
            <a:r>
              <a:rPr lang="it-IT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) </a:t>
            </a:r>
            <a:r>
              <a:rPr lang="id-ID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KOMPONEN UTAMA</a:t>
            </a:r>
            <a:r>
              <a:rPr lang="it-IT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:</a:t>
            </a:r>
            <a:r>
              <a:rPr lang="id-ID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id-ID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endParaRPr lang="id-ID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4294967295"/>
          </p:nvPr>
        </p:nvSpPr>
        <p:spPr>
          <a:xfrm>
            <a:off x="539552" y="3140968"/>
            <a:ext cx="7972425" cy="2723182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it-IT" altLang="en-US" b="1" dirty="0" smtClean="0"/>
              <a:t>Input (</a:t>
            </a:r>
            <a:r>
              <a:rPr lang="it-IT" altLang="en-US" b="1" i="1" dirty="0" smtClean="0"/>
              <a:t>masukan</a:t>
            </a:r>
            <a:r>
              <a:rPr lang="it-IT" altLang="en-US" b="1" dirty="0" smtClean="0"/>
              <a:t>)</a:t>
            </a:r>
            <a:r>
              <a:rPr lang="id-ID" altLang="en-US" b="1" dirty="0" smtClean="0"/>
              <a:t>; </a:t>
            </a:r>
            <a:r>
              <a:rPr lang="id-ID" altLang="en-US" dirty="0" smtClean="0"/>
              <a:t>berupa transaksi</a:t>
            </a:r>
          </a:p>
          <a:p>
            <a:pPr algn="just"/>
            <a:endParaRPr lang="id-ID" altLang="en-US" sz="800" dirty="0" smtClean="0"/>
          </a:p>
          <a:p>
            <a:pPr algn="just"/>
            <a:r>
              <a:rPr lang="id-ID" altLang="en-US" b="1" dirty="0" smtClean="0"/>
              <a:t>P</a:t>
            </a:r>
            <a:r>
              <a:rPr lang="it-IT" altLang="en-US" b="1" dirty="0" smtClean="0"/>
              <a:t>roses</a:t>
            </a:r>
            <a:r>
              <a:rPr lang="id-ID" altLang="en-US" b="1" dirty="0" smtClean="0"/>
              <a:t> (</a:t>
            </a:r>
            <a:r>
              <a:rPr lang="id-ID" altLang="en-US" b="1" i="1" dirty="0" smtClean="0"/>
              <a:t>prosedur</a:t>
            </a:r>
            <a:r>
              <a:rPr lang="id-ID" altLang="en-US" b="1" dirty="0" smtClean="0"/>
              <a:t>);</a:t>
            </a:r>
            <a:r>
              <a:rPr lang="id-ID" altLang="en-US" dirty="0" smtClean="0"/>
              <a:t> terdiri dari fungsi pengidentifikasian transaksi sampai dengan penyajian informasi keuangan. </a:t>
            </a:r>
          </a:p>
          <a:p>
            <a:pPr algn="just"/>
            <a:endParaRPr lang="id-ID" altLang="en-US" sz="800" b="1" dirty="0" smtClean="0"/>
          </a:p>
          <a:p>
            <a:pPr algn="just"/>
            <a:r>
              <a:rPr lang="id-ID" altLang="en-US" b="1" dirty="0" smtClean="0"/>
              <a:t>Output (</a:t>
            </a:r>
            <a:r>
              <a:rPr lang="id-ID" altLang="en-US" b="1" i="1" dirty="0" smtClean="0"/>
              <a:t>keluaran</a:t>
            </a:r>
            <a:r>
              <a:rPr lang="id-ID" altLang="en-US" b="1" dirty="0" smtClean="0"/>
              <a:t>);</a:t>
            </a:r>
            <a:r>
              <a:rPr lang="id-ID" altLang="en-US" dirty="0" smtClean="0"/>
              <a:t> berupa informasi keuangan. </a:t>
            </a:r>
          </a:p>
          <a:p>
            <a:pPr algn="just">
              <a:buFont typeface="Wingdings 2" pitchFamily="18" charset="2"/>
              <a:buNone/>
            </a:pPr>
            <a:endParaRPr lang="id-ID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587993698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75" y="428625"/>
            <a:ext cx="7467600" cy="1785938"/>
          </a:xfrm>
        </p:spPr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id-ID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Akuntansi sebagai </a:t>
            </a:r>
            <a:r>
              <a:rPr lang="id-ID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id-ID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id-ID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Suatu </a:t>
            </a:r>
            <a:r>
              <a:rPr lang="id-ID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Sistem</a:t>
            </a:r>
            <a:endParaRPr lang="id-ID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grpSp>
        <p:nvGrpSpPr>
          <p:cNvPr id="13316" name="Group 47"/>
          <p:cNvGrpSpPr>
            <a:grpSpLocks/>
          </p:cNvGrpSpPr>
          <p:nvPr/>
        </p:nvGrpSpPr>
        <p:grpSpPr bwMode="auto">
          <a:xfrm>
            <a:off x="857250" y="2428875"/>
            <a:ext cx="7429500" cy="2928938"/>
            <a:chOff x="857250" y="2428875"/>
            <a:chExt cx="7429500" cy="2928938"/>
          </a:xfrm>
        </p:grpSpPr>
        <p:sp>
          <p:nvSpPr>
            <p:cNvPr id="1041" name="AutoShape 17"/>
            <p:cNvSpPr>
              <a:spLocks noChangeArrowheads="1"/>
            </p:cNvSpPr>
            <p:nvPr/>
          </p:nvSpPr>
          <p:spPr bwMode="auto">
            <a:xfrm>
              <a:off x="857250" y="2428875"/>
              <a:ext cx="7429500" cy="2928938"/>
            </a:xfrm>
            <a:prstGeom prst="roundRect">
              <a:avLst>
                <a:gd name="adj" fmla="val 16667"/>
              </a:avLst>
            </a:prstGeom>
            <a:solidFill>
              <a:srgbClr val="BFBFBF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spcAft>
                  <a:spcPts val="1000"/>
                </a:spcAft>
                <a:defRPr/>
              </a:pPr>
              <a:r>
                <a:rPr lang="id-ID" sz="1000" dirty="0">
                  <a:latin typeface="Times New Roman" pitchFamily="18" charset="0"/>
                </a:rPr>
                <a:t>        </a:t>
              </a:r>
              <a:r>
                <a:rPr lang="en-US" sz="1400" b="1" dirty="0">
                  <a:latin typeface="Times New Roman" pitchFamily="18" charset="0"/>
                </a:rPr>
                <a:t>INPUT</a:t>
              </a:r>
              <a:r>
                <a:rPr lang="id-ID" sz="1400" dirty="0">
                  <a:latin typeface="Times New Roman" pitchFamily="18" charset="0"/>
                </a:rPr>
                <a:t>	</a:t>
              </a:r>
              <a:r>
                <a:rPr lang="id-ID" sz="1000" dirty="0">
                  <a:latin typeface="Times New Roman" pitchFamily="18" charset="0"/>
                </a:rPr>
                <a:t>	</a:t>
              </a:r>
              <a:r>
                <a:rPr lang="id-ID" sz="1000" dirty="0">
                  <a:latin typeface="Calibri" pitchFamily="34" charset="0"/>
                </a:rPr>
                <a:t>  </a:t>
              </a:r>
              <a:r>
                <a:rPr lang="id-ID" sz="1000" dirty="0">
                  <a:latin typeface="Times New Roman" pitchFamily="18" charset="0"/>
                </a:rPr>
                <a:t>	</a:t>
              </a:r>
              <a:r>
                <a:rPr lang="id-ID" sz="1400" b="1" dirty="0">
                  <a:latin typeface="Times New Roman" pitchFamily="18" charset="0"/>
                </a:rPr>
                <a:t>PROSES UTAMA</a:t>
              </a:r>
              <a:r>
                <a:rPr lang="id-ID" sz="1000" b="1" dirty="0">
                  <a:latin typeface="Calibri" pitchFamily="34" charset="0"/>
                </a:rPr>
                <a:t>	</a:t>
              </a:r>
              <a:r>
                <a:rPr lang="id-ID" sz="1000" dirty="0">
                  <a:latin typeface="Times New Roman" pitchFamily="18" charset="0"/>
                </a:rPr>
                <a:t>	</a:t>
              </a:r>
              <a:r>
                <a:rPr lang="id-ID" sz="1200" dirty="0">
                  <a:latin typeface="Calibri" pitchFamily="34" charset="0"/>
                </a:rPr>
                <a:t>       </a:t>
              </a:r>
              <a:r>
                <a:rPr lang="id-ID" sz="1400" b="1" dirty="0">
                  <a:latin typeface="Times New Roman" pitchFamily="18" charset="0"/>
                </a:rPr>
                <a:t>OUTPUT</a:t>
              </a:r>
              <a:endParaRPr lang="id-ID" sz="1400" dirty="0"/>
            </a:p>
          </p:txBody>
        </p:sp>
        <p:sp>
          <p:nvSpPr>
            <p:cNvPr id="1042" name="AutoShape 18"/>
            <p:cNvSpPr>
              <a:spLocks noChangeArrowheads="1"/>
            </p:cNvSpPr>
            <p:nvPr/>
          </p:nvSpPr>
          <p:spPr bwMode="auto">
            <a:xfrm>
              <a:off x="1039692" y="2994716"/>
              <a:ext cx="1262767" cy="638278"/>
            </a:xfrm>
            <a:prstGeom prst="flowChartDocument">
              <a:avLst/>
            </a:prstGeom>
            <a:solidFill>
              <a:srgbClr val="D8D8D8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id-ID" sz="1100" b="1" dirty="0">
                  <a:latin typeface="Times New Roman" pitchFamily="18" charset="0"/>
                </a:rPr>
                <a:t>Transaksi ke-1</a:t>
              </a:r>
              <a:endParaRPr lang="id-ID" sz="1100" b="1" dirty="0"/>
            </a:p>
          </p:txBody>
        </p:sp>
        <p:sp>
          <p:nvSpPr>
            <p:cNvPr id="1043" name="AutoShape 19"/>
            <p:cNvSpPr>
              <a:spLocks noChangeArrowheads="1"/>
            </p:cNvSpPr>
            <p:nvPr/>
          </p:nvSpPr>
          <p:spPr bwMode="auto">
            <a:xfrm>
              <a:off x="1039692" y="4463385"/>
              <a:ext cx="1262767" cy="627780"/>
            </a:xfrm>
            <a:prstGeom prst="flowChartDocument">
              <a:avLst/>
            </a:prstGeom>
            <a:solidFill>
              <a:srgbClr val="D8D8D8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id-ID" sz="1100" b="1" dirty="0">
                  <a:latin typeface="Times New Roman" pitchFamily="18" charset="0"/>
                </a:rPr>
                <a:t>Transaksi ke-n</a:t>
              </a:r>
              <a:endParaRPr lang="id-ID" sz="1100" b="1" dirty="0"/>
            </a:p>
          </p:txBody>
        </p:sp>
        <p:sp>
          <p:nvSpPr>
            <p:cNvPr id="1044" name="Rectangle 20"/>
            <p:cNvSpPr>
              <a:spLocks noChangeArrowheads="1"/>
            </p:cNvSpPr>
            <p:nvPr/>
          </p:nvSpPr>
          <p:spPr bwMode="auto">
            <a:xfrm>
              <a:off x="2703640" y="3317005"/>
              <a:ext cx="3536129" cy="1146380"/>
            </a:xfrm>
            <a:prstGeom prst="rect">
              <a:avLst/>
            </a:prstGeom>
            <a:solidFill>
              <a:srgbClr val="A5A5A5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1200" b="1" dirty="0" err="1">
                  <a:latin typeface="Times New Roman" pitchFamily="18" charset="0"/>
                </a:rPr>
                <a:t>Pencatatan</a:t>
              </a:r>
              <a:endParaRPr lang="id-ID" sz="1200" dirty="0"/>
            </a:p>
          </p:txBody>
        </p:sp>
        <p:sp>
          <p:nvSpPr>
            <p:cNvPr id="1045" name="Text Box 21"/>
            <p:cNvSpPr txBox="1">
              <a:spLocks noChangeArrowheads="1"/>
            </p:cNvSpPr>
            <p:nvPr/>
          </p:nvSpPr>
          <p:spPr bwMode="auto">
            <a:xfrm>
              <a:off x="2866978" y="3733775"/>
              <a:ext cx="1172023" cy="514401"/>
            </a:xfrm>
            <a:prstGeom prst="rect">
              <a:avLst/>
            </a:prstGeom>
            <a:solidFill>
              <a:srgbClr val="D8D8D8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>
                <a:defRPr/>
              </a:pPr>
              <a:r>
                <a:rPr lang="id-ID" sz="1100" b="1" dirty="0">
                  <a:latin typeface="Times New Roman" pitchFamily="18" charset="0"/>
                </a:rPr>
                <a:t>Penjurnalan</a:t>
              </a:r>
              <a:endParaRPr lang="id-ID" sz="1100" dirty="0"/>
            </a:p>
          </p:txBody>
        </p:sp>
        <p:sp>
          <p:nvSpPr>
            <p:cNvPr id="1046" name="Text Box 22"/>
            <p:cNvSpPr txBox="1">
              <a:spLocks noChangeArrowheads="1"/>
            </p:cNvSpPr>
            <p:nvPr/>
          </p:nvSpPr>
          <p:spPr bwMode="auto">
            <a:xfrm>
              <a:off x="4455466" y="3733775"/>
              <a:ext cx="1598040" cy="514401"/>
            </a:xfrm>
            <a:prstGeom prst="rect">
              <a:avLst/>
            </a:prstGeom>
            <a:solidFill>
              <a:srgbClr val="D8D8D8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>
                <a:defRPr/>
              </a:pPr>
              <a:r>
                <a:rPr lang="id-ID" sz="1100" b="1" dirty="0">
                  <a:latin typeface="Times New Roman" pitchFamily="18" charset="0"/>
                </a:rPr>
                <a:t>Pemindahbukuan</a:t>
              </a:r>
              <a:endParaRPr lang="id-ID" sz="1100" dirty="0"/>
            </a:p>
          </p:txBody>
        </p:sp>
        <p:sp>
          <p:nvSpPr>
            <p:cNvPr id="1047" name="AutoShape 23"/>
            <p:cNvSpPr>
              <a:spLocks noChangeArrowheads="1"/>
            </p:cNvSpPr>
            <p:nvPr/>
          </p:nvSpPr>
          <p:spPr bwMode="auto">
            <a:xfrm>
              <a:off x="6513910" y="3132240"/>
              <a:ext cx="1608547" cy="1511710"/>
            </a:xfrm>
            <a:prstGeom prst="flowChartMultidocument">
              <a:avLst/>
            </a:prstGeom>
            <a:solidFill>
              <a:srgbClr val="D8D8D8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>
                <a:spcBef>
                  <a:spcPts val="1200"/>
                </a:spcBef>
                <a:defRPr/>
              </a:pPr>
              <a:endParaRPr lang="id-ID" sz="1100" b="1" dirty="0">
                <a:latin typeface="Times New Roman" pitchFamily="18" charset="0"/>
              </a:endParaRPr>
            </a:p>
            <a:p>
              <a:pPr algn="ctr">
                <a:spcBef>
                  <a:spcPts val="1200"/>
                </a:spcBef>
                <a:defRPr/>
              </a:pPr>
              <a:r>
                <a:rPr lang="id-ID" sz="1100" b="1" dirty="0">
                  <a:latin typeface="Times New Roman" pitchFamily="18" charset="0"/>
                </a:rPr>
                <a:t>Informasi Keuangan</a:t>
              </a:r>
              <a:endParaRPr lang="id-ID" sz="1100" dirty="0"/>
            </a:p>
          </p:txBody>
        </p:sp>
        <p:sp>
          <p:nvSpPr>
            <p:cNvPr id="1048" name="AutoShape 24"/>
            <p:cNvSpPr>
              <a:spLocks noChangeArrowheads="1"/>
            </p:cNvSpPr>
            <p:nvPr/>
          </p:nvSpPr>
          <p:spPr bwMode="auto">
            <a:xfrm>
              <a:off x="1039692" y="3733775"/>
              <a:ext cx="1262767" cy="615182"/>
            </a:xfrm>
            <a:prstGeom prst="flowChartDocument">
              <a:avLst/>
            </a:prstGeom>
            <a:solidFill>
              <a:srgbClr val="D8D8D8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id-ID" sz="1100" b="1" dirty="0">
                  <a:latin typeface="Times New Roman" pitchFamily="18" charset="0"/>
                </a:rPr>
                <a:t>Transaksi ke-2</a:t>
              </a:r>
              <a:endParaRPr lang="id-ID" sz="1100" b="1" dirty="0"/>
            </a:p>
          </p:txBody>
        </p:sp>
        <p:cxnSp>
          <p:nvCxnSpPr>
            <p:cNvPr id="1049" name="AutoShape 25"/>
            <p:cNvCxnSpPr>
              <a:cxnSpLocks noChangeShapeType="1"/>
            </p:cNvCxnSpPr>
            <p:nvPr/>
          </p:nvCxnSpPr>
          <p:spPr bwMode="auto">
            <a:xfrm flipV="1">
              <a:off x="4039002" y="3954232"/>
              <a:ext cx="508163" cy="15748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triangl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</p:cxnSp>
        <p:cxnSp>
          <p:nvCxnSpPr>
            <p:cNvPr id="1050" name="AutoShape 26"/>
            <p:cNvCxnSpPr>
              <a:cxnSpLocks noChangeShapeType="1"/>
            </p:cNvCxnSpPr>
            <p:nvPr/>
          </p:nvCxnSpPr>
          <p:spPr bwMode="auto">
            <a:xfrm flipV="1">
              <a:off x="6053506" y="3969979"/>
              <a:ext cx="509118" cy="15748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triangl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</p:cxnSp>
        <p:cxnSp>
          <p:nvCxnSpPr>
            <p:cNvPr id="1051" name="AutoShape 27"/>
            <p:cNvCxnSpPr>
              <a:cxnSpLocks noChangeShapeType="1"/>
            </p:cNvCxnSpPr>
            <p:nvPr/>
          </p:nvCxnSpPr>
          <p:spPr bwMode="auto">
            <a:xfrm>
              <a:off x="2285984" y="4000504"/>
              <a:ext cx="428628" cy="1588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triangl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</p:cxnSp>
        <p:cxnSp>
          <p:nvCxnSpPr>
            <p:cNvPr id="1052" name="AutoShape 28"/>
            <p:cNvCxnSpPr>
              <a:cxnSpLocks noChangeShapeType="1"/>
            </p:cNvCxnSpPr>
            <p:nvPr/>
          </p:nvCxnSpPr>
          <p:spPr bwMode="auto">
            <a:xfrm rot="16200000" flipH="1">
              <a:off x="2239325" y="3239466"/>
              <a:ext cx="466982" cy="340714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triangl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</p:cxnSp>
        <p:cxnSp>
          <p:nvCxnSpPr>
            <p:cNvPr id="1053" name="AutoShape 29"/>
            <p:cNvCxnSpPr>
              <a:cxnSpLocks noChangeShapeType="1"/>
            </p:cNvCxnSpPr>
            <p:nvPr/>
          </p:nvCxnSpPr>
          <p:spPr bwMode="auto">
            <a:xfrm rot="5400000" flipH="1" flipV="1">
              <a:off x="2250264" y="4250538"/>
              <a:ext cx="571506" cy="357194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triangl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</p:cxnSp>
      </p:grpSp>
    </p:spTree>
    <p:extLst>
      <p:ext uri="{BB962C8B-B14F-4D97-AF65-F5344CB8AC3E}">
        <p14:creationId xmlns:p14="http://schemas.microsoft.com/office/powerpoint/2010/main" val="880692482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5813"/>
            <a:ext cx="8229600" cy="1143000"/>
          </a:xfrm>
        </p:spPr>
        <p:txBody>
          <a:bodyPr>
            <a:normAutofit fontScale="90000"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TIGA PILAR UTAMA AKUNTANSI</a:t>
            </a:r>
            <a:r>
              <a:rPr lang="id-ID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id-ID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endParaRPr lang="id-ID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785938"/>
            <a:ext cx="8229600" cy="4071937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448056" indent="-384048" algn="just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id-ID" sz="3400" b="1" dirty="0" smtClean="0"/>
              <a:t>Matematika</a:t>
            </a:r>
            <a:r>
              <a:rPr lang="id-ID" sz="3400" dirty="0"/>
              <a:t>; </a:t>
            </a:r>
            <a:endParaRPr lang="en-US" sz="3400" dirty="0" smtClean="0"/>
          </a:p>
          <a:p>
            <a:pPr marL="448056" indent="-384048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3400" dirty="0"/>
              <a:t>	</a:t>
            </a:r>
            <a:r>
              <a:rPr lang="en-US" sz="3400" dirty="0" smtClean="0"/>
              <a:t>A</a:t>
            </a:r>
            <a:r>
              <a:rPr lang="id-ID" sz="3400" dirty="0" smtClean="0"/>
              <a:t>kuntansi </a:t>
            </a:r>
            <a:r>
              <a:rPr lang="id-ID" sz="3400" dirty="0"/>
              <a:t>mendasarkan diri pada persamaan dasar matematika yang dituangkan dalam bentuk persamaan </a:t>
            </a:r>
            <a:r>
              <a:rPr lang="en-US" sz="3400" b="1" dirty="0" err="1"/>
              <a:t>Aset</a:t>
            </a:r>
            <a:r>
              <a:rPr lang="id-ID" sz="3400" b="1" dirty="0"/>
              <a:t> = Utang + Modal</a:t>
            </a:r>
            <a:r>
              <a:rPr lang="id-ID" sz="3400" dirty="0"/>
              <a:t>. </a:t>
            </a:r>
          </a:p>
          <a:p>
            <a:pPr marL="448056" indent="-384048" algn="just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id-ID" sz="3400" b="1" dirty="0"/>
              <a:t>Prinsip-Prinsip Akuntansi Berterima Umum (</a:t>
            </a:r>
            <a:r>
              <a:rPr lang="id-ID" sz="3400" b="1" dirty="0" smtClean="0"/>
              <a:t>PABU)</a:t>
            </a:r>
            <a:endParaRPr lang="en-US" sz="3400" b="1" dirty="0" smtClean="0"/>
          </a:p>
          <a:p>
            <a:pPr marL="448056" indent="-384048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3400" b="1" dirty="0"/>
              <a:t>	</a:t>
            </a:r>
            <a:r>
              <a:rPr lang="en-US" sz="3400" dirty="0"/>
              <a:t>A</a:t>
            </a:r>
            <a:r>
              <a:rPr lang="id-ID" sz="3400" dirty="0" smtClean="0"/>
              <a:t>kuntansi </a:t>
            </a:r>
            <a:r>
              <a:rPr lang="id-ID" sz="3400" dirty="0"/>
              <a:t>menggunakan prinsip, asumsi, dan konsep yang dapat diterima secara umum oleh para pengguna informasi akuntansi. Di Indonesia, prinsip, asumsi, konsep ini lazim disebut dengan </a:t>
            </a:r>
            <a:r>
              <a:rPr lang="en-US" sz="3400" dirty="0"/>
              <a:t>PABU (</a:t>
            </a:r>
            <a:r>
              <a:rPr lang="en-US" sz="3400" dirty="0" err="1"/>
              <a:t>Suwardjono</a:t>
            </a:r>
            <a:r>
              <a:rPr lang="en-US" sz="3400" dirty="0"/>
              <a:t>, 2002)</a:t>
            </a:r>
            <a:r>
              <a:rPr lang="id-ID" sz="3400" dirty="0"/>
              <a:t>.</a:t>
            </a:r>
          </a:p>
          <a:p>
            <a:pPr marL="448056" indent="-384048" algn="just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id-ID" sz="3400" b="1" dirty="0"/>
              <a:t>Rancang-bangun </a:t>
            </a:r>
            <a:endParaRPr lang="en-US" sz="3400" b="1" dirty="0"/>
          </a:p>
          <a:p>
            <a:pPr marL="448056" indent="-384048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3400" b="1" dirty="0" smtClean="0"/>
              <a:t>	</a:t>
            </a:r>
            <a:r>
              <a:rPr lang="en-US" sz="3400" dirty="0"/>
              <a:t>A</a:t>
            </a:r>
            <a:r>
              <a:rPr lang="id-ID" sz="3400" dirty="0" smtClean="0"/>
              <a:t>kuntansi </a:t>
            </a:r>
            <a:r>
              <a:rPr lang="id-ID" sz="3400" dirty="0"/>
              <a:t>terdiri dari berbagai fungsi dan </a:t>
            </a:r>
            <a:r>
              <a:rPr lang="id-ID" sz="3400" dirty="0" smtClean="0"/>
              <a:t>metode </a:t>
            </a:r>
            <a:r>
              <a:rPr lang="id-ID" sz="3400" dirty="0"/>
              <a:t>yang dirancang-bangun agar dapat menghasilkan informasi keuangan yang berkualitas tinggi sesuai kebutuhan penggunanya. 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76278547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619" y="260648"/>
            <a:ext cx="6512511" cy="1143000"/>
          </a:xfrm>
        </p:spPr>
        <p:txBody>
          <a:bodyPr>
            <a:normAutofit fontScale="90000"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en-US" sz="3100" b="1" dirty="0">
                <a:solidFill>
                  <a:schemeClr val="accent1">
                    <a:tint val="83000"/>
                    <a:satMod val="150000"/>
                  </a:schemeClr>
                </a:solidFill>
                <a:latin typeface="Book Antiqua" pitchFamily="18" charset="0"/>
              </a:rPr>
              <a:t>PILAR</a:t>
            </a:r>
            <a:r>
              <a:rPr lang="id-ID" sz="3100" b="1" dirty="0">
                <a:solidFill>
                  <a:schemeClr val="accent1">
                    <a:tint val="83000"/>
                    <a:satMod val="150000"/>
                  </a:schemeClr>
                </a:solidFill>
                <a:latin typeface="Book Antiqua" pitchFamily="18" charset="0"/>
              </a:rPr>
              <a:t> PERTAMA: MATEMATIKA</a:t>
            </a:r>
            <a:r>
              <a:rPr lang="id-ID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id-ID" dirty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endParaRPr lang="id-ID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1285860"/>
            <a:ext cx="7715304" cy="715089"/>
          </a:xfrm>
          <a:prstGeom prst="roundRect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</a:rPr>
              <a:t>ASET     =    UTANG   +   EKUITAS</a:t>
            </a:r>
            <a:endParaRPr lang="id-ID" sz="3600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282" y="2214554"/>
            <a:ext cx="8715436" cy="1328023"/>
          </a:xfrm>
          <a:prstGeom prst="roundRect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2400" b="1" dirty="0">
              <a:solidFill>
                <a:srgbClr val="00CC66"/>
              </a:solidFill>
              <a:latin typeface="Arial Rounded MT Bold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CC66"/>
                </a:solidFill>
                <a:latin typeface="Arial Rounded MT Bold" pitchFamily="34" charset="0"/>
              </a:rPr>
              <a:t>PENGGUNAAN </a:t>
            </a:r>
            <a:r>
              <a:rPr lang="id-ID" sz="2400" b="1" dirty="0">
                <a:solidFill>
                  <a:srgbClr val="00CC66"/>
                </a:solidFill>
                <a:latin typeface="Arial Rounded MT Bold" pitchFamily="34" charset="0"/>
              </a:rPr>
              <a:t>DANA </a:t>
            </a:r>
            <a:r>
              <a:rPr lang="en-US" sz="2400" b="1" dirty="0">
                <a:solidFill>
                  <a:srgbClr val="00CC66"/>
                </a:solidFill>
                <a:latin typeface="Arial Rounded MT Bold" pitchFamily="34" charset="0"/>
              </a:rPr>
              <a:t>= SUMBER</a:t>
            </a:r>
            <a:r>
              <a:rPr lang="id-ID" sz="2400" b="1" dirty="0">
                <a:solidFill>
                  <a:srgbClr val="00CC66"/>
                </a:solidFill>
                <a:latin typeface="Arial Rounded MT Bold" pitchFamily="34" charset="0"/>
              </a:rPr>
              <a:t> PEMEROLEHAN </a:t>
            </a:r>
            <a:r>
              <a:rPr lang="en-US" sz="2400" b="1" dirty="0">
                <a:solidFill>
                  <a:srgbClr val="00CC66"/>
                </a:solidFill>
                <a:latin typeface="Arial Rounded MT Bold" pitchFamily="34" charset="0"/>
              </a:rPr>
              <a:t>DANA</a:t>
            </a:r>
            <a:endParaRPr lang="id-ID" sz="2400" b="1" dirty="0">
              <a:solidFill>
                <a:srgbClr val="00CC66"/>
              </a:solidFill>
              <a:latin typeface="Arial Rounded MT Bold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2400" b="1" dirty="0">
              <a:solidFill>
                <a:srgbClr val="00CC66"/>
              </a:solidFill>
              <a:latin typeface="Arial Rounded MT Bold" pitchFamily="34" charset="0"/>
            </a:endParaRPr>
          </a:p>
        </p:txBody>
      </p:sp>
      <p:sp>
        <p:nvSpPr>
          <p:cNvPr id="1030" name="AutoShape 6"/>
          <p:cNvSpPr>
            <a:spLocks noChangeArrowheads="1"/>
          </p:cNvSpPr>
          <p:nvPr/>
        </p:nvSpPr>
        <p:spPr bwMode="auto">
          <a:xfrm>
            <a:off x="214282" y="3797869"/>
            <a:ext cx="8786874" cy="1285884"/>
          </a:xfrm>
          <a:prstGeom prst="roundRect">
            <a:avLst>
              <a:gd name="adj" fmla="val 16667"/>
            </a:avLst>
          </a:prstGeom>
          <a:solidFill>
            <a:schemeClr val="bg1">
              <a:lumMod val="65000"/>
              <a:lumOff val="35000"/>
            </a:schemeClr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id-ID" b="1" dirty="0">
                <a:solidFill>
                  <a:schemeClr val="tx1"/>
                </a:solidFill>
              </a:rPr>
              <a:t>ASET  +  BIAYA  +  PENGEMBALIAN EKUITAS</a:t>
            </a:r>
            <a:r>
              <a:rPr lang="en-US" b="1" dirty="0">
                <a:solidFill>
                  <a:schemeClr val="tx1"/>
                </a:solidFill>
              </a:rPr>
              <a:t>  </a:t>
            </a:r>
            <a:r>
              <a:rPr lang="id-ID" b="1" dirty="0">
                <a:solidFill>
                  <a:schemeClr val="tx1"/>
                </a:solidFill>
              </a:rPr>
              <a:t>=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id-ID" b="1" dirty="0">
                <a:solidFill>
                  <a:schemeClr val="tx1"/>
                </a:solidFill>
              </a:rPr>
              <a:t> UTANG 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id-ID" b="1" dirty="0">
                <a:solidFill>
                  <a:schemeClr val="tx1"/>
                </a:solidFill>
              </a:rPr>
              <a:t> +   EKUITAS   +   PENDAPATAN</a:t>
            </a:r>
            <a:endParaRPr lang="en-US" b="1" dirty="0">
              <a:solidFill>
                <a:schemeClr val="tx1"/>
              </a:solidFill>
            </a:endParaRPr>
          </a:p>
          <a:p>
            <a:pPr>
              <a:spcAft>
                <a:spcPts val="1000"/>
              </a:spcAft>
              <a:defRPr/>
            </a:pPr>
            <a:endParaRPr lang="id-ID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id-ID" b="1" dirty="0">
                <a:solidFill>
                  <a:schemeClr val="tx1"/>
                </a:solidFill>
              </a:rPr>
              <a:t>           </a:t>
            </a:r>
            <a:r>
              <a:rPr lang="id-ID" sz="1400" b="1" dirty="0">
                <a:solidFill>
                  <a:schemeClr val="tx1"/>
                </a:solidFill>
              </a:rPr>
              <a:t>JENIS-JENIS PENGGUNAAN DANA 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id-ID" sz="1400" b="1" dirty="0">
                <a:solidFill>
                  <a:schemeClr val="tx1"/>
                </a:solidFill>
              </a:rPr>
              <a:t> </a:t>
            </a:r>
            <a:r>
              <a:rPr lang="en-US" sz="1400" b="1" dirty="0">
                <a:solidFill>
                  <a:schemeClr val="tx1"/>
                </a:solidFill>
              </a:rPr>
              <a:t>     </a:t>
            </a:r>
            <a:r>
              <a:rPr lang="id-ID" sz="1400" b="1" dirty="0">
                <a:solidFill>
                  <a:schemeClr val="tx1"/>
                </a:solidFill>
              </a:rPr>
              <a:t> = </a:t>
            </a:r>
            <a:r>
              <a:rPr lang="en-US" sz="1400" b="1" dirty="0">
                <a:solidFill>
                  <a:schemeClr val="tx1"/>
                </a:solidFill>
              </a:rPr>
              <a:t>   </a:t>
            </a:r>
            <a:r>
              <a:rPr lang="id-ID" sz="1400" b="1" dirty="0">
                <a:solidFill>
                  <a:schemeClr val="tx1"/>
                </a:solidFill>
              </a:rPr>
              <a:t>SUMBER-SUMBER PEMEROLEHAN </a:t>
            </a:r>
            <a:r>
              <a:rPr lang="en-US" sz="1400" b="1" dirty="0">
                <a:solidFill>
                  <a:schemeClr val="tx1"/>
                </a:solidFill>
              </a:rPr>
              <a:t>D</a:t>
            </a:r>
            <a:r>
              <a:rPr lang="id-ID" sz="1400" b="1" dirty="0">
                <a:solidFill>
                  <a:schemeClr val="tx1"/>
                </a:solidFill>
              </a:rPr>
              <a:t>ANA</a:t>
            </a:r>
            <a:endParaRPr lang="id-ID" sz="14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5373" name="AutoShape 7"/>
          <p:cNvSpPr>
            <a:spLocks/>
          </p:cNvSpPr>
          <p:nvPr/>
        </p:nvSpPr>
        <p:spPr bwMode="auto">
          <a:xfrm rot="-5400000">
            <a:off x="6411921" y="2971074"/>
            <a:ext cx="285750" cy="3571875"/>
          </a:xfrm>
          <a:prstGeom prst="leftBrace">
            <a:avLst>
              <a:gd name="adj1" fmla="val 122512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d-ID" altLang="en-US"/>
          </a:p>
        </p:txBody>
      </p:sp>
      <p:sp>
        <p:nvSpPr>
          <p:cNvPr id="15374" name="AutoShape 7"/>
          <p:cNvSpPr>
            <a:spLocks/>
          </p:cNvSpPr>
          <p:nvPr/>
        </p:nvSpPr>
        <p:spPr bwMode="auto">
          <a:xfrm rot="-5400000">
            <a:off x="2224882" y="2767080"/>
            <a:ext cx="265113" cy="4000500"/>
          </a:xfrm>
          <a:prstGeom prst="leftBrace">
            <a:avLst>
              <a:gd name="adj1" fmla="val 122814"/>
              <a:gd name="adj2" fmla="val 50000"/>
            </a:avLst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169973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6512511" cy="1143000"/>
          </a:xfrm>
        </p:spPr>
        <p:txBody>
          <a:bodyPr>
            <a:normAutofit fontScale="90000"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en-US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PILAR</a:t>
            </a:r>
            <a:r>
              <a:rPr lang="id-ID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 KEDUA: PABU</a:t>
            </a:r>
            <a:r>
              <a:rPr lang="id-ID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id-ID" dirty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endParaRPr lang="id-ID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4294967295"/>
          </p:nvPr>
        </p:nvSpPr>
        <p:spPr>
          <a:xfrm>
            <a:off x="755576" y="3284984"/>
            <a:ext cx="8043863" cy="1468760"/>
          </a:xfrm>
          <a:prstGeom prst="rect">
            <a:avLst/>
          </a:prstGeom>
        </p:spPr>
        <p:txBody>
          <a:bodyPr/>
          <a:lstStyle/>
          <a:p>
            <a:pPr marL="447675" indent="-382588" algn="just">
              <a:buFont typeface="Wingdings 2" pitchFamily="18" charset="2"/>
              <a:buNone/>
            </a:pPr>
            <a:r>
              <a:rPr lang="en-US" altLang="en-US" dirty="0" smtClean="0"/>
              <a:t>	</a:t>
            </a:r>
            <a:r>
              <a:rPr lang="id-ID" altLang="en-US" dirty="0" smtClean="0"/>
              <a:t>PABU berisi “seperangkat konsep, standar, prosedur, metoda, konvensi, dan praktik yang sehat yang dijadikan pedoman dalam penerapan akuntansi” (Suwardjono, 2002). </a:t>
            </a:r>
          </a:p>
          <a:p>
            <a:pPr marL="447675" indent="-382588">
              <a:buFont typeface="Wingdings 2" pitchFamily="18" charset="2"/>
              <a:buChar char=""/>
            </a:pPr>
            <a:endParaRPr lang="id-ID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64693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1166812"/>
          </a:xfrm>
        </p:spPr>
        <p:txBody>
          <a:bodyPr>
            <a:normAutofit fontScale="90000"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PILAR</a:t>
            </a:r>
            <a:r>
              <a:rPr lang="id-ID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KETIGA: </a:t>
            </a:r>
            <a:br>
              <a:rPr lang="id-ID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id-ID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RANCANG-BANGUN</a:t>
            </a:r>
            <a:r>
              <a:rPr lang="id-ID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id-ID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endParaRPr lang="id-ID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4294967295"/>
          </p:nvPr>
        </p:nvSpPr>
        <p:spPr>
          <a:xfrm>
            <a:off x="467544" y="3068960"/>
            <a:ext cx="8229600" cy="2116832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id-ID" altLang="en-US" dirty="0" smtClean="0"/>
              <a:t>Akuntansi merupakan sistem untuk mencatat/merekam dan mengolah transaksi menjadi informasi keuangan. Sebagai sebuah sistem</a:t>
            </a:r>
            <a:r>
              <a:rPr lang="en-US" altLang="en-US" dirty="0" smtClean="0"/>
              <a:t>,</a:t>
            </a:r>
            <a:r>
              <a:rPr lang="id-ID" altLang="en-US" dirty="0" smtClean="0"/>
              <a:t> maka fungsi-fungsi akuntansi harus di</a:t>
            </a:r>
            <a:r>
              <a:rPr lang="en-US" altLang="en-US" dirty="0" err="1" smtClean="0"/>
              <a:t>rancang-bangun</a:t>
            </a:r>
            <a:r>
              <a:rPr lang="id-ID" altLang="en-US" dirty="0" smtClean="0"/>
              <a:t> secara sistematis agar penyediaan informasi keuangan dapat dilakukan secara efektif dan efisien. </a:t>
            </a:r>
          </a:p>
          <a:p>
            <a:pPr algn="just"/>
            <a:endParaRPr lang="id-ID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81811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404664"/>
            <a:ext cx="6512511" cy="1143000"/>
          </a:xfrm>
        </p:spPr>
        <p:txBody>
          <a:bodyPr>
            <a:normAutofit fontScale="90000"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id-ID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CONTOH </a:t>
            </a:r>
            <a:r>
              <a:rPr lang="en-US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PILAR</a:t>
            </a:r>
            <a:r>
              <a:rPr lang="id-ID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KETIGA: </a:t>
            </a:r>
            <a:br>
              <a:rPr lang="id-ID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id-ID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RANCANG-BANGUN</a:t>
            </a:r>
            <a:endParaRPr lang="id-ID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4294967295"/>
          </p:nvPr>
        </p:nvSpPr>
        <p:spPr>
          <a:xfrm>
            <a:off x="539552" y="2852936"/>
            <a:ext cx="8229600" cy="2764904"/>
          </a:xfrm>
          <a:prstGeom prst="rect">
            <a:avLst/>
          </a:prstGeom>
        </p:spPr>
        <p:txBody>
          <a:bodyPr/>
          <a:lstStyle/>
          <a:p>
            <a:r>
              <a:rPr lang="id-ID" altLang="en-US" dirty="0" smtClean="0"/>
              <a:t>BUKU </a:t>
            </a:r>
            <a:r>
              <a:rPr lang="en-US" altLang="en-US" dirty="0" smtClean="0"/>
              <a:t>JURNAL</a:t>
            </a:r>
            <a:r>
              <a:rPr lang="id-ID" altLang="en-US" dirty="0" smtClean="0"/>
              <a:t>: UMUM VS.</a:t>
            </a:r>
            <a:r>
              <a:rPr lang="en-US" altLang="en-US" dirty="0" smtClean="0"/>
              <a:t> KHUSUS</a:t>
            </a:r>
          </a:p>
          <a:p>
            <a:r>
              <a:rPr lang="en-US" altLang="en-US" dirty="0" smtClean="0"/>
              <a:t>FORMAT </a:t>
            </a:r>
            <a:r>
              <a:rPr lang="id-ID" altLang="en-US" dirty="0" smtClean="0"/>
              <a:t>AKUN: FORMAT T, SKONTRO, DSB</a:t>
            </a:r>
            <a:endParaRPr lang="en-US" altLang="en-US" dirty="0" smtClean="0"/>
          </a:p>
          <a:p>
            <a:r>
              <a:rPr lang="id-ID" altLang="en-US" dirty="0" smtClean="0"/>
              <a:t>METODE</a:t>
            </a:r>
            <a:r>
              <a:rPr lang="en-US" altLang="en-US" dirty="0" smtClean="0"/>
              <a:t> PENCATATAN</a:t>
            </a:r>
            <a:r>
              <a:rPr lang="id-ID" altLang="en-US" dirty="0" smtClean="0"/>
              <a:t>: RIIL VS. NOMINAL, PERIODIK VS. PERPETUAL, DLL.</a:t>
            </a:r>
            <a:endParaRPr lang="en-US" altLang="en-US" dirty="0" smtClean="0"/>
          </a:p>
          <a:p>
            <a:r>
              <a:rPr lang="en-US" altLang="en-US" dirty="0" smtClean="0"/>
              <a:t>BENTUK NERACA LAJUR</a:t>
            </a:r>
            <a:r>
              <a:rPr lang="id-ID" altLang="en-US" dirty="0" smtClean="0"/>
              <a:t>: 8 KOLOM, 10 KOLOM, ATAU 12 KOLOM</a:t>
            </a:r>
            <a:endParaRPr lang="en-US" altLang="en-US" dirty="0" smtClean="0"/>
          </a:p>
          <a:p>
            <a:pPr>
              <a:buFont typeface="Wingdings 2" pitchFamily="18" charset="2"/>
              <a:buNone/>
            </a:pPr>
            <a:endParaRPr lang="en-US" altLang="en-US" dirty="0" smtClean="0"/>
          </a:p>
          <a:p>
            <a:endParaRPr lang="id-ID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57286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1166812"/>
          </a:xfrm>
        </p:spPr>
        <p:txBody>
          <a:bodyPr>
            <a:normAutofit fontScale="90000"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MENGAPA</a:t>
            </a:r>
            <a:r>
              <a:rPr lang="id-ID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AKUNTANSI PENTING?</a:t>
            </a:r>
            <a:r>
              <a:rPr lang="id-ID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id-ID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endParaRPr lang="id-ID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882775"/>
            <a:ext cx="8229600" cy="40465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48056" indent="-384048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 	</a:t>
            </a:r>
            <a:r>
              <a:rPr lang="id-ID" dirty="0" smtClean="0"/>
              <a:t>Sepanjang perekonomian suatu negara menggunakan uang sebagai alat pembayaran maka akuntansi selalu berperan sangat penting karena akuntansi mencatat peristiwa-peristiwa yang bersifat keuangan. Penjualan barang dagangan, pembayaran gaji, dan penerimaan sumbangan/pinjaman uang merupakan contoh peristiwa keuangan yang dicatat akuntansi.</a:t>
            </a:r>
          </a:p>
          <a:p>
            <a:pPr marL="448056" indent="-384048" algn="just" fontAlgn="auto">
              <a:spcAft>
                <a:spcPts val="0"/>
              </a:spcAft>
              <a:buFont typeface="Wingdings 2"/>
              <a:buChar char=""/>
              <a:defRPr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44485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510177" y="260648"/>
            <a:ext cx="2592288" cy="259228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3568" y="932527"/>
            <a:ext cx="24188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ook Antiqua" pitchFamily="18" charset="0"/>
              </a:rPr>
              <a:t>SIFAT </a:t>
            </a:r>
          </a:p>
          <a:p>
            <a:r>
              <a:rPr lang="en-US" sz="2400" dirty="0" smtClean="0">
                <a:latin typeface="Book Antiqua" pitchFamily="18" charset="0"/>
              </a:rPr>
              <a:t>DASAR PERUSAHAAN  </a:t>
            </a:r>
            <a:endParaRPr lang="en-US" sz="2400" dirty="0">
              <a:latin typeface="Book Antiqua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211960" y="332656"/>
            <a:ext cx="4392488" cy="432048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76056" y="1052736"/>
            <a:ext cx="28083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ook Antiqua" pitchFamily="18" charset="0"/>
              </a:rPr>
              <a:t>Perusahaan : </a:t>
            </a:r>
            <a:r>
              <a:rPr lang="en-US" sz="2000" dirty="0" err="1" smtClean="0">
                <a:latin typeface="Book Antiqua" pitchFamily="18" charset="0"/>
              </a:rPr>
              <a:t>Suatu</a:t>
            </a:r>
            <a:r>
              <a:rPr lang="en-US" sz="2000" dirty="0" smtClean="0">
                <a:latin typeface="Book Antiqua" pitchFamily="18" charset="0"/>
              </a:rPr>
              <a:t> </a:t>
            </a:r>
            <a:r>
              <a:rPr lang="en-US" sz="2000" dirty="0" err="1" smtClean="0">
                <a:latin typeface="Book Antiqua" pitchFamily="18" charset="0"/>
              </a:rPr>
              <a:t>organisasi</a:t>
            </a:r>
            <a:r>
              <a:rPr lang="en-US" sz="2000" dirty="0" smtClean="0">
                <a:latin typeface="Book Antiqua" pitchFamily="18" charset="0"/>
              </a:rPr>
              <a:t> </a:t>
            </a:r>
            <a:r>
              <a:rPr lang="en-US" sz="2000" dirty="0" err="1" smtClean="0">
                <a:latin typeface="Book Antiqua" pitchFamily="18" charset="0"/>
              </a:rPr>
              <a:t>dengan</a:t>
            </a:r>
            <a:r>
              <a:rPr lang="en-US" sz="2000" dirty="0" smtClean="0">
                <a:latin typeface="Book Antiqua" pitchFamily="18" charset="0"/>
              </a:rPr>
              <a:t>  </a:t>
            </a:r>
            <a:r>
              <a:rPr lang="en-US" sz="2000" dirty="0" err="1" smtClean="0">
                <a:latin typeface="Book Antiqua" pitchFamily="18" charset="0"/>
              </a:rPr>
              <a:t>sumber</a:t>
            </a:r>
            <a:r>
              <a:rPr lang="en-US" sz="2000" dirty="0" smtClean="0">
                <a:latin typeface="Book Antiqua" pitchFamily="18" charset="0"/>
              </a:rPr>
              <a:t> </a:t>
            </a:r>
            <a:r>
              <a:rPr lang="en-US" sz="2000" dirty="0" err="1" smtClean="0">
                <a:latin typeface="Book Antiqua" pitchFamily="18" charset="0"/>
              </a:rPr>
              <a:t>daya</a:t>
            </a:r>
            <a:r>
              <a:rPr lang="en-US" sz="2000" dirty="0" smtClean="0">
                <a:latin typeface="Book Antiqua" pitchFamily="18" charset="0"/>
              </a:rPr>
              <a:t> </a:t>
            </a:r>
            <a:r>
              <a:rPr lang="en-US" sz="2000" dirty="0" err="1" smtClean="0">
                <a:latin typeface="Book Antiqua" pitchFamily="18" charset="0"/>
              </a:rPr>
              <a:t>dasar</a:t>
            </a:r>
            <a:r>
              <a:rPr lang="en-US" sz="2000" dirty="0" smtClean="0">
                <a:latin typeface="Book Antiqua" pitchFamily="18" charset="0"/>
              </a:rPr>
              <a:t> yang </a:t>
            </a:r>
            <a:r>
              <a:rPr lang="en-US" sz="2000" dirty="0" err="1" smtClean="0">
                <a:latin typeface="Book Antiqua" pitchFamily="18" charset="0"/>
              </a:rPr>
              <a:t>diproses</a:t>
            </a:r>
            <a:r>
              <a:rPr lang="en-US" sz="2000" dirty="0" smtClean="0">
                <a:latin typeface="Book Antiqua" pitchFamily="18" charset="0"/>
              </a:rPr>
              <a:t> </a:t>
            </a:r>
            <a:r>
              <a:rPr lang="en-US" sz="2000" dirty="0" err="1" smtClean="0">
                <a:latin typeface="Book Antiqua" pitchFamily="18" charset="0"/>
              </a:rPr>
              <a:t>untuk</a:t>
            </a:r>
            <a:r>
              <a:rPr lang="en-US" sz="2000" dirty="0" smtClean="0">
                <a:latin typeface="Book Antiqua" pitchFamily="18" charset="0"/>
              </a:rPr>
              <a:t> </a:t>
            </a:r>
            <a:r>
              <a:rPr lang="en-US" sz="2000" dirty="0" err="1" smtClean="0">
                <a:latin typeface="Book Antiqua" pitchFamily="18" charset="0"/>
              </a:rPr>
              <a:t>menyediakan</a:t>
            </a:r>
            <a:r>
              <a:rPr lang="en-US" sz="2000" dirty="0" smtClean="0">
                <a:latin typeface="Book Antiqua" pitchFamily="18" charset="0"/>
              </a:rPr>
              <a:t> </a:t>
            </a:r>
            <a:r>
              <a:rPr lang="en-US" sz="2000" dirty="0" err="1" smtClean="0">
                <a:latin typeface="Book Antiqua" pitchFamily="18" charset="0"/>
              </a:rPr>
              <a:t>barang</a:t>
            </a:r>
            <a:r>
              <a:rPr lang="en-US" sz="2000" dirty="0" smtClean="0">
                <a:latin typeface="Book Antiqua" pitchFamily="18" charset="0"/>
              </a:rPr>
              <a:t> </a:t>
            </a:r>
            <a:r>
              <a:rPr lang="en-US" sz="2000" dirty="0" err="1" smtClean="0">
                <a:latin typeface="Book Antiqua" pitchFamily="18" charset="0"/>
              </a:rPr>
              <a:t>dan</a:t>
            </a:r>
            <a:r>
              <a:rPr lang="en-US" sz="2000" dirty="0" smtClean="0">
                <a:latin typeface="Book Antiqua" pitchFamily="18" charset="0"/>
              </a:rPr>
              <a:t> </a:t>
            </a:r>
            <a:r>
              <a:rPr lang="en-US" sz="2000" dirty="0" err="1" smtClean="0">
                <a:latin typeface="Book Antiqua" pitchFamily="18" charset="0"/>
              </a:rPr>
              <a:t>jasa</a:t>
            </a:r>
            <a:r>
              <a:rPr lang="en-US" sz="2000" dirty="0" smtClean="0">
                <a:latin typeface="Book Antiqua" pitchFamily="18" charset="0"/>
              </a:rPr>
              <a:t> </a:t>
            </a:r>
            <a:r>
              <a:rPr lang="en-US" sz="2000" dirty="0" err="1" smtClean="0">
                <a:latin typeface="Book Antiqua" pitchFamily="18" charset="0"/>
              </a:rPr>
              <a:t>untuk</a:t>
            </a:r>
            <a:r>
              <a:rPr lang="en-US" sz="2000" dirty="0" smtClean="0">
                <a:latin typeface="Book Antiqua" pitchFamily="18" charset="0"/>
              </a:rPr>
              <a:t> </a:t>
            </a:r>
            <a:r>
              <a:rPr lang="en-US" sz="2000" dirty="0" err="1" smtClean="0">
                <a:latin typeface="Book Antiqua" pitchFamily="18" charset="0"/>
              </a:rPr>
              <a:t>pelanggan</a:t>
            </a:r>
            <a:r>
              <a:rPr lang="en-US" sz="2000" dirty="0" smtClean="0">
                <a:latin typeface="Book Antiqua" pitchFamily="18" charset="0"/>
              </a:rPr>
              <a:t>.</a:t>
            </a:r>
          </a:p>
          <a:p>
            <a:endParaRPr lang="en-US" sz="2000" dirty="0" smtClean="0">
              <a:latin typeface="Book Antiqua" pitchFamily="18" charset="0"/>
            </a:endParaRPr>
          </a:p>
          <a:p>
            <a:r>
              <a:rPr lang="en-US" sz="2000" dirty="0" err="1" smtClean="0">
                <a:latin typeface="Book Antiqua" pitchFamily="18" charset="0"/>
              </a:rPr>
              <a:t>Bentuknya</a:t>
            </a:r>
            <a:r>
              <a:rPr lang="en-US" sz="2000" dirty="0" smtClean="0">
                <a:latin typeface="Book Antiqua" pitchFamily="18" charset="0"/>
              </a:rPr>
              <a:t>..?</a:t>
            </a:r>
            <a:endParaRPr lang="en-US" sz="2000" dirty="0">
              <a:latin typeface="Book Antiqua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721055" y="3515528"/>
            <a:ext cx="2274881" cy="214572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979712" y="440372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Book Antiqua" pitchFamily="18" charset="0"/>
              </a:rPr>
              <a:t>Keuntungan</a:t>
            </a:r>
            <a:endParaRPr lang="en-US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53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63" y="285750"/>
            <a:ext cx="8229600" cy="1398588"/>
          </a:xfrm>
        </p:spPr>
        <p:txBody>
          <a:bodyPr>
            <a:normAutofit fontScale="90000"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id-ID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KARAKTERISTIK KUALITAS INFORMASI AKUNTANSI</a:t>
            </a:r>
            <a:endParaRPr lang="id-ID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4294967295"/>
          </p:nvPr>
        </p:nvSpPr>
        <p:spPr>
          <a:xfrm>
            <a:off x="500063" y="2000250"/>
            <a:ext cx="8229600" cy="421481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95250" indent="-30163" algn="just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id-ID" b="1" dirty="0" smtClean="0"/>
              <a:t>Menurut Dewan Standar Akuntansi Keuangan Indonesia:</a:t>
            </a:r>
          </a:p>
          <a:p>
            <a:pPr marL="448056" indent="-384048" algn="just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id-ID" b="1" dirty="0" smtClean="0"/>
              <a:t>Dapat Dipahami</a:t>
            </a:r>
            <a:endParaRPr lang="id-ID" dirty="0" smtClean="0"/>
          </a:p>
          <a:p>
            <a:pPr marL="448056" indent="-384048" algn="just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id-ID" b="1" dirty="0" smtClean="0"/>
              <a:t>Relevan</a:t>
            </a:r>
            <a:endParaRPr lang="id-ID" dirty="0" smtClean="0"/>
          </a:p>
          <a:p>
            <a:pPr marL="448056" indent="-384048" algn="just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id-ID" b="1" dirty="0" smtClean="0"/>
              <a:t>Keandalan/reliabilitas</a:t>
            </a:r>
            <a:endParaRPr lang="id-ID" dirty="0" smtClean="0"/>
          </a:p>
          <a:p>
            <a:pPr marL="448056" indent="-384048" algn="just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id-ID" b="1" dirty="0" smtClean="0"/>
              <a:t>Dapat Dibandingkan/komparabilitas</a:t>
            </a:r>
          </a:p>
          <a:p>
            <a:pPr marL="448056" indent="-384048" algn="just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id-ID" b="1" dirty="0" smtClean="0"/>
              <a:t>Netral</a:t>
            </a:r>
          </a:p>
          <a:p>
            <a:pPr marL="448056" indent="-384048" algn="just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id-ID" b="1" dirty="0" smtClean="0"/>
              <a:t>Tepat waktu</a:t>
            </a:r>
          </a:p>
          <a:p>
            <a:pPr marL="448056" indent="-384048" algn="just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id-ID" b="1" dirty="0" smtClean="0"/>
              <a:t>Lengkap</a:t>
            </a:r>
          </a:p>
          <a:p>
            <a:pPr marL="448056" indent="-384048" algn="just" fontAlgn="auto">
              <a:spcAft>
                <a:spcPts val="0"/>
              </a:spcAft>
              <a:buFont typeface="Wingdings 2"/>
              <a:buChar char=""/>
              <a:defRPr/>
            </a:pPr>
            <a:endParaRPr lang="id-ID" dirty="0" smtClean="0"/>
          </a:p>
        </p:txBody>
      </p:sp>
    </p:spTree>
    <p:extLst>
      <p:ext uri="{BB962C8B-B14F-4D97-AF65-F5344CB8AC3E}">
        <p14:creationId xmlns:p14="http://schemas.microsoft.com/office/powerpoint/2010/main" val="389070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20713"/>
            <a:ext cx="7777163" cy="547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109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548680"/>
            <a:ext cx="6512511" cy="1143000"/>
          </a:xfrm>
        </p:spPr>
        <p:txBody>
          <a:bodyPr/>
          <a:lstStyle/>
          <a:p>
            <a:r>
              <a:rPr lang="en-US" altLang="en-US" sz="3200" dirty="0" smtClean="0"/>
              <a:t>Mata </a:t>
            </a:r>
            <a:r>
              <a:rPr lang="en-US" altLang="en-US" sz="3200" dirty="0" err="1" smtClean="0"/>
              <a:t>kuliah</a:t>
            </a:r>
            <a:r>
              <a:rPr lang="en-US" altLang="en-US" sz="3200" dirty="0" smtClean="0"/>
              <a:t> yang </a:t>
            </a:r>
            <a:r>
              <a:rPr lang="en-US" altLang="en-US" sz="3200" dirty="0" err="1" smtClean="0"/>
              <a:t>dapat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diturunkan</a:t>
            </a:r>
            <a:r>
              <a:rPr lang="en-US" altLang="en-US" sz="3200" dirty="0" smtClean="0"/>
              <a:t/>
            </a:r>
            <a:br>
              <a:rPr lang="en-US" altLang="en-US" sz="3200" dirty="0" smtClean="0"/>
            </a:br>
            <a:r>
              <a:rPr lang="en-US" altLang="en-US" sz="3200" dirty="0" err="1" smtClean="0"/>
              <a:t>dari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struktur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akuntansi</a:t>
            </a:r>
            <a:r>
              <a:rPr lang="en-US" altLang="en-US" sz="3200" dirty="0" smtClean="0"/>
              <a:t>:</a:t>
            </a:r>
            <a:endParaRPr lang="en-US" altLang="en-US" dirty="0" smtClean="0"/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2209800"/>
            <a:ext cx="3810000" cy="2743200"/>
          </a:xfrm>
          <a:prstGeom prst="rect">
            <a:avLst/>
          </a:prstGeom>
        </p:spPr>
        <p:txBody>
          <a:bodyPr/>
          <a:lstStyle/>
          <a:p>
            <a:r>
              <a:rPr lang="en-US" altLang="en-US" sz="2400" smtClean="0"/>
              <a:t>Akuntansi Keuangan</a:t>
            </a:r>
          </a:p>
          <a:p>
            <a:r>
              <a:rPr lang="en-US" altLang="en-US" sz="2400" smtClean="0"/>
              <a:t>Teori Akuntansi</a:t>
            </a:r>
          </a:p>
          <a:p>
            <a:r>
              <a:rPr lang="en-US" altLang="en-US" sz="2400" smtClean="0"/>
              <a:t>Pengauditan</a:t>
            </a:r>
          </a:p>
          <a:p>
            <a:r>
              <a:rPr lang="en-US" altLang="en-US" sz="2400" smtClean="0"/>
              <a:t>Akuntansi </a:t>
            </a:r>
            <a:r>
              <a:rPr lang="id-ID" altLang="en-US" sz="2400" smtClean="0"/>
              <a:t>Biaya</a:t>
            </a:r>
            <a:endParaRPr lang="en-US" altLang="en-US" sz="2400" smtClean="0"/>
          </a:p>
          <a:p>
            <a:r>
              <a:rPr lang="en-US" altLang="en-US" sz="2400" smtClean="0"/>
              <a:t>Akuntansi Manajemen</a:t>
            </a:r>
          </a:p>
          <a:p>
            <a:r>
              <a:rPr lang="en-US" altLang="en-US" sz="2400" smtClean="0"/>
              <a:t>Manajemen Kos</a:t>
            </a:r>
            <a:endParaRPr lang="en-US" altLang="en-US" smtClean="0"/>
          </a:p>
        </p:txBody>
      </p:sp>
      <p:sp>
        <p:nvSpPr>
          <p:cNvPr id="2355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038600" y="2209800"/>
            <a:ext cx="4800600" cy="3048000"/>
          </a:xfrm>
          <a:prstGeom prst="rect">
            <a:avLst/>
          </a:prstGeom>
        </p:spPr>
        <p:txBody>
          <a:bodyPr/>
          <a:lstStyle/>
          <a:p>
            <a:r>
              <a:rPr lang="en-US" altLang="en-US" sz="2400" smtClean="0"/>
              <a:t>Sistem Pengendalian Manajemen</a:t>
            </a:r>
          </a:p>
          <a:p>
            <a:r>
              <a:rPr lang="en-US" altLang="en-US" sz="2400" smtClean="0"/>
              <a:t>Sistem Akuntansi</a:t>
            </a:r>
          </a:p>
          <a:p>
            <a:r>
              <a:rPr lang="en-US" altLang="en-US" sz="2400" smtClean="0"/>
              <a:t>Sistem Informasi Manajemen</a:t>
            </a:r>
          </a:p>
          <a:p>
            <a:r>
              <a:rPr lang="en-US" altLang="en-US" sz="2400" smtClean="0"/>
              <a:t>Akuntansi Pajak</a:t>
            </a:r>
          </a:p>
          <a:p>
            <a:r>
              <a:rPr lang="en-US" altLang="en-US" sz="2400" smtClean="0"/>
              <a:t>Akuntansi Kepemerintahan</a:t>
            </a:r>
          </a:p>
          <a:p>
            <a:r>
              <a:rPr lang="en-US" altLang="en-US" sz="2400" smtClean="0"/>
              <a:t>Analisis Laporan Keuangan</a:t>
            </a:r>
            <a:endParaRPr lang="en-US" altLang="en-US" smtClean="0"/>
          </a:p>
        </p:txBody>
      </p:sp>
      <p:sp>
        <p:nvSpPr>
          <p:cNvPr id="23559" name="Line 6"/>
          <p:cNvSpPr>
            <a:spLocks noChangeShapeType="1"/>
          </p:cNvSpPr>
          <p:nvPr/>
        </p:nvSpPr>
        <p:spPr bwMode="auto">
          <a:xfrm>
            <a:off x="533400" y="2133600"/>
            <a:ext cx="78486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62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571500"/>
            <a:ext cx="8229600" cy="1143000"/>
          </a:xfrm>
        </p:spPr>
        <p:txBody>
          <a:bodyPr>
            <a:normAutofit fontScale="90000"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PROFESI</a:t>
            </a:r>
            <a:r>
              <a:rPr lang="id-ID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DI BIDANG AKUNTANSI</a:t>
            </a:r>
            <a:r>
              <a:rPr lang="id-ID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id-ID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endParaRPr lang="id-ID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2458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4005263"/>
            <a:ext cx="253365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4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60788">
            <a:off x="1298575" y="1563688"/>
            <a:ext cx="253365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5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48062">
            <a:off x="3582988" y="3787775"/>
            <a:ext cx="284797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575" y="3535363"/>
            <a:ext cx="1885950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7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75" y="1200150"/>
            <a:ext cx="2203450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942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841375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72478">
            <a:off x="695325" y="2701925"/>
            <a:ext cx="24955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841375"/>
            <a:ext cx="3976687" cy="326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379913"/>
            <a:ext cx="293370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90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575" y="404813"/>
            <a:ext cx="2746375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57994">
            <a:off x="5407025" y="3384550"/>
            <a:ext cx="26289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150938"/>
            <a:ext cx="3240087" cy="479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217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93503">
            <a:off x="3687763" y="1601788"/>
            <a:ext cx="2962275" cy="204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60350"/>
            <a:ext cx="2038350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357563"/>
            <a:ext cx="2857500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650" y="3716338"/>
            <a:ext cx="369570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888" y="2790825"/>
            <a:ext cx="3324225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669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38592">
            <a:off x="573088" y="1100138"/>
            <a:ext cx="29337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790575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348038"/>
            <a:ext cx="3249613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8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492375"/>
            <a:ext cx="2143125" cy="30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477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063" y="2492375"/>
            <a:ext cx="3170237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631825"/>
            <a:ext cx="3024188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927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3"/>
          <p:cNvSpPr txBox="1">
            <a:spLocks noChangeArrowheads="1"/>
          </p:cNvSpPr>
          <p:nvPr/>
        </p:nvSpPr>
        <p:spPr bwMode="auto">
          <a:xfrm>
            <a:off x="1066800" y="1295400"/>
            <a:ext cx="67056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800">
                <a:latin typeface="Arial" charset="0"/>
              </a:rPr>
              <a:t>Gelar atau sebutan yang diberikan kepada mereka:</a:t>
            </a:r>
          </a:p>
          <a:p>
            <a:endParaRPr lang="en-US" altLang="en-US" sz="1800">
              <a:latin typeface="Arial" charset="0"/>
            </a:endParaRPr>
          </a:p>
          <a:p>
            <a:r>
              <a:rPr lang="en-US" altLang="en-US" sz="1800">
                <a:latin typeface="Arial" charset="0"/>
              </a:rPr>
              <a:t>yang memenuhi syarat sebagaimana diatur</a:t>
            </a:r>
          </a:p>
          <a:p>
            <a:r>
              <a:rPr lang="en-US" altLang="en-US" sz="1800">
                <a:latin typeface="Arial" charset="0"/>
              </a:rPr>
              <a:t>dalam UU No. 34 tahun 1954</a:t>
            </a:r>
          </a:p>
          <a:p>
            <a:endParaRPr lang="en-US" altLang="en-US" sz="1800">
              <a:latin typeface="Arial" charset="0"/>
            </a:endParaRPr>
          </a:p>
          <a:p>
            <a:r>
              <a:rPr lang="en-US" altLang="en-US" sz="1800">
                <a:latin typeface="Arial" charset="0"/>
              </a:rPr>
              <a:t>yang telah memiliki gelar Sarjana Jurusan Akuntansi dan telah menempuh pendidikan profesi akuntan sebagaimana diatur dalam SK Mendiknas No. 036/U/1993</a:t>
            </a:r>
            <a:endParaRPr lang="id-ID" altLang="en-US" sz="1800">
              <a:latin typeface="Arial" charset="0"/>
            </a:endParaRPr>
          </a:p>
          <a:p>
            <a:endParaRPr lang="id-ID" altLang="en-US" sz="1800">
              <a:latin typeface="Arial" charset="0"/>
            </a:endParaRPr>
          </a:p>
          <a:p>
            <a:r>
              <a:rPr lang="id-ID" altLang="en-US" sz="1800">
                <a:latin typeface="Arial" charset="0"/>
              </a:rPr>
              <a:t>CA : cartered  of Accountan</a:t>
            </a:r>
          </a:p>
          <a:p>
            <a:r>
              <a:rPr lang="id-ID" altLang="en-US" sz="1800">
                <a:latin typeface="Arial" charset="0"/>
              </a:rPr>
              <a:t>CPA : Certifed  Publik Accountan</a:t>
            </a:r>
          </a:p>
          <a:p>
            <a:endParaRPr lang="en-US" altLang="en-US" sz="1800">
              <a:latin typeface="Arial" charset="0"/>
            </a:endParaRPr>
          </a:p>
          <a:p>
            <a:endParaRPr lang="en-US" altLang="en-US" sz="1800">
              <a:latin typeface="Arial" charset="0"/>
            </a:endParaRPr>
          </a:p>
          <a:p>
            <a:endParaRPr lang="en-US" altLang="en-US" sz="1800">
              <a:latin typeface="Arial" charset="0"/>
            </a:endParaRPr>
          </a:p>
        </p:txBody>
      </p:sp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228600" y="533400"/>
            <a:ext cx="327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en-US" sz="2800"/>
              <a:t>Akuntan (de jure):</a:t>
            </a:r>
            <a:endParaRPr lang="en-US" altLang="en-US" sz="4400"/>
          </a:p>
        </p:txBody>
      </p:sp>
    </p:spTree>
    <p:extLst>
      <p:ext uri="{BB962C8B-B14F-4D97-AF65-F5344CB8AC3E}">
        <p14:creationId xmlns:p14="http://schemas.microsoft.com/office/powerpoint/2010/main" val="215898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3162462" y="476672"/>
            <a:ext cx="5658009" cy="3600400"/>
          </a:xfrm>
          <a:prstGeom prst="cloudCallout">
            <a:avLst>
              <a:gd name="adj1" fmla="val -55466"/>
              <a:gd name="adj2" fmla="val 65194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31640" y="4968529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Book Antiqua" pitchFamily="18" charset="0"/>
              </a:rPr>
              <a:t>Peran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Akuntansi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Dalam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Bisnis</a:t>
            </a:r>
            <a:r>
              <a:rPr lang="en-US" dirty="0" smtClean="0">
                <a:latin typeface="Book Antiqua" pitchFamily="18" charset="0"/>
              </a:rPr>
              <a:t> ????</a:t>
            </a:r>
            <a:endParaRPr lang="en-US" dirty="0"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7984" y="1196752"/>
            <a:ext cx="30963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Book Antiqua" pitchFamily="18" charset="0"/>
              </a:rPr>
              <a:t>Memberikan</a:t>
            </a:r>
            <a:r>
              <a:rPr lang="en-US" sz="2400" dirty="0" smtClean="0">
                <a:latin typeface="Book Antiqua" pitchFamily="18" charset="0"/>
              </a:rPr>
              <a:t> </a:t>
            </a:r>
            <a:r>
              <a:rPr lang="en-US" sz="2400" dirty="0" err="1" smtClean="0">
                <a:latin typeface="Book Antiqua" pitchFamily="18" charset="0"/>
              </a:rPr>
              <a:t>informasi</a:t>
            </a:r>
            <a:r>
              <a:rPr lang="en-US" sz="2400" dirty="0" smtClean="0">
                <a:latin typeface="Book Antiqua" pitchFamily="18" charset="0"/>
              </a:rPr>
              <a:t> </a:t>
            </a:r>
            <a:r>
              <a:rPr lang="en-US" sz="2400" dirty="0" err="1" smtClean="0">
                <a:latin typeface="Book Antiqua" pitchFamily="18" charset="0"/>
              </a:rPr>
              <a:t>untuk</a:t>
            </a:r>
            <a:r>
              <a:rPr lang="en-US" sz="2400" dirty="0" smtClean="0">
                <a:latin typeface="Book Antiqua" pitchFamily="18" charset="0"/>
              </a:rPr>
              <a:t> </a:t>
            </a:r>
            <a:r>
              <a:rPr lang="en-US" sz="2400" dirty="0" err="1" smtClean="0">
                <a:latin typeface="Book Antiqua" pitchFamily="18" charset="0"/>
              </a:rPr>
              <a:t>digunakan</a:t>
            </a:r>
            <a:r>
              <a:rPr lang="en-US" sz="2400" dirty="0" smtClean="0">
                <a:latin typeface="Book Antiqua" pitchFamily="18" charset="0"/>
              </a:rPr>
              <a:t> </a:t>
            </a:r>
            <a:r>
              <a:rPr lang="en-US" sz="2400" dirty="0" err="1" smtClean="0">
                <a:latin typeface="Book Antiqua" pitchFamily="18" charset="0"/>
              </a:rPr>
              <a:t>oleh</a:t>
            </a:r>
            <a:r>
              <a:rPr lang="en-US" sz="2400" dirty="0" smtClean="0">
                <a:latin typeface="Book Antiqua" pitchFamily="18" charset="0"/>
              </a:rPr>
              <a:t> </a:t>
            </a:r>
            <a:r>
              <a:rPr lang="en-US" sz="2400" dirty="0" err="1" smtClean="0">
                <a:latin typeface="Book Antiqua" pitchFamily="18" charset="0"/>
              </a:rPr>
              <a:t>manajer</a:t>
            </a:r>
            <a:r>
              <a:rPr lang="en-US" sz="2400" dirty="0" smtClean="0">
                <a:latin typeface="Book Antiqua" pitchFamily="18" charset="0"/>
              </a:rPr>
              <a:t> </a:t>
            </a:r>
            <a:r>
              <a:rPr lang="en-US" sz="2400" dirty="0" err="1" smtClean="0">
                <a:latin typeface="Book Antiqua" pitchFamily="18" charset="0"/>
              </a:rPr>
              <a:t>dalam</a:t>
            </a:r>
            <a:r>
              <a:rPr lang="en-US" sz="2400" dirty="0" smtClean="0">
                <a:latin typeface="Book Antiqua" pitchFamily="18" charset="0"/>
              </a:rPr>
              <a:t> </a:t>
            </a:r>
            <a:r>
              <a:rPr lang="en-US" sz="2400" dirty="0" err="1" smtClean="0">
                <a:latin typeface="Book Antiqua" pitchFamily="18" charset="0"/>
              </a:rPr>
              <a:t>menjalankan</a:t>
            </a:r>
            <a:r>
              <a:rPr lang="en-US" sz="2400" dirty="0" smtClean="0">
                <a:latin typeface="Book Antiqua" pitchFamily="18" charset="0"/>
              </a:rPr>
              <a:t>  </a:t>
            </a:r>
            <a:r>
              <a:rPr lang="en-US" sz="2400" dirty="0" err="1" smtClean="0">
                <a:latin typeface="Book Antiqua" pitchFamily="18" charset="0"/>
              </a:rPr>
              <a:t>operasi</a:t>
            </a:r>
            <a:r>
              <a:rPr lang="en-US" sz="2400" dirty="0" smtClean="0">
                <a:latin typeface="Book Antiqua" pitchFamily="18" charset="0"/>
              </a:rPr>
              <a:t> </a:t>
            </a:r>
            <a:r>
              <a:rPr lang="en-US" sz="2400" dirty="0" err="1" smtClean="0">
                <a:latin typeface="Book Antiqua" pitchFamily="18" charset="0"/>
              </a:rPr>
              <a:t>perusahaan</a:t>
            </a:r>
            <a:r>
              <a:rPr lang="en-US" sz="2400" dirty="0" smtClean="0">
                <a:latin typeface="Book Antiqua" pitchFamily="18" charset="0"/>
              </a:rPr>
              <a:t>  </a:t>
            </a:r>
            <a:endParaRPr lang="en-US" sz="24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04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3"/>
          <p:cNvSpPr txBox="1">
            <a:spLocks noChangeArrowheads="1"/>
          </p:cNvSpPr>
          <p:nvPr/>
        </p:nvSpPr>
        <p:spPr bwMode="auto">
          <a:xfrm>
            <a:off x="990600" y="1447800"/>
            <a:ext cx="61087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800">
                <a:latin typeface="Arial" charset="0"/>
              </a:rPr>
              <a:t>Sebutan generik yang ditujukan untuk akuntan yang </a:t>
            </a:r>
          </a:p>
          <a:p>
            <a:r>
              <a:rPr lang="en-US" altLang="en-US" sz="1800">
                <a:latin typeface="Arial" charset="0"/>
              </a:rPr>
              <a:t>menjalankan praktik akuntansi publik (terutama </a:t>
            </a:r>
          </a:p>
          <a:p>
            <a:r>
              <a:rPr lang="en-US" altLang="en-US" sz="1800">
                <a:latin typeface="Arial" charset="0"/>
              </a:rPr>
              <a:t>pengauditan).</a:t>
            </a:r>
          </a:p>
          <a:p>
            <a:endParaRPr lang="en-US" altLang="en-US" sz="1800">
              <a:latin typeface="Arial" charset="0"/>
            </a:endParaRPr>
          </a:p>
          <a:p>
            <a:r>
              <a:rPr lang="en-US" altLang="en-US" sz="1800">
                <a:latin typeface="Arial" charset="0"/>
              </a:rPr>
              <a:t>Untuk dapat menjalankan praktik akuntan publik, seorang</a:t>
            </a:r>
          </a:p>
          <a:p>
            <a:r>
              <a:rPr lang="en-US" altLang="en-US" sz="1800">
                <a:latin typeface="Arial" charset="0"/>
              </a:rPr>
              <a:t>akuntan harus memenuhi persyaratan yang diatur dengan</a:t>
            </a:r>
          </a:p>
          <a:p>
            <a:r>
              <a:rPr lang="en-US" altLang="en-US" sz="1800">
                <a:latin typeface="Arial" charset="0"/>
              </a:rPr>
              <a:t>keputusan Menteri Keuangan. </a:t>
            </a:r>
            <a:endParaRPr lang="id-ID" altLang="en-US" sz="1800">
              <a:latin typeface="Arial" charset="0"/>
            </a:endParaRPr>
          </a:p>
          <a:p>
            <a:endParaRPr lang="id-ID" altLang="en-US" sz="1800">
              <a:latin typeface="Arial" charset="0"/>
            </a:endParaRPr>
          </a:p>
          <a:p>
            <a:r>
              <a:rPr lang="id-ID" altLang="en-US" sz="1800">
                <a:latin typeface="Arial" charset="0"/>
              </a:rPr>
              <a:t>Akt, CA (chartered Accountant)</a:t>
            </a:r>
            <a:endParaRPr lang="en-US" altLang="en-US" sz="1800">
              <a:latin typeface="Arial" charset="0"/>
            </a:endParaRPr>
          </a:p>
        </p:txBody>
      </p:sp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228600" y="762000"/>
            <a:ext cx="327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en-US" sz="2800"/>
              <a:t>Akuntan publik:</a:t>
            </a:r>
            <a:endParaRPr lang="en-US" altLang="en-US" sz="4400"/>
          </a:p>
        </p:txBody>
      </p:sp>
      <p:sp>
        <p:nvSpPr>
          <p:cNvPr id="31748" name="Text Box 5"/>
          <p:cNvSpPr txBox="1">
            <a:spLocks noChangeArrowheads="1"/>
          </p:cNvSpPr>
          <p:nvPr/>
        </p:nvSpPr>
        <p:spPr bwMode="auto">
          <a:xfrm>
            <a:off x="990600" y="4953000"/>
            <a:ext cx="64166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800">
                <a:latin typeface="Arial" charset="0"/>
              </a:rPr>
              <a:t>Sebutan yang diberikan untuk mereka yang telah menempuh</a:t>
            </a:r>
          </a:p>
          <a:p>
            <a:r>
              <a:rPr lang="en-US" altLang="en-US" sz="1800">
                <a:latin typeface="Arial" charset="0"/>
              </a:rPr>
              <a:t>pendidikan profesi akuntansi dan lulus ujian sertifikasi</a:t>
            </a:r>
          </a:p>
          <a:p>
            <a:r>
              <a:rPr lang="en-US" altLang="en-US" sz="1800">
                <a:latin typeface="Arial" charset="0"/>
              </a:rPr>
              <a:t>akuntan publik.</a:t>
            </a:r>
            <a:r>
              <a:rPr lang="id-ID" altLang="en-US" sz="1800">
                <a:latin typeface="Arial" charset="0"/>
              </a:rPr>
              <a:t> CPA ( Certified Public Accountant)</a:t>
            </a:r>
            <a:endParaRPr lang="en-US" altLang="en-US" sz="1800">
              <a:latin typeface="Arial" charset="0"/>
            </a:endParaRPr>
          </a:p>
        </p:txBody>
      </p:sp>
      <p:sp>
        <p:nvSpPr>
          <p:cNvPr id="31749" name="Rectangle 6"/>
          <p:cNvSpPr>
            <a:spLocks noChangeArrowheads="1"/>
          </p:cNvSpPr>
          <p:nvPr/>
        </p:nvSpPr>
        <p:spPr bwMode="auto">
          <a:xfrm>
            <a:off x="381000" y="42672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en-US" sz="2800"/>
              <a:t>Akuntan Publik Bersertifikat:</a:t>
            </a:r>
            <a:endParaRPr lang="en-US" altLang="en-US" sz="4400"/>
          </a:p>
        </p:txBody>
      </p:sp>
    </p:spTree>
    <p:extLst>
      <p:ext uri="{BB962C8B-B14F-4D97-AF65-F5344CB8AC3E}">
        <p14:creationId xmlns:p14="http://schemas.microsoft.com/office/powerpoint/2010/main" val="408387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33375"/>
            <a:ext cx="7559675" cy="590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697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6781800" cy="838200"/>
          </a:xfrm>
        </p:spPr>
        <p:txBody>
          <a:bodyPr/>
          <a:lstStyle/>
          <a:p>
            <a:r>
              <a:rPr lang="en-US" altLang="en-US" sz="3600" smtClean="0"/>
              <a:t>Jasa Kantor Akuntan Publik:</a:t>
            </a:r>
            <a:endParaRPr lang="en-US" altLang="en-US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0" y="1828800"/>
            <a:ext cx="5181600" cy="3352800"/>
          </a:xfrm>
          <a:prstGeom prst="rect">
            <a:avLst/>
          </a:prstGeom>
        </p:spPr>
        <p:txBody>
          <a:bodyPr/>
          <a:lstStyle/>
          <a:p>
            <a:r>
              <a:rPr lang="en-US" altLang="en-US" smtClean="0"/>
              <a:t>Jasa audit</a:t>
            </a:r>
          </a:p>
          <a:p>
            <a:r>
              <a:rPr lang="en-US" altLang="en-US" smtClean="0"/>
              <a:t>Jasa konsultasi pajak</a:t>
            </a:r>
          </a:p>
          <a:p>
            <a:r>
              <a:rPr lang="en-US" altLang="en-US" smtClean="0"/>
              <a:t>Jasa konsultasi manajemen</a:t>
            </a:r>
          </a:p>
          <a:p>
            <a:r>
              <a:rPr lang="en-US" altLang="en-US" i="1" smtClean="0"/>
              <a:t>Assurance service</a:t>
            </a:r>
            <a:r>
              <a:rPr lang="en-US" altLang="en-US" smtClean="0"/>
              <a:t> lain-lain</a:t>
            </a:r>
            <a:endParaRPr lang="id-ID" altLang="en-US" smtClean="0"/>
          </a:p>
          <a:p>
            <a:r>
              <a:rPr lang="id-ID" altLang="en-US" smtClean="0"/>
              <a:t>Kantor Jasa Akuntan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6913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050904" cy="561975"/>
          </a:xfrm>
        </p:spPr>
        <p:txBody>
          <a:bodyPr/>
          <a:lstStyle/>
          <a:p>
            <a:pPr algn="l"/>
            <a:r>
              <a:rPr lang="en-US" altLang="en-US" sz="2800" dirty="0" err="1" smtClean="0">
                <a:latin typeface="Comic Sans MS" pitchFamily="66" charset="0"/>
              </a:rPr>
              <a:t>Definisi</a:t>
            </a:r>
            <a:r>
              <a:rPr lang="en-US" altLang="en-US" sz="2800" dirty="0" smtClean="0">
                <a:latin typeface="Comic Sans MS" pitchFamily="66" charset="0"/>
              </a:rPr>
              <a:t> </a:t>
            </a:r>
            <a:r>
              <a:rPr lang="en-US" altLang="en-US" sz="2800" dirty="0" err="1" smtClean="0">
                <a:latin typeface="Comic Sans MS" pitchFamily="66" charset="0"/>
              </a:rPr>
              <a:t>Akuntansi</a:t>
            </a:r>
            <a:endParaRPr lang="en-US" altLang="en-US" sz="2800" dirty="0" smtClean="0"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196975"/>
            <a:ext cx="8229600" cy="525621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609600" indent="-609600"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id-ID" altLang="en-US" sz="1600" b="1" dirty="0" smtClean="0">
                <a:latin typeface="Tahoma" pitchFamily="34" charset="0"/>
                <a:cs typeface="Times New Roman" pitchFamily="18" charset="0"/>
              </a:rPr>
              <a:t>Dalam Buku Sumarso, 2008</a:t>
            </a:r>
          </a:p>
          <a:p>
            <a:pPr marL="609600" indent="-609600"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en-US" sz="1600" b="1" dirty="0" smtClean="0">
                <a:latin typeface="Tahoma" pitchFamily="34" charset="0"/>
                <a:cs typeface="Times New Roman" pitchFamily="18" charset="0"/>
              </a:rPr>
              <a:t>DEFINISI DARI SUDUT PEMAKAI</a:t>
            </a:r>
            <a:endParaRPr lang="en-US" altLang="en-US" sz="1600" dirty="0" smtClean="0">
              <a:latin typeface="Tahoma" pitchFamily="34" charset="0"/>
              <a:cs typeface="Times New Roman" pitchFamily="18" charset="0"/>
            </a:endParaRPr>
          </a:p>
          <a:p>
            <a:pPr marL="609600" indent="-609600"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en-US" sz="1600" dirty="0" smtClean="0">
                <a:latin typeface="Tahoma" pitchFamily="34" charset="0"/>
                <a:cs typeface="Times New Roman" pitchFamily="18" charset="0"/>
              </a:rPr>
              <a:t>       </a:t>
            </a:r>
            <a:r>
              <a:rPr lang="en-US" altLang="en-US" sz="1600" i="1" dirty="0" smtClean="0">
                <a:latin typeface="Tahoma" pitchFamily="34" charset="0"/>
                <a:cs typeface="Times New Roman" pitchFamily="18" charset="0"/>
              </a:rPr>
              <a:t>AKUNTANSI </a:t>
            </a:r>
            <a:r>
              <a:rPr lang="id-ID" altLang="en-US" sz="1600" i="1" dirty="0" smtClean="0">
                <a:latin typeface="Tahoma" pitchFamily="34" charset="0"/>
                <a:cs typeface="Times New Roman" pitchFamily="18" charset="0"/>
              </a:rPr>
              <a:t> </a:t>
            </a:r>
            <a:r>
              <a:rPr lang="en-US" altLang="en-US" sz="1600" dirty="0" smtClean="0">
                <a:latin typeface="Tahoma" pitchFamily="34" charset="0"/>
                <a:cs typeface="Times New Roman" pitchFamily="18" charset="0"/>
              </a:rPr>
              <a:t>ADALAH : “SUATU DISIPLIN YANG MENYEDIAKAN INFORMASI YANG DIPERLUKAN UNTUK MELAKSANAKAN KEGIATAN SECARA EFISIEN DAN MENGEVALUASI KEGIATAN-KEGIATAN SUATU ORGANISASI”</a:t>
            </a:r>
            <a:endParaRPr lang="id-ID" altLang="en-US" sz="1600" dirty="0" smtClean="0">
              <a:latin typeface="Tahoma" pitchFamily="34" charset="0"/>
              <a:cs typeface="Times New Roman" pitchFamily="18" charset="0"/>
            </a:endParaRPr>
          </a:p>
          <a:p>
            <a:pPr marL="609600" indent="-609600"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en-US" sz="1600" b="1" dirty="0" smtClean="0">
                <a:latin typeface="Tahoma" pitchFamily="34" charset="0"/>
                <a:cs typeface="Times New Roman" pitchFamily="18" charset="0"/>
              </a:rPr>
              <a:t>DEFINISI DARI SUDUT PROSES KEGIATAN</a:t>
            </a:r>
            <a:r>
              <a:rPr lang="en-US" altLang="en-US" sz="1800" dirty="0" smtClean="0">
                <a:latin typeface="Tahoma" pitchFamily="34" charset="0"/>
                <a:cs typeface="Times New Roman" pitchFamily="18" charset="0"/>
              </a:rPr>
              <a:t/>
            </a:r>
            <a:br>
              <a:rPr lang="en-US" altLang="en-US" sz="1800" dirty="0" smtClean="0">
                <a:latin typeface="Tahoma" pitchFamily="34" charset="0"/>
                <a:cs typeface="Times New Roman" pitchFamily="18" charset="0"/>
              </a:rPr>
            </a:br>
            <a:r>
              <a:rPr lang="en-US" altLang="en-US" sz="1800" dirty="0" smtClean="0">
                <a:latin typeface="Tahoma" pitchFamily="34" charset="0"/>
                <a:cs typeface="Times New Roman" pitchFamily="18" charset="0"/>
              </a:rPr>
              <a:t> </a:t>
            </a:r>
            <a:r>
              <a:rPr lang="en-US" altLang="en-US" sz="1600" i="1" dirty="0" smtClean="0">
                <a:latin typeface="Comic Sans MS" pitchFamily="66" charset="0"/>
                <a:cs typeface="Times New Roman" pitchFamily="18" charset="0"/>
              </a:rPr>
              <a:t>AKUNTANSI</a:t>
            </a:r>
            <a:r>
              <a:rPr lang="en-US" altLang="en-US" sz="1600" dirty="0" smtClean="0">
                <a:latin typeface="Comic Sans MS" pitchFamily="66" charset="0"/>
                <a:cs typeface="Times New Roman" pitchFamily="18" charset="0"/>
              </a:rPr>
              <a:t> ADALAH : “PROSES PENCATATAN, PENGGOLONGAN, PERINGKASAN, PELAPORAN DAN PENGANALISAAN DATA KEUANGAN SUATU ORGANISASI</a:t>
            </a:r>
            <a:r>
              <a:rPr lang="en-US" altLang="en-US" sz="1800" dirty="0" smtClean="0">
                <a:latin typeface="Comic Sans MS" pitchFamily="66" charset="0"/>
                <a:cs typeface="Times New Roman" pitchFamily="18" charset="0"/>
              </a:rPr>
              <a:t>.”</a:t>
            </a:r>
            <a:endParaRPr lang="id-ID" altLang="en-US" sz="1800" dirty="0" smtClean="0">
              <a:latin typeface="Comic Sans MS" pitchFamily="66" charset="0"/>
              <a:cs typeface="Times New Roman" pitchFamily="18" charset="0"/>
            </a:endParaRPr>
          </a:p>
          <a:p>
            <a:pPr marL="609600" indent="-609600">
              <a:lnSpc>
                <a:spcPct val="110000"/>
              </a:lnSpc>
              <a:spcBef>
                <a:spcPct val="50000"/>
              </a:spcBef>
              <a:buFont typeface="Arial" charset="0"/>
              <a:buNone/>
            </a:pPr>
            <a:r>
              <a:rPr lang="en-US" altLang="en-US" sz="1600" b="1" i="1" dirty="0" smtClean="0">
                <a:latin typeface="Tahoma" pitchFamily="34" charset="0"/>
                <a:cs typeface="Times New Roman" pitchFamily="18" charset="0"/>
              </a:rPr>
              <a:t>AICPA (AMERICAN INSTITUTE OF CERTIFIED PUBLIC ACCOUNTANS)</a:t>
            </a:r>
            <a:r>
              <a:rPr lang="en-US" altLang="en-US" sz="1600" b="1" dirty="0" smtClean="0">
                <a:latin typeface="Tahoma" pitchFamily="34" charset="0"/>
                <a:cs typeface="Times New Roman" pitchFamily="18" charset="0"/>
              </a:rPr>
              <a:t/>
            </a:r>
            <a:br>
              <a:rPr lang="en-US" altLang="en-US" sz="1600" b="1" dirty="0" smtClean="0">
                <a:latin typeface="Tahoma" pitchFamily="34" charset="0"/>
                <a:cs typeface="Times New Roman" pitchFamily="18" charset="0"/>
              </a:rPr>
            </a:br>
            <a:r>
              <a:rPr lang="en-US" altLang="en-US" sz="1600" i="1" dirty="0" smtClean="0">
                <a:latin typeface="Tahoma" pitchFamily="34" charset="0"/>
                <a:cs typeface="Times New Roman" pitchFamily="18" charset="0"/>
              </a:rPr>
              <a:t>AKUNTANSI</a:t>
            </a:r>
            <a:r>
              <a:rPr lang="en-US" altLang="en-US" sz="1600" dirty="0" smtClean="0">
                <a:latin typeface="Tahoma" pitchFamily="34" charset="0"/>
                <a:cs typeface="Times New Roman" pitchFamily="18" charset="0"/>
              </a:rPr>
              <a:t> ADALAH SUATU SENI PENCATATAN, PENGELOMPOKKAN DAN PENGIKHTISARAN MENURUT CARA YANG BERARTI DAN DINYATAKAN DALAM NILAI UANG, SEGALA TRANSAKSI DAN KEJADIAN YANG SEDIKIT-DIKITNYA BERSIFAT FINANSIAL DAN KEMUDIAN MENAFSIRKAN HASILNYA.</a:t>
            </a:r>
          </a:p>
          <a:p>
            <a:pPr marL="609600" indent="-609600"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en-US" sz="1800" dirty="0" smtClean="0">
                <a:latin typeface="Tahoma" pitchFamily="34" charset="0"/>
                <a:cs typeface="Times New Roman" pitchFamily="18" charset="0"/>
              </a:rPr>
              <a:t/>
            </a:r>
            <a:br>
              <a:rPr lang="en-US" altLang="en-US" sz="1800" dirty="0" smtClean="0">
                <a:latin typeface="Tahoma" pitchFamily="34" charset="0"/>
                <a:cs typeface="Times New Roman" pitchFamily="18" charset="0"/>
              </a:rPr>
            </a:br>
            <a:endParaRPr lang="en-US" altLang="en-US" sz="1600" dirty="0" smtClean="0">
              <a:latin typeface="Tahoma" pitchFamily="34" charset="0"/>
              <a:cs typeface="Times New Roman" pitchFamily="18" charset="0"/>
            </a:endParaRPr>
          </a:p>
          <a:p>
            <a:pPr marL="609600" indent="-609600">
              <a:buFont typeface="Wingdings" pitchFamily="2" charset="2"/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57416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476250"/>
            <a:ext cx="8229600" cy="564991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id-ID" sz="2400" dirty="0" smtClean="0">
                <a:solidFill>
                  <a:srgbClr val="FF0000"/>
                </a:solidFill>
              </a:rPr>
              <a:t>Menurut </a:t>
            </a:r>
            <a:r>
              <a:rPr lang="id-ID" sz="2400" i="1" dirty="0" smtClean="0">
                <a:solidFill>
                  <a:srgbClr val="FF0000"/>
                </a:solidFill>
              </a:rPr>
              <a:t>American Accounting Association </a:t>
            </a:r>
            <a:r>
              <a:rPr lang="id-ID" sz="2400" dirty="0" smtClean="0">
                <a:solidFill>
                  <a:srgbClr val="FF0000"/>
                </a:solidFill>
              </a:rPr>
              <a:t>(soemarso,2008:3) Akuntansi merupakan “proses mengidentifikasikan, mengukur, dan melaporkan, informasi ekonomi, untuk memungkinkan adanya penilaian dan keputusan yang jelas dan tegas bagi mereka yang menggunakan informasi tersebut.’</a:t>
            </a:r>
          </a:p>
          <a:p>
            <a:pPr>
              <a:defRPr/>
            </a:pPr>
            <a:r>
              <a:rPr lang="id-ID" sz="2400" dirty="0" smtClean="0">
                <a:solidFill>
                  <a:schemeClr val="tx2"/>
                </a:solidFill>
              </a:rPr>
              <a:t>Menurut warren, dkk (2015:3) secara umum, akuntansi dapat diartikan sebagai sistem informasi yang menyediakan laporan untuk para pemangku kepentingan mengenai aktivitas ekonomi dan kondisi perusahaan.</a:t>
            </a:r>
          </a:p>
          <a:p>
            <a:pPr>
              <a:defRPr/>
            </a:pPr>
            <a:r>
              <a:rPr lang="id-ID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Menurut Kieso,et al(2010 akuntansi adalah suatu sistem dengan input berupa data/informasi dan output berupa laporan keuangan yang bermanfaat bagi pengguna internal maupun eksternal entitas</a:t>
            </a:r>
            <a:r>
              <a:rPr lang="id-ID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3656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4"/>
          <p:cNvSpPr>
            <a:spLocks noGrp="1" noChangeArrowheads="1"/>
          </p:cNvSpPr>
          <p:nvPr>
            <p:ph type="body" idx="4294967295"/>
          </p:nvPr>
        </p:nvSpPr>
        <p:spPr>
          <a:xfrm>
            <a:off x="428625" y="404813"/>
            <a:ext cx="8410575" cy="5691187"/>
          </a:xfrm>
          <a:prstGeom prst="rect">
            <a:avLst/>
          </a:prstGeom>
        </p:spPr>
        <p:txBody>
          <a:bodyPr/>
          <a:lstStyle/>
          <a:p>
            <a:pPr marL="457200" indent="-457200" algn="just"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id-ID" sz="1800" b="1" dirty="0" smtClean="0">
                <a:latin typeface="Tahoma" pitchFamily="34" charset="0"/>
              </a:rPr>
              <a:t>AKUNTANSI DIPANDANG DARI BERBAGAI ASPEK: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buFontTx/>
              <a:buChar char="-"/>
              <a:defRPr/>
            </a:pPr>
            <a:r>
              <a:rPr lang="id-ID" sz="1800" dirty="0" smtClean="0">
                <a:latin typeface="Tahoma" pitchFamily="34" charset="0"/>
              </a:rPr>
              <a:t>IDEOLOGI (alat melegitimasi keadaan dan struktur sosial,ekonomi &amp; politik)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buFontTx/>
              <a:buChar char="-"/>
              <a:defRPr/>
            </a:pPr>
            <a:r>
              <a:rPr lang="id-ID" sz="1800" dirty="0" smtClean="0">
                <a:latin typeface="Tahoma" pitchFamily="34" charset="0"/>
              </a:rPr>
              <a:t>BAHASA (bahasa perusahaan yang dapat berbicara)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buFontTx/>
              <a:buChar char="-"/>
              <a:defRPr/>
            </a:pPr>
            <a:r>
              <a:rPr lang="id-ID" sz="1800" dirty="0" smtClean="0">
                <a:latin typeface="Tahoma" pitchFamily="34" charset="0"/>
              </a:rPr>
              <a:t>CATATAN HISTORIS (wahana memberikan gambaran masa lalu)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buFontTx/>
              <a:buChar char="-"/>
              <a:defRPr/>
            </a:pPr>
            <a:r>
              <a:rPr lang="id-ID" sz="1800" dirty="0" smtClean="0">
                <a:latin typeface="Tahoma" pitchFamily="34" charset="0"/>
              </a:rPr>
              <a:t>REALITAS EKONOMI SAAT INI (memberikan realitas saat ini)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buFontTx/>
              <a:buChar char="-"/>
              <a:defRPr/>
            </a:pPr>
            <a:r>
              <a:rPr lang="id-ID" sz="1800" dirty="0" smtClean="0">
                <a:latin typeface="Tahoma" pitchFamily="34" charset="0"/>
              </a:rPr>
              <a:t>SISTEM INFORMASI (teknik yang menggambarkan proses hubungan)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buFontTx/>
              <a:buChar char="-"/>
              <a:defRPr/>
            </a:pPr>
            <a:r>
              <a:rPr lang="id-ID" sz="1800" dirty="0" smtClean="0">
                <a:latin typeface="Tahoma" pitchFamily="34" charset="0"/>
              </a:rPr>
              <a:t>KOMODITI (pro</a:t>
            </a:r>
            <a:r>
              <a:rPr lang="en-US" sz="1800" dirty="0" smtClean="0">
                <a:latin typeface="Tahoma" pitchFamily="34" charset="0"/>
              </a:rPr>
              <a:t>d</a:t>
            </a:r>
            <a:r>
              <a:rPr lang="id-ID" sz="1800" dirty="0" smtClean="0">
                <a:latin typeface="Tahoma" pitchFamily="34" charset="0"/>
              </a:rPr>
              <a:t>uk yang mempunyai daya guna)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buFontTx/>
              <a:buChar char="-"/>
              <a:defRPr/>
            </a:pPr>
            <a:r>
              <a:rPr lang="id-ID" sz="1800" dirty="0" smtClean="0">
                <a:latin typeface="Tahoma" pitchFamily="34" charset="0"/>
              </a:rPr>
              <a:t>SISTEM PERTANGGUNGJAWABAN (media pertanggungjawaban)</a:t>
            </a:r>
          </a:p>
          <a:p>
            <a:pPr algn="just">
              <a:lnSpc>
                <a:spcPct val="80000"/>
              </a:lnSpc>
              <a:spcBef>
                <a:spcPct val="50000"/>
              </a:spcBef>
              <a:buFontTx/>
              <a:buChar char="-"/>
              <a:defRPr/>
            </a:pPr>
            <a:endParaRPr lang="id-ID" sz="1600" dirty="0" smtClean="0">
              <a:latin typeface="Tahoma" pitchFamily="34" charset="0"/>
            </a:endParaRPr>
          </a:p>
          <a:p>
            <a:pPr algn="just">
              <a:lnSpc>
                <a:spcPct val="80000"/>
              </a:lnSpc>
              <a:spcBef>
                <a:spcPct val="50000"/>
              </a:spcBef>
              <a:buFontTx/>
              <a:buChar char="-"/>
              <a:defRPr/>
            </a:pPr>
            <a:endParaRPr lang="en-US" sz="1600" dirty="0" smtClean="0">
              <a:latin typeface="Tahoma" pitchFamily="34" charset="0"/>
            </a:endParaRPr>
          </a:p>
        </p:txBody>
      </p:sp>
      <p:pic>
        <p:nvPicPr>
          <p:cNvPr id="24581" name="Picture 5" descr="CART138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340225"/>
            <a:ext cx="2971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126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4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45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860709" y="159970"/>
            <a:ext cx="2304256" cy="19431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03648" y="94685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A=ANGKA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3757763" y="190484"/>
            <a:ext cx="2304256" cy="19431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045795" y="986011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K=KEPUTUSAN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4411394" y="3189272"/>
            <a:ext cx="2304256" cy="19431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760404" y="397615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U=UANG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6444208" y="444500"/>
            <a:ext cx="2304256" cy="19431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732240" y="120013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N=NILAI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5912532" y="4807668"/>
            <a:ext cx="2304256" cy="19431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153771" y="553435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T=TRANSAKSI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2456148" y="2100249"/>
            <a:ext cx="2304256" cy="19431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999087" y="2887133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A=ANALISIS</a:t>
            </a: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6922043" y="2578312"/>
            <a:ext cx="2304256" cy="19431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7210075" y="336519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N=NETRAL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0" y="2433638"/>
            <a:ext cx="2304256" cy="19431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288032" y="318927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S=SENI</a:t>
            </a: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1619672" y="4683570"/>
            <a:ext cx="2304256" cy="19431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2079998" y="538464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I=INFORMASI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79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  <p:bldP spid="22" grpId="0" animBg="1"/>
      <p:bldP spid="30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00113" y="-171400"/>
            <a:ext cx="7772400" cy="1866850"/>
          </a:xfrm>
        </p:spPr>
        <p:txBody>
          <a:bodyPr/>
          <a:lstStyle/>
          <a:p>
            <a:pPr algn="r"/>
            <a:r>
              <a:rPr lang="en-US" altLang="en-US" cap="none" dirty="0" err="1" smtClean="0">
                <a:latin typeface="Cambria" pitchFamily="18" charset="0"/>
              </a:rPr>
              <a:t>Perkembangan</a:t>
            </a:r>
            <a:r>
              <a:rPr lang="en-US" altLang="en-US" cap="none" dirty="0" smtClean="0">
                <a:latin typeface="Cambria" pitchFamily="18" charset="0"/>
              </a:rPr>
              <a:t> </a:t>
            </a:r>
            <a:r>
              <a:rPr lang="en-US" altLang="en-US" cap="none" dirty="0" err="1" smtClean="0">
                <a:latin typeface="Cambria" pitchFamily="18" charset="0"/>
              </a:rPr>
              <a:t>Akuntansi</a:t>
            </a:r>
            <a:r>
              <a:rPr lang="en-US" altLang="en-US" cap="none" dirty="0" smtClean="0">
                <a:latin typeface="Cambria" pitchFamily="18" charset="0"/>
              </a:rPr>
              <a:t/>
            </a:r>
            <a:br>
              <a:rPr lang="en-US" altLang="en-US" cap="none" dirty="0" smtClean="0">
                <a:latin typeface="Cambria" pitchFamily="18" charset="0"/>
              </a:rPr>
            </a:br>
            <a:endParaRPr lang="en-US" altLang="en-US" b="0" cap="none" dirty="0" smtClean="0"/>
          </a:p>
        </p:txBody>
      </p:sp>
      <p:sp>
        <p:nvSpPr>
          <p:cNvPr id="5" name="Rectangle 4"/>
          <p:cNvSpPr>
            <a:spLocks noGrp="1"/>
          </p:cNvSpPr>
          <p:nvPr>
            <p:ph type="body" idx="1"/>
          </p:nvPr>
        </p:nvSpPr>
        <p:spPr>
          <a:xfrm>
            <a:off x="755650" y="1773238"/>
            <a:ext cx="7772400" cy="4143375"/>
          </a:xfrm>
        </p:spPr>
        <p:txBody>
          <a:bodyPr>
            <a:noAutofit/>
          </a:bodyPr>
          <a:lstStyle/>
          <a:p>
            <a:pPr marL="287338" indent="-287338" eaLnBrk="1" hangingPunct="1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Sejarah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Akuntansi</a:t>
            </a:r>
            <a:endParaRPr lang="en-US" sz="3200" i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  <a:cs typeface="Arial" charset="0"/>
            </a:endParaRPr>
          </a:p>
          <a:p>
            <a:pPr marL="287338" indent="-287338" eaLnBrk="1" hangingPunct="1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Akhir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 Abad ke-15 ( 1</a:t>
            </a:r>
            <a:r>
              <a:rPr lang="id-I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494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 )</a:t>
            </a:r>
          </a:p>
          <a:p>
            <a:pPr marL="287338" indent="-287338" eaLnBrk="1" hangingPunct="1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Cendikia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 Italia </a:t>
            </a:r>
            <a:r>
              <a:rPr lang="id-I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ahli matematika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( Lucas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Paciol</a:t>
            </a:r>
            <a:r>
              <a:rPr lang="id-I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i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 )</a:t>
            </a:r>
          </a:p>
          <a:p>
            <a:pPr marL="287338" indent="-287338" eaLnBrk="1" hangingPunct="1">
              <a:buFont typeface="Arial" charset="0"/>
              <a:buChar char="•"/>
              <a:defRPr/>
            </a:pPr>
            <a:r>
              <a:rPr lang="en-US" sz="3200" i="1" dirty="0" err="1" smtClean="0">
                <a:solidFill>
                  <a:schemeClr val="tx1"/>
                </a:solidFill>
                <a:latin typeface="Cambria" pitchFamily="18" charset="0"/>
              </a:rPr>
              <a:t>Artikel</a:t>
            </a:r>
            <a:r>
              <a:rPr lang="en-US" sz="3200" i="1" dirty="0" smtClean="0">
                <a:solidFill>
                  <a:schemeClr val="tx1"/>
                </a:solidFill>
                <a:latin typeface="Cambria" pitchFamily="18" charset="0"/>
              </a:rPr>
              <a:t> “ Summa </a:t>
            </a:r>
            <a:r>
              <a:rPr lang="en-US" sz="3200" i="1" dirty="0" err="1" smtClean="0">
                <a:solidFill>
                  <a:schemeClr val="tx1"/>
                </a:solidFill>
                <a:latin typeface="Cambria" pitchFamily="18" charset="0"/>
              </a:rPr>
              <a:t>Arithmetica</a:t>
            </a:r>
            <a:r>
              <a:rPr lang="id-ID" sz="3200" i="1" dirty="0" smtClean="0">
                <a:solidFill>
                  <a:schemeClr val="tx1"/>
                </a:solidFill>
                <a:latin typeface="Cambria" pitchFamily="18" charset="0"/>
              </a:rPr>
              <a:t>,</a:t>
            </a:r>
            <a:r>
              <a:rPr lang="en-US" sz="3200" i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3200" i="1" dirty="0" err="1" smtClean="0">
                <a:solidFill>
                  <a:schemeClr val="tx1"/>
                </a:solidFill>
                <a:latin typeface="Cambria" pitchFamily="18" charset="0"/>
              </a:rPr>
              <a:t>Geometria</a:t>
            </a:r>
            <a:r>
              <a:rPr lang="en-US" sz="3200" i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3200" i="1" dirty="0" err="1" smtClean="0">
                <a:solidFill>
                  <a:schemeClr val="tx1"/>
                </a:solidFill>
                <a:latin typeface="Cambria" pitchFamily="18" charset="0"/>
              </a:rPr>
              <a:t>Proportioni</a:t>
            </a:r>
            <a:r>
              <a:rPr lang="id-ID" sz="3200" i="1" dirty="0" smtClean="0">
                <a:solidFill>
                  <a:schemeClr val="tx1"/>
                </a:solidFill>
                <a:latin typeface="Cambria" pitchFamily="18" charset="0"/>
              </a:rPr>
              <a:t>, </a:t>
            </a:r>
            <a:r>
              <a:rPr lang="en-US" sz="3200" i="1" dirty="0" smtClean="0">
                <a:solidFill>
                  <a:schemeClr val="tx1"/>
                </a:solidFill>
                <a:latin typeface="Cambria" pitchFamily="18" charset="0"/>
              </a:rPr>
              <a:t>et </a:t>
            </a:r>
            <a:r>
              <a:rPr lang="en-US" sz="3200" i="1" dirty="0" err="1" smtClean="0">
                <a:solidFill>
                  <a:schemeClr val="tx1"/>
                </a:solidFill>
                <a:latin typeface="Cambria" pitchFamily="18" charset="0"/>
              </a:rPr>
              <a:t>Proportionalita</a:t>
            </a:r>
            <a:r>
              <a:rPr lang="en-US" sz="3200" i="1" dirty="0" smtClean="0">
                <a:solidFill>
                  <a:schemeClr val="tx1"/>
                </a:solidFill>
                <a:latin typeface="Cambria" pitchFamily="18" charset="0"/>
              </a:rPr>
              <a:t>”</a:t>
            </a:r>
            <a:endParaRPr lang="id-ID" sz="3200" i="1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287338" indent="-287338" eaLnBrk="1" hangingPunct="1">
              <a:spcBef>
                <a:spcPts val="1200"/>
              </a:spcBef>
              <a:buFont typeface="Arial" charset="0"/>
              <a:buChar char="•"/>
              <a:defRPr/>
            </a:pPr>
            <a:endParaRPr lang="en-US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69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 Box 7"/>
          <p:cNvSpPr txBox="1">
            <a:spLocks noChangeArrowheads="1"/>
          </p:cNvSpPr>
          <p:nvPr/>
        </p:nvSpPr>
        <p:spPr bwMode="auto">
          <a:xfrm>
            <a:off x="250825" y="290513"/>
            <a:ext cx="864235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id-ID" sz="3200" dirty="0" smtClean="0">
                <a:latin typeface="Cambria" pitchFamily="18" charset="0"/>
              </a:rPr>
              <a:t>    Awal pencatatan dimulai dari </a:t>
            </a:r>
            <a:r>
              <a:rPr lang="en-US" sz="3200" dirty="0" err="1" smtClean="0">
                <a:latin typeface="Cambria" pitchFamily="18" charset="0"/>
              </a:rPr>
              <a:t>adanya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id-ID" sz="3200" dirty="0" smtClean="0">
                <a:latin typeface="Cambria" pitchFamily="18" charset="0"/>
              </a:rPr>
              <a:t>kegiatan </a:t>
            </a:r>
            <a:r>
              <a:rPr lang="en-US" sz="3200" dirty="0" err="1" smtClean="0">
                <a:latin typeface="Cambria" pitchFamily="18" charset="0"/>
              </a:rPr>
              <a:t>penting</a:t>
            </a:r>
            <a:r>
              <a:rPr lang="en-US" sz="3200" dirty="0" smtClean="0">
                <a:latin typeface="Cambria" pitchFamily="18" charset="0"/>
              </a:rPr>
              <a:t> yang </a:t>
            </a:r>
            <a:r>
              <a:rPr lang="en-US" sz="3200" dirty="0" err="1" smtClean="0">
                <a:latin typeface="Cambria" pitchFamily="18" charset="0"/>
              </a:rPr>
              <a:t>dilakukan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oleh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bangsawaan</a:t>
            </a:r>
            <a:r>
              <a:rPr lang="en-US" sz="3200" dirty="0" smtClean="0">
                <a:latin typeface="Cambria" pitchFamily="18" charset="0"/>
              </a:rPr>
              <a:t>:</a:t>
            </a:r>
          </a:p>
          <a:p>
            <a:pPr eaLnBrk="1" hangingPunct="1">
              <a:spcBef>
                <a:spcPct val="20000"/>
              </a:spcBef>
              <a:buFont typeface="Arial" charset="0"/>
              <a:buAutoNum type="arabicPeriod"/>
              <a:defRPr/>
            </a:pPr>
            <a:r>
              <a:rPr lang="en-US" sz="3200" dirty="0" err="1" smtClean="0">
                <a:latin typeface="Cambria" pitchFamily="18" charset="0"/>
              </a:rPr>
              <a:t>Kegiatan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id-ID" sz="3200" dirty="0" smtClean="0">
                <a:latin typeface="Cambria" pitchFamily="18" charset="0"/>
              </a:rPr>
              <a:t>pencatatan penarikan pajak /pendapatan sewa</a:t>
            </a:r>
            <a:endParaRPr lang="en-US" sz="3200" dirty="0" smtClean="0">
              <a:latin typeface="Cambria" pitchFamily="18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AutoNum type="arabicPeriod"/>
              <a:defRPr/>
            </a:pPr>
            <a:r>
              <a:rPr lang="en-US" sz="3200" dirty="0" err="1" smtClean="0">
                <a:latin typeface="Cambria" pitchFamily="18" charset="0"/>
              </a:rPr>
              <a:t>Kegiatan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pencatatan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id-ID" sz="3200" dirty="0" smtClean="0">
                <a:latin typeface="Cambria" pitchFamily="18" charset="0"/>
              </a:rPr>
              <a:t>perjalanan perdagangan</a:t>
            </a:r>
            <a:r>
              <a:rPr lang="en-US" sz="3200" dirty="0" smtClean="0">
                <a:latin typeface="Cambria" pitchFamily="18" charset="0"/>
              </a:rPr>
              <a:t> per 1 kali </a:t>
            </a:r>
            <a:r>
              <a:rPr lang="en-US" sz="3200" dirty="0" err="1" smtClean="0">
                <a:latin typeface="Cambria" pitchFamily="18" charset="0"/>
              </a:rPr>
              <a:t>jalan</a:t>
            </a:r>
            <a:r>
              <a:rPr lang="id-ID" sz="3200" dirty="0" smtClean="0">
                <a:latin typeface="Cambria" pitchFamily="18" charset="0"/>
              </a:rPr>
              <a:t>.</a:t>
            </a:r>
          </a:p>
          <a:p>
            <a:pPr eaLnBrk="1" hangingPunct="1">
              <a:spcBef>
                <a:spcPct val="20000"/>
              </a:spcBef>
              <a:buFont typeface="Arial" charset="0"/>
              <a:buAutoNum type="arabicPeriod"/>
              <a:defRPr/>
            </a:pPr>
            <a:r>
              <a:rPr lang="id-ID" sz="3200" dirty="0" smtClean="0">
                <a:latin typeface="Cambria" pitchFamily="18" charset="0"/>
              </a:rPr>
              <a:t>Kegiatan dilakukan secara teratur dan berkelanjutan.</a:t>
            </a:r>
          </a:p>
          <a:p>
            <a:pPr eaLnBrk="1" hangingPunct="1">
              <a:spcBef>
                <a:spcPct val="20000"/>
              </a:spcBef>
              <a:buFont typeface="Arial" charset="0"/>
              <a:buAutoNum type="arabicPeriod"/>
              <a:defRPr/>
            </a:pPr>
            <a:r>
              <a:rPr lang="id-ID" sz="3200" dirty="0" smtClean="0">
                <a:latin typeface="Cambria" pitchFamily="18" charset="0"/>
              </a:rPr>
              <a:t>Pembukuan Berpasangan  (</a:t>
            </a:r>
            <a:r>
              <a:rPr lang="id-ID" sz="3200" i="1" dirty="0" smtClean="0">
                <a:latin typeface="Cambria" pitchFamily="18" charset="0"/>
              </a:rPr>
              <a:t>double</a:t>
            </a:r>
            <a:r>
              <a:rPr lang="id-ID" sz="3200" dirty="0" smtClean="0">
                <a:latin typeface="Cambria" pitchFamily="18" charset="0"/>
              </a:rPr>
              <a:t> </a:t>
            </a:r>
            <a:r>
              <a:rPr lang="id-ID" sz="3200" i="1" dirty="0" smtClean="0">
                <a:latin typeface="Cambria" pitchFamily="18" charset="0"/>
              </a:rPr>
              <a:t>entry</a:t>
            </a:r>
            <a:r>
              <a:rPr lang="id-ID" sz="3200" dirty="0" smtClean="0">
                <a:latin typeface="Cambria" pitchFamily="18" charset="0"/>
              </a:rPr>
              <a:t>)</a:t>
            </a:r>
          </a:p>
          <a:p>
            <a:pPr marL="0" indent="0" eaLnBrk="1" hangingPunct="1">
              <a:spcBef>
                <a:spcPct val="20000"/>
              </a:spcBef>
              <a:defRPr/>
            </a:pPr>
            <a:endParaRPr lang="id-ID" sz="3200" dirty="0" smtClean="0">
              <a:latin typeface="Cambria" pitchFamily="18" charset="0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US" sz="3200" dirty="0" smtClean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85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heme/theme1.xml><?xml version="1.0" encoding="utf-8"?>
<a:theme xmlns:a="http://schemas.openxmlformats.org/drawingml/2006/main" name="Slipstream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282</TotalTime>
  <Words>778</Words>
  <Application>Microsoft Office PowerPoint</Application>
  <PresentationFormat>On-screen Show (4:3)</PresentationFormat>
  <Paragraphs>185</Paragraphs>
  <Slides>32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Slipstream</vt:lpstr>
      <vt:lpstr>AKUNTANSI   DAN LINGKUNGANNYA </vt:lpstr>
      <vt:lpstr>PowerPoint Presentation</vt:lpstr>
      <vt:lpstr>PowerPoint Presentation</vt:lpstr>
      <vt:lpstr>Definisi Akuntansi</vt:lpstr>
      <vt:lpstr>PowerPoint Presentation</vt:lpstr>
      <vt:lpstr>PowerPoint Presentation</vt:lpstr>
      <vt:lpstr>PowerPoint Presentation</vt:lpstr>
      <vt:lpstr>Perkembangan Akuntansi </vt:lpstr>
      <vt:lpstr>PowerPoint Presentation</vt:lpstr>
      <vt:lpstr>PowerPoint Presentation</vt:lpstr>
      <vt:lpstr>PowerPoint Presentation</vt:lpstr>
      <vt:lpstr>AKUNTANSI TERDIRI DARI 3 (TIGA) KOMPONEN UTAMA: </vt:lpstr>
      <vt:lpstr>Akuntansi sebagai  Suatu Sistem</vt:lpstr>
      <vt:lpstr>TIGA PILAR UTAMA AKUNTANSI </vt:lpstr>
      <vt:lpstr>PILAR PERTAMA: MATEMATIKA </vt:lpstr>
      <vt:lpstr>PILAR KEDUA: PABU </vt:lpstr>
      <vt:lpstr>PILAR KETIGA:  RANCANG-BANGUN </vt:lpstr>
      <vt:lpstr>CONTOH PILAR KETIGA:  RANCANG-BANGUN</vt:lpstr>
      <vt:lpstr>MENGAPA AKUNTANSI PENTING? </vt:lpstr>
      <vt:lpstr>KARAKTERISTIK KUALITAS INFORMASI AKUNTANSI</vt:lpstr>
      <vt:lpstr>PowerPoint Presentation</vt:lpstr>
      <vt:lpstr>Mata kuliah yang dapat diturunkan dari struktur akuntansi:</vt:lpstr>
      <vt:lpstr>PROFESI DI BIDANG AKUNTANSI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Jasa Kantor Akuntan Publik: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AKUNTANSI   DAN LINGKUNGANNYA</dc:title>
  <dc:creator>USER</dc:creator>
  <cp:lastModifiedBy>USER</cp:lastModifiedBy>
  <cp:revision>11</cp:revision>
  <dcterms:created xsi:type="dcterms:W3CDTF">2019-09-25T15:25:08Z</dcterms:created>
  <dcterms:modified xsi:type="dcterms:W3CDTF">2019-10-02T07:17:41Z</dcterms:modified>
</cp:coreProperties>
</file>