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Century Schoolbook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Schoolbook-bold.fntdata"/><Relationship Id="rId16" Type="http://schemas.openxmlformats.org/officeDocument/2006/relationships/font" Target="fonts/CenturySchoolbook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Schoolbook-boldItalic.fntdata"/><Relationship Id="rId6" Type="http://schemas.openxmlformats.org/officeDocument/2006/relationships/slide" Target="slides/slide1.xml"/><Relationship Id="rId18" Type="http://schemas.openxmlformats.org/officeDocument/2006/relationships/font" Target="fonts/CenturySchoolbook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8" name="Google Shape;1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5" name="Google Shape;14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3" name="Google Shape;2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10" name="Google Shape;21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19" name="Google Shape;21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30" name="Google Shape;30;p2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2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" name="Google Shape;32;p2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" name="Google Shape;33;p2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" name="Google Shape;34;p2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" name="Google Shape;35;p2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2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2" name="Google Shape;42;p2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"/>
          <p:cNvSpPr txBox="1"/>
          <p:nvPr>
            <p:ph type="title"/>
          </p:nvPr>
        </p:nvSpPr>
        <p:spPr>
          <a:xfrm rot="5400000">
            <a:off x="4541837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33" name="Google Shape;133;p1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4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58" name="Google Shape;58;p4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" name="Google Shape;59;p4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" name="Google Shape;60;p4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" name="Google Shape;61;p4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4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4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9" name="Google Shape;69;p4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4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5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5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6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6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6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6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solidFill>
          <a:schemeClr val="l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Google Shape;97;p9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8" name="Google Shape;98;p9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9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00" name="Google Shape;100;p9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1" name="Google Shape;101;p9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2" name="Google Shape;102;p9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3" name="Google Shape;103;p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4" name="Google Shape;104;p9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5" name="Google Shape;105;p9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6" name="Google Shape;106;p9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1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2" name="Google Shape;112;p10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13" name="Google Shape;113;p10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0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15" name="Google Shape;115;p10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6" name="Google Shape;116;p1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0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8" name="Google Shape;118;p1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10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10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1" name="Google Shape;121;p1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3" name="Google Shape;123;p1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5" name="Google Shape;15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" name="Google Shape;16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8" name="Google Shape;18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0" name="Google Shape;20;p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Picture\logo ibi small.gif" id="140" name="Google Shape;14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3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2" name="Google Shape;142;p13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AUDIT SISTEM INFORMASI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PERTEMUAN KE 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2"/>
          <p:cNvSpPr txBox="1"/>
          <p:nvPr>
            <p:ph type="title"/>
          </p:nvPr>
        </p:nvSpPr>
        <p:spPr>
          <a:xfrm>
            <a:off x="457200" y="274638"/>
            <a:ext cx="7467600" cy="28495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TERIMA KASIH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UKURAN KINERJA SISTEM INFORMASI</a:t>
            </a:r>
            <a:endParaRPr/>
          </a:p>
        </p:txBody>
      </p:sp>
      <p:sp>
        <p:nvSpPr>
          <p:cNvPr id="148" name="Google Shape;148;p14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764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Efisiensi Sistem Informasi mengukur kinerja, perangkat keras, perangkat lunak,ketersediaan, dan keandalan Efektivitas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Sistem Informasi mengukur penggunaan sistem informasi untuk mencapai tujuan yang telah ditetapkan</a:t>
            </a:r>
            <a:endParaRPr/>
          </a:p>
        </p:txBody>
      </p:sp>
      <p:sp>
        <p:nvSpPr>
          <p:cNvPr id="149" name="Google Shape;149;p1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Langkah-langkah</a:t>
            </a:r>
            <a:endParaRPr/>
          </a:p>
        </p:txBody>
      </p:sp>
      <p:sp>
        <p:nvSpPr>
          <p:cNvPr id="155" name="Google Shape;155;p15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Identifikasi objektivitas IS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Pilih ukuran yang akan digunakan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Identifikasi sumber data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Dapatkan nilai ex ante untuk tindakan (sebelum sistem diimplementasikan).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Dapatkan nilai ex post untuk pengukuran (setelah sistem diimplementasikan)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 Menilai dampak sistem</a:t>
            </a:r>
            <a:endParaRPr/>
          </a:p>
          <a:p>
            <a:pPr indent="-167640" lvl="0" marL="274320" rtl="0" algn="just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Arial"/>
              <a:buNone/>
            </a:pPr>
            <a:r>
              <a:t/>
            </a:r>
            <a:endParaRPr/>
          </a:p>
          <a:p>
            <a:pPr indent="-274320" lvl="1" marL="640080" rtl="0" algn="l">
              <a:spcBef>
                <a:spcPts val="600"/>
              </a:spcBef>
              <a:spcAft>
                <a:spcPts val="0"/>
              </a:spcAft>
              <a:buSzPts val="1710"/>
              <a:buFont typeface="Arial"/>
              <a:buNone/>
            </a:pPr>
            <a:r>
              <a:rPr lang="en-US" sz="1800"/>
              <a:t>     </a:t>
            </a:r>
            <a:endParaRPr/>
          </a:p>
        </p:txBody>
      </p:sp>
      <p:sp>
        <p:nvSpPr>
          <p:cNvPr id="156" name="Google Shape;156;p15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D1DC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entury Schoolbook"/>
              <a:buNone/>
            </a:pPr>
            <a:r>
              <a:rPr lang="en-US" sz="4000"/>
              <a:t>Model IS Effectiveness</a:t>
            </a:r>
            <a:endParaRPr/>
          </a:p>
        </p:txBody>
      </p:sp>
      <p:sp>
        <p:nvSpPr>
          <p:cNvPr id="162" name="Google Shape;162;p16"/>
          <p:cNvSpPr txBox="1"/>
          <p:nvPr>
            <p:ph idx="1" type="body"/>
          </p:nvPr>
        </p:nvSpPr>
        <p:spPr>
          <a:xfrm>
            <a:off x="457200" y="1600200"/>
            <a:ext cx="8229600" cy="4757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Kualitas IS: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1. Kualitas sistem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2. Kualitas Informasi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Banyak sekali faktor yang mempengaruhi Efektivitas IS, berdasarkan dua persepsi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sistem: bagaimana pengguna memandang sistem berguna dan mudah digunakan.</a:t>
            </a:r>
            <a:endParaRPr/>
          </a:p>
        </p:txBody>
      </p:sp>
      <p:sp>
        <p:nvSpPr>
          <p:cNvPr id="163" name="Google Shape;163;p16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14/3/2011</a:t>
            </a:r>
            <a:endParaRPr/>
          </a:p>
        </p:txBody>
      </p:sp>
      <p:sp>
        <p:nvSpPr>
          <p:cNvPr id="164" name="Google Shape;164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5" name="Google Shape;165;p16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Revisi 01  Audit Sistem Informasi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5A6BD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Factor affecting IS effectiveness</a:t>
            </a:r>
            <a:endParaRPr/>
          </a:p>
        </p:txBody>
      </p:sp>
      <p:sp>
        <p:nvSpPr>
          <p:cNvPr id="172" name="Google Shape;172;p17"/>
          <p:cNvSpPr/>
          <p:nvPr/>
        </p:nvSpPr>
        <p:spPr>
          <a:xfrm>
            <a:off x="2362200" y="1676400"/>
            <a:ext cx="990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System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quality</a:t>
            </a:r>
            <a:endParaRPr/>
          </a:p>
        </p:txBody>
      </p:sp>
      <p:sp>
        <p:nvSpPr>
          <p:cNvPr id="173" name="Google Shape;173;p17"/>
          <p:cNvSpPr/>
          <p:nvPr/>
        </p:nvSpPr>
        <p:spPr>
          <a:xfrm>
            <a:off x="5029200" y="1600200"/>
            <a:ext cx="1371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Information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quality</a:t>
            </a:r>
            <a:endParaRPr/>
          </a:p>
        </p:txBody>
      </p:sp>
      <p:sp>
        <p:nvSpPr>
          <p:cNvPr id="174" name="Google Shape;174;p17"/>
          <p:cNvSpPr/>
          <p:nvPr/>
        </p:nvSpPr>
        <p:spPr>
          <a:xfrm>
            <a:off x="2133600" y="2819400"/>
            <a:ext cx="990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Perceived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usefulness</a:t>
            </a:r>
            <a:endParaRPr/>
          </a:p>
        </p:txBody>
      </p:sp>
      <p:sp>
        <p:nvSpPr>
          <p:cNvPr id="175" name="Google Shape;175;p17"/>
          <p:cNvSpPr/>
          <p:nvPr/>
        </p:nvSpPr>
        <p:spPr>
          <a:xfrm>
            <a:off x="3733800" y="2819400"/>
            <a:ext cx="990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Computer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Self-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efficacy</a:t>
            </a:r>
            <a:endParaRPr/>
          </a:p>
        </p:txBody>
      </p:sp>
      <p:sp>
        <p:nvSpPr>
          <p:cNvPr id="176" name="Google Shape;176;p17"/>
          <p:cNvSpPr/>
          <p:nvPr/>
        </p:nvSpPr>
        <p:spPr>
          <a:xfrm>
            <a:off x="5410200" y="2819400"/>
            <a:ext cx="990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Perceived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Ease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of use</a:t>
            </a:r>
            <a:endParaRPr/>
          </a:p>
        </p:txBody>
      </p:sp>
      <p:sp>
        <p:nvSpPr>
          <p:cNvPr id="177" name="Google Shape;177;p17"/>
          <p:cNvSpPr/>
          <p:nvPr/>
        </p:nvSpPr>
        <p:spPr>
          <a:xfrm>
            <a:off x="3657600" y="4191000"/>
            <a:ext cx="990600" cy="762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Use</a:t>
            </a:r>
            <a:endParaRPr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Char char="•"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Amount</a:t>
            </a:r>
            <a:endParaRPr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Char char="•"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type</a:t>
            </a:r>
            <a:endParaRPr/>
          </a:p>
        </p:txBody>
      </p:sp>
      <p:sp>
        <p:nvSpPr>
          <p:cNvPr id="178" name="Google Shape;178;p17"/>
          <p:cNvSpPr/>
          <p:nvPr/>
        </p:nvSpPr>
        <p:spPr>
          <a:xfrm>
            <a:off x="2133600" y="4953000"/>
            <a:ext cx="1143000" cy="685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Satisfaction</a:t>
            </a:r>
            <a:endParaRPr/>
          </a:p>
        </p:txBody>
      </p:sp>
      <p:sp>
        <p:nvSpPr>
          <p:cNvPr id="179" name="Google Shape;179;p17"/>
          <p:cNvSpPr/>
          <p:nvPr/>
        </p:nvSpPr>
        <p:spPr>
          <a:xfrm>
            <a:off x="4953000" y="4724400"/>
            <a:ext cx="990600" cy="914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Individual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Impact:</a:t>
            </a:r>
            <a:endParaRPr/>
          </a:p>
          <a:p>
            <a:pPr indent="-889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Char char="•"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Task</a:t>
            </a:r>
            <a:endParaRPr/>
          </a:p>
          <a:p>
            <a:pPr indent="-889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Schoolbook"/>
              <a:buChar char="•"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QWL</a:t>
            </a:r>
            <a:endParaRPr/>
          </a:p>
        </p:txBody>
      </p:sp>
      <p:sp>
        <p:nvSpPr>
          <p:cNvPr id="180" name="Google Shape;180;p17"/>
          <p:cNvSpPr/>
          <p:nvPr/>
        </p:nvSpPr>
        <p:spPr>
          <a:xfrm>
            <a:off x="4724400" y="6019800"/>
            <a:ext cx="1371600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Organizational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Impact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81" name="Google Shape;181;p17"/>
          <p:cNvCxnSpPr/>
          <p:nvPr/>
        </p:nvCxnSpPr>
        <p:spPr>
          <a:xfrm>
            <a:off x="3352800" y="1905000"/>
            <a:ext cx="1676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2" name="Google Shape;182;p17"/>
          <p:cNvCxnSpPr/>
          <p:nvPr/>
        </p:nvCxnSpPr>
        <p:spPr>
          <a:xfrm>
            <a:off x="2743200" y="2286000"/>
            <a:ext cx="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3" name="Google Shape;183;p17"/>
          <p:cNvCxnSpPr/>
          <p:nvPr/>
        </p:nvCxnSpPr>
        <p:spPr>
          <a:xfrm flipH="1">
            <a:off x="2895600" y="2209800"/>
            <a:ext cx="24384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4" name="Google Shape;184;p17"/>
          <p:cNvCxnSpPr/>
          <p:nvPr/>
        </p:nvCxnSpPr>
        <p:spPr>
          <a:xfrm>
            <a:off x="2895600" y="2286000"/>
            <a:ext cx="29718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5" name="Google Shape;185;p17"/>
          <p:cNvCxnSpPr/>
          <p:nvPr/>
        </p:nvCxnSpPr>
        <p:spPr>
          <a:xfrm>
            <a:off x="5943600" y="22098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6" name="Google Shape;186;p17"/>
          <p:cNvCxnSpPr/>
          <p:nvPr/>
        </p:nvCxnSpPr>
        <p:spPr>
          <a:xfrm rot="10800000">
            <a:off x="3124200" y="3124200"/>
            <a:ext cx="6096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7" name="Google Shape;187;p17"/>
          <p:cNvCxnSpPr/>
          <p:nvPr/>
        </p:nvCxnSpPr>
        <p:spPr>
          <a:xfrm>
            <a:off x="4724400" y="3124200"/>
            <a:ext cx="685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8" name="Google Shape;188;p17"/>
          <p:cNvCxnSpPr/>
          <p:nvPr/>
        </p:nvCxnSpPr>
        <p:spPr>
          <a:xfrm>
            <a:off x="2667000" y="3429000"/>
            <a:ext cx="1447800" cy="762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9" name="Google Shape;189;p17"/>
          <p:cNvCxnSpPr/>
          <p:nvPr/>
        </p:nvCxnSpPr>
        <p:spPr>
          <a:xfrm flipH="1">
            <a:off x="4267200" y="3429000"/>
            <a:ext cx="1600200" cy="762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0" name="Google Shape;190;p17"/>
          <p:cNvCxnSpPr/>
          <p:nvPr/>
        </p:nvCxnSpPr>
        <p:spPr>
          <a:xfrm flipH="1">
            <a:off x="2895600" y="4495800"/>
            <a:ext cx="7620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1" name="Google Shape;191;p17"/>
          <p:cNvCxnSpPr/>
          <p:nvPr/>
        </p:nvCxnSpPr>
        <p:spPr>
          <a:xfrm>
            <a:off x="4648200" y="4419600"/>
            <a:ext cx="76200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2" name="Google Shape;192;p17"/>
          <p:cNvCxnSpPr/>
          <p:nvPr/>
        </p:nvCxnSpPr>
        <p:spPr>
          <a:xfrm>
            <a:off x="3276600" y="5257800"/>
            <a:ext cx="1676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193" name="Google Shape;193;p17"/>
          <p:cNvCxnSpPr/>
          <p:nvPr/>
        </p:nvCxnSpPr>
        <p:spPr>
          <a:xfrm>
            <a:off x="5486400" y="5638800"/>
            <a:ext cx="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6B8AF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Evaluating System Quality</a:t>
            </a:r>
            <a:endParaRPr/>
          </a:p>
        </p:txBody>
      </p:sp>
      <p:sp>
        <p:nvSpPr>
          <p:cNvPr id="200" name="Google Shape;200;p18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US"/>
              <a:t>Kumpulan karakteristik yang akan terlihat oleh pengguna setelah berinteraksi dengan sistem untuk waktu yang singkat:</a:t>
            </a:r>
            <a:endParaRPr/>
          </a:p>
          <a:p>
            <a:pPr indent="-274320" lvl="0" marL="2743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Arial"/>
              <a:buNone/>
            </a:pPr>
            <a:r>
              <a:t/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Response Time (sistem online)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Waktu penyelesaian (sistem Batch)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Keandalan (stabilitas) sistem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Kemudahan interaksi dengan sistem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br>
              <a:rPr lang="en-US"/>
            </a:b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CCCC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Evaluating System Quality (lanj)</a:t>
            </a:r>
            <a:endParaRPr/>
          </a:p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US"/>
              <a:t>Kumpulan karakteristik yang akan terlihat oleh pengguna setelah berinteraksi dengan sistem untuk waktu yang singkat: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Kegunaan fungsionalitas yang disediakan oleh sistem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Kemudahan belajar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Kualitas dokumentasi dan fasilitas bantuan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Memperluas integrasi dengan sistem lain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Evaluating Information Quality</a:t>
            </a:r>
            <a:endParaRPr/>
          </a:p>
        </p:txBody>
      </p:sp>
      <p:sp>
        <p:nvSpPr>
          <p:cNvPr id="213" name="Google Shape;213;p20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49860" lvl="0" marL="27432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Atribut Kualitas Informasi: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Keaslian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Ketepatan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Kelengkapan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Keunikan (nonredundansi)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Ketepatan waktu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Relevansi</a:t>
            </a:r>
            <a:endParaRPr/>
          </a:p>
        </p:txBody>
      </p:sp>
      <p:sp>
        <p:nvSpPr>
          <p:cNvPr id="214" name="Google Shape;214;p2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898989"/>
                </a:solidFill>
              </a:rPr>
              <a:t>14/3/2011</a:t>
            </a:r>
            <a:endParaRPr>
              <a:solidFill>
                <a:srgbClr val="898989"/>
              </a:solidFill>
            </a:endParaRPr>
          </a:p>
        </p:txBody>
      </p:sp>
      <p:sp>
        <p:nvSpPr>
          <p:cNvPr id="215" name="Google Shape;215;p2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6" name="Google Shape;216;p2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898989"/>
                </a:solidFill>
              </a:rPr>
              <a:t>Revisi 01  Audit Sistem Informasi</a:t>
            </a:r>
            <a:endParaRPr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599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US"/>
              <a:t>Evaluating Information Quality (lanj)</a:t>
            </a:r>
            <a:endParaRPr/>
          </a:p>
        </p:txBody>
      </p:sp>
      <p:sp>
        <p:nvSpPr>
          <p:cNvPr id="222" name="Google Shape;222;p2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49860" lvl="0" marL="27432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US"/>
              <a:t>Atribut Kualitas Informasi: 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Pemahaman 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Presisi 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Kemudahan/kesesuaian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US"/>
              <a:t>Informatik</a:t>
            </a:r>
            <a:endParaRPr/>
          </a:p>
        </p:txBody>
      </p:sp>
      <p:sp>
        <p:nvSpPr>
          <p:cNvPr id="223" name="Google Shape;223;p2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898989"/>
                </a:solidFill>
              </a:rPr>
              <a:t>14/3/2011</a:t>
            </a:r>
            <a:endParaRPr>
              <a:solidFill>
                <a:srgbClr val="898989"/>
              </a:solidFill>
            </a:endParaRPr>
          </a:p>
        </p:txBody>
      </p:sp>
      <p:sp>
        <p:nvSpPr>
          <p:cNvPr id="224" name="Google Shape;224;p2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5" name="Google Shape;225;p2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898989"/>
                </a:solidFill>
              </a:rPr>
              <a:t>Revisi 01  Audit Sistem Informasi</a:t>
            </a:r>
            <a:endParaRPr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riel">
  <a:themeElements>
    <a:clrScheme name="Oriel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