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57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A800A08-5DD9-45C1-A67D-CE9087BAD50E}" type="doc">
      <dgm:prSet loTypeId="urn:microsoft.com/office/officeart/2005/8/layout/process1" loCatId="process" qsTypeId="urn:microsoft.com/office/officeart/2005/8/quickstyle/simple1" qsCatId="simple" csTypeId="urn:microsoft.com/office/officeart/2005/8/colors/colorful1" csCatId="colorful" phldr="1"/>
      <dgm:spPr/>
    </dgm:pt>
    <dgm:pt modelId="{6186CF0C-4C05-4AF1-B76C-427C5ED7E1A7}">
      <dgm:prSet phldrT="[Text]"/>
      <dgm:spPr/>
      <dgm:t>
        <a:bodyPr/>
        <a:lstStyle/>
        <a:p>
          <a:r>
            <a:rPr lang="en-US" dirty="0" err="1" smtClean="0"/>
            <a:t>Tabel</a:t>
          </a:r>
          <a:r>
            <a:rPr lang="en-US" dirty="0" smtClean="0"/>
            <a:t> </a:t>
          </a:r>
          <a:r>
            <a:rPr lang="en-US" dirty="0" err="1" smtClean="0"/>
            <a:t>Biasa</a:t>
          </a:r>
          <a:endParaRPr lang="en-US" dirty="0"/>
        </a:p>
      </dgm:t>
    </dgm:pt>
    <dgm:pt modelId="{EC6A2B71-8EA0-48E2-A1FB-2E0A1B13B804}" type="parTrans" cxnId="{A0B37520-0715-4919-BB8E-8A0E01A6C6D5}">
      <dgm:prSet/>
      <dgm:spPr/>
      <dgm:t>
        <a:bodyPr/>
        <a:lstStyle/>
        <a:p>
          <a:endParaRPr lang="en-US"/>
        </a:p>
      </dgm:t>
    </dgm:pt>
    <dgm:pt modelId="{D1D2E4C7-A2B0-4EA9-ABC0-B14FF560ED02}" type="sibTrans" cxnId="{A0B37520-0715-4919-BB8E-8A0E01A6C6D5}">
      <dgm:prSet/>
      <dgm:spPr/>
      <dgm:t>
        <a:bodyPr/>
        <a:lstStyle/>
        <a:p>
          <a:endParaRPr lang="en-US"/>
        </a:p>
      </dgm:t>
    </dgm:pt>
    <dgm:pt modelId="{F8D9FD81-DF99-4269-9677-3697DAB8A2A2}">
      <dgm:prSet phldrT="[Text]"/>
      <dgm:spPr/>
      <dgm:t>
        <a:bodyPr/>
        <a:lstStyle/>
        <a:p>
          <a:r>
            <a:rPr lang="en-US" dirty="0" err="1" smtClean="0"/>
            <a:t>Tabel</a:t>
          </a:r>
          <a:r>
            <a:rPr lang="en-US" dirty="0" smtClean="0"/>
            <a:t> </a:t>
          </a:r>
          <a:r>
            <a:rPr lang="en-US" dirty="0" err="1" smtClean="0"/>
            <a:t>Kontingensi</a:t>
          </a:r>
          <a:endParaRPr lang="en-US" dirty="0"/>
        </a:p>
      </dgm:t>
    </dgm:pt>
    <dgm:pt modelId="{B69D686D-76E7-4434-ABB3-CDC5FE217BC2}" type="parTrans" cxnId="{CE8CAA89-F897-4274-A49F-D58070647808}">
      <dgm:prSet/>
      <dgm:spPr/>
      <dgm:t>
        <a:bodyPr/>
        <a:lstStyle/>
        <a:p>
          <a:endParaRPr lang="en-US"/>
        </a:p>
      </dgm:t>
    </dgm:pt>
    <dgm:pt modelId="{5E511CF3-CBCF-4C69-A44B-1BC137DD20F3}" type="sibTrans" cxnId="{CE8CAA89-F897-4274-A49F-D58070647808}">
      <dgm:prSet/>
      <dgm:spPr/>
      <dgm:t>
        <a:bodyPr/>
        <a:lstStyle/>
        <a:p>
          <a:endParaRPr lang="en-US"/>
        </a:p>
      </dgm:t>
    </dgm:pt>
    <dgm:pt modelId="{CD3F34EC-2B85-492B-8211-29227C41FFD2}">
      <dgm:prSet phldrT="[Text]"/>
      <dgm:spPr/>
      <dgm:t>
        <a:bodyPr/>
        <a:lstStyle/>
        <a:p>
          <a:r>
            <a:rPr lang="en-US" dirty="0" err="1" smtClean="0"/>
            <a:t>Tabel</a:t>
          </a:r>
          <a:r>
            <a:rPr lang="en-US" dirty="0" smtClean="0"/>
            <a:t> </a:t>
          </a:r>
          <a:r>
            <a:rPr lang="en-US" dirty="0" err="1" smtClean="0"/>
            <a:t>Distribusi</a:t>
          </a:r>
          <a:r>
            <a:rPr lang="en-US" dirty="0" smtClean="0"/>
            <a:t> </a:t>
          </a:r>
          <a:r>
            <a:rPr lang="en-US" dirty="0" err="1" smtClean="0"/>
            <a:t>Informasi</a:t>
          </a:r>
          <a:endParaRPr lang="en-US" dirty="0"/>
        </a:p>
      </dgm:t>
    </dgm:pt>
    <dgm:pt modelId="{A4AD4889-E3FB-400F-814D-05FED756D252}" type="parTrans" cxnId="{275CD187-D2F6-4534-B888-B3D66BD930B2}">
      <dgm:prSet/>
      <dgm:spPr/>
      <dgm:t>
        <a:bodyPr/>
        <a:lstStyle/>
        <a:p>
          <a:endParaRPr lang="en-US"/>
        </a:p>
      </dgm:t>
    </dgm:pt>
    <dgm:pt modelId="{A19359F1-F2B6-4B37-AD99-F9EAC4B091D9}" type="sibTrans" cxnId="{275CD187-D2F6-4534-B888-B3D66BD930B2}">
      <dgm:prSet/>
      <dgm:spPr/>
      <dgm:t>
        <a:bodyPr/>
        <a:lstStyle/>
        <a:p>
          <a:endParaRPr lang="en-US"/>
        </a:p>
      </dgm:t>
    </dgm:pt>
    <dgm:pt modelId="{F504C5C7-8473-4FA6-8D82-763D4FEDDCC9}" type="pres">
      <dgm:prSet presAssocID="{8A800A08-5DD9-45C1-A67D-CE9087BAD50E}" presName="Name0" presStyleCnt="0">
        <dgm:presLayoutVars>
          <dgm:dir/>
          <dgm:resizeHandles val="exact"/>
        </dgm:presLayoutVars>
      </dgm:prSet>
      <dgm:spPr/>
    </dgm:pt>
    <dgm:pt modelId="{DF8C61AF-F69E-4969-B589-66DEEE3964E0}" type="pres">
      <dgm:prSet presAssocID="{6186CF0C-4C05-4AF1-B76C-427C5ED7E1A7}" presName="node" presStyleLbl="node1" presStyleIdx="0" presStyleCnt="3" custLinFactNeighborY="10347">
        <dgm:presLayoutVars>
          <dgm:bulletEnabled val="1"/>
        </dgm:presLayoutVars>
      </dgm:prSet>
      <dgm:spPr/>
    </dgm:pt>
    <dgm:pt modelId="{B8B0C274-93F6-42C0-9216-0A0840C09056}" type="pres">
      <dgm:prSet presAssocID="{D1D2E4C7-A2B0-4EA9-ABC0-B14FF560ED02}" presName="sibTrans" presStyleLbl="sibTrans2D1" presStyleIdx="0" presStyleCnt="2"/>
      <dgm:spPr/>
    </dgm:pt>
    <dgm:pt modelId="{EF7F647D-1574-4036-9FC4-7D892EB1D91D}" type="pres">
      <dgm:prSet presAssocID="{D1D2E4C7-A2B0-4EA9-ABC0-B14FF560ED02}" presName="connectorText" presStyleLbl="sibTrans2D1" presStyleIdx="0" presStyleCnt="2"/>
      <dgm:spPr/>
    </dgm:pt>
    <dgm:pt modelId="{ED2F667D-40CE-4261-8170-9EF62C549320}" type="pres">
      <dgm:prSet presAssocID="{F8D9FD81-DF99-4269-9677-3697DAB8A2A2}" presName="node" presStyleLbl="node1" presStyleIdx="1" presStyleCnt="3">
        <dgm:presLayoutVars>
          <dgm:bulletEnabled val="1"/>
        </dgm:presLayoutVars>
      </dgm:prSet>
      <dgm:spPr/>
    </dgm:pt>
    <dgm:pt modelId="{378328FC-630E-4AE0-97AD-92A7EE9CA71C}" type="pres">
      <dgm:prSet presAssocID="{5E511CF3-CBCF-4C69-A44B-1BC137DD20F3}" presName="sibTrans" presStyleLbl="sibTrans2D1" presStyleIdx="1" presStyleCnt="2"/>
      <dgm:spPr/>
    </dgm:pt>
    <dgm:pt modelId="{A72CDF2C-8B50-4400-AB8B-B9F9598B404A}" type="pres">
      <dgm:prSet presAssocID="{5E511CF3-CBCF-4C69-A44B-1BC137DD20F3}" presName="connectorText" presStyleLbl="sibTrans2D1" presStyleIdx="1" presStyleCnt="2"/>
      <dgm:spPr/>
    </dgm:pt>
    <dgm:pt modelId="{30009ED3-F535-4202-A442-160DB88EC78A}" type="pres">
      <dgm:prSet presAssocID="{CD3F34EC-2B85-492B-8211-29227C41FFD2}" presName="node" presStyleLbl="node1" presStyleIdx="2" presStyleCnt="3">
        <dgm:presLayoutVars>
          <dgm:bulletEnabled val="1"/>
        </dgm:presLayoutVars>
      </dgm:prSet>
      <dgm:spPr/>
    </dgm:pt>
  </dgm:ptLst>
  <dgm:cxnLst>
    <dgm:cxn modelId="{8D40F1ED-1254-4D9B-A0D6-6239A2581189}" type="presOf" srcId="{F8D9FD81-DF99-4269-9677-3697DAB8A2A2}" destId="{ED2F667D-40CE-4261-8170-9EF62C549320}" srcOrd="0" destOrd="0" presId="urn:microsoft.com/office/officeart/2005/8/layout/process1"/>
    <dgm:cxn modelId="{A1D902F2-C581-43E3-8D70-20C773E1514A}" type="presOf" srcId="{D1D2E4C7-A2B0-4EA9-ABC0-B14FF560ED02}" destId="{B8B0C274-93F6-42C0-9216-0A0840C09056}" srcOrd="0" destOrd="0" presId="urn:microsoft.com/office/officeart/2005/8/layout/process1"/>
    <dgm:cxn modelId="{CE8CAA89-F897-4274-A49F-D58070647808}" srcId="{8A800A08-5DD9-45C1-A67D-CE9087BAD50E}" destId="{F8D9FD81-DF99-4269-9677-3697DAB8A2A2}" srcOrd="1" destOrd="0" parTransId="{B69D686D-76E7-4434-ABB3-CDC5FE217BC2}" sibTransId="{5E511CF3-CBCF-4C69-A44B-1BC137DD20F3}"/>
    <dgm:cxn modelId="{3D1B2E36-8D5C-483E-B047-986647391EC5}" type="presOf" srcId="{5E511CF3-CBCF-4C69-A44B-1BC137DD20F3}" destId="{378328FC-630E-4AE0-97AD-92A7EE9CA71C}" srcOrd="0" destOrd="0" presId="urn:microsoft.com/office/officeart/2005/8/layout/process1"/>
    <dgm:cxn modelId="{4E95CEC1-9A1D-4503-A0E4-57D9E5A53459}" type="presOf" srcId="{8A800A08-5DD9-45C1-A67D-CE9087BAD50E}" destId="{F504C5C7-8473-4FA6-8D82-763D4FEDDCC9}" srcOrd="0" destOrd="0" presId="urn:microsoft.com/office/officeart/2005/8/layout/process1"/>
    <dgm:cxn modelId="{52B85AA7-C7DE-4F4A-B32E-2429C9AEFCD4}" type="presOf" srcId="{6186CF0C-4C05-4AF1-B76C-427C5ED7E1A7}" destId="{DF8C61AF-F69E-4969-B589-66DEEE3964E0}" srcOrd="0" destOrd="0" presId="urn:microsoft.com/office/officeart/2005/8/layout/process1"/>
    <dgm:cxn modelId="{0EAA7F3F-AD50-44A5-8E1B-B547AFB2F144}" type="presOf" srcId="{CD3F34EC-2B85-492B-8211-29227C41FFD2}" destId="{30009ED3-F535-4202-A442-160DB88EC78A}" srcOrd="0" destOrd="0" presId="urn:microsoft.com/office/officeart/2005/8/layout/process1"/>
    <dgm:cxn modelId="{A0B37520-0715-4919-BB8E-8A0E01A6C6D5}" srcId="{8A800A08-5DD9-45C1-A67D-CE9087BAD50E}" destId="{6186CF0C-4C05-4AF1-B76C-427C5ED7E1A7}" srcOrd="0" destOrd="0" parTransId="{EC6A2B71-8EA0-48E2-A1FB-2E0A1B13B804}" sibTransId="{D1D2E4C7-A2B0-4EA9-ABC0-B14FF560ED02}"/>
    <dgm:cxn modelId="{90B0C3D5-58A9-4AB7-888B-88CAE1794245}" type="presOf" srcId="{5E511CF3-CBCF-4C69-A44B-1BC137DD20F3}" destId="{A72CDF2C-8B50-4400-AB8B-B9F9598B404A}" srcOrd="1" destOrd="0" presId="urn:microsoft.com/office/officeart/2005/8/layout/process1"/>
    <dgm:cxn modelId="{275CD187-D2F6-4534-B888-B3D66BD930B2}" srcId="{8A800A08-5DD9-45C1-A67D-CE9087BAD50E}" destId="{CD3F34EC-2B85-492B-8211-29227C41FFD2}" srcOrd="2" destOrd="0" parTransId="{A4AD4889-E3FB-400F-814D-05FED756D252}" sibTransId="{A19359F1-F2B6-4B37-AD99-F9EAC4B091D9}"/>
    <dgm:cxn modelId="{1C0699A7-6A81-4BDE-8ECB-E7AD305024C4}" type="presOf" srcId="{D1D2E4C7-A2B0-4EA9-ABC0-B14FF560ED02}" destId="{EF7F647D-1574-4036-9FC4-7D892EB1D91D}" srcOrd="1" destOrd="0" presId="urn:microsoft.com/office/officeart/2005/8/layout/process1"/>
    <dgm:cxn modelId="{BEB8342A-6A02-4624-9720-68FC9A4D8C4B}" type="presParOf" srcId="{F504C5C7-8473-4FA6-8D82-763D4FEDDCC9}" destId="{DF8C61AF-F69E-4969-B589-66DEEE3964E0}" srcOrd="0" destOrd="0" presId="urn:microsoft.com/office/officeart/2005/8/layout/process1"/>
    <dgm:cxn modelId="{D946E10F-47A7-485D-8CD5-8028429D74BB}" type="presParOf" srcId="{F504C5C7-8473-4FA6-8D82-763D4FEDDCC9}" destId="{B8B0C274-93F6-42C0-9216-0A0840C09056}" srcOrd="1" destOrd="0" presId="urn:microsoft.com/office/officeart/2005/8/layout/process1"/>
    <dgm:cxn modelId="{7DA6C18D-D3FF-46E0-893F-5BD2BD31EE26}" type="presParOf" srcId="{B8B0C274-93F6-42C0-9216-0A0840C09056}" destId="{EF7F647D-1574-4036-9FC4-7D892EB1D91D}" srcOrd="0" destOrd="0" presId="urn:microsoft.com/office/officeart/2005/8/layout/process1"/>
    <dgm:cxn modelId="{0217F281-EBE2-40B9-92C8-1F54ACE75394}" type="presParOf" srcId="{F504C5C7-8473-4FA6-8D82-763D4FEDDCC9}" destId="{ED2F667D-40CE-4261-8170-9EF62C549320}" srcOrd="2" destOrd="0" presId="urn:microsoft.com/office/officeart/2005/8/layout/process1"/>
    <dgm:cxn modelId="{ED79BC01-F9D5-4B2B-B9E0-27FF58EE1D47}" type="presParOf" srcId="{F504C5C7-8473-4FA6-8D82-763D4FEDDCC9}" destId="{378328FC-630E-4AE0-97AD-92A7EE9CA71C}" srcOrd="3" destOrd="0" presId="urn:microsoft.com/office/officeart/2005/8/layout/process1"/>
    <dgm:cxn modelId="{145FED2A-AE2C-43A4-B24D-123203F18C9E}" type="presParOf" srcId="{378328FC-630E-4AE0-97AD-92A7EE9CA71C}" destId="{A72CDF2C-8B50-4400-AB8B-B9F9598B404A}" srcOrd="0" destOrd="0" presId="urn:microsoft.com/office/officeart/2005/8/layout/process1"/>
    <dgm:cxn modelId="{54D85A9E-0456-4226-8704-1224D6B67515}" type="presParOf" srcId="{F504C5C7-8473-4FA6-8D82-763D4FEDDCC9}" destId="{30009ED3-F535-4202-A442-160DB88EC78A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8C61AF-F69E-4969-B589-66DEEE3964E0}">
      <dsp:nvSpPr>
        <dsp:cNvPr id="0" name=""/>
        <dsp:cNvSpPr/>
      </dsp:nvSpPr>
      <dsp:spPr>
        <a:xfrm>
          <a:off x="6764" y="852487"/>
          <a:ext cx="2021755" cy="121305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Tabel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Biasa</a:t>
          </a:r>
          <a:endParaRPr lang="en-US" sz="2400" kern="1200" dirty="0"/>
        </a:p>
      </dsp:txBody>
      <dsp:txXfrm>
        <a:off x="42293" y="888016"/>
        <a:ext cx="1950697" cy="1141995"/>
      </dsp:txXfrm>
    </dsp:sp>
    <dsp:sp modelId="{B8B0C274-93F6-42C0-9216-0A0840C09056}">
      <dsp:nvSpPr>
        <dsp:cNvPr id="0" name=""/>
        <dsp:cNvSpPr/>
      </dsp:nvSpPr>
      <dsp:spPr>
        <a:xfrm rot="21447655">
          <a:off x="2230484" y="1145021"/>
          <a:ext cx="429033" cy="501395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/>
        </a:p>
      </dsp:txBody>
      <dsp:txXfrm>
        <a:off x="2230547" y="1248151"/>
        <a:ext cx="300323" cy="300837"/>
      </dsp:txXfrm>
    </dsp:sp>
    <dsp:sp modelId="{ED2F667D-40CE-4261-8170-9EF62C549320}">
      <dsp:nvSpPr>
        <dsp:cNvPr id="0" name=""/>
        <dsp:cNvSpPr/>
      </dsp:nvSpPr>
      <dsp:spPr>
        <a:xfrm>
          <a:off x="2837222" y="726973"/>
          <a:ext cx="2021755" cy="121305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Tabel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Kontingensi</a:t>
          </a:r>
          <a:endParaRPr lang="en-US" sz="2400" kern="1200" dirty="0"/>
        </a:p>
      </dsp:txBody>
      <dsp:txXfrm>
        <a:off x="2872751" y="762502"/>
        <a:ext cx="1950697" cy="1141995"/>
      </dsp:txXfrm>
    </dsp:sp>
    <dsp:sp modelId="{378328FC-630E-4AE0-97AD-92A7EE9CA71C}">
      <dsp:nvSpPr>
        <dsp:cNvPr id="0" name=""/>
        <dsp:cNvSpPr/>
      </dsp:nvSpPr>
      <dsp:spPr>
        <a:xfrm>
          <a:off x="5061153" y="1082802"/>
          <a:ext cx="428612" cy="501395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/>
        </a:p>
      </dsp:txBody>
      <dsp:txXfrm>
        <a:off x="5061153" y="1183081"/>
        <a:ext cx="300028" cy="300837"/>
      </dsp:txXfrm>
    </dsp:sp>
    <dsp:sp modelId="{30009ED3-F535-4202-A442-160DB88EC78A}">
      <dsp:nvSpPr>
        <dsp:cNvPr id="0" name=""/>
        <dsp:cNvSpPr/>
      </dsp:nvSpPr>
      <dsp:spPr>
        <a:xfrm>
          <a:off x="5667680" y="726973"/>
          <a:ext cx="2021755" cy="121305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Tabel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Distribusi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Informasi</a:t>
          </a:r>
          <a:endParaRPr lang="en-US" sz="2400" kern="1200" dirty="0"/>
        </a:p>
      </dsp:txBody>
      <dsp:txXfrm>
        <a:off x="5703209" y="762502"/>
        <a:ext cx="1950697" cy="114199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CBF55DC0-887F-43D5-A80F-79352C57D1AD}" type="datetimeFigureOut">
              <a:rPr lang="en-US" smtClean="0"/>
              <a:t>8/24/2024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8/24/2024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8/24/2024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8/24/2024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8/24/2024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8/24/2024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BF55DC0-887F-43D5-A80F-79352C57D1AD}" type="datetimeFigureOut">
              <a:rPr lang="en-US" smtClean="0"/>
              <a:t>8/24/2024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CBF55DC0-887F-43D5-A80F-79352C57D1AD}" type="datetimeFigureOut">
              <a:rPr lang="en-US" smtClean="0"/>
              <a:t>8/24/2024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8/24/2024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8/24/2024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8/24/2024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CBF55DC0-887F-43D5-A80F-79352C57D1AD}" type="datetimeFigureOut">
              <a:rPr lang="en-US" smtClean="0"/>
              <a:t>8/24/2024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09600"/>
            <a:ext cx="8458200" cy="1470025"/>
          </a:xfrm>
        </p:spPr>
        <p:txBody>
          <a:bodyPr>
            <a:normAutofit fontScale="90000"/>
          </a:bodyPr>
          <a:lstStyle/>
          <a:p>
            <a:r>
              <a:rPr lang="en-US" dirty="0"/>
              <a:t>STATISTIK PENELITIAN  PENDIDIKAN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495800" cy="748262"/>
          </a:xfrm>
        </p:spPr>
        <p:txBody>
          <a:bodyPr/>
          <a:lstStyle/>
          <a:p>
            <a:r>
              <a:rPr lang="en-US" b="1" dirty="0" err="1" smtClean="0"/>
              <a:t>Amnah</a:t>
            </a:r>
            <a:r>
              <a:rPr lang="en-US" b="1" dirty="0" smtClean="0"/>
              <a:t>, S.</a:t>
            </a:r>
            <a:r>
              <a:rPr lang="en-US" b="1" dirty="0" err="1" smtClean="0"/>
              <a:t>Kom</a:t>
            </a:r>
            <a:r>
              <a:rPr lang="en-US" b="1" dirty="0" smtClean="0"/>
              <a:t>.,MTI</a:t>
            </a:r>
            <a:endParaRPr lang="en-US" b="1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5943600" y="5257800"/>
            <a:ext cx="3124200" cy="74826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64008" indent="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None/>
              <a:defRPr kumimoji="0" sz="2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None/>
              <a:defRPr kumimoji="0"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None/>
              <a:defRPr kumimoji="0"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20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err="1" smtClean="0"/>
              <a:t>Pertemuan_lima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753546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0960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Penyajian</a:t>
            </a:r>
            <a:r>
              <a:rPr lang="en-US" dirty="0" smtClean="0"/>
              <a:t> Data &amp; </a:t>
            </a:r>
            <a:r>
              <a:rPr lang="en-US" dirty="0" err="1" smtClean="0"/>
              <a:t>Distribusi</a:t>
            </a:r>
            <a:r>
              <a:rPr lang="en-US" dirty="0" smtClean="0"/>
              <a:t> </a:t>
            </a:r>
            <a:r>
              <a:rPr lang="en-US" dirty="0" err="1" smtClean="0"/>
              <a:t>Frekuensi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09600" y="1600200"/>
            <a:ext cx="4495800" cy="47244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000" dirty="0" err="1" smtClean="0">
                <a:latin typeface="Comic Sans MS" pitchFamily="66" charset="0"/>
              </a:rPr>
              <a:t>Penyajan</a:t>
            </a:r>
            <a:r>
              <a:rPr lang="en-US" sz="2000" dirty="0" smtClean="0">
                <a:latin typeface="Comic Sans MS" pitchFamily="66" charset="0"/>
              </a:rPr>
              <a:t> data </a:t>
            </a:r>
            <a:r>
              <a:rPr lang="en-US" sz="2000" dirty="0" err="1" smtClean="0">
                <a:latin typeface="Comic Sans MS" pitchFamily="66" charset="0"/>
              </a:rPr>
              <a:t>adalah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komunikatif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dan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lengkap</a:t>
            </a:r>
            <a:r>
              <a:rPr lang="en-US" sz="2000" dirty="0" smtClean="0">
                <a:latin typeface="Comic Sans MS" pitchFamily="66" charset="0"/>
              </a:rPr>
              <a:t> , </a:t>
            </a:r>
            <a:r>
              <a:rPr lang="en-US" sz="2000" dirty="0" err="1" smtClean="0">
                <a:latin typeface="Comic Sans MS" pitchFamily="66" charset="0"/>
              </a:rPr>
              <a:t>dalam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artidata</a:t>
            </a:r>
            <a:r>
              <a:rPr lang="en-US" sz="2000" dirty="0" smtClean="0">
                <a:latin typeface="Comic Sans MS" pitchFamily="66" charset="0"/>
              </a:rPr>
              <a:t> yang </a:t>
            </a:r>
            <a:r>
              <a:rPr lang="en-US" sz="2000" dirty="0" err="1" smtClean="0">
                <a:latin typeface="Comic Sans MS" pitchFamily="66" charset="0"/>
              </a:rPr>
              <a:t>disajikan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dapat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menarik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perhatian</a:t>
            </a:r>
            <a:r>
              <a:rPr lang="en-US" sz="2000" dirty="0" smtClean="0">
                <a:latin typeface="Comic Sans MS" pitchFamily="66" charset="0"/>
              </a:rPr>
              <a:t>  </a:t>
            </a:r>
            <a:r>
              <a:rPr lang="en-US" sz="2000" dirty="0" err="1" smtClean="0">
                <a:latin typeface="Comic Sans MS" pitchFamily="66" charset="0"/>
              </a:rPr>
              <a:t>pihak</a:t>
            </a:r>
            <a:r>
              <a:rPr lang="en-US" sz="2000" dirty="0" smtClean="0">
                <a:latin typeface="Comic Sans MS" pitchFamily="66" charset="0"/>
              </a:rPr>
              <a:t> lain </a:t>
            </a:r>
            <a:r>
              <a:rPr lang="en-US" sz="2000" dirty="0" err="1" smtClean="0">
                <a:latin typeface="Comic Sans MS" pitchFamily="66" charset="0"/>
              </a:rPr>
              <a:t>untuk</a:t>
            </a:r>
            <a:r>
              <a:rPr lang="en-US" sz="2000" dirty="0" smtClean="0">
                <a:latin typeface="Comic Sans MS" pitchFamily="66" charset="0"/>
              </a:rPr>
              <a:t>  </a:t>
            </a:r>
            <a:r>
              <a:rPr lang="en-US" sz="2000" dirty="0" err="1" smtClean="0">
                <a:latin typeface="Comic Sans MS" pitchFamily="66" charset="0"/>
              </a:rPr>
              <a:t>membacanya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dan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mudah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untuk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memahami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isinya</a:t>
            </a:r>
            <a:r>
              <a:rPr lang="en-US" sz="2000" dirty="0" smtClean="0">
                <a:latin typeface="Comic Sans MS" pitchFamily="66" charset="0"/>
              </a:rPr>
              <a:t>.</a:t>
            </a:r>
          </a:p>
          <a:p>
            <a:pPr algn="ctr">
              <a:lnSpc>
                <a:spcPct val="150000"/>
              </a:lnSpc>
            </a:pPr>
            <a:r>
              <a:rPr lang="en-US" sz="2000" dirty="0" smtClean="0">
                <a:latin typeface="Comic Sans MS" pitchFamily="66" charset="0"/>
              </a:rPr>
              <a:t>Ada </a:t>
            </a:r>
            <a:r>
              <a:rPr lang="en-US" sz="2000" dirty="0" err="1" smtClean="0">
                <a:latin typeface="Comic Sans MS" pitchFamily="66" charset="0"/>
              </a:rPr>
              <a:t>beberapa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penyajian</a:t>
            </a:r>
            <a:r>
              <a:rPr lang="en-US" sz="2000" dirty="0" smtClean="0">
                <a:latin typeface="Comic Sans MS" pitchFamily="66" charset="0"/>
              </a:rPr>
              <a:t> data yang </a:t>
            </a:r>
            <a:r>
              <a:rPr lang="en-US" sz="2000" dirty="0" err="1" smtClean="0">
                <a:latin typeface="Comic Sans MS" pitchFamily="66" charset="0"/>
              </a:rPr>
              <a:t>akan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dikemukakan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disini</a:t>
            </a:r>
            <a:r>
              <a:rPr lang="en-US" sz="2000" dirty="0" smtClean="0">
                <a:latin typeface="Comic Sans MS" pitchFamily="66" charset="0"/>
              </a:rPr>
              <a:t>  </a:t>
            </a:r>
            <a:r>
              <a:rPr lang="en-US" sz="2000" dirty="0" err="1" smtClean="0">
                <a:latin typeface="Comic Sans MS" pitchFamily="66" charset="0"/>
              </a:rPr>
              <a:t>adalah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penyajian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dengan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tabel</a:t>
            </a:r>
            <a:r>
              <a:rPr lang="en-US" sz="2000" dirty="0" smtClean="0">
                <a:latin typeface="Comic Sans MS" pitchFamily="66" charset="0"/>
              </a:rPr>
              <a:t>  (</a:t>
            </a:r>
            <a:r>
              <a:rPr lang="en-US" sz="2000" dirty="0" err="1" smtClean="0">
                <a:latin typeface="Comic Sans MS" pitchFamily="66" charset="0"/>
              </a:rPr>
              <a:t>daftar</a:t>
            </a:r>
            <a:r>
              <a:rPr lang="en-US" sz="2000" dirty="0" smtClean="0">
                <a:latin typeface="Comic Sans MS" pitchFamily="66" charset="0"/>
              </a:rPr>
              <a:t>) , </a:t>
            </a:r>
            <a:r>
              <a:rPr lang="en-US" sz="2000" dirty="0" err="1" smtClean="0">
                <a:latin typeface="Comic Sans MS" pitchFamily="66" charset="0"/>
              </a:rPr>
              <a:t>Grafik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dan</a:t>
            </a:r>
            <a:r>
              <a:rPr lang="en-US" sz="2000" dirty="0" smtClean="0">
                <a:latin typeface="Comic Sans MS" pitchFamily="66" charset="0"/>
              </a:rPr>
              <a:t> Diagram</a:t>
            </a:r>
            <a:endParaRPr lang="en-US" sz="2000" dirty="0">
              <a:latin typeface="Comic Sans MS" pitchFamily="66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140" t="41861" r="22401" b="33276"/>
          <a:stretch/>
        </p:blipFill>
        <p:spPr bwMode="auto">
          <a:xfrm>
            <a:off x="5324168" y="2209800"/>
            <a:ext cx="3450396" cy="335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332697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</p:spPr>
        <p:txBody>
          <a:bodyPr/>
          <a:lstStyle/>
          <a:p>
            <a:r>
              <a:rPr lang="en-US" dirty="0" err="1" smtClean="0"/>
              <a:t>Tabel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126736"/>
          </a:xfrm>
        </p:spPr>
        <p:txBody>
          <a:bodyPr/>
          <a:lstStyle/>
          <a:p>
            <a:r>
              <a:rPr lang="en-US" dirty="0" err="1" smtClean="0"/>
              <a:t>Tabel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yang </a:t>
            </a:r>
            <a:r>
              <a:rPr lang="en-US" dirty="0" err="1" smtClean="0"/>
              <a:t>berisi</a:t>
            </a:r>
            <a:r>
              <a:rPr lang="en-US" dirty="0" smtClean="0"/>
              <a:t> </a:t>
            </a:r>
            <a:r>
              <a:rPr lang="en-US" dirty="0" err="1" smtClean="0"/>
              <a:t>ikhtisar</a:t>
            </a:r>
            <a:r>
              <a:rPr lang="en-US" dirty="0" smtClean="0"/>
              <a:t>  </a:t>
            </a:r>
            <a:r>
              <a:rPr lang="en-US" dirty="0" err="1" smtClean="0"/>
              <a:t>sejumlah</a:t>
            </a:r>
            <a:r>
              <a:rPr lang="en-US" dirty="0" smtClean="0"/>
              <a:t> data-data </a:t>
            </a:r>
            <a:r>
              <a:rPr lang="en-US" dirty="0" err="1" smtClean="0"/>
              <a:t>informasi</a:t>
            </a:r>
            <a:r>
              <a:rPr lang="en-US" dirty="0" smtClean="0"/>
              <a:t> yang </a:t>
            </a:r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huruf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angka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Jenis-jenis</a:t>
            </a:r>
            <a:r>
              <a:rPr lang="en-US" dirty="0" smtClean="0"/>
              <a:t> </a:t>
            </a:r>
            <a:r>
              <a:rPr lang="en-US" dirty="0" err="1" smtClean="0"/>
              <a:t>Tabel</a:t>
            </a:r>
            <a:endParaRPr lang="en-US" dirty="0" smtClean="0"/>
          </a:p>
          <a:p>
            <a:pPr marL="109728" indent="0">
              <a:buNone/>
            </a:pPr>
            <a:endParaRPr lang="en-U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89415933"/>
              </p:ext>
            </p:extLst>
          </p:nvPr>
        </p:nvGraphicFramePr>
        <p:xfrm>
          <a:off x="990600" y="3276600"/>
          <a:ext cx="7696200" cy="2667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942700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838200"/>
          </a:xfrm>
        </p:spPr>
        <p:txBody>
          <a:bodyPr/>
          <a:lstStyle/>
          <a:p>
            <a:r>
              <a:rPr lang="en-US" dirty="0" err="1" smtClean="0"/>
              <a:t>Tabel</a:t>
            </a:r>
            <a:r>
              <a:rPr lang="en-US" dirty="0" smtClean="0"/>
              <a:t> </a:t>
            </a:r>
            <a:r>
              <a:rPr lang="en-US" dirty="0" err="1" smtClean="0"/>
              <a:t>Biasa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29" t="34692" r="19054" b="11149"/>
          <a:stretch/>
        </p:blipFill>
        <p:spPr bwMode="auto">
          <a:xfrm>
            <a:off x="152400" y="1447801"/>
            <a:ext cx="8890096" cy="510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968260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762000"/>
          </a:xfrm>
        </p:spPr>
        <p:txBody>
          <a:bodyPr/>
          <a:lstStyle/>
          <a:p>
            <a:r>
              <a:rPr lang="en-US" dirty="0" err="1" smtClean="0"/>
              <a:t>Tabel</a:t>
            </a:r>
            <a:r>
              <a:rPr lang="en-US" dirty="0" smtClean="0"/>
              <a:t> </a:t>
            </a:r>
            <a:r>
              <a:rPr lang="en-US" dirty="0" err="1" smtClean="0"/>
              <a:t>Kontingensi</a:t>
            </a:r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638" t="34264" r="28673" b="16329"/>
          <a:stretch/>
        </p:blipFill>
        <p:spPr bwMode="auto">
          <a:xfrm>
            <a:off x="304800" y="1524000"/>
            <a:ext cx="8672048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095477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</p:spPr>
        <p:txBody>
          <a:bodyPr/>
          <a:lstStyle/>
          <a:p>
            <a:r>
              <a:rPr lang="en-US" dirty="0" err="1" smtClean="0"/>
              <a:t>Tabel</a:t>
            </a:r>
            <a:r>
              <a:rPr lang="en-US" dirty="0" smtClean="0"/>
              <a:t> </a:t>
            </a:r>
            <a:r>
              <a:rPr lang="en-US" dirty="0" err="1" smtClean="0"/>
              <a:t>Distribusi</a:t>
            </a:r>
            <a:r>
              <a:rPr lang="en-US" dirty="0" smtClean="0"/>
              <a:t> </a:t>
            </a:r>
            <a:r>
              <a:rPr lang="en-US" dirty="0" err="1" smtClean="0"/>
              <a:t>Frekuensi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49424"/>
            <a:ext cx="8229600" cy="2017776"/>
          </a:xfrm>
        </p:spPr>
        <p:txBody>
          <a:bodyPr/>
          <a:lstStyle/>
          <a:p>
            <a:pPr marL="109728" indent="0" algn="ctr">
              <a:buNone/>
            </a:pPr>
            <a:r>
              <a:rPr lang="en-US" dirty="0" err="1" smtClean="0"/>
              <a:t>Tabel</a:t>
            </a:r>
            <a:r>
              <a:rPr lang="en-US" dirty="0" smtClean="0"/>
              <a:t> </a:t>
            </a:r>
            <a:r>
              <a:rPr lang="en-US" dirty="0" err="1" smtClean="0"/>
              <a:t>Distribusi</a:t>
            </a:r>
            <a:r>
              <a:rPr lang="en-US" dirty="0" smtClean="0"/>
              <a:t> </a:t>
            </a:r>
            <a:r>
              <a:rPr lang="en-US" dirty="0" err="1" smtClean="0"/>
              <a:t>Frekuensi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 </a:t>
            </a:r>
            <a:r>
              <a:rPr lang="en-US" dirty="0" err="1" smtClean="0"/>
              <a:t>Pengelompokan</a:t>
            </a:r>
            <a:r>
              <a:rPr lang="en-US" dirty="0" smtClean="0"/>
              <a:t> data </a:t>
            </a:r>
            <a:r>
              <a:rPr lang="en-US" dirty="0" err="1" smtClean="0"/>
              <a:t>menjadi</a:t>
            </a:r>
            <a:r>
              <a:rPr lang="en-US" dirty="0" smtClean="0"/>
              <a:t>  </a:t>
            </a:r>
            <a:r>
              <a:rPr lang="en-US" dirty="0" err="1" smtClean="0"/>
              <a:t>tabulasi</a:t>
            </a:r>
            <a:r>
              <a:rPr lang="en-US" dirty="0" smtClean="0"/>
              <a:t> data 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memakai</a:t>
            </a:r>
            <a:r>
              <a:rPr lang="en-US" dirty="0" smtClean="0"/>
              <a:t>  </a:t>
            </a:r>
            <a:r>
              <a:rPr lang="en-US" dirty="0" err="1" smtClean="0"/>
              <a:t>kelas-kelas</a:t>
            </a:r>
            <a:r>
              <a:rPr lang="en-US" dirty="0" smtClean="0"/>
              <a:t> data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dikaitkan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masing-masing</a:t>
            </a:r>
            <a:r>
              <a:rPr lang="en-US" dirty="0" smtClean="0"/>
              <a:t> </a:t>
            </a:r>
            <a:r>
              <a:rPr lang="en-US" dirty="0" err="1" smtClean="0"/>
              <a:t>frekuensinya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9462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609600"/>
            <a:ext cx="8915400" cy="7620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Istilah-istilah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distribusi</a:t>
            </a:r>
            <a:r>
              <a:rPr lang="en-US" dirty="0" smtClean="0"/>
              <a:t> </a:t>
            </a:r>
            <a:r>
              <a:rPr lang="en-US" dirty="0" err="1" smtClean="0"/>
              <a:t>frekuensi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24000"/>
            <a:ext cx="8839200" cy="5050536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15" t="34583" r="15197" b="16042"/>
          <a:stretch/>
        </p:blipFill>
        <p:spPr bwMode="auto">
          <a:xfrm>
            <a:off x="152400" y="1524000"/>
            <a:ext cx="89916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81752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52800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err="1" smtClean="0"/>
              <a:t>Sekian</a:t>
            </a:r>
            <a:r>
              <a:rPr lang="en-US" dirty="0" smtClean="0"/>
              <a:t> </a:t>
            </a:r>
            <a:r>
              <a:rPr lang="en-US" dirty="0" err="1" smtClean="0"/>
              <a:t>Materi</a:t>
            </a:r>
            <a:r>
              <a:rPr lang="en-US" dirty="0" smtClean="0"/>
              <a:t> </a:t>
            </a:r>
            <a:r>
              <a:rPr lang="en-US" dirty="0" err="1" smtClean="0"/>
              <a:t>Pertemuan</a:t>
            </a:r>
            <a:r>
              <a:rPr lang="en-US" dirty="0" smtClean="0"/>
              <a:t> Lima</a:t>
            </a:r>
            <a:br>
              <a:rPr lang="en-US" dirty="0" smtClean="0"/>
            </a:b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jumpa</a:t>
            </a:r>
            <a:r>
              <a:rPr lang="en-US" dirty="0" smtClean="0"/>
              <a:t> </a:t>
            </a:r>
            <a:r>
              <a:rPr lang="en-US" dirty="0" smtClean="0"/>
              <a:t>di </a:t>
            </a:r>
            <a:r>
              <a:rPr lang="en-US" dirty="0" err="1" smtClean="0"/>
              <a:t>pertemuan</a:t>
            </a:r>
            <a:r>
              <a:rPr lang="en-US" dirty="0" smtClean="0"/>
              <a:t> </a:t>
            </a:r>
            <a:r>
              <a:rPr lang="en-US" dirty="0" err="1" smtClean="0"/>
              <a:t>Enam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5038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75</TotalTime>
  <Words>115</Words>
  <Application>Microsoft Office PowerPoint</Application>
  <PresentationFormat>On-screen Show (4:3)</PresentationFormat>
  <Paragraphs>18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Urban</vt:lpstr>
      <vt:lpstr>STATISTIK PENELITIAN  PENDIDIKAN </vt:lpstr>
      <vt:lpstr>Penyajian Data &amp; Distribusi Frekuensi</vt:lpstr>
      <vt:lpstr>Tabel</vt:lpstr>
      <vt:lpstr>Tabel Biasa</vt:lpstr>
      <vt:lpstr>Tabel Kontingensi</vt:lpstr>
      <vt:lpstr>Tabel Distribusi Frekuensi</vt:lpstr>
      <vt:lpstr>Istilah-istilah dalam distribusi frekuensi</vt:lpstr>
      <vt:lpstr>Sekian Materi Pertemuan Lima sampai jumpa di pertemuan Enam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STATISTIK PENELITIAN  PENDIDIKAN</dc:title>
  <dc:creator>User</dc:creator>
  <cp:lastModifiedBy>User</cp:lastModifiedBy>
  <cp:revision>16</cp:revision>
  <dcterms:created xsi:type="dcterms:W3CDTF">2024-08-16T02:02:40Z</dcterms:created>
  <dcterms:modified xsi:type="dcterms:W3CDTF">2024-08-24T13:56:09Z</dcterms:modified>
</cp:coreProperties>
</file>