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341" r:id="rId3"/>
    <p:sldId id="310" r:id="rId4"/>
    <p:sldId id="271" r:id="rId5"/>
    <p:sldId id="313" r:id="rId6"/>
    <p:sldId id="315" r:id="rId7"/>
    <p:sldId id="273" r:id="rId8"/>
    <p:sldId id="293" r:id="rId9"/>
    <p:sldId id="268" r:id="rId10"/>
    <p:sldId id="267" r:id="rId11"/>
  </p:sldIdLst>
  <p:sldSz cx="18288000" cy="10287000"/>
  <p:notesSz cx="6858000" cy="9144000"/>
  <p:embeddedFontLst>
    <p:embeddedFont>
      <p:font typeface="Antonio Bold" panose="020B0604020202020204" charset="0"/>
      <p:regular r:id="rId13"/>
    </p:embeddedFont>
    <p:embeddedFont>
      <p:font typeface="Montserrat" panose="020B0604020202020204" charset="0"/>
      <p:regular r:id="rId14"/>
      <p:bold r:id="rId15"/>
    </p:embeddedFont>
    <p:embeddedFont>
      <p:font typeface="Open Sans" panose="020B0604020202020204" charset="0"/>
      <p:regular r:id="rId16"/>
      <p:bold r:id="rId17"/>
      <p:italic r:id="rId18"/>
      <p:boldItalic r:id="rId19"/>
    </p:embeddedFont>
    <p:embeddedFont>
      <p:font typeface="Verdana" panose="020B0604030504040204" pitchFamily="3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es Bolton" initials="CB" lastIdx="1" clrIdx="0">
    <p:extLst>
      <p:ext uri="{19B8F6BF-5375-455C-9EA6-DF929625EA0E}">
        <p15:presenceInfo xmlns:p15="http://schemas.microsoft.com/office/powerpoint/2012/main" userId="42254106b65d6a6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CC66"/>
    <a:srgbClr val="FFFF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6" autoAdjust="0"/>
    <p:restoredTop sz="95179" autoAdjust="0"/>
  </p:normalViewPr>
  <p:slideViewPr>
    <p:cSldViewPr>
      <p:cViewPr varScale="1">
        <p:scale>
          <a:sx n="57" d="100"/>
          <a:sy n="57" d="100"/>
        </p:scale>
        <p:origin x="13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344F1D-3325-40CB-A71F-A79307D22CED}" type="doc">
      <dgm:prSet loTypeId="urn:microsoft.com/office/officeart/2005/8/layout/venn2" loCatId="relationship" qsTypeId="urn:microsoft.com/office/officeart/2005/8/quickstyle/simple1" qsCatId="simple" csTypeId="urn:microsoft.com/office/officeart/2005/8/colors/accent6_1" csCatId="accent6" phldr="1"/>
      <dgm:spPr/>
      <dgm:t>
        <a:bodyPr/>
        <a:lstStyle/>
        <a:p>
          <a:endParaRPr lang="en-IN"/>
        </a:p>
      </dgm:t>
    </dgm:pt>
    <dgm:pt modelId="{746B4EF9-BF3A-40BA-AFB2-066011491528}">
      <dgm:prSet phldrT="[Text]"/>
      <dgm:spPr>
        <a:xfrm>
          <a:off x="1391698" y="0"/>
          <a:ext cx="3975621" cy="3975621"/>
        </a:xfrm>
      </dgm:spPr>
      <dgm:t>
        <a:bodyPr/>
        <a:lstStyle/>
        <a:p>
          <a:r>
            <a:rPr lang="en-IN" smtClean="0">
              <a:latin typeface="Calibri" panose="020F0502020204030204"/>
              <a:ea typeface="+mn-ea"/>
              <a:cs typeface="+mn-cs"/>
            </a:rPr>
            <a:t>TAM</a:t>
          </a:r>
          <a:endParaRPr lang="en-IN" dirty="0">
            <a:latin typeface="Calibri" panose="020F0502020204030204"/>
            <a:ea typeface="+mn-ea"/>
            <a:cs typeface="+mn-cs"/>
          </a:endParaRPr>
        </a:p>
      </dgm:t>
    </dgm:pt>
    <dgm:pt modelId="{1954D69E-B74F-4B4C-92A9-ACC18C47A984}" type="parTrans" cxnId="{6915F751-B358-4E82-A29A-FC970199FF41}">
      <dgm:prSet/>
      <dgm:spPr/>
      <dgm:t>
        <a:bodyPr/>
        <a:lstStyle/>
        <a:p>
          <a:endParaRPr lang="en-IN"/>
        </a:p>
      </dgm:t>
    </dgm:pt>
    <dgm:pt modelId="{0B14DF90-4A8A-4E4D-9AD4-5A31ECC3D299}" type="sibTrans" cxnId="{6915F751-B358-4E82-A29A-FC970199FF41}">
      <dgm:prSet/>
      <dgm:spPr/>
      <dgm:t>
        <a:bodyPr/>
        <a:lstStyle/>
        <a:p>
          <a:endParaRPr lang="en-IN"/>
        </a:p>
      </dgm:t>
    </dgm:pt>
    <dgm:pt modelId="{C97EDADC-8ECD-42D4-89AC-847633F19078}">
      <dgm:prSet phldrT="[Text]"/>
      <dgm:spPr>
        <a:xfrm>
          <a:off x="1888651" y="993905"/>
          <a:ext cx="2981715" cy="2981715"/>
        </a:xfrm>
      </dgm:spPr>
      <dgm:t>
        <a:bodyPr/>
        <a:lstStyle/>
        <a:p>
          <a:r>
            <a:rPr lang="en-IN" smtClean="0">
              <a:latin typeface="Calibri" panose="020F0502020204030204"/>
              <a:ea typeface="+mn-ea"/>
              <a:cs typeface="+mn-cs"/>
            </a:rPr>
            <a:t>SAM</a:t>
          </a:r>
          <a:endParaRPr lang="en-IN" dirty="0">
            <a:latin typeface="Calibri" panose="020F0502020204030204"/>
            <a:ea typeface="+mn-ea"/>
            <a:cs typeface="+mn-cs"/>
          </a:endParaRPr>
        </a:p>
      </dgm:t>
    </dgm:pt>
    <dgm:pt modelId="{A3260F69-CA56-4346-A57E-769087C36739}" type="parTrans" cxnId="{3DEA3B12-D7FA-440A-BE79-775519D6910A}">
      <dgm:prSet/>
      <dgm:spPr/>
      <dgm:t>
        <a:bodyPr/>
        <a:lstStyle/>
        <a:p>
          <a:endParaRPr lang="en-IN"/>
        </a:p>
      </dgm:t>
    </dgm:pt>
    <dgm:pt modelId="{5909561E-9CA8-4668-901B-DE46BDCB26D4}" type="sibTrans" cxnId="{3DEA3B12-D7FA-440A-BE79-775519D6910A}">
      <dgm:prSet/>
      <dgm:spPr/>
      <dgm:t>
        <a:bodyPr/>
        <a:lstStyle/>
        <a:p>
          <a:endParaRPr lang="en-IN"/>
        </a:p>
      </dgm:t>
    </dgm:pt>
    <dgm:pt modelId="{E5EFF1E8-ABE4-4362-A50E-B875D125BD96}">
      <dgm:prSet phldrT="[Text]"/>
      <dgm:spPr>
        <a:xfrm>
          <a:off x="2385603" y="1987810"/>
          <a:ext cx="1987810" cy="1987810"/>
        </a:xfrm>
      </dgm:spPr>
      <dgm:t>
        <a:bodyPr/>
        <a:lstStyle/>
        <a:p>
          <a:r>
            <a:rPr lang="en-IN" smtClean="0">
              <a:latin typeface="Calibri" panose="020F0502020204030204"/>
              <a:ea typeface="+mn-ea"/>
              <a:cs typeface="+mn-cs"/>
            </a:rPr>
            <a:t>SOM</a:t>
          </a:r>
          <a:endParaRPr lang="en-IN" dirty="0">
            <a:latin typeface="Calibri" panose="020F0502020204030204"/>
            <a:ea typeface="+mn-ea"/>
            <a:cs typeface="+mn-cs"/>
          </a:endParaRPr>
        </a:p>
      </dgm:t>
    </dgm:pt>
    <dgm:pt modelId="{14B6BEEE-EB27-4CAC-B0EE-383B99B876FC}" type="parTrans" cxnId="{154FA2CE-CAB5-4733-8C08-DDAE9106897D}">
      <dgm:prSet/>
      <dgm:spPr/>
      <dgm:t>
        <a:bodyPr/>
        <a:lstStyle/>
        <a:p>
          <a:endParaRPr lang="en-IN"/>
        </a:p>
      </dgm:t>
    </dgm:pt>
    <dgm:pt modelId="{D5317EF5-6EDB-436F-B2D4-C6A7CD409F02}" type="sibTrans" cxnId="{154FA2CE-CAB5-4733-8C08-DDAE9106897D}">
      <dgm:prSet/>
      <dgm:spPr/>
      <dgm:t>
        <a:bodyPr/>
        <a:lstStyle/>
        <a:p>
          <a:endParaRPr lang="en-IN"/>
        </a:p>
      </dgm:t>
    </dgm:pt>
    <dgm:pt modelId="{F2B9CC1C-BDE6-4CDB-A758-74CC86A3F31F}" type="pres">
      <dgm:prSet presAssocID="{DD344F1D-3325-40CB-A71F-A79307D22CED}" presName="Name0" presStyleCnt="0">
        <dgm:presLayoutVars>
          <dgm:chMax val="7"/>
          <dgm:resizeHandles val="exact"/>
        </dgm:presLayoutVars>
      </dgm:prSet>
      <dgm:spPr/>
      <dgm:t>
        <a:bodyPr/>
        <a:lstStyle/>
        <a:p>
          <a:endParaRPr lang="en-US"/>
        </a:p>
      </dgm:t>
    </dgm:pt>
    <dgm:pt modelId="{8451ED41-C590-464C-8723-134AEB39DBB3}" type="pres">
      <dgm:prSet presAssocID="{DD344F1D-3325-40CB-A71F-A79307D22CED}" presName="comp1" presStyleCnt="0"/>
      <dgm:spPr/>
      <dgm:t>
        <a:bodyPr/>
        <a:lstStyle/>
        <a:p>
          <a:endParaRPr lang="en-US"/>
        </a:p>
      </dgm:t>
    </dgm:pt>
    <dgm:pt modelId="{2BE2AAFC-BEAE-481D-B557-81DE68A237F7}" type="pres">
      <dgm:prSet presAssocID="{DD344F1D-3325-40CB-A71F-A79307D22CED}" presName="circle1" presStyleLbl="node1" presStyleIdx="0" presStyleCnt="3"/>
      <dgm:spPr>
        <a:prstGeom prst="ellipse">
          <a:avLst/>
        </a:prstGeom>
      </dgm:spPr>
      <dgm:t>
        <a:bodyPr/>
        <a:lstStyle/>
        <a:p>
          <a:endParaRPr lang="en-US"/>
        </a:p>
      </dgm:t>
    </dgm:pt>
    <dgm:pt modelId="{ED7C1346-0397-438A-9AAD-8BE2335EC6BB}" type="pres">
      <dgm:prSet presAssocID="{DD344F1D-3325-40CB-A71F-A79307D22CED}" presName="c1text" presStyleLbl="node1" presStyleIdx="0" presStyleCnt="3">
        <dgm:presLayoutVars>
          <dgm:bulletEnabled val="1"/>
        </dgm:presLayoutVars>
      </dgm:prSet>
      <dgm:spPr/>
      <dgm:t>
        <a:bodyPr/>
        <a:lstStyle/>
        <a:p>
          <a:endParaRPr lang="en-US"/>
        </a:p>
      </dgm:t>
    </dgm:pt>
    <dgm:pt modelId="{8F11973F-33EE-445B-8E28-2D5EAC0DA289}" type="pres">
      <dgm:prSet presAssocID="{DD344F1D-3325-40CB-A71F-A79307D22CED}" presName="comp2" presStyleCnt="0"/>
      <dgm:spPr/>
      <dgm:t>
        <a:bodyPr/>
        <a:lstStyle/>
        <a:p>
          <a:endParaRPr lang="en-US"/>
        </a:p>
      </dgm:t>
    </dgm:pt>
    <dgm:pt modelId="{5783AC22-EAAA-4B02-9505-F9F67BC8F71A}" type="pres">
      <dgm:prSet presAssocID="{DD344F1D-3325-40CB-A71F-A79307D22CED}" presName="circle2" presStyleLbl="node1" presStyleIdx="1" presStyleCnt="3"/>
      <dgm:spPr>
        <a:prstGeom prst="ellipse">
          <a:avLst/>
        </a:prstGeom>
      </dgm:spPr>
      <dgm:t>
        <a:bodyPr/>
        <a:lstStyle/>
        <a:p>
          <a:endParaRPr lang="en-US"/>
        </a:p>
      </dgm:t>
    </dgm:pt>
    <dgm:pt modelId="{4871E181-12FC-48FB-9E74-6BA476466234}" type="pres">
      <dgm:prSet presAssocID="{DD344F1D-3325-40CB-A71F-A79307D22CED}" presName="c2text" presStyleLbl="node1" presStyleIdx="1" presStyleCnt="3">
        <dgm:presLayoutVars>
          <dgm:bulletEnabled val="1"/>
        </dgm:presLayoutVars>
      </dgm:prSet>
      <dgm:spPr/>
      <dgm:t>
        <a:bodyPr/>
        <a:lstStyle/>
        <a:p>
          <a:endParaRPr lang="en-US"/>
        </a:p>
      </dgm:t>
    </dgm:pt>
    <dgm:pt modelId="{901532F9-DC54-486E-8432-B2395DAF1269}" type="pres">
      <dgm:prSet presAssocID="{DD344F1D-3325-40CB-A71F-A79307D22CED}" presName="comp3" presStyleCnt="0"/>
      <dgm:spPr/>
      <dgm:t>
        <a:bodyPr/>
        <a:lstStyle/>
        <a:p>
          <a:endParaRPr lang="en-US"/>
        </a:p>
      </dgm:t>
    </dgm:pt>
    <dgm:pt modelId="{0927306A-DE0F-4C43-94ED-305F00916AD7}" type="pres">
      <dgm:prSet presAssocID="{DD344F1D-3325-40CB-A71F-A79307D22CED}" presName="circle3" presStyleLbl="node1" presStyleIdx="2" presStyleCnt="3"/>
      <dgm:spPr>
        <a:prstGeom prst="ellipse">
          <a:avLst/>
        </a:prstGeom>
      </dgm:spPr>
      <dgm:t>
        <a:bodyPr/>
        <a:lstStyle/>
        <a:p>
          <a:endParaRPr lang="en-US"/>
        </a:p>
      </dgm:t>
    </dgm:pt>
    <dgm:pt modelId="{DFA2E1B6-C653-4ECD-AABA-E3551E5267D7}" type="pres">
      <dgm:prSet presAssocID="{DD344F1D-3325-40CB-A71F-A79307D22CED}" presName="c3text" presStyleLbl="node1" presStyleIdx="2" presStyleCnt="3">
        <dgm:presLayoutVars>
          <dgm:bulletEnabled val="1"/>
        </dgm:presLayoutVars>
      </dgm:prSet>
      <dgm:spPr/>
      <dgm:t>
        <a:bodyPr/>
        <a:lstStyle/>
        <a:p>
          <a:endParaRPr lang="en-US"/>
        </a:p>
      </dgm:t>
    </dgm:pt>
  </dgm:ptLst>
  <dgm:cxnLst>
    <dgm:cxn modelId="{5048B446-AC55-441E-A5AC-1FA804A23A0B}" type="presOf" srcId="{746B4EF9-BF3A-40BA-AFB2-066011491528}" destId="{2BE2AAFC-BEAE-481D-B557-81DE68A237F7}" srcOrd="0" destOrd="0" presId="urn:microsoft.com/office/officeart/2005/8/layout/venn2"/>
    <dgm:cxn modelId="{3DEA3B12-D7FA-440A-BE79-775519D6910A}" srcId="{DD344F1D-3325-40CB-A71F-A79307D22CED}" destId="{C97EDADC-8ECD-42D4-89AC-847633F19078}" srcOrd="1" destOrd="0" parTransId="{A3260F69-CA56-4346-A57E-769087C36739}" sibTransId="{5909561E-9CA8-4668-901B-DE46BDCB26D4}"/>
    <dgm:cxn modelId="{6EF22650-71F8-46AA-B2F3-3FB7C09D1771}" type="presOf" srcId="{C97EDADC-8ECD-42D4-89AC-847633F19078}" destId="{5783AC22-EAAA-4B02-9505-F9F67BC8F71A}" srcOrd="0" destOrd="0" presId="urn:microsoft.com/office/officeart/2005/8/layout/venn2"/>
    <dgm:cxn modelId="{76C1ADE8-3E68-44A1-9298-A83070409F2A}" type="presOf" srcId="{C97EDADC-8ECD-42D4-89AC-847633F19078}" destId="{4871E181-12FC-48FB-9E74-6BA476466234}" srcOrd="1" destOrd="0" presId="urn:microsoft.com/office/officeart/2005/8/layout/venn2"/>
    <dgm:cxn modelId="{BC82ABE1-F8A3-46C7-A8A9-E359E0C156F0}" type="presOf" srcId="{E5EFF1E8-ABE4-4362-A50E-B875D125BD96}" destId="{0927306A-DE0F-4C43-94ED-305F00916AD7}" srcOrd="0" destOrd="0" presId="urn:microsoft.com/office/officeart/2005/8/layout/venn2"/>
    <dgm:cxn modelId="{154FA2CE-CAB5-4733-8C08-DDAE9106897D}" srcId="{DD344F1D-3325-40CB-A71F-A79307D22CED}" destId="{E5EFF1E8-ABE4-4362-A50E-B875D125BD96}" srcOrd="2" destOrd="0" parTransId="{14B6BEEE-EB27-4CAC-B0EE-383B99B876FC}" sibTransId="{D5317EF5-6EDB-436F-B2D4-C6A7CD409F02}"/>
    <dgm:cxn modelId="{3E5E3453-8B05-494C-B7DD-8F789CE1047E}" type="presOf" srcId="{E5EFF1E8-ABE4-4362-A50E-B875D125BD96}" destId="{DFA2E1B6-C653-4ECD-AABA-E3551E5267D7}" srcOrd="1" destOrd="0" presId="urn:microsoft.com/office/officeart/2005/8/layout/venn2"/>
    <dgm:cxn modelId="{69D89837-AE44-447D-BEBD-713B62821E4E}" type="presOf" srcId="{DD344F1D-3325-40CB-A71F-A79307D22CED}" destId="{F2B9CC1C-BDE6-4CDB-A758-74CC86A3F31F}" srcOrd="0" destOrd="0" presId="urn:microsoft.com/office/officeart/2005/8/layout/venn2"/>
    <dgm:cxn modelId="{6915F751-B358-4E82-A29A-FC970199FF41}" srcId="{DD344F1D-3325-40CB-A71F-A79307D22CED}" destId="{746B4EF9-BF3A-40BA-AFB2-066011491528}" srcOrd="0" destOrd="0" parTransId="{1954D69E-B74F-4B4C-92A9-ACC18C47A984}" sibTransId="{0B14DF90-4A8A-4E4D-9AD4-5A31ECC3D299}"/>
    <dgm:cxn modelId="{1D633193-84D8-41E9-9BEA-42E4AE88C1C3}" type="presOf" srcId="{746B4EF9-BF3A-40BA-AFB2-066011491528}" destId="{ED7C1346-0397-438A-9AAD-8BE2335EC6BB}" srcOrd="1" destOrd="0" presId="urn:microsoft.com/office/officeart/2005/8/layout/venn2"/>
    <dgm:cxn modelId="{D86D7FDC-6353-4BA1-AE90-91314EE84F6A}" type="presParOf" srcId="{F2B9CC1C-BDE6-4CDB-A758-74CC86A3F31F}" destId="{8451ED41-C590-464C-8723-134AEB39DBB3}" srcOrd="0" destOrd="0" presId="urn:microsoft.com/office/officeart/2005/8/layout/venn2"/>
    <dgm:cxn modelId="{79A2FCE8-97C6-47B7-A077-3470F5B7CF5B}" type="presParOf" srcId="{8451ED41-C590-464C-8723-134AEB39DBB3}" destId="{2BE2AAFC-BEAE-481D-B557-81DE68A237F7}" srcOrd="0" destOrd="0" presId="urn:microsoft.com/office/officeart/2005/8/layout/venn2"/>
    <dgm:cxn modelId="{2001E8A0-D926-4888-A220-3D21930627E0}" type="presParOf" srcId="{8451ED41-C590-464C-8723-134AEB39DBB3}" destId="{ED7C1346-0397-438A-9AAD-8BE2335EC6BB}" srcOrd="1" destOrd="0" presId="urn:microsoft.com/office/officeart/2005/8/layout/venn2"/>
    <dgm:cxn modelId="{8227A953-9708-418C-850B-24986FB12064}" type="presParOf" srcId="{F2B9CC1C-BDE6-4CDB-A758-74CC86A3F31F}" destId="{8F11973F-33EE-445B-8E28-2D5EAC0DA289}" srcOrd="1" destOrd="0" presId="urn:microsoft.com/office/officeart/2005/8/layout/venn2"/>
    <dgm:cxn modelId="{63F99341-D2DC-4256-A8D3-412F66819B89}" type="presParOf" srcId="{8F11973F-33EE-445B-8E28-2D5EAC0DA289}" destId="{5783AC22-EAAA-4B02-9505-F9F67BC8F71A}" srcOrd="0" destOrd="0" presId="urn:microsoft.com/office/officeart/2005/8/layout/venn2"/>
    <dgm:cxn modelId="{0BD8D4D5-D41A-4F9B-88FD-86DA00EB0EF8}" type="presParOf" srcId="{8F11973F-33EE-445B-8E28-2D5EAC0DA289}" destId="{4871E181-12FC-48FB-9E74-6BA476466234}" srcOrd="1" destOrd="0" presId="urn:microsoft.com/office/officeart/2005/8/layout/venn2"/>
    <dgm:cxn modelId="{23E4EAB6-377C-4E17-A90D-6389D8FA740D}" type="presParOf" srcId="{F2B9CC1C-BDE6-4CDB-A758-74CC86A3F31F}" destId="{901532F9-DC54-486E-8432-B2395DAF1269}" srcOrd="2" destOrd="0" presId="urn:microsoft.com/office/officeart/2005/8/layout/venn2"/>
    <dgm:cxn modelId="{374D50A8-F5A5-43D6-9CD4-AD2528D84802}" type="presParOf" srcId="{901532F9-DC54-486E-8432-B2395DAF1269}" destId="{0927306A-DE0F-4C43-94ED-305F00916AD7}" srcOrd="0" destOrd="0" presId="urn:microsoft.com/office/officeart/2005/8/layout/venn2"/>
    <dgm:cxn modelId="{301AC02E-0AB1-4E55-A8F9-DF8BF733D4BC}" type="presParOf" srcId="{901532F9-DC54-486E-8432-B2395DAF1269}" destId="{DFA2E1B6-C653-4ECD-AABA-E3551E5267D7}"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2AAFC-BEAE-481D-B557-81DE68A237F7}">
      <dsp:nvSpPr>
        <dsp:cNvPr id="0" name=""/>
        <dsp:cNvSpPr/>
      </dsp:nvSpPr>
      <dsp:spPr>
        <a:xfrm>
          <a:off x="1069175" y="0"/>
          <a:ext cx="5481650" cy="5481650"/>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IN" sz="2700" kern="1200" smtClean="0">
              <a:latin typeface="Calibri" panose="020F0502020204030204"/>
              <a:ea typeface="+mn-ea"/>
              <a:cs typeface="+mn-cs"/>
            </a:rPr>
            <a:t>TAM</a:t>
          </a:r>
          <a:endParaRPr lang="en-IN" sz="2700" kern="1200" dirty="0">
            <a:latin typeface="Calibri" panose="020F0502020204030204"/>
            <a:ea typeface="+mn-ea"/>
            <a:cs typeface="+mn-cs"/>
          </a:endParaRPr>
        </a:p>
      </dsp:txBody>
      <dsp:txXfrm>
        <a:off x="2852081" y="274082"/>
        <a:ext cx="1915836" cy="822247"/>
      </dsp:txXfrm>
    </dsp:sp>
    <dsp:sp modelId="{5783AC22-EAAA-4B02-9505-F9F67BC8F71A}">
      <dsp:nvSpPr>
        <dsp:cNvPr id="0" name=""/>
        <dsp:cNvSpPr/>
      </dsp:nvSpPr>
      <dsp:spPr>
        <a:xfrm>
          <a:off x="1754381" y="1370412"/>
          <a:ext cx="4111237" cy="4111237"/>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IN" sz="2700" kern="1200" smtClean="0">
              <a:latin typeface="Calibri" panose="020F0502020204030204"/>
              <a:ea typeface="+mn-ea"/>
              <a:cs typeface="+mn-cs"/>
            </a:rPr>
            <a:t>SAM</a:t>
          </a:r>
          <a:endParaRPr lang="en-IN" sz="2700" kern="1200" dirty="0">
            <a:latin typeface="Calibri" panose="020F0502020204030204"/>
            <a:ea typeface="+mn-ea"/>
            <a:cs typeface="+mn-cs"/>
          </a:endParaRPr>
        </a:p>
      </dsp:txBody>
      <dsp:txXfrm>
        <a:off x="2852081" y="1627364"/>
        <a:ext cx="1915836" cy="770857"/>
      </dsp:txXfrm>
    </dsp:sp>
    <dsp:sp modelId="{0927306A-DE0F-4C43-94ED-305F00916AD7}">
      <dsp:nvSpPr>
        <dsp:cNvPr id="0" name=""/>
        <dsp:cNvSpPr/>
      </dsp:nvSpPr>
      <dsp:spPr>
        <a:xfrm>
          <a:off x="2439587" y="2740825"/>
          <a:ext cx="2740825" cy="2740825"/>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IN" sz="2700" kern="1200" smtClean="0">
              <a:latin typeface="Calibri" panose="020F0502020204030204"/>
              <a:ea typeface="+mn-ea"/>
              <a:cs typeface="+mn-cs"/>
            </a:rPr>
            <a:t>SOM</a:t>
          </a:r>
          <a:endParaRPr lang="en-IN" sz="2700" kern="1200" dirty="0">
            <a:latin typeface="Calibri" panose="020F0502020204030204"/>
            <a:ea typeface="+mn-ea"/>
            <a:cs typeface="+mn-cs"/>
          </a:endParaRPr>
        </a:p>
      </dsp:txBody>
      <dsp:txXfrm>
        <a:off x="2840972" y="3426031"/>
        <a:ext cx="1938055" cy="137041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BF9E8-1F40-410A-A1CC-60BC60DB98B3}" type="datetimeFigureOut">
              <a:rPr lang="en-IN" smtClean="0"/>
              <a:t>28-06-2023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FE411-3744-4059-A83F-482351BF9D8B}" type="slidenum">
              <a:rPr lang="en-IN" smtClean="0"/>
              <a:t>‹#›</a:t>
            </a:fld>
            <a:endParaRPr lang="en-IN"/>
          </a:p>
        </p:txBody>
      </p:sp>
    </p:spTree>
    <p:extLst>
      <p:ext uri="{BB962C8B-B14F-4D97-AF65-F5344CB8AC3E}">
        <p14:creationId xmlns:p14="http://schemas.microsoft.com/office/powerpoint/2010/main" val="379290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a:t>
            </a:r>
            <a:r>
              <a:rPr lang="en-US" b="1" baseline="0" dirty="0"/>
              <a:t> 7 mins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Get students to brainstorm on the customer persona and VPC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BEB79-93E1-4BD7-A47D-89BD4B7805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7425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dirty="0"/>
              <a:t>Evaluation Criteria</a:t>
            </a:r>
            <a:r>
              <a:rPr lang="en-IN" b="1" baseline="0" dirty="0"/>
              <a:t> for slides 8 and 9</a:t>
            </a:r>
          </a:p>
          <a:p>
            <a:endParaRPr lang="en-IN" b="0" i="1" baseline="0" dirty="0"/>
          </a:p>
          <a:p>
            <a:r>
              <a:rPr lang="en-US" sz="1200" b="0" i="1" u="none" strike="noStrike" kern="1200" dirty="0">
                <a:solidFill>
                  <a:schemeClr val="tx1"/>
                </a:solidFill>
                <a:effectLst/>
                <a:latin typeface="+mn-lt"/>
                <a:ea typeface="+mn-ea"/>
                <a:cs typeface="+mn-cs"/>
              </a:rPr>
              <a:t>Check the following on the correctness</a:t>
            </a:r>
            <a:r>
              <a:rPr lang="en-US" sz="1200" b="0" i="1" u="none" strike="noStrike" kern="1200" baseline="0" dirty="0">
                <a:solidFill>
                  <a:schemeClr val="tx1"/>
                </a:solidFill>
                <a:effectLst/>
                <a:latin typeface="+mn-lt"/>
                <a:ea typeface="+mn-ea"/>
                <a:cs typeface="+mn-cs"/>
              </a:rPr>
              <a:t> of VPC</a:t>
            </a:r>
            <a:r>
              <a:rPr lang="en-US" sz="1200" b="0" i="1" u="none" strike="noStrike" kern="1200" dirty="0">
                <a:solidFill>
                  <a:schemeClr val="tx1"/>
                </a:solidFill>
                <a:effectLst/>
                <a:latin typeface="+mn-lt"/>
                <a:ea typeface="+mn-ea"/>
                <a:cs typeface="+mn-cs"/>
              </a:rPr>
              <a:t>:</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a.  Have you identified the correct pains &amp; gains; pain relievers &amp; gain creators (2 marks)</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b. Have you identified the correct Jobs-to-be-done? (1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c. Are the pain relievers addressing the customer pains? (1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d. Have you identified the right value proposition so that the solution makes the customer's life better? (1 mark)</a:t>
            </a:r>
            <a:r>
              <a:rPr lang="en-US" b="0" i="1" dirty="0"/>
              <a:t> </a:t>
            </a:r>
            <a:endParaRPr lang="en-IN" b="0" i="1" dirty="0"/>
          </a:p>
        </p:txBody>
      </p:sp>
      <p:sp>
        <p:nvSpPr>
          <p:cNvPr id="4" name="Slide Number Placeholder 3"/>
          <p:cNvSpPr>
            <a:spLocks noGrp="1"/>
          </p:cNvSpPr>
          <p:nvPr>
            <p:ph type="sldNum" sz="quarter" idx="10"/>
          </p:nvPr>
        </p:nvSpPr>
        <p:spPr/>
        <p:txBody>
          <a:bodyPr/>
          <a:lstStyle/>
          <a:p>
            <a:fld id="{565F787C-D8F9-4047-8CC8-08AC13C2A058}" type="slidenum">
              <a:rPr lang="en-US" smtClean="0"/>
              <a:t>8</a:t>
            </a:fld>
            <a:endParaRPr lang="en-US"/>
          </a:p>
        </p:txBody>
      </p:sp>
    </p:spTree>
    <p:extLst>
      <p:ext uri="{BB962C8B-B14F-4D97-AF65-F5344CB8AC3E}">
        <p14:creationId xmlns:p14="http://schemas.microsoft.com/office/powerpoint/2010/main" val="353826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IN"/>
          </a:p>
        </p:txBody>
      </p:sp>
      <p:sp>
        <p:nvSpPr>
          <p:cNvPr id="5" name="Slide Number Placeholder 4"/>
          <p:cNvSpPr>
            <a:spLocks noGrp="1"/>
          </p:cNvSpPr>
          <p:nvPr>
            <p:ph type="sldNum" sz="quarter" idx="12"/>
          </p:nvPr>
        </p:nvSpPr>
        <p:spPr/>
        <p:txBody>
          <a:bodyPr/>
          <a:lstStyle/>
          <a:p>
            <a:pPr marL="39064">
              <a:spcBef>
                <a:spcPts val="113"/>
              </a:spcBef>
            </a:pPr>
            <a:fld id="{81D60167-4931-47E6-BA6A-407CBD079E47}" type="slidenum">
              <a:rPr lang="en-IN" smtClean="0"/>
              <a:pPr marL="39064">
                <a:spcBef>
                  <a:spcPts val="113"/>
                </a:spcBef>
              </a:pPr>
              <a:t>‹#›</a:t>
            </a:fld>
            <a:endParaRPr lang="en-IN" dirty="0"/>
          </a:p>
        </p:txBody>
      </p:sp>
      <p:sp>
        <p:nvSpPr>
          <p:cNvPr id="10" name="Title 1"/>
          <p:cNvSpPr>
            <a:spLocks noGrp="1"/>
          </p:cNvSpPr>
          <p:nvPr>
            <p:ph type="title"/>
          </p:nvPr>
        </p:nvSpPr>
        <p:spPr>
          <a:xfrm>
            <a:off x="716945" y="476343"/>
            <a:ext cx="15304106" cy="729948"/>
          </a:xfrm>
        </p:spPr>
        <p:txBody>
          <a:bodyPr>
            <a:noAutofit/>
          </a:bodyPr>
          <a:lstStyle>
            <a:lvl1pPr algn="l">
              <a:defRPr sz="3600">
                <a:solidFill>
                  <a:srgbClr val="C00000"/>
                </a:solidFill>
              </a:defRPr>
            </a:lvl1pPr>
          </a:lstStyle>
          <a:p>
            <a:r>
              <a:rPr lang="en-US" dirty="0"/>
              <a:t>Click to edit Master title style</a:t>
            </a:r>
            <a:endParaRPr lang="id-ID" dirty="0"/>
          </a:p>
        </p:txBody>
      </p:sp>
      <p:sp>
        <p:nvSpPr>
          <p:cNvPr id="11" name="Subtitle 2"/>
          <p:cNvSpPr>
            <a:spLocks noGrp="1"/>
          </p:cNvSpPr>
          <p:nvPr>
            <p:ph type="subTitle" idx="1"/>
          </p:nvPr>
        </p:nvSpPr>
        <p:spPr>
          <a:xfrm>
            <a:off x="716946" y="1293188"/>
            <a:ext cx="15304107" cy="345113"/>
          </a:xfrm>
        </p:spPr>
        <p:txBody>
          <a:bodyPr>
            <a:noAutofit/>
          </a:bodyPr>
          <a:lstStyle>
            <a:lvl1pPr marL="0" indent="0" algn="l">
              <a:buNone/>
              <a:defRPr sz="1800">
                <a:solidFill>
                  <a:schemeClr val="tx1">
                    <a:lumMod val="65000"/>
                    <a:lumOff val="35000"/>
                  </a:schemeClr>
                </a:solidFill>
              </a:defRPr>
            </a:lvl1pPr>
            <a:lvl2pPr marL="685612" indent="0" algn="ctr">
              <a:buNone/>
              <a:defRPr sz="3000"/>
            </a:lvl2pPr>
            <a:lvl3pPr marL="1371224" indent="0" algn="ctr">
              <a:buNone/>
              <a:defRPr sz="2700"/>
            </a:lvl3pPr>
            <a:lvl4pPr marL="2056835" indent="0" algn="ctr">
              <a:buNone/>
              <a:defRPr sz="2400"/>
            </a:lvl4pPr>
            <a:lvl5pPr marL="2742447" indent="0" algn="ctr">
              <a:buNone/>
              <a:defRPr sz="2400"/>
            </a:lvl5pPr>
            <a:lvl6pPr marL="3428059" indent="0" algn="ctr">
              <a:buNone/>
              <a:defRPr sz="2400"/>
            </a:lvl6pPr>
            <a:lvl7pPr marL="4113669" indent="0" algn="ctr">
              <a:buNone/>
              <a:defRPr sz="2400"/>
            </a:lvl7pPr>
            <a:lvl8pPr marL="4799281" indent="0" algn="ctr">
              <a:buNone/>
              <a:defRPr sz="2400"/>
            </a:lvl8pPr>
            <a:lvl9pPr marL="5484893" indent="0" algn="ctr">
              <a:buNone/>
              <a:defRPr sz="2400"/>
            </a:lvl9pPr>
          </a:lstStyle>
          <a:p>
            <a:r>
              <a:rPr lang="en-US" dirty="0"/>
              <a:t>Click to edit Master subtitle style</a:t>
            </a:r>
          </a:p>
        </p:txBody>
      </p:sp>
    </p:spTree>
    <p:extLst>
      <p:ext uri="{BB962C8B-B14F-4D97-AF65-F5344CB8AC3E}">
        <p14:creationId xmlns:p14="http://schemas.microsoft.com/office/powerpoint/2010/main" val="1398577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057900" y="9926409"/>
            <a:ext cx="6172200" cy="547687"/>
          </a:xfrm>
        </p:spPr>
        <p:txBody>
          <a:bodyPr/>
          <a:lstStyle>
            <a:lvl1pPr>
              <a:defRPr sz="1500">
                <a:solidFill>
                  <a:schemeClr val="tx1">
                    <a:lumMod val="85000"/>
                    <a:lumOff val="15000"/>
                  </a:schemeClr>
                </a:solidFill>
              </a:defRPr>
            </a:lvl1pPr>
          </a:lstStyle>
          <a:p>
            <a:r>
              <a:rPr lang="en-US">
                <a:solidFill>
                  <a:prstClr val="black">
                    <a:lumMod val="85000"/>
                    <a:lumOff val="15000"/>
                  </a:prstClr>
                </a:solidFill>
              </a:rPr>
              <a:t>© Copyright Wadhwani Foundation</a:t>
            </a:r>
            <a:endParaRPr lang="en-US" dirty="0">
              <a:solidFill>
                <a:prstClr val="black">
                  <a:lumMod val="85000"/>
                  <a:lumOff val="15000"/>
                </a:prstClr>
              </a:solidFill>
            </a:endParaRPr>
          </a:p>
        </p:txBody>
      </p:sp>
      <p:sp>
        <p:nvSpPr>
          <p:cNvPr id="5" name="Slide Number Placeholder 4"/>
          <p:cNvSpPr>
            <a:spLocks noGrp="1"/>
          </p:cNvSpPr>
          <p:nvPr>
            <p:ph type="sldNum" sz="quarter" idx="12"/>
          </p:nvPr>
        </p:nvSpPr>
        <p:spPr>
          <a:xfrm>
            <a:off x="13456258" y="9926410"/>
            <a:ext cx="4114800" cy="547687"/>
          </a:xfrm>
        </p:spPr>
        <p:txBody>
          <a:bodyPr/>
          <a:lstStyle/>
          <a:p>
            <a:fld id="{8632F5CF-2680-48A4-8032-177420087341}" type="slidenum">
              <a:rPr lang="id-ID" smtClean="0">
                <a:solidFill>
                  <a:prstClr val="black">
                    <a:tint val="75000"/>
                  </a:prstClr>
                </a:solidFill>
              </a:rPr>
              <a:pPr/>
              <a:t>‹#›</a:t>
            </a:fld>
            <a:endParaRPr lang="id-ID">
              <a:solidFill>
                <a:prstClr val="black">
                  <a:tint val="75000"/>
                </a:prstClr>
              </a:solidFill>
            </a:endParaRPr>
          </a:p>
        </p:txBody>
      </p:sp>
      <p:sp>
        <p:nvSpPr>
          <p:cNvPr id="10" name="Title 1"/>
          <p:cNvSpPr>
            <a:spLocks noGrp="1"/>
          </p:cNvSpPr>
          <p:nvPr>
            <p:ph type="title"/>
          </p:nvPr>
        </p:nvSpPr>
        <p:spPr>
          <a:xfrm>
            <a:off x="716945" y="476343"/>
            <a:ext cx="15304106" cy="729948"/>
          </a:xfrm>
        </p:spPr>
        <p:txBody>
          <a:bodyPr>
            <a:noAutofit/>
          </a:bodyPr>
          <a:lstStyle>
            <a:lvl1pPr algn="l">
              <a:defRPr sz="3600">
                <a:solidFill>
                  <a:srgbClr val="C00000"/>
                </a:solidFill>
              </a:defRPr>
            </a:lvl1pPr>
          </a:lstStyle>
          <a:p>
            <a:r>
              <a:rPr lang="en-US" dirty="0"/>
              <a:t>Click to edit Master title style</a:t>
            </a:r>
            <a:endParaRPr lang="id-ID" dirty="0"/>
          </a:p>
        </p:txBody>
      </p:sp>
      <p:sp>
        <p:nvSpPr>
          <p:cNvPr id="11" name="Subtitle 2"/>
          <p:cNvSpPr>
            <a:spLocks noGrp="1"/>
          </p:cNvSpPr>
          <p:nvPr>
            <p:ph type="subTitle" idx="1"/>
          </p:nvPr>
        </p:nvSpPr>
        <p:spPr>
          <a:xfrm>
            <a:off x="716945" y="1293187"/>
            <a:ext cx="15304107" cy="345112"/>
          </a:xfrm>
        </p:spPr>
        <p:txBody>
          <a:bodyPr>
            <a:noAutofit/>
          </a:bodyPr>
          <a:lstStyle>
            <a:lvl1pPr marL="0" indent="0" algn="l">
              <a:buNone/>
              <a:defRPr sz="1800">
                <a:solidFill>
                  <a:schemeClr val="tx1">
                    <a:lumMod val="65000"/>
                    <a:lumOff val="35000"/>
                  </a:schemeClr>
                </a:solidFill>
              </a:defRPr>
            </a:lvl1pPr>
            <a:lvl2pPr marL="685636" indent="0" algn="ctr">
              <a:buNone/>
              <a:defRPr sz="3000"/>
            </a:lvl2pPr>
            <a:lvl3pPr marL="1371271" indent="0" algn="ctr">
              <a:buNone/>
              <a:defRPr sz="2700"/>
            </a:lvl3pPr>
            <a:lvl4pPr marL="2056905" indent="0" algn="ctr">
              <a:buNone/>
              <a:defRPr sz="2400"/>
            </a:lvl4pPr>
            <a:lvl5pPr marL="2742540" indent="0" algn="ctr">
              <a:buNone/>
              <a:defRPr sz="2400"/>
            </a:lvl5pPr>
            <a:lvl6pPr marL="3428176" indent="0" algn="ctr">
              <a:buNone/>
              <a:defRPr sz="2400"/>
            </a:lvl6pPr>
            <a:lvl7pPr marL="4113809" indent="0" algn="ctr">
              <a:buNone/>
              <a:defRPr sz="2400"/>
            </a:lvl7pPr>
            <a:lvl8pPr marL="4799445" indent="0" algn="ctr">
              <a:buNone/>
              <a:defRPr sz="2400"/>
            </a:lvl8pPr>
            <a:lvl9pPr marL="5485080" indent="0" algn="ctr">
              <a:buNone/>
              <a:defRPr sz="2400"/>
            </a:lvl9pPr>
          </a:lstStyle>
          <a:p>
            <a:r>
              <a:rPr lang="en-US" dirty="0"/>
              <a:t>Click to edit Master subtitle style</a:t>
            </a:r>
          </a:p>
        </p:txBody>
      </p:sp>
      <p:sp>
        <p:nvSpPr>
          <p:cNvPr id="8" name="Text Placeholder 2"/>
          <p:cNvSpPr>
            <a:spLocks noGrp="1"/>
          </p:cNvSpPr>
          <p:nvPr>
            <p:ph idx="13"/>
          </p:nvPr>
        </p:nvSpPr>
        <p:spPr>
          <a:xfrm>
            <a:off x="716943" y="1924050"/>
            <a:ext cx="16854116" cy="73413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4"/>
            <a:r>
              <a:rPr lang="en-US" dirty="0"/>
              <a:t>Fifth level</a:t>
            </a:r>
          </a:p>
        </p:txBody>
      </p:sp>
    </p:spTree>
    <p:extLst>
      <p:ext uri="{BB962C8B-B14F-4D97-AF65-F5344CB8AC3E}">
        <p14:creationId xmlns:p14="http://schemas.microsoft.com/office/powerpoint/2010/main" val="742445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942" y="9534528"/>
            <a:ext cx="4114800" cy="547687"/>
          </a:xfrm>
          <a:prstGeom prst="rect">
            <a:avLst/>
          </a:prstGeom>
        </p:spPr>
        <p:txBody>
          <a:bodyPr/>
          <a:lstStyle/>
          <a:p>
            <a:pPr defTabSz="1371579"/>
            <a:fld id="{14112D9D-64C6-4E47-9018-0DB3950AA54C}" type="datetime1">
              <a:rPr lang="en-US" smtClean="0">
                <a:solidFill>
                  <a:prstClr val="black">
                    <a:tint val="75000"/>
                  </a:prstClr>
                </a:solidFill>
              </a:rPr>
              <a:pPr defTabSz="1371579"/>
              <a:t>6/28/2023</a:t>
            </a:fld>
            <a:endParaRPr lang="id-ID">
              <a:solidFill>
                <a:prstClr val="black">
                  <a:tint val="75000"/>
                </a:prstClr>
              </a:solidFill>
            </a:endParaRPr>
          </a:p>
        </p:txBody>
      </p:sp>
      <p:sp>
        <p:nvSpPr>
          <p:cNvPr id="4" name="Footer Placeholder 3"/>
          <p:cNvSpPr>
            <a:spLocks noGrp="1"/>
          </p:cNvSpPr>
          <p:nvPr>
            <p:ph type="ftr" sz="quarter" idx="11"/>
          </p:nvPr>
        </p:nvSpPr>
        <p:spPr>
          <a:xfrm>
            <a:off x="6057900" y="9534528"/>
            <a:ext cx="6172200" cy="547687"/>
          </a:xfrm>
          <a:prstGeom prst="rect">
            <a:avLst/>
          </a:prstGeom>
        </p:spPr>
        <p:txBody>
          <a:bodyPr/>
          <a:lstStyle/>
          <a:p>
            <a:pPr defTabSz="1371579"/>
            <a:r>
              <a:rPr lang="en-US" sz="2700" smtClean="0">
                <a:solidFill>
                  <a:prstClr val="black">
                    <a:tint val="75000"/>
                  </a:prstClr>
                </a:solidFill>
              </a:rPr>
              <a:t>© Copyright Wadhwani Foundation</a:t>
            </a:r>
            <a:endParaRPr lang="en-US" sz="2700">
              <a:solidFill>
                <a:prstClr val="black">
                  <a:tint val="75000"/>
                </a:prstClr>
              </a:solidFill>
            </a:endParaRPr>
          </a:p>
        </p:txBody>
      </p:sp>
      <p:sp>
        <p:nvSpPr>
          <p:cNvPr id="5" name="Slide Number Placeholder 4"/>
          <p:cNvSpPr>
            <a:spLocks noGrp="1"/>
          </p:cNvSpPr>
          <p:nvPr>
            <p:ph type="sldNum" sz="quarter" idx="12"/>
          </p:nvPr>
        </p:nvSpPr>
        <p:spPr>
          <a:xfrm>
            <a:off x="13456259" y="9534528"/>
            <a:ext cx="4114800" cy="547687"/>
          </a:xfrm>
          <a:prstGeom prst="rect">
            <a:avLst/>
          </a:prstGeom>
        </p:spPr>
        <p:txBody>
          <a:bodyPr/>
          <a:lstStyle/>
          <a:p>
            <a:pPr defTabSz="1371579"/>
            <a:fld id="{8632F5CF-2680-48A4-8032-177420087341}" type="slidenum">
              <a:rPr lang="id-ID" sz="2700" smtClean="0">
                <a:solidFill>
                  <a:prstClr val="black">
                    <a:tint val="75000"/>
                  </a:prstClr>
                </a:solidFill>
              </a:rPr>
              <a:pPr defTabSz="1371579"/>
              <a:t>‹#›</a:t>
            </a:fld>
            <a:endParaRPr lang="id-ID" sz="2700">
              <a:solidFill>
                <a:prstClr val="black">
                  <a:tint val="75000"/>
                </a:prstClr>
              </a:solidFill>
            </a:endParaRPr>
          </a:p>
        </p:txBody>
      </p:sp>
    </p:spTree>
    <p:extLst>
      <p:ext uri="{BB962C8B-B14F-4D97-AF65-F5344CB8AC3E}">
        <p14:creationId xmlns:p14="http://schemas.microsoft.com/office/powerpoint/2010/main" val="136417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10972800" y="0"/>
            <a:ext cx="7315200" cy="10287000"/>
          </a:xfrm>
          <a:custGeom>
            <a:avLst/>
            <a:gdLst>
              <a:gd name="connsiteX0" fmla="*/ 0 w 4876800"/>
              <a:gd name="connsiteY0" fmla="*/ 0 h 6858000"/>
              <a:gd name="connsiteX1" fmla="*/ 4876800 w 4876800"/>
              <a:gd name="connsiteY1" fmla="*/ 0 h 6858000"/>
              <a:gd name="connsiteX2" fmla="*/ 4876800 w 4876800"/>
              <a:gd name="connsiteY2" fmla="*/ 6858000 h 6858000"/>
              <a:gd name="connsiteX3" fmla="*/ 0 w 48768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76800" h="6858000">
                <a:moveTo>
                  <a:pt x="0" y="0"/>
                </a:moveTo>
                <a:lnTo>
                  <a:pt x="4876800" y="0"/>
                </a:lnTo>
                <a:lnTo>
                  <a:pt x="487680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2400"/>
            </a:lvl1pPr>
          </a:lstStyle>
          <a:p>
            <a:endParaRPr lang="en-US"/>
          </a:p>
        </p:txBody>
      </p:sp>
      <p:sp>
        <p:nvSpPr>
          <p:cNvPr id="10" name="Picture Placeholder 9"/>
          <p:cNvSpPr>
            <a:spLocks noGrp="1"/>
          </p:cNvSpPr>
          <p:nvPr>
            <p:ph type="pic" sz="quarter" idx="12"/>
          </p:nvPr>
        </p:nvSpPr>
        <p:spPr>
          <a:xfrm>
            <a:off x="0" y="6715124"/>
            <a:ext cx="3314700" cy="3571876"/>
          </a:xfrm>
          <a:custGeom>
            <a:avLst/>
            <a:gdLst>
              <a:gd name="connsiteX0" fmla="*/ 0 w 2209800"/>
              <a:gd name="connsiteY0" fmla="*/ 0 h 2381250"/>
              <a:gd name="connsiteX1" fmla="*/ 2209800 w 2209800"/>
              <a:gd name="connsiteY1" fmla="*/ 0 h 2381250"/>
              <a:gd name="connsiteX2" fmla="*/ 2209800 w 2209800"/>
              <a:gd name="connsiteY2" fmla="*/ 2381250 h 2381250"/>
              <a:gd name="connsiteX3" fmla="*/ 0 w 2209800"/>
              <a:gd name="connsiteY3" fmla="*/ 2381250 h 2381250"/>
            </a:gdLst>
            <a:ahLst/>
            <a:cxnLst>
              <a:cxn ang="0">
                <a:pos x="connsiteX0" y="connsiteY0"/>
              </a:cxn>
              <a:cxn ang="0">
                <a:pos x="connsiteX1" y="connsiteY1"/>
              </a:cxn>
              <a:cxn ang="0">
                <a:pos x="connsiteX2" y="connsiteY2"/>
              </a:cxn>
              <a:cxn ang="0">
                <a:pos x="connsiteX3" y="connsiteY3"/>
              </a:cxn>
            </a:cxnLst>
            <a:rect l="l" t="t" r="r" b="b"/>
            <a:pathLst>
              <a:path w="2209800" h="2381250">
                <a:moveTo>
                  <a:pt x="0" y="0"/>
                </a:moveTo>
                <a:lnTo>
                  <a:pt x="2209800" y="0"/>
                </a:lnTo>
                <a:lnTo>
                  <a:pt x="2209800" y="2381250"/>
                </a:lnTo>
                <a:lnTo>
                  <a:pt x="0" y="2381250"/>
                </a:lnTo>
                <a:close/>
              </a:path>
            </a:pathLst>
          </a:custGeom>
          <a:pattFill prst="solidDmnd">
            <a:fgClr>
              <a:schemeClr val="bg1">
                <a:lumMod val="85000"/>
              </a:schemeClr>
            </a:fgClr>
            <a:bgClr>
              <a:schemeClr val="bg1"/>
            </a:bgClr>
          </a:pattFill>
        </p:spPr>
        <p:txBody>
          <a:bodyPr wrap="square" anchor="ctr">
            <a:noAutofit/>
          </a:bodyPr>
          <a:lstStyle>
            <a:lvl1pPr algn="ctr">
              <a:defRPr sz="2400"/>
            </a:lvl1pPr>
          </a:lstStyle>
          <a:p>
            <a:endParaRPr lang="en-US"/>
          </a:p>
        </p:txBody>
      </p:sp>
    </p:spTree>
    <p:extLst>
      <p:ext uri="{BB962C8B-B14F-4D97-AF65-F5344CB8AC3E}">
        <p14:creationId xmlns:p14="http://schemas.microsoft.com/office/powerpoint/2010/main" val="1014372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6" r:id="rId12"/>
    <p:sldLayoutId id="2147483677" r:id="rId13"/>
    <p:sldLayoutId id="2147483693" r:id="rId14"/>
    <p:sldLayoutId id="2147483696"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3" Type="http://schemas.openxmlformats.org/officeDocument/2006/relationships/image" Target="../media/image5.png"/><Relationship Id="rId12" Type="http://schemas.openxmlformats.org/officeDocument/2006/relationships/image" Target="../media/image4.png"/><Relationship Id="rId7" Type="http://schemas.openxmlformats.org/officeDocument/2006/relationships/image" Target="../media/image92.svg"/><Relationship Id="rId2" Type="http://schemas.openxmlformats.org/officeDocument/2006/relationships/image" Target="../media/image3.png"/><Relationship Id="rId1" Type="http://schemas.openxmlformats.org/officeDocument/2006/relationships/slideLayout" Target="../slideLayouts/slideLayout15.xml"/><Relationship Id="rId11" Type="http://schemas.openxmlformats.org/officeDocument/2006/relationships/image" Target="../media/image83.svg"/><Relationship Id="rId5" Type="http://schemas.openxmlformats.org/officeDocument/2006/relationships/image" Target="../media/image40.sv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 Id="rId11" Type="http://schemas.openxmlformats.org/officeDocument/2006/relationships/image" Target="../media/image83.sv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83.sv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openxmlformats.org/officeDocument/2006/relationships/image" Target="../media/image83.sv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4.xml"/><Relationship Id="rId11" Type="http://schemas.openxmlformats.org/officeDocument/2006/relationships/image" Target="../media/image83.svg"/><Relationship Id="rId5" Type="http://schemas.openxmlformats.org/officeDocument/2006/relationships/image" Target="../media/image3.png"/><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8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8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669" y="0"/>
            <a:ext cx="18310194" cy="10287000"/>
          </a:xfrm>
          <a:prstGeom prst="rect">
            <a:avLst/>
          </a:prstGeom>
        </p:spPr>
      </p:pic>
      <p:grpSp>
        <p:nvGrpSpPr>
          <p:cNvPr id="4" name="Group 4"/>
          <p:cNvGrpSpPr>
            <a:grpSpLocks noChangeAspect="1"/>
          </p:cNvGrpSpPr>
          <p:nvPr/>
        </p:nvGrpSpPr>
        <p:grpSpPr>
          <a:xfrm>
            <a:off x="10228234" y="5024845"/>
            <a:ext cx="495300" cy="495300"/>
            <a:chOff x="0" y="0"/>
            <a:chExt cx="6355080" cy="6355080"/>
          </a:xfrm>
        </p:grpSpPr>
        <p:sp>
          <p:nvSpPr>
            <p:cNvPr id="5" name="Freeform 5"/>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pic>
        <p:nvPicPr>
          <p:cNvPr id="12" name="Picture 12"/>
          <p:cNvPicPr>
            <a:picLocks noChangeAspect="1"/>
          </p:cNvPicPr>
          <p:nvPr/>
        </p:nvPicPr>
        <p:blipFill>
          <a:blip r:embed="rId4"/>
          <a:srcRect/>
          <a:stretch>
            <a:fillRect/>
          </a:stretch>
        </p:blipFill>
        <p:spPr>
          <a:xfrm>
            <a:off x="15314576" y="509277"/>
            <a:ext cx="2278599" cy="1131276"/>
          </a:xfrm>
          <a:prstGeom prst="rect">
            <a:avLst/>
          </a:prstGeom>
        </p:spPr>
      </p:pic>
      <p:sp>
        <p:nvSpPr>
          <p:cNvPr id="19" name="TextBox 19"/>
          <p:cNvSpPr txBox="1"/>
          <p:nvPr/>
        </p:nvSpPr>
        <p:spPr>
          <a:xfrm>
            <a:off x="1343156" y="3511470"/>
            <a:ext cx="6928588" cy="2851230"/>
          </a:xfrm>
          <a:prstGeom prst="rect">
            <a:avLst/>
          </a:prstGeom>
        </p:spPr>
        <p:txBody>
          <a:bodyPr lIns="0" tIns="0" rIns="0" bIns="0" rtlCol="0" anchor="t">
            <a:spAutoFit/>
          </a:bodyPr>
          <a:lstStyle/>
          <a:p>
            <a:pPr>
              <a:lnSpc>
                <a:spcPts val="11040"/>
              </a:lnSpc>
            </a:pPr>
            <a:r>
              <a:rPr lang="en-US" sz="12000" dirty="0" smtClean="0">
                <a:solidFill>
                  <a:srgbClr val="FFFFFF"/>
                </a:solidFill>
                <a:latin typeface="Antonio Bold"/>
              </a:rPr>
              <a:t>IGNITE</a:t>
            </a:r>
          </a:p>
          <a:p>
            <a:pPr>
              <a:lnSpc>
                <a:spcPts val="11040"/>
              </a:lnSpc>
            </a:pPr>
            <a:r>
              <a:rPr lang="en-US" sz="12000" dirty="0" smtClean="0">
                <a:solidFill>
                  <a:srgbClr val="FFFFFF"/>
                </a:solidFill>
                <a:latin typeface="Antonio Bold"/>
              </a:rPr>
              <a:t>Pitch Deck</a:t>
            </a:r>
            <a:endParaRPr lang="en-US" sz="12000" dirty="0">
              <a:solidFill>
                <a:srgbClr val="FFFFFF"/>
              </a:solidFill>
              <a:latin typeface="Antonio Bold"/>
            </a:endParaRPr>
          </a:p>
        </p:txBody>
      </p:sp>
      <p:sp>
        <p:nvSpPr>
          <p:cNvPr id="7" name="Rectangle 6"/>
          <p:cNvSpPr/>
          <p:nvPr/>
        </p:nvSpPr>
        <p:spPr>
          <a:xfrm>
            <a:off x="1343156" y="6953250"/>
            <a:ext cx="8628034" cy="1371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b="1" dirty="0" smtClean="0">
                <a:ln w="0"/>
                <a:solidFill>
                  <a:schemeClr val="tx1"/>
                </a:solidFill>
                <a:effectLst>
                  <a:outerShdw blurRad="38100" dist="19050" dir="2700000" algn="tl" rotWithShape="0">
                    <a:schemeClr val="dk1">
                      <a:alpha val="40000"/>
                    </a:schemeClr>
                  </a:outerShdw>
                </a:effectLst>
              </a:rPr>
              <a:t>Milestone </a:t>
            </a:r>
            <a:r>
              <a:rPr lang="en-US" sz="4000" b="1" dirty="0" smtClean="0">
                <a:ln w="0"/>
                <a:solidFill>
                  <a:schemeClr val="tx1"/>
                </a:solidFill>
                <a:effectLst>
                  <a:outerShdw blurRad="38100" dist="19050" dir="2700000" algn="tl" rotWithShape="0">
                    <a:schemeClr val="dk1">
                      <a:alpha val="40000"/>
                    </a:schemeClr>
                  </a:outerShdw>
                </a:effectLst>
              </a:rPr>
              <a:t>1</a:t>
            </a:r>
            <a:endParaRPr lang="en-US" sz="4000" b="1"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19380"/>
            <a:ext cx="18310194" cy="10287000"/>
          </a:xfrm>
          <a:prstGeom prst="rect">
            <a:avLst/>
          </a:prstGeom>
        </p:spPr>
      </p:pic>
      <p:pic>
        <p:nvPicPr>
          <p:cNvPr id="4" name="Picture 4"/>
          <p:cNvPicPr>
            <a:picLocks noChangeAspect="1"/>
          </p:cNvPicPr>
          <p:nvPr/>
        </p:nvPicPr>
        <p:blipFill>
          <a:blip r:embed="rId4"/>
          <a:srcRect/>
          <a:stretch>
            <a:fillRect/>
          </a:stretch>
        </p:blipFill>
        <p:spPr>
          <a:xfrm>
            <a:off x="15544800" y="419100"/>
            <a:ext cx="2278599" cy="1131276"/>
          </a:xfrm>
          <a:prstGeom prst="rect">
            <a:avLst/>
          </a:prstGeom>
        </p:spPr>
      </p:pic>
      <p:sp>
        <p:nvSpPr>
          <p:cNvPr id="6" name="TextBox 6"/>
          <p:cNvSpPr txBox="1"/>
          <p:nvPr/>
        </p:nvSpPr>
        <p:spPr>
          <a:xfrm>
            <a:off x="3581400" y="3898619"/>
            <a:ext cx="9147307" cy="3847207"/>
          </a:xfrm>
          <a:prstGeom prst="rect">
            <a:avLst/>
          </a:prstGeom>
        </p:spPr>
        <p:txBody>
          <a:bodyPr lIns="0" tIns="0" rIns="0" bIns="0" rtlCol="0" anchor="t">
            <a:spAutoFit/>
          </a:bodyPr>
          <a:lstStyle/>
          <a:p>
            <a:pPr algn="ctr">
              <a:lnSpc>
                <a:spcPts val="15000"/>
              </a:lnSpc>
            </a:pPr>
            <a:r>
              <a:rPr lang="en-US" sz="15000" dirty="0" smtClean="0">
                <a:solidFill>
                  <a:srgbClr val="FFFFFF"/>
                </a:solidFill>
                <a:latin typeface="Agrandir Wide Black Bold"/>
              </a:rPr>
              <a:t>Thank You!</a:t>
            </a:r>
            <a:endParaRPr lang="en-US" sz="15000" dirty="0">
              <a:solidFill>
                <a:srgbClr val="FFFFFF"/>
              </a:solidFill>
              <a:latin typeface="Agrandir Wide Black Bold"/>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55BE9276-DC2F-F843-82A1-22E8A3A5B667}"/>
              </a:ext>
            </a:extLst>
          </p:cNvPr>
          <p:cNvGrpSpPr/>
          <p:nvPr/>
        </p:nvGrpSpPr>
        <p:grpSpPr>
          <a:xfrm>
            <a:off x="704241" y="7442478"/>
            <a:ext cx="1371600" cy="1371600"/>
            <a:chOff x="6821181" y="4608210"/>
            <a:chExt cx="914400" cy="914400"/>
          </a:xfrm>
        </p:grpSpPr>
        <p:sp>
          <p:nvSpPr>
            <p:cNvPr id="41" name="Oval 40"/>
            <p:cNvSpPr/>
            <p:nvPr/>
          </p:nvSpPr>
          <p:spPr>
            <a:xfrm>
              <a:off x="6821181" y="4608210"/>
              <a:ext cx="914400" cy="9144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prstClr val="white"/>
                </a:solidFill>
              </a:endParaRPr>
            </a:p>
          </p:txBody>
        </p:sp>
        <p:sp>
          <p:nvSpPr>
            <p:cNvPr id="42" name="Shape 2932">
              <a:extLst>
                <a:ext uri="{FF2B5EF4-FFF2-40B4-BE49-F238E27FC236}">
                  <a16:creationId xmlns:a16="http://schemas.microsoft.com/office/drawing/2014/main" id="{F24913FF-4021-F444-AC80-1D5E7C5340A2}"/>
                </a:ext>
              </a:extLst>
            </p:cNvPr>
            <p:cNvSpPr/>
            <p:nvPr/>
          </p:nvSpPr>
          <p:spPr>
            <a:xfrm>
              <a:off x="7038859" y="4857302"/>
              <a:ext cx="479042" cy="391945"/>
            </a:xfrm>
            <a:custGeom>
              <a:avLst/>
              <a:gdLst/>
              <a:ahLst/>
              <a:cxnLst>
                <a:cxn ang="0">
                  <a:pos x="wd2" y="hd2"/>
                </a:cxn>
                <a:cxn ang="5400000">
                  <a:pos x="wd2" y="hd2"/>
                </a:cxn>
                <a:cxn ang="10800000">
                  <a:pos x="wd2" y="hd2"/>
                </a:cxn>
                <a:cxn ang="16200000">
                  <a:pos x="wd2" y="hd2"/>
                </a:cxn>
              </a:cxnLst>
              <a:rect l="0" t="0" r="r" b="b"/>
              <a:pathLst>
                <a:path w="21600" h="21600" extrusionOk="0">
                  <a:moveTo>
                    <a:pt x="1964" y="12000"/>
                  </a:moveTo>
                  <a:cubicBezTo>
                    <a:pt x="1421" y="12000"/>
                    <a:pt x="982" y="11462"/>
                    <a:pt x="982" y="10800"/>
                  </a:cubicBezTo>
                  <a:cubicBezTo>
                    <a:pt x="982" y="10138"/>
                    <a:pt x="1421" y="9600"/>
                    <a:pt x="1964" y="9600"/>
                  </a:cubicBezTo>
                  <a:cubicBezTo>
                    <a:pt x="2505" y="9600"/>
                    <a:pt x="2945" y="10138"/>
                    <a:pt x="2945" y="10800"/>
                  </a:cubicBezTo>
                  <a:cubicBezTo>
                    <a:pt x="2945" y="11462"/>
                    <a:pt x="2505" y="12000"/>
                    <a:pt x="1964" y="12000"/>
                  </a:cubicBezTo>
                  <a:moveTo>
                    <a:pt x="21456" y="10376"/>
                  </a:moveTo>
                  <a:lnTo>
                    <a:pt x="18511" y="6776"/>
                  </a:lnTo>
                  <a:cubicBezTo>
                    <a:pt x="18422" y="6667"/>
                    <a:pt x="18299" y="6600"/>
                    <a:pt x="18164" y="6600"/>
                  </a:cubicBezTo>
                  <a:cubicBezTo>
                    <a:pt x="17892" y="6600"/>
                    <a:pt x="17673" y="6869"/>
                    <a:pt x="17673" y="7200"/>
                  </a:cubicBezTo>
                  <a:cubicBezTo>
                    <a:pt x="17673" y="7366"/>
                    <a:pt x="17728" y="7516"/>
                    <a:pt x="17817" y="7624"/>
                  </a:cubicBezTo>
                  <a:lnTo>
                    <a:pt x="19924" y="10200"/>
                  </a:lnTo>
                  <a:lnTo>
                    <a:pt x="8058" y="10200"/>
                  </a:lnTo>
                  <a:lnTo>
                    <a:pt x="14727" y="2048"/>
                  </a:lnTo>
                  <a:lnTo>
                    <a:pt x="14727" y="5400"/>
                  </a:lnTo>
                  <a:cubicBezTo>
                    <a:pt x="14727" y="5732"/>
                    <a:pt x="14947" y="6000"/>
                    <a:pt x="15218" y="6000"/>
                  </a:cubicBezTo>
                  <a:cubicBezTo>
                    <a:pt x="15489" y="6000"/>
                    <a:pt x="15709" y="5732"/>
                    <a:pt x="15709" y="5400"/>
                  </a:cubicBezTo>
                  <a:lnTo>
                    <a:pt x="15709" y="600"/>
                  </a:lnTo>
                  <a:cubicBezTo>
                    <a:pt x="15709" y="269"/>
                    <a:pt x="15489" y="0"/>
                    <a:pt x="15218" y="0"/>
                  </a:cubicBezTo>
                  <a:lnTo>
                    <a:pt x="11291" y="0"/>
                  </a:lnTo>
                  <a:cubicBezTo>
                    <a:pt x="11020" y="0"/>
                    <a:pt x="10800" y="269"/>
                    <a:pt x="10800" y="600"/>
                  </a:cubicBezTo>
                  <a:cubicBezTo>
                    <a:pt x="10800" y="932"/>
                    <a:pt x="11020" y="1200"/>
                    <a:pt x="11291" y="1200"/>
                  </a:cubicBezTo>
                  <a:lnTo>
                    <a:pt x="14033" y="1200"/>
                  </a:lnTo>
                  <a:lnTo>
                    <a:pt x="6669" y="10200"/>
                  </a:lnTo>
                  <a:lnTo>
                    <a:pt x="3858" y="10200"/>
                  </a:lnTo>
                  <a:cubicBezTo>
                    <a:pt x="3639" y="9167"/>
                    <a:pt x="2877" y="8400"/>
                    <a:pt x="1964" y="8400"/>
                  </a:cubicBezTo>
                  <a:cubicBezTo>
                    <a:pt x="879" y="8400"/>
                    <a:pt x="0" y="9475"/>
                    <a:pt x="0" y="10800"/>
                  </a:cubicBezTo>
                  <a:cubicBezTo>
                    <a:pt x="0" y="12125"/>
                    <a:pt x="879" y="13200"/>
                    <a:pt x="1964" y="13200"/>
                  </a:cubicBezTo>
                  <a:cubicBezTo>
                    <a:pt x="2877" y="13200"/>
                    <a:pt x="3639" y="12434"/>
                    <a:pt x="3858" y="11400"/>
                  </a:cubicBezTo>
                  <a:lnTo>
                    <a:pt x="6669" y="11400"/>
                  </a:lnTo>
                  <a:lnTo>
                    <a:pt x="14033" y="20400"/>
                  </a:lnTo>
                  <a:lnTo>
                    <a:pt x="11291" y="20400"/>
                  </a:lnTo>
                  <a:cubicBezTo>
                    <a:pt x="11020" y="20400"/>
                    <a:pt x="10800" y="20669"/>
                    <a:pt x="10800" y="21000"/>
                  </a:cubicBezTo>
                  <a:cubicBezTo>
                    <a:pt x="10800" y="21332"/>
                    <a:pt x="11020" y="21600"/>
                    <a:pt x="11291" y="21600"/>
                  </a:cubicBezTo>
                  <a:lnTo>
                    <a:pt x="15218" y="21600"/>
                  </a:lnTo>
                  <a:cubicBezTo>
                    <a:pt x="15489" y="21600"/>
                    <a:pt x="15709" y="21332"/>
                    <a:pt x="15709" y="21000"/>
                  </a:cubicBezTo>
                  <a:lnTo>
                    <a:pt x="15709" y="16200"/>
                  </a:lnTo>
                  <a:cubicBezTo>
                    <a:pt x="15709" y="15869"/>
                    <a:pt x="15489" y="15600"/>
                    <a:pt x="15218" y="15600"/>
                  </a:cubicBezTo>
                  <a:cubicBezTo>
                    <a:pt x="14947" y="15600"/>
                    <a:pt x="14727" y="15869"/>
                    <a:pt x="14727" y="16200"/>
                  </a:cubicBezTo>
                  <a:lnTo>
                    <a:pt x="14727" y="19552"/>
                  </a:lnTo>
                  <a:lnTo>
                    <a:pt x="8058" y="11400"/>
                  </a:lnTo>
                  <a:lnTo>
                    <a:pt x="19924" y="11400"/>
                  </a:lnTo>
                  <a:lnTo>
                    <a:pt x="17817" y="13976"/>
                  </a:lnTo>
                  <a:cubicBezTo>
                    <a:pt x="17728" y="14085"/>
                    <a:pt x="17673" y="14235"/>
                    <a:pt x="17673" y="14400"/>
                  </a:cubicBezTo>
                  <a:cubicBezTo>
                    <a:pt x="17673" y="14732"/>
                    <a:pt x="17892" y="15000"/>
                    <a:pt x="18164" y="15000"/>
                  </a:cubicBezTo>
                  <a:cubicBezTo>
                    <a:pt x="18299" y="15000"/>
                    <a:pt x="18422" y="14933"/>
                    <a:pt x="18511" y="14824"/>
                  </a:cubicBezTo>
                  <a:lnTo>
                    <a:pt x="21456" y="11224"/>
                  </a:lnTo>
                  <a:cubicBezTo>
                    <a:pt x="21545" y="11116"/>
                    <a:pt x="21600" y="10966"/>
                    <a:pt x="21600" y="10800"/>
                  </a:cubicBezTo>
                  <a:cubicBezTo>
                    <a:pt x="21600" y="10635"/>
                    <a:pt x="21545" y="10485"/>
                    <a:pt x="21456" y="10376"/>
                  </a:cubicBezTo>
                </a:path>
              </a:pathLst>
            </a:custGeom>
            <a:solidFill>
              <a:schemeClr val="bg1"/>
            </a:solidFill>
            <a:ln w="12700">
              <a:miter lim="400000"/>
            </a:ln>
          </p:spPr>
          <p:txBody>
            <a:bodyPr lIns="57136" tIns="57136" rIns="57136" bIns="57136" anchor="ctr"/>
            <a:lstStyle/>
            <a:p>
              <a:pPr defTabSz="68559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498"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43" name="TextBox 42"/>
          <p:cNvSpPr txBox="1"/>
          <p:nvPr/>
        </p:nvSpPr>
        <p:spPr>
          <a:xfrm>
            <a:off x="67466" y="62230"/>
            <a:ext cx="9198340" cy="923330"/>
          </a:xfrm>
          <a:prstGeom prst="rect">
            <a:avLst/>
          </a:prstGeom>
          <a:noFill/>
        </p:spPr>
        <p:txBody>
          <a:bodyPr wrap="square" rtlCol="0">
            <a:spAutoFit/>
          </a:bodyPr>
          <a:lstStyle/>
          <a:p>
            <a:pPr defTabSz="1371600"/>
            <a:r>
              <a:rPr lang="en-US" sz="5400" b="1" dirty="0" smtClean="0"/>
              <a:t>Who we are</a:t>
            </a:r>
            <a:endParaRPr lang="en-US" sz="5400" b="1" dirty="0">
              <a:solidFill>
                <a:prstClr val="black">
                  <a:lumMod val="85000"/>
                  <a:lumOff val="15000"/>
                </a:prstClr>
              </a:solidFill>
              <a:latin typeface="Montserrat"/>
            </a:endParaRPr>
          </a:p>
        </p:txBody>
      </p:sp>
      <p:sp>
        <p:nvSpPr>
          <p:cNvPr id="3" name="Rectangle 2"/>
          <p:cNvSpPr/>
          <p:nvPr/>
        </p:nvSpPr>
        <p:spPr>
          <a:xfrm>
            <a:off x="93387" y="1158819"/>
            <a:ext cx="6204584" cy="461665"/>
          </a:xfrm>
          <a:prstGeom prst="rect">
            <a:avLst/>
          </a:prstGeom>
        </p:spPr>
        <p:txBody>
          <a:bodyPr wrap="none">
            <a:spAutoFit/>
          </a:bodyPr>
          <a:lstStyle/>
          <a:p>
            <a:r>
              <a:rPr lang="en-US" sz="2400" dirty="0" smtClean="0">
                <a:solidFill>
                  <a:srgbClr val="000000"/>
                </a:solidFill>
                <a:latin typeface="Avenir"/>
              </a:rPr>
              <a:t>Name of </a:t>
            </a:r>
            <a:r>
              <a:rPr lang="en-US" sz="2400" dirty="0">
                <a:solidFill>
                  <a:srgbClr val="000000"/>
                </a:solidFill>
                <a:latin typeface="Avenir"/>
              </a:rPr>
              <a:t>your </a:t>
            </a:r>
            <a:r>
              <a:rPr lang="en-US" sz="2400" dirty="0" smtClean="0">
                <a:solidFill>
                  <a:srgbClr val="000000"/>
                </a:solidFill>
                <a:latin typeface="Avenir"/>
              </a:rPr>
              <a:t>Venture:………………………..</a:t>
            </a:r>
            <a:endParaRPr lang="en-US" sz="2400" dirty="0"/>
          </a:p>
        </p:txBody>
      </p:sp>
      <p:sp>
        <p:nvSpPr>
          <p:cNvPr id="4" name="Rectangle 3"/>
          <p:cNvSpPr/>
          <p:nvPr/>
        </p:nvSpPr>
        <p:spPr>
          <a:xfrm>
            <a:off x="13751088" y="4105123"/>
            <a:ext cx="4064163" cy="1938992"/>
          </a:xfrm>
          <a:prstGeom prst="rect">
            <a:avLst/>
          </a:prstGeom>
          <a:solidFill>
            <a:srgbClr val="FFC000"/>
          </a:solidFill>
        </p:spPr>
        <p:txBody>
          <a:bodyPr wrap="square">
            <a:spAutoFit/>
          </a:bodyPr>
          <a:lstStyle/>
          <a:p>
            <a:pPr algn="just"/>
            <a:r>
              <a:rPr lang="en-US" sz="2400" dirty="0">
                <a:solidFill>
                  <a:srgbClr val="000000"/>
                </a:solidFill>
                <a:latin typeface="Avenir"/>
              </a:rPr>
              <a:t>	</a:t>
            </a:r>
            <a:endParaRPr lang="en-US" sz="2400" dirty="0" smtClean="0">
              <a:solidFill>
                <a:srgbClr val="000000"/>
              </a:solidFill>
              <a:latin typeface="Avenir"/>
            </a:endParaRPr>
          </a:p>
          <a:p>
            <a:pPr algn="just"/>
            <a:r>
              <a:rPr lang="en-US" sz="2400" dirty="0">
                <a:solidFill>
                  <a:srgbClr val="000000"/>
                </a:solidFill>
                <a:latin typeface="Avenir"/>
              </a:rPr>
              <a:t>	</a:t>
            </a:r>
            <a:r>
              <a:rPr lang="en-US" sz="2400" dirty="0" smtClean="0">
                <a:solidFill>
                  <a:srgbClr val="000000"/>
                </a:solidFill>
                <a:latin typeface="Avenir"/>
              </a:rPr>
              <a:t>Your </a:t>
            </a:r>
            <a:r>
              <a:rPr lang="en-US" sz="2400" dirty="0">
                <a:solidFill>
                  <a:srgbClr val="000000"/>
                </a:solidFill>
                <a:latin typeface="Avenir"/>
              </a:rPr>
              <a:t>goal when </a:t>
            </a:r>
            <a:r>
              <a:rPr lang="en-US" sz="2400" dirty="0" smtClean="0">
                <a:solidFill>
                  <a:srgbClr val="000000"/>
                </a:solidFill>
                <a:latin typeface="Avenir"/>
              </a:rPr>
              <a:t>answering </a:t>
            </a:r>
            <a:r>
              <a:rPr lang="en-US" sz="2400" dirty="0">
                <a:solidFill>
                  <a:srgbClr val="000000"/>
                </a:solidFill>
                <a:latin typeface="Avenir"/>
              </a:rPr>
              <a:t>this </a:t>
            </a:r>
            <a:r>
              <a:rPr lang="en-US" sz="2400" dirty="0" smtClean="0">
                <a:solidFill>
                  <a:srgbClr val="000000"/>
                </a:solidFill>
                <a:latin typeface="Avenir"/>
              </a:rPr>
              <a:t>slide should be to create enough interest about your venture.</a:t>
            </a:r>
            <a:endParaRPr lang="en-US" sz="2400" dirty="0"/>
          </a:p>
        </p:txBody>
      </p:sp>
      <p:sp>
        <p:nvSpPr>
          <p:cNvPr id="44" name="Rectangle 43">
            <a:extLst>
              <a:ext uri="{FF2B5EF4-FFF2-40B4-BE49-F238E27FC236}">
                <a16:creationId xmlns:a16="http://schemas.microsoft.com/office/drawing/2014/main" id="{5DE34494-019C-4AF1-907B-33245967C575}"/>
              </a:ext>
            </a:extLst>
          </p:cNvPr>
          <p:cNvSpPr/>
          <p:nvPr/>
        </p:nvSpPr>
        <p:spPr>
          <a:xfrm>
            <a:off x="16120030" y="815582"/>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45" name="TextBox 44">
            <a:extLst>
              <a:ext uri="{FF2B5EF4-FFF2-40B4-BE49-F238E27FC236}">
                <a16:creationId xmlns:a16="http://schemas.microsoft.com/office/drawing/2014/main" id="{437D10F2-D825-4F14-8721-CF5105D60893}"/>
              </a:ext>
            </a:extLst>
          </p:cNvPr>
          <p:cNvSpPr txBox="1"/>
          <p:nvPr/>
        </p:nvSpPr>
        <p:spPr>
          <a:xfrm>
            <a:off x="16256163" y="1009801"/>
            <a:ext cx="1422954" cy="900246"/>
          </a:xfrm>
          <a:prstGeom prst="rect">
            <a:avLst/>
          </a:prstGeom>
          <a:noFill/>
        </p:spPr>
        <p:txBody>
          <a:bodyPr wrap="square" lIns="68580" tIns="34290" rIns="68580" bIns="34290" rtlCol="0" anchor="t">
            <a:spAutoFit/>
          </a:bodyPr>
          <a:lstStyle/>
          <a:p>
            <a:pPr algn="ctr"/>
            <a:r>
              <a:rPr lang="en-US" b="1" dirty="0" smtClean="0"/>
              <a:t>Place your venture logo here</a:t>
            </a:r>
            <a:endParaRPr lang="en-ZA" b="1" dirty="0"/>
          </a:p>
        </p:txBody>
      </p:sp>
      <p:sp>
        <p:nvSpPr>
          <p:cNvPr id="5" name="Rectangle 4"/>
          <p:cNvSpPr/>
          <p:nvPr/>
        </p:nvSpPr>
        <p:spPr>
          <a:xfrm>
            <a:off x="2770113" y="4717503"/>
            <a:ext cx="4839786" cy="369332"/>
          </a:xfrm>
          <a:prstGeom prst="rect">
            <a:avLst/>
          </a:prstGeom>
        </p:spPr>
        <p:txBody>
          <a:bodyPr wrap="none">
            <a:spAutoFit/>
          </a:bodyPr>
          <a:lstStyle/>
          <a:p>
            <a:r>
              <a:rPr lang="en-US" dirty="0" smtClean="0">
                <a:solidFill>
                  <a:srgbClr val="000000"/>
                </a:solidFill>
                <a:latin typeface="Avenir"/>
              </a:rPr>
              <a:t>Provide a brief on what does your venture do.</a:t>
            </a:r>
            <a:endParaRPr lang="en-US" dirty="0"/>
          </a:p>
        </p:txBody>
      </p:sp>
      <p:sp>
        <p:nvSpPr>
          <p:cNvPr id="46" name="Rectangle 45"/>
          <p:cNvSpPr/>
          <p:nvPr/>
        </p:nvSpPr>
        <p:spPr>
          <a:xfrm>
            <a:off x="2792811" y="1654984"/>
            <a:ext cx="1527982" cy="584775"/>
          </a:xfrm>
          <a:prstGeom prst="rect">
            <a:avLst/>
          </a:prstGeom>
        </p:spPr>
        <p:txBody>
          <a:bodyPr wrap="none">
            <a:spAutoFit/>
          </a:bodyPr>
          <a:lstStyle/>
          <a:p>
            <a:r>
              <a:rPr lang="en-US" sz="3200" b="1" dirty="0" smtClean="0">
                <a:solidFill>
                  <a:srgbClr val="000000"/>
                </a:solidFill>
                <a:latin typeface="Avenir"/>
              </a:rPr>
              <a:t>Why ?</a:t>
            </a:r>
            <a:r>
              <a:rPr lang="en-US" sz="3200" b="1" dirty="0">
                <a:solidFill>
                  <a:srgbClr val="000000"/>
                </a:solidFill>
                <a:latin typeface="Avenir"/>
              </a:rPr>
              <a:t> </a:t>
            </a:r>
            <a:endParaRPr lang="en-US" sz="3200" b="1" dirty="0"/>
          </a:p>
        </p:txBody>
      </p:sp>
      <p:sp>
        <p:nvSpPr>
          <p:cNvPr id="47" name="Rectangle 46"/>
          <p:cNvSpPr/>
          <p:nvPr/>
        </p:nvSpPr>
        <p:spPr>
          <a:xfrm>
            <a:off x="2792811" y="2196108"/>
            <a:ext cx="5840060" cy="369332"/>
          </a:xfrm>
          <a:prstGeom prst="rect">
            <a:avLst/>
          </a:prstGeom>
        </p:spPr>
        <p:txBody>
          <a:bodyPr wrap="none">
            <a:spAutoFit/>
          </a:bodyPr>
          <a:lstStyle/>
          <a:p>
            <a:r>
              <a:rPr lang="en-US" dirty="0" smtClean="0">
                <a:solidFill>
                  <a:srgbClr val="000000"/>
                </a:solidFill>
                <a:latin typeface="Avenir"/>
              </a:rPr>
              <a:t>Explain why do you want to pursue this Business Idea.</a:t>
            </a:r>
            <a:r>
              <a:rPr lang="en-US" dirty="0">
                <a:solidFill>
                  <a:srgbClr val="000000"/>
                </a:solidFill>
                <a:latin typeface="Avenir"/>
              </a:rPr>
              <a:t> </a:t>
            </a:r>
            <a:endParaRPr lang="en-US" dirty="0"/>
          </a:p>
        </p:txBody>
      </p:sp>
      <p:sp>
        <p:nvSpPr>
          <p:cNvPr id="48" name="Rectangle 47"/>
          <p:cNvSpPr/>
          <p:nvPr/>
        </p:nvSpPr>
        <p:spPr>
          <a:xfrm>
            <a:off x="2792811" y="4267518"/>
            <a:ext cx="1778051" cy="584775"/>
          </a:xfrm>
          <a:prstGeom prst="rect">
            <a:avLst/>
          </a:prstGeom>
        </p:spPr>
        <p:txBody>
          <a:bodyPr wrap="none">
            <a:spAutoFit/>
          </a:bodyPr>
          <a:lstStyle/>
          <a:p>
            <a:r>
              <a:rPr lang="en-US" sz="3200" b="1" dirty="0" smtClean="0">
                <a:solidFill>
                  <a:srgbClr val="000000"/>
                </a:solidFill>
                <a:latin typeface="Avenir"/>
              </a:rPr>
              <a:t>What  ?</a:t>
            </a:r>
            <a:r>
              <a:rPr lang="en-US" sz="3200" b="1" dirty="0">
                <a:solidFill>
                  <a:srgbClr val="000000"/>
                </a:solidFill>
                <a:latin typeface="Avenir"/>
              </a:rPr>
              <a:t> </a:t>
            </a:r>
            <a:endParaRPr lang="en-US" sz="3200" b="1" dirty="0"/>
          </a:p>
        </p:txBody>
      </p:sp>
      <p:sp>
        <p:nvSpPr>
          <p:cNvPr id="49" name="Rectangle 48"/>
          <p:cNvSpPr/>
          <p:nvPr/>
        </p:nvSpPr>
        <p:spPr>
          <a:xfrm>
            <a:off x="2735904" y="6857703"/>
            <a:ext cx="1641796" cy="584775"/>
          </a:xfrm>
          <a:prstGeom prst="rect">
            <a:avLst/>
          </a:prstGeom>
        </p:spPr>
        <p:txBody>
          <a:bodyPr wrap="none">
            <a:spAutoFit/>
          </a:bodyPr>
          <a:lstStyle/>
          <a:p>
            <a:r>
              <a:rPr lang="en-US" sz="3200" b="1" dirty="0" smtClean="0">
                <a:solidFill>
                  <a:srgbClr val="000000"/>
                </a:solidFill>
                <a:latin typeface="Avenir"/>
              </a:rPr>
              <a:t>How  ?</a:t>
            </a:r>
            <a:r>
              <a:rPr lang="en-US" sz="3200" b="1" dirty="0">
                <a:solidFill>
                  <a:srgbClr val="000000"/>
                </a:solidFill>
                <a:latin typeface="Avenir"/>
              </a:rPr>
              <a:t> </a:t>
            </a:r>
            <a:endParaRPr lang="en-US" sz="3200" b="1" dirty="0"/>
          </a:p>
        </p:txBody>
      </p:sp>
      <p:sp>
        <p:nvSpPr>
          <p:cNvPr id="51" name="Rectangle 50"/>
          <p:cNvSpPr/>
          <p:nvPr/>
        </p:nvSpPr>
        <p:spPr>
          <a:xfrm>
            <a:off x="2792811" y="5074619"/>
            <a:ext cx="8235788" cy="1560758"/>
          </a:xfrm>
          <a:prstGeom prst="rect">
            <a:avLst/>
          </a:prstGeom>
          <a:ln>
            <a:solidFill>
              <a:schemeClr val="tx1"/>
            </a:solidFill>
          </a:ln>
        </p:spPr>
        <p:txBody>
          <a:bodyPr wrap="square">
            <a:spAutoFit/>
          </a:bodyPr>
          <a:lstStyle/>
          <a:p>
            <a:pPr algn="just">
              <a:lnSpc>
                <a:spcPct val="150000"/>
              </a:lnSpc>
            </a:pPr>
            <a:endParaRPr lang="en-IN" sz="2100" dirty="0"/>
          </a:p>
        </p:txBody>
      </p:sp>
      <p:sp>
        <p:nvSpPr>
          <p:cNvPr id="52" name="Rectangle 51"/>
          <p:cNvSpPr/>
          <p:nvPr/>
        </p:nvSpPr>
        <p:spPr>
          <a:xfrm>
            <a:off x="2852045" y="2591626"/>
            <a:ext cx="8235788" cy="1560758"/>
          </a:xfrm>
          <a:prstGeom prst="rect">
            <a:avLst/>
          </a:prstGeom>
          <a:ln>
            <a:solidFill>
              <a:schemeClr val="tx1"/>
            </a:solidFill>
          </a:ln>
        </p:spPr>
        <p:txBody>
          <a:bodyPr wrap="square">
            <a:spAutoFit/>
          </a:bodyPr>
          <a:lstStyle/>
          <a:p>
            <a:pPr algn="just">
              <a:lnSpc>
                <a:spcPct val="150000"/>
              </a:lnSpc>
            </a:pPr>
            <a:endParaRPr lang="en-IN" sz="2100" dirty="0"/>
          </a:p>
        </p:txBody>
      </p:sp>
      <p:sp>
        <p:nvSpPr>
          <p:cNvPr id="53" name="Rectangle 52"/>
          <p:cNvSpPr/>
          <p:nvPr/>
        </p:nvSpPr>
        <p:spPr>
          <a:xfrm>
            <a:off x="2735904" y="7451858"/>
            <a:ext cx="7289175" cy="369332"/>
          </a:xfrm>
          <a:prstGeom prst="rect">
            <a:avLst/>
          </a:prstGeom>
        </p:spPr>
        <p:txBody>
          <a:bodyPr wrap="none">
            <a:spAutoFit/>
          </a:bodyPr>
          <a:lstStyle/>
          <a:p>
            <a:r>
              <a:rPr lang="en-US" dirty="0" smtClean="0">
                <a:solidFill>
                  <a:srgbClr val="000000"/>
                </a:solidFill>
                <a:latin typeface="Avenir"/>
              </a:rPr>
              <a:t>Explain how your venture solves the problem and make its revenue. </a:t>
            </a:r>
            <a:endParaRPr lang="en-US" dirty="0"/>
          </a:p>
        </p:txBody>
      </p:sp>
      <p:sp>
        <p:nvSpPr>
          <p:cNvPr id="54" name="Rectangle 53"/>
          <p:cNvSpPr/>
          <p:nvPr/>
        </p:nvSpPr>
        <p:spPr>
          <a:xfrm>
            <a:off x="2805781" y="7857292"/>
            <a:ext cx="8235788" cy="1560758"/>
          </a:xfrm>
          <a:prstGeom prst="rect">
            <a:avLst/>
          </a:prstGeom>
          <a:ln>
            <a:solidFill>
              <a:schemeClr val="tx1"/>
            </a:solidFill>
          </a:ln>
        </p:spPr>
        <p:txBody>
          <a:bodyPr wrap="square">
            <a:spAutoFit/>
          </a:bodyPr>
          <a:lstStyle/>
          <a:p>
            <a:pPr algn="just">
              <a:lnSpc>
                <a:spcPct val="150000"/>
              </a:lnSpc>
            </a:pPr>
            <a:endParaRPr lang="en-IN" sz="2100" dirty="0"/>
          </a:p>
        </p:txBody>
      </p:sp>
      <p:pic>
        <p:nvPicPr>
          <p:cNvPr id="57"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3868400" y="4215292"/>
            <a:ext cx="655576" cy="637001"/>
          </a:xfrm>
          <a:prstGeom prst="rect">
            <a:avLst/>
          </a:prstGeom>
        </p:spPr>
      </p:pic>
      <p:pic>
        <p:nvPicPr>
          <p:cNvPr id="58" name="Graphic 23" descr="Lightbulb and gear with solid fill">
            <a:extLst>
              <a:ext uri="{FF2B5EF4-FFF2-40B4-BE49-F238E27FC236}">
                <a16:creationId xmlns:a16="http://schemas.microsoft.com/office/drawing/2014/main" id="{70701804-1B30-4A44-B98A-18706EAEAFD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96141" y="5074619"/>
            <a:ext cx="1290307" cy="1414469"/>
          </a:xfrm>
          <a:prstGeom prst="rect">
            <a:avLst/>
          </a:prstGeom>
          <a:solidFill>
            <a:schemeClr val="accent2">
              <a:lumMod val="40000"/>
              <a:lumOff val="60000"/>
            </a:schemeClr>
          </a:solidFill>
        </p:spPr>
      </p:pic>
      <p:pic>
        <p:nvPicPr>
          <p:cNvPr id="59" name="Graphic 19" descr="Dance steps with solid fill">
            <a:extLst>
              <a:ext uri="{FF2B5EF4-FFF2-40B4-BE49-F238E27FC236}">
                <a16:creationId xmlns:a16="http://schemas.microsoft.com/office/drawing/2014/main" id="{ED04F3D0-C2B5-426E-ADEE-F065E40DF45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34920" y="2737856"/>
            <a:ext cx="1251527" cy="1186444"/>
          </a:xfrm>
          <a:prstGeom prst="rect">
            <a:avLst/>
          </a:prstGeom>
          <a:solidFill>
            <a:schemeClr val="accent6">
              <a:lumMod val="60000"/>
              <a:lumOff val="40000"/>
            </a:schemeClr>
          </a:solidFill>
        </p:spPr>
      </p:pic>
    </p:spTree>
    <p:extLst>
      <p:ext uri="{BB962C8B-B14F-4D97-AF65-F5344CB8AC3E}">
        <p14:creationId xmlns:p14="http://schemas.microsoft.com/office/powerpoint/2010/main" val="48527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 calcmode="lin" valueType="num">
                                      <p:cBhvr>
                                        <p:cTn id="9" dur="500" fill="hold"/>
                                        <p:tgtEl>
                                          <p:spTgt spid="40"/>
                                        </p:tgtEl>
                                        <p:attrNameLst>
                                          <p:attrName>style.rotation</p:attrName>
                                        </p:attrNameLst>
                                      </p:cBhvr>
                                      <p:tavLst>
                                        <p:tav tm="0">
                                          <p:val>
                                            <p:fltVal val="360"/>
                                          </p:val>
                                        </p:tav>
                                        <p:tav tm="100000">
                                          <p:val>
                                            <p:fltVal val="0"/>
                                          </p:val>
                                        </p:tav>
                                      </p:tavLst>
                                    </p:anim>
                                    <p:animEffect transition="in" filter="fade">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981181636"/>
              </p:ext>
            </p:extLst>
          </p:nvPr>
        </p:nvGraphicFramePr>
        <p:xfrm>
          <a:off x="609598" y="1784082"/>
          <a:ext cx="15531787" cy="5874017"/>
        </p:xfrm>
        <a:graphic>
          <a:graphicData uri="http://schemas.openxmlformats.org/drawingml/2006/table">
            <a:tbl>
              <a:tblPr firstRow="1" bandRow="1">
                <a:tableStyleId>{2D5ABB26-0587-4C30-8999-92F81FD0307C}</a:tableStyleId>
              </a:tblPr>
              <a:tblGrid>
                <a:gridCol w="5175802">
                  <a:extLst>
                    <a:ext uri="{9D8B030D-6E8A-4147-A177-3AD203B41FA5}">
                      <a16:colId xmlns:a16="http://schemas.microsoft.com/office/drawing/2014/main" val="20000"/>
                    </a:ext>
                  </a:extLst>
                </a:gridCol>
                <a:gridCol w="5175802">
                  <a:extLst>
                    <a:ext uri="{9D8B030D-6E8A-4147-A177-3AD203B41FA5}">
                      <a16:colId xmlns:a16="http://schemas.microsoft.com/office/drawing/2014/main" val="20001"/>
                    </a:ext>
                  </a:extLst>
                </a:gridCol>
                <a:gridCol w="5180183">
                  <a:extLst>
                    <a:ext uri="{9D8B030D-6E8A-4147-A177-3AD203B41FA5}">
                      <a16:colId xmlns:a16="http://schemas.microsoft.com/office/drawing/2014/main" val="20002"/>
                    </a:ext>
                  </a:extLst>
                </a:gridCol>
              </a:tblGrid>
              <a:tr h="2849424">
                <a:tc>
                  <a:txBody>
                    <a:bodyPr/>
                    <a:lstStyle/>
                    <a:p>
                      <a:pPr marL="85090">
                        <a:lnSpc>
                          <a:spcPct val="100000"/>
                        </a:lnSpc>
                        <a:spcBef>
                          <a:spcPts val="635"/>
                        </a:spcBef>
                      </a:pPr>
                      <a:r>
                        <a:rPr sz="1400" b="1" spc="-120" dirty="0">
                          <a:latin typeface="Verdana" panose="020B0604030504040204" pitchFamily="34" charset="0"/>
                          <a:ea typeface="Verdana" panose="020B0604030504040204" pitchFamily="34" charset="0"/>
                          <a:cs typeface="Open Sans" panose="020B0606030504020204" pitchFamily="34" charset="0"/>
                        </a:rPr>
                        <a:t>CONTEXT</a:t>
                      </a:r>
                      <a:endParaRPr sz="1400" dirty="0">
                        <a:latin typeface="Verdana" panose="020B0604030504040204" pitchFamily="34" charset="0"/>
                        <a:ea typeface="Verdana" panose="020B0604030504040204" pitchFamily="34" charset="0"/>
                        <a:cs typeface="Open Sans" panose="020B0606030504020204" pitchFamily="34" charset="0"/>
                      </a:endParaRPr>
                    </a:p>
                    <a:p>
                      <a:pPr marL="85090">
                        <a:lnSpc>
                          <a:spcPct val="100000"/>
                        </a:lnSpc>
                      </a:pPr>
                      <a:r>
                        <a:rPr sz="1400" spc="-70" dirty="0">
                          <a:latin typeface="Verdana" panose="020B0604030504040204" pitchFamily="34" charset="0"/>
                          <a:ea typeface="Verdana" panose="020B0604030504040204" pitchFamily="34" charset="0"/>
                          <a:cs typeface="Open Sans" panose="020B0606030504020204" pitchFamily="34" charset="0"/>
                        </a:rPr>
                        <a:t>When</a:t>
                      </a:r>
                      <a:r>
                        <a:rPr sz="1400" spc="-195" dirty="0">
                          <a:latin typeface="Verdana" panose="020B0604030504040204" pitchFamily="34" charset="0"/>
                          <a:ea typeface="Verdana" panose="020B0604030504040204" pitchFamily="34" charset="0"/>
                          <a:cs typeface="Open Sans" panose="020B0606030504020204" pitchFamily="34" charset="0"/>
                        </a:rPr>
                        <a:t> </a:t>
                      </a:r>
                      <a:r>
                        <a:rPr sz="1400" spc="-35" dirty="0">
                          <a:latin typeface="Verdana" panose="020B0604030504040204" pitchFamily="34" charset="0"/>
                          <a:ea typeface="Verdana" panose="020B0604030504040204" pitchFamily="34" charset="0"/>
                          <a:cs typeface="Open Sans" panose="020B0606030504020204" pitchFamily="34" charset="0"/>
                        </a:rPr>
                        <a:t>does</a:t>
                      </a:r>
                      <a:r>
                        <a:rPr lang="en-IN" sz="1400" spc="-35" dirty="0">
                          <a:latin typeface="Verdana" panose="020B0604030504040204" pitchFamily="34" charset="0"/>
                          <a:ea typeface="Verdana" panose="020B0604030504040204" pitchFamily="34" charset="0"/>
                          <a:cs typeface="Open Sans" panose="020B0606030504020204" pitchFamily="34" charset="0"/>
                        </a:rPr>
                        <a:t> </a:t>
                      </a:r>
                      <a:r>
                        <a:rPr sz="1400" spc="-35" dirty="0">
                          <a:latin typeface="Verdana" panose="020B0604030504040204" pitchFamily="34" charset="0"/>
                          <a:ea typeface="Verdana" panose="020B0604030504040204" pitchFamily="34" charset="0"/>
                          <a:cs typeface="Open Sans" panose="020B0606030504020204" pitchFamily="34" charset="0"/>
                        </a:rPr>
                        <a:t>the</a:t>
                      </a:r>
                      <a:r>
                        <a:rPr lang="en-IN" sz="1400" spc="-35" dirty="0">
                          <a:latin typeface="Verdana" panose="020B0604030504040204" pitchFamily="34" charset="0"/>
                          <a:ea typeface="Verdana" panose="020B0604030504040204" pitchFamily="34" charset="0"/>
                          <a:cs typeface="Open Sans" panose="020B0606030504020204" pitchFamily="34" charset="0"/>
                        </a:rPr>
                        <a:t> </a:t>
                      </a:r>
                      <a:r>
                        <a:rPr sz="1400" spc="-85" dirty="0">
                          <a:latin typeface="Verdana" panose="020B0604030504040204" pitchFamily="34" charset="0"/>
                          <a:ea typeface="Verdana" panose="020B0604030504040204" pitchFamily="34" charset="0"/>
                          <a:cs typeface="Open Sans" panose="020B0606030504020204" pitchFamily="34" charset="0"/>
                        </a:rPr>
                        <a:t>p</a:t>
                      </a:r>
                      <a:r>
                        <a:rPr sz="1400" spc="-95" dirty="0">
                          <a:latin typeface="Verdana" panose="020B0604030504040204" pitchFamily="34" charset="0"/>
                          <a:ea typeface="Verdana" panose="020B0604030504040204" pitchFamily="34" charset="0"/>
                          <a:cs typeface="Open Sans" panose="020B0606030504020204" pitchFamily="34" charset="0"/>
                        </a:rPr>
                        <a:t>r</a:t>
                      </a:r>
                      <a:r>
                        <a:rPr sz="1400" spc="-90" dirty="0">
                          <a:latin typeface="Verdana" panose="020B0604030504040204" pitchFamily="34" charset="0"/>
                          <a:ea typeface="Verdana" panose="020B0604030504040204" pitchFamily="34" charset="0"/>
                          <a:cs typeface="Open Sans" panose="020B0606030504020204" pitchFamily="34" charset="0"/>
                        </a:rPr>
                        <a:t>o</a:t>
                      </a:r>
                      <a:r>
                        <a:rPr sz="1400" spc="-85" dirty="0">
                          <a:latin typeface="Verdana" panose="020B0604030504040204" pitchFamily="34" charset="0"/>
                          <a:ea typeface="Verdana" panose="020B0604030504040204" pitchFamily="34" charset="0"/>
                          <a:cs typeface="Open Sans" panose="020B0606030504020204" pitchFamily="34" charset="0"/>
                        </a:rPr>
                        <a:t>b</a:t>
                      </a:r>
                      <a:r>
                        <a:rPr sz="1400" spc="-60" dirty="0">
                          <a:latin typeface="Verdana" panose="020B0604030504040204" pitchFamily="34" charset="0"/>
                          <a:ea typeface="Verdana" panose="020B0604030504040204" pitchFamily="34" charset="0"/>
                          <a:cs typeface="Open Sans" panose="020B0606030504020204" pitchFamily="34" charset="0"/>
                        </a:rPr>
                        <a:t>l</a:t>
                      </a:r>
                      <a:r>
                        <a:rPr sz="1400" spc="-95" dirty="0">
                          <a:latin typeface="Verdana" panose="020B0604030504040204" pitchFamily="34" charset="0"/>
                          <a:ea typeface="Verdana" panose="020B0604030504040204" pitchFamily="34" charset="0"/>
                          <a:cs typeface="Open Sans" panose="020B0606030504020204" pitchFamily="34" charset="0"/>
                        </a:rPr>
                        <a:t>e</a:t>
                      </a:r>
                      <a:r>
                        <a:rPr sz="1400" dirty="0">
                          <a:latin typeface="Verdana" panose="020B0604030504040204" pitchFamily="34" charset="0"/>
                          <a:ea typeface="Verdana" panose="020B0604030504040204" pitchFamily="34" charset="0"/>
                          <a:cs typeface="Open Sans" panose="020B0606030504020204" pitchFamily="34" charset="0"/>
                        </a:rPr>
                        <a:t>m</a:t>
                      </a:r>
                      <a:r>
                        <a:rPr sz="1400" spc="-254" dirty="0">
                          <a:latin typeface="Verdana" panose="020B0604030504040204" pitchFamily="34" charset="0"/>
                          <a:ea typeface="Verdana" panose="020B0604030504040204" pitchFamily="34" charset="0"/>
                          <a:cs typeface="Open Sans" panose="020B0606030504020204" pitchFamily="34" charset="0"/>
                        </a:rPr>
                        <a:t> </a:t>
                      </a:r>
                      <a:r>
                        <a:rPr sz="1400" spc="-70" dirty="0">
                          <a:latin typeface="Verdana" panose="020B0604030504040204" pitchFamily="34" charset="0"/>
                          <a:ea typeface="Verdana" panose="020B0604030504040204" pitchFamily="34" charset="0"/>
                          <a:cs typeface="Open Sans" panose="020B0606030504020204" pitchFamily="34" charset="0"/>
                        </a:rPr>
                        <a:t>o</a:t>
                      </a:r>
                      <a:r>
                        <a:rPr sz="1400" spc="-65" dirty="0">
                          <a:latin typeface="Verdana" panose="020B0604030504040204" pitchFamily="34" charset="0"/>
                          <a:ea typeface="Verdana" panose="020B0604030504040204" pitchFamily="34" charset="0"/>
                          <a:cs typeface="Open Sans" panose="020B0606030504020204" pitchFamily="34" charset="0"/>
                        </a:rPr>
                        <a:t>cc</a:t>
                      </a:r>
                      <a:r>
                        <a:rPr sz="1400" spc="-45" dirty="0">
                          <a:latin typeface="Verdana" panose="020B0604030504040204" pitchFamily="34" charset="0"/>
                          <a:ea typeface="Verdana" panose="020B0604030504040204" pitchFamily="34" charset="0"/>
                          <a:cs typeface="Open Sans" panose="020B0606030504020204" pitchFamily="34" charset="0"/>
                        </a:rPr>
                        <a:t>u</a:t>
                      </a:r>
                      <a:r>
                        <a:rPr sz="1400" spc="-55" dirty="0">
                          <a:latin typeface="Verdana" panose="020B0604030504040204" pitchFamily="34" charset="0"/>
                          <a:ea typeface="Verdana" panose="020B0604030504040204" pitchFamily="34" charset="0"/>
                          <a:cs typeface="Open Sans" panose="020B0606030504020204" pitchFamily="34" charset="0"/>
                        </a:rPr>
                        <a:t>r</a:t>
                      </a:r>
                      <a:r>
                        <a:rPr sz="1400" dirty="0">
                          <a:latin typeface="Verdana" panose="020B0604030504040204" pitchFamily="34" charset="0"/>
                          <a:ea typeface="Verdana" panose="020B0604030504040204" pitchFamily="34" charset="0"/>
                          <a:cs typeface="Open Sans" panose="020B0606030504020204" pitchFamily="34" charset="0"/>
                        </a:rPr>
                        <a:t>?</a:t>
                      </a:r>
                    </a:p>
                  </a:txBody>
                  <a:tcPr marL="0" marR="0" marT="82683" marB="0">
                    <a:lnL w="9525">
                      <a:solidFill>
                        <a:srgbClr val="FBBD00"/>
                      </a:solidFill>
                      <a:prstDash val="solid"/>
                    </a:lnL>
                    <a:lnR w="12700">
                      <a:solidFill>
                        <a:srgbClr val="FBBD00"/>
                      </a:solidFill>
                      <a:prstDash val="solid"/>
                    </a:lnR>
                    <a:lnT w="9525">
                      <a:solidFill>
                        <a:srgbClr val="FBBD00"/>
                      </a:solidFill>
                      <a:prstDash val="solid"/>
                    </a:lnT>
                    <a:lnB w="9525">
                      <a:solidFill>
                        <a:srgbClr val="FBBD00"/>
                      </a:solidFill>
                      <a:prstDash val="solid"/>
                    </a:lnB>
                  </a:tcPr>
                </a:tc>
                <a:tc>
                  <a:txBody>
                    <a:bodyPr/>
                    <a:lstStyle/>
                    <a:p>
                      <a:pPr marL="84455">
                        <a:lnSpc>
                          <a:spcPct val="100000"/>
                        </a:lnSpc>
                        <a:spcBef>
                          <a:spcPts val="635"/>
                        </a:spcBef>
                      </a:pPr>
                      <a:r>
                        <a:rPr sz="1400" b="1" spc="-130" dirty="0">
                          <a:latin typeface="Verdana" panose="020B0604030504040204" pitchFamily="34" charset="0"/>
                          <a:ea typeface="Verdana" panose="020B0604030504040204" pitchFamily="34" charset="0"/>
                          <a:cs typeface="Open Sans" panose="020B0606030504020204" pitchFamily="34" charset="0"/>
                        </a:rPr>
                        <a:t>PROBLEM</a:t>
                      </a:r>
                      <a:endParaRPr sz="1400" dirty="0">
                        <a:latin typeface="Verdana" panose="020B0604030504040204" pitchFamily="34" charset="0"/>
                        <a:ea typeface="Verdana" panose="020B0604030504040204" pitchFamily="34" charset="0"/>
                        <a:cs typeface="Open Sans" panose="020B0606030504020204" pitchFamily="34" charset="0"/>
                      </a:endParaRPr>
                    </a:p>
                    <a:p>
                      <a:pPr marL="84455">
                        <a:lnSpc>
                          <a:spcPct val="100000"/>
                        </a:lnSpc>
                      </a:pPr>
                      <a:r>
                        <a:rPr sz="1400" spc="-30" dirty="0">
                          <a:latin typeface="Verdana" panose="020B0604030504040204" pitchFamily="34" charset="0"/>
                          <a:ea typeface="Verdana" panose="020B0604030504040204" pitchFamily="34" charset="0"/>
                          <a:cs typeface="Open Sans" panose="020B0606030504020204" pitchFamily="34" charset="0"/>
                        </a:rPr>
                        <a:t>What</a:t>
                      </a:r>
                      <a:r>
                        <a:rPr lang="en-IN" sz="1400" spc="-30" dirty="0">
                          <a:latin typeface="Verdana" panose="020B0604030504040204" pitchFamily="34" charset="0"/>
                          <a:ea typeface="Verdana" panose="020B0604030504040204" pitchFamily="34" charset="0"/>
                          <a:cs typeface="Open Sans" panose="020B0606030504020204" pitchFamily="34" charset="0"/>
                        </a:rPr>
                        <a:t> </a:t>
                      </a:r>
                      <a:r>
                        <a:rPr sz="1400" spc="-30" dirty="0">
                          <a:latin typeface="Verdana" panose="020B0604030504040204" pitchFamily="34" charset="0"/>
                          <a:ea typeface="Verdana" panose="020B0604030504040204" pitchFamily="34" charset="0"/>
                          <a:cs typeface="Open Sans" panose="020B0606030504020204" pitchFamily="34" charset="0"/>
                        </a:rPr>
                        <a:t>is</a:t>
                      </a:r>
                      <a:r>
                        <a:rPr lang="en-IN" sz="1400" spc="-30" dirty="0">
                          <a:latin typeface="Verdana" panose="020B0604030504040204" pitchFamily="34" charset="0"/>
                          <a:ea typeface="Verdana" panose="020B0604030504040204" pitchFamily="34" charset="0"/>
                          <a:cs typeface="Open Sans" panose="020B0606030504020204" pitchFamily="34" charset="0"/>
                        </a:rPr>
                        <a:t> </a:t>
                      </a:r>
                      <a:r>
                        <a:rPr sz="1400" spc="-30" dirty="0">
                          <a:latin typeface="Verdana" panose="020B0604030504040204" pitchFamily="34" charset="0"/>
                          <a:ea typeface="Verdana" panose="020B0604030504040204" pitchFamily="34" charset="0"/>
                          <a:cs typeface="Open Sans" panose="020B0606030504020204" pitchFamily="34" charset="0"/>
                        </a:rPr>
                        <a:t>the</a:t>
                      </a:r>
                      <a:r>
                        <a:rPr lang="en-IN" sz="1400" spc="-30" dirty="0">
                          <a:latin typeface="Verdana" panose="020B0604030504040204" pitchFamily="34" charset="0"/>
                          <a:ea typeface="Verdana" panose="020B0604030504040204" pitchFamily="34" charset="0"/>
                          <a:cs typeface="Open Sans" panose="020B0606030504020204" pitchFamily="34" charset="0"/>
                        </a:rPr>
                        <a:t> </a:t>
                      </a:r>
                      <a:r>
                        <a:rPr sz="1400" spc="-30" dirty="0">
                          <a:latin typeface="Verdana" panose="020B0604030504040204" pitchFamily="34" charset="0"/>
                          <a:ea typeface="Verdana" panose="020B0604030504040204" pitchFamily="34" charset="0"/>
                          <a:cs typeface="Open Sans" panose="020B0606030504020204" pitchFamily="34" charset="0"/>
                        </a:rPr>
                        <a:t>root </a:t>
                      </a:r>
                      <a:r>
                        <a:rPr sz="1400" spc="-55" dirty="0">
                          <a:latin typeface="Verdana" panose="020B0604030504040204" pitchFamily="34" charset="0"/>
                          <a:ea typeface="Verdana" panose="020B0604030504040204" pitchFamily="34" charset="0"/>
                          <a:cs typeface="Open Sans" panose="020B0606030504020204" pitchFamily="34" charset="0"/>
                        </a:rPr>
                        <a:t>cause</a:t>
                      </a:r>
                      <a:r>
                        <a:rPr sz="1400" spc="45" dirty="0">
                          <a:latin typeface="Verdana" panose="020B0604030504040204" pitchFamily="34" charset="0"/>
                          <a:ea typeface="Verdana" panose="020B0604030504040204" pitchFamily="34" charset="0"/>
                          <a:cs typeface="Open Sans" panose="020B0606030504020204" pitchFamily="34" charset="0"/>
                        </a:rPr>
                        <a:t> </a:t>
                      </a:r>
                      <a:r>
                        <a:rPr sz="1400" spc="-35" dirty="0">
                          <a:latin typeface="Verdana" panose="020B0604030504040204" pitchFamily="34" charset="0"/>
                          <a:ea typeface="Verdana" panose="020B0604030504040204" pitchFamily="34" charset="0"/>
                          <a:cs typeface="Open Sans" panose="020B0606030504020204" pitchFamily="34" charset="0"/>
                        </a:rPr>
                        <a:t>of</a:t>
                      </a:r>
                      <a:r>
                        <a:rPr lang="en-IN" sz="1400" spc="0" dirty="0">
                          <a:latin typeface="Verdana" panose="020B0604030504040204" pitchFamily="34" charset="0"/>
                          <a:ea typeface="Verdana" panose="020B0604030504040204" pitchFamily="34" charset="0"/>
                          <a:cs typeface="Open Sans" panose="020B0606030504020204" pitchFamily="34" charset="0"/>
                        </a:rPr>
                        <a:t> t</a:t>
                      </a:r>
                      <a:r>
                        <a:rPr sz="1400" spc="-70" dirty="0">
                          <a:latin typeface="Verdana" panose="020B0604030504040204" pitchFamily="34" charset="0"/>
                          <a:ea typeface="Verdana" panose="020B0604030504040204" pitchFamily="34" charset="0"/>
                          <a:cs typeface="Open Sans" panose="020B0606030504020204" pitchFamily="34" charset="0"/>
                        </a:rPr>
                        <a:t>he</a:t>
                      </a:r>
                      <a:r>
                        <a:rPr lang="en-IN" sz="1400" spc="-70" dirty="0">
                          <a:latin typeface="Verdana" panose="020B0604030504040204" pitchFamily="34" charset="0"/>
                          <a:ea typeface="Verdana" panose="020B0604030504040204" pitchFamily="34" charset="0"/>
                          <a:cs typeface="Open Sans" panose="020B0606030504020204" pitchFamily="34" charset="0"/>
                        </a:rPr>
                        <a:t> problem</a:t>
                      </a:r>
                      <a:r>
                        <a:rPr sz="1400" spc="-70" dirty="0">
                          <a:latin typeface="Verdana" panose="020B0604030504040204" pitchFamily="34" charset="0"/>
                          <a:ea typeface="Verdana" panose="020B0604030504040204" pitchFamily="34" charset="0"/>
                          <a:cs typeface="Open Sans" panose="020B0606030504020204" pitchFamily="34" charset="0"/>
                        </a:rPr>
                        <a:t>?</a:t>
                      </a:r>
                      <a:endParaRPr sz="1400" dirty="0">
                        <a:latin typeface="Verdana" panose="020B0604030504040204" pitchFamily="34" charset="0"/>
                        <a:ea typeface="Verdana" panose="020B0604030504040204" pitchFamily="34" charset="0"/>
                        <a:cs typeface="Open Sans" panose="020B0606030504020204" pitchFamily="34" charset="0"/>
                      </a:endParaRPr>
                    </a:p>
                  </a:txBody>
                  <a:tcPr marL="0" marR="0" marT="82683" marB="0">
                    <a:lnL w="12700">
                      <a:solidFill>
                        <a:srgbClr val="FBBD00"/>
                      </a:solidFill>
                      <a:prstDash val="solid"/>
                    </a:lnL>
                    <a:lnR w="9525">
                      <a:solidFill>
                        <a:srgbClr val="FBBD00"/>
                      </a:solidFill>
                      <a:prstDash val="solid"/>
                    </a:lnR>
                    <a:lnT w="9525">
                      <a:solidFill>
                        <a:srgbClr val="FBBD00"/>
                      </a:solidFill>
                      <a:prstDash val="solid"/>
                    </a:lnT>
                    <a:lnB w="9525">
                      <a:solidFill>
                        <a:srgbClr val="FBBD00"/>
                      </a:solidFill>
                      <a:prstDash val="solid"/>
                    </a:lnB>
                  </a:tcPr>
                </a:tc>
                <a:tc>
                  <a:txBody>
                    <a:bodyPr/>
                    <a:lstStyle/>
                    <a:p>
                      <a:pPr marL="85725">
                        <a:lnSpc>
                          <a:spcPct val="100000"/>
                        </a:lnSpc>
                        <a:spcBef>
                          <a:spcPts val="635"/>
                        </a:spcBef>
                      </a:pPr>
                      <a:r>
                        <a:rPr sz="1400" b="1" spc="-135" dirty="0">
                          <a:latin typeface="Verdana" panose="020B0604030504040204" pitchFamily="34" charset="0"/>
                          <a:ea typeface="Verdana" panose="020B0604030504040204" pitchFamily="34" charset="0"/>
                          <a:cs typeface="Open Sans" panose="020B0606030504020204" pitchFamily="34" charset="0"/>
                        </a:rPr>
                        <a:t>ALTERNATIVES</a:t>
                      </a:r>
                      <a:endParaRPr sz="1400" dirty="0">
                        <a:latin typeface="Verdana" panose="020B0604030504040204" pitchFamily="34" charset="0"/>
                        <a:ea typeface="Verdana" panose="020B0604030504040204" pitchFamily="34" charset="0"/>
                        <a:cs typeface="Open Sans" panose="020B0606030504020204" pitchFamily="34" charset="0"/>
                      </a:endParaRPr>
                    </a:p>
                    <a:p>
                      <a:pPr marL="85725">
                        <a:lnSpc>
                          <a:spcPct val="100000"/>
                        </a:lnSpc>
                      </a:pPr>
                      <a:r>
                        <a:rPr sz="1400" spc="-45" dirty="0">
                          <a:latin typeface="Verdana" panose="020B0604030504040204" pitchFamily="34" charset="0"/>
                          <a:ea typeface="Verdana" panose="020B0604030504040204" pitchFamily="34" charset="0"/>
                          <a:cs typeface="Open Sans" panose="020B0606030504020204" pitchFamily="34" charset="0"/>
                        </a:rPr>
                        <a:t>What</a:t>
                      </a:r>
                      <a:r>
                        <a:rPr lang="en-IN" sz="1400" spc="-45" dirty="0">
                          <a:latin typeface="Verdana" panose="020B0604030504040204" pitchFamily="34" charset="0"/>
                          <a:ea typeface="Verdana" panose="020B0604030504040204" pitchFamily="34" charset="0"/>
                          <a:cs typeface="Open Sans" panose="020B0606030504020204" pitchFamily="34" charset="0"/>
                        </a:rPr>
                        <a:t> </a:t>
                      </a:r>
                      <a:r>
                        <a:rPr sz="1400" spc="-45" dirty="0">
                          <a:latin typeface="Verdana" panose="020B0604030504040204" pitchFamily="34" charset="0"/>
                          <a:ea typeface="Verdana" panose="020B0604030504040204" pitchFamily="34" charset="0"/>
                          <a:cs typeface="Open Sans" panose="020B0606030504020204" pitchFamily="34" charset="0"/>
                        </a:rPr>
                        <a:t>do </a:t>
                      </a:r>
                      <a:r>
                        <a:rPr sz="1400" spc="-60" dirty="0">
                          <a:latin typeface="Verdana" panose="020B0604030504040204" pitchFamily="34" charset="0"/>
                          <a:ea typeface="Verdana" panose="020B0604030504040204" pitchFamily="34" charset="0"/>
                          <a:cs typeface="Open Sans" panose="020B0606030504020204" pitchFamily="34" charset="0"/>
                        </a:rPr>
                        <a:t>customers </a:t>
                      </a:r>
                      <a:r>
                        <a:rPr sz="1400" spc="-20" dirty="0">
                          <a:latin typeface="Verdana" panose="020B0604030504040204" pitchFamily="34" charset="0"/>
                          <a:ea typeface="Verdana" panose="020B0604030504040204" pitchFamily="34" charset="0"/>
                          <a:cs typeface="Open Sans" panose="020B0606030504020204" pitchFamily="34" charset="0"/>
                        </a:rPr>
                        <a:t>do</a:t>
                      </a:r>
                      <a:r>
                        <a:rPr lang="en-IN" sz="1400" spc="-20" dirty="0">
                          <a:latin typeface="Verdana" panose="020B0604030504040204" pitchFamily="34" charset="0"/>
                          <a:ea typeface="Verdana" panose="020B0604030504040204" pitchFamily="34" charset="0"/>
                          <a:cs typeface="Open Sans" panose="020B0606030504020204" pitchFamily="34" charset="0"/>
                        </a:rPr>
                        <a:t> </a:t>
                      </a:r>
                      <a:r>
                        <a:rPr sz="1400" spc="-20" dirty="0">
                          <a:latin typeface="Verdana" panose="020B0604030504040204" pitchFamily="34" charset="0"/>
                          <a:ea typeface="Verdana" panose="020B0604030504040204" pitchFamily="34" charset="0"/>
                          <a:cs typeface="Open Sans" panose="020B0606030504020204" pitchFamily="34" charset="0"/>
                        </a:rPr>
                        <a:t>now</a:t>
                      </a:r>
                      <a:r>
                        <a:rPr lang="en-IN" sz="1400" spc="-20" dirty="0">
                          <a:latin typeface="Verdana" panose="020B0604030504040204" pitchFamily="34" charset="0"/>
                          <a:ea typeface="Verdana" panose="020B0604030504040204" pitchFamily="34" charset="0"/>
                          <a:cs typeface="Open Sans" panose="020B0606030504020204" pitchFamily="34" charset="0"/>
                        </a:rPr>
                        <a:t> </a:t>
                      </a:r>
                      <a:r>
                        <a:rPr sz="1400" spc="-20" dirty="0">
                          <a:latin typeface="Verdana" panose="020B0604030504040204" pitchFamily="34" charset="0"/>
                          <a:ea typeface="Verdana" panose="020B0604030504040204" pitchFamily="34" charset="0"/>
                          <a:cs typeface="Open Sans" panose="020B0606030504020204" pitchFamily="34" charset="0"/>
                        </a:rPr>
                        <a:t>to</a:t>
                      </a:r>
                      <a:r>
                        <a:rPr sz="1400" spc="-150" dirty="0">
                          <a:latin typeface="Verdana" panose="020B0604030504040204" pitchFamily="34" charset="0"/>
                          <a:ea typeface="Verdana" panose="020B0604030504040204" pitchFamily="34" charset="0"/>
                          <a:cs typeface="Open Sans" panose="020B0606030504020204" pitchFamily="34" charset="0"/>
                        </a:rPr>
                        <a:t> </a:t>
                      </a:r>
                      <a:r>
                        <a:rPr sz="1400" spc="-20" dirty="0">
                          <a:latin typeface="Verdana" panose="020B0604030504040204" pitchFamily="34" charset="0"/>
                          <a:ea typeface="Verdana" panose="020B0604030504040204" pitchFamily="34" charset="0"/>
                          <a:cs typeface="Open Sans" panose="020B0606030504020204" pitchFamily="34" charset="0"/>
                        </a:rPr>
                        <a:t>ﬁx</a:t>
                      </a:r>
                      <a:r>
                        <a:rPr lang="en-IN" sz="1400" spc="-20" dirty="0">
                          <a:latin typeface="Verdana" panose="020B0604030504040204" pitchFamily="34" charset="0"/>
                          <a:ea typeface="Verdana" panose="020B0604030504040204" pitchFamily="34" charset="0"/>
                          <a:cs typeface="Open Sans" panose="020B0606030504020204" pitchFamily="34" charset="0"/>
                        </a:rPr>
                        <a:t> </a:t>
                      </a:r>
                      <a:r>
                        <a:rPr sz="1400" spc="-60" dirty="0">
                          <a:latin typeface="Verdana" panose="020B0604030504040204" pitchFamily="34" charset="0"/>
                          <a:ea typeface="Verdana" panose="020B0604030504040204" pitchFamily="34" charset="0"/>
                          <a:cs typeface="Open Sans" panose="020B0606030504020204" pitchFamily="34" charset="0"/>
                        </a:rPr>
                        <a:t>the</a:t>
                      </a:r>
                      <a:r>
                        <a:rPr lang="en-IN" sz="1400" spc="-60" dirty="0">
                          <a:latin typeface="Verdana" panose="020B0604030504040204" pitchFamily="34" charset="0"/>
                          <a:ea typeface="Verdana" panose="020B0604030504040204" pitchFamily="34" charset="0"/>
                          <a:cs typeface="Open Sans" panose="020B0606030504020204" pitchFamily="34" charset="0"/>
                        </a:rPr>
                        <a:t> </a:t>
                      </a:r>
                      <a:r>
                        <a:rPr sz="1400" spc="-60" dirty="0">
                          <a:latin typeface="Verdana" panose="020B0604030504040204" pitchFamily="34" charset="0"/>
                          <a:ea typeface="Verdana" panose="020B0604030504040204" pitchFamily="34" charset="0"/>
                          <a:cs typeface="Open Sans" panose="020B0606030504020204" pitchFamily="34" charset="0"/>
                        </a:rPr>
                        <a:t>problem?</a:t>
                      </a:r>
                      <a:endParaRPr sz="1400" dirty="0">
                        <a:latin typeface="Verdana" panose="020B0604030504040204" pitchFamily="34" charset="0"/>
                        <a:ea typeface="Verdana" panose="020B0604030504040204" pitchFamily="34" charset="0"/>
                        <a:cs typeface="Open Sans" panose="020B0606030504020204" pitchFamily="34" charset="0"/>
                      </a:endParaRPr>
                    </a:p>
                  </a:txBody>
                  <a:tcPr marL="0" marR="0" marT="82683" marB="0">
                    <a:lnL w="9525">
                      <a:solidFill>
                        <a:srgbClr val="FBBD00"/>
                      </a:solidFill>
                      <a:prstDash val="solid"/>
                    </a:lnL>
                    <a:lnR w="9525">
                      <a:solidFill>
                        <a:srgbClr val="FBBD00"/>
                      </a:solidFill>
                      <a:prstDash val="solid"/>
                    </a:lnR>
                    <a:lnT w="9525">
                      <a:solidFill>
                        <a:srgbClr val="FBBD00"/>
                      </a:solidFill>
                      <a:prstDash val="solid"/>
                    </a:lnT>
                    <a:lnB w="9525">
                      <a:solidFill>
                        <a:srgbClr val="FBBD00"/>
                      </a:solidFill>
                      <a:prstDash val="solid"/>
                    </a:lnB>
                  </a:tcPr>
                </a:tc>
                <a:extLst>
                  <a:ext uri="{0D108BD9-81ED-4DB2-BD59-A6C34878D82A}">
                    <a16:rowId xmlns:a16="http://schemas.microsoft.com/office/drawing/2014/main" val="10000"/>
                  </a:ext>
                </a:extLst>
              </a:tr>
              <a:tr h="889931">
                <a:tc rowSpan="2">
                  <a:txBody>
                    <a:bodyPr/>
                    <a:lstStyle/>
                    <a:p>
                      <a:pPr marL="85090">
                        <a:lnSpc>
                          <a:spcPct val="100000"/>
                        </a:lnSpc>
                        <a:spcBef>
                          <a:spcPts val="640"/>
                        </a:spcBef>
                      </a:pPr>
                      <a:r>
                        <a:rPr sz="1400" b="1" kern="1200" spc="-130" dirty="0">
                          <a:solidFill>
                            <a:schemeClr val="tx1"/>
                          </a:solidFill>
                          <a:latin typeface="Verdana" panose="020B0604030504040204" pitchFamily="34" charset="0"/>
                          <a:ea typeface="Verdana" panose="020B0604030504040204" pitchFamily="34" charset="0"/>
                          <a:cs typeface="Open Sans" panose="020B0606030504020204" pitchFamily="34" charset="0"/>
                        </a:rPr>
                        <a:t>CUSTOMERS</a:t>
                      </a:r>
                    </a:p>
                    <a:p>
                      <a:pPr marL="85090" marR="702310">
                        <a:lnSpc>
                          <a:spcPct val="100000"/>
                        </a:lnSpc>
                      </a:pPr>
                      <a:r>
                        <a:rPr sz="1400" spc="-40" dirty="0">
                          <a:latin typeface="Verdana" panose="020B0604030504040204" pitchFamily="34" charset="0"/>
                          <a:ea typeface="Verdana" panose="020B0604030504040204" pitchFamily="34" charset="0"/>
                          <a:cs typeface="Open Sans" panose="020B0606030504020204" pitchFamily="34" charset="0"/>
                        </a:rPr>
                        <a:t>Who</a:t>
                      </a:r>
                      <a:r>
                        <a:rPr lang="en-IN" sz="1400" spc="-40" dirty="0">
                          <a:latin typeface="Verdana" panose="020B0604030504040204" pitchFamily="34" charset="0"/>
                          <a:ea typeface="Verdana" panose="020B0604030504040204" pitchFamily="34" charset="0"/>
                          <a:cs typeface="Open Sans" panose="020B0606030504020204" pitchFamily="34" charset="0"/>
                        </a:rPr>
                        <a:t> </a:t>
                      </a:r>
                      <a:r>
                        <a:rPr sz="1400" spc="-40" dirty="0">
                          <a:latin typeface="Verdana" panose="020B0604030504040204" pitchFamily="34" charset="0"/>
                          <a:ea typeface="Verdana" panose="020B0604030504040204" pitchFamily="34" charset="0"/>
                          <a:cs typeface="Open Sans" panose="020B0606030504020204" pitchFamily="34" charset="0"/>
                        </a:rPr>
                        <a:t>has</a:t>
                      </a:r>
                      <a:r>
                        <a:rPr lang="en-IN" sz="1400" spc="-40" dirty="0">
                          <a:latin typeface="Verdana" panose="020B0604030504040204" pitchFamily="34" charset="0"/>
                          <a:ea typeface="Verdana" panose="020B0604030504040204" pitchFamily="34" charset="0"/>
                          <a:cs typeface="Open Sans" panose="020B0606030504020204" pitchFamily="34" charset="0"/>
                        </a:rPr>
                        <a:t> </a:t>
                      </a:r>
                      <a:r>
                        <a:rPr sz="1400" spc="-40" dirty="0">
                          <a:latin typeface="Verdana" panose="020B0604030504040204" pitchFamily="34" charset="0"/>
                          <a:ea typeface="Verdana" panose="020B0604030504040204" pitchFamily="34" charset="0"/>
                          <a:cs typeface="Open Sans" panose="020B0606030504020204" pitchFamily="34" charset="0"/>
                        </a:rPr>
                        <a:t>the</a:t>
                      </a:r>
                      <a:r>
                        <a:rPr sz="1400" spc="-245" dirty="0">
                          <a:latin typeface="Verdana" panose="020B0604030504040204" pitchFamily="34" charset="0"/>
                          <a:ea typeface="Verdana" panose="020B0604030504040204" pitchFamily="34" charset="0"/>
                          <a:cs typeface="Open Sans" panose="020B0606030504020204" pitchFamily="34" charset="0"/>
                        </a:rPr>
                        <a:t> </a:t>
                      </a:r>
                      <a:r>
                        <a:rPr sz="1400" spc="-60" dirty="0">
                          <a:latin typeface="Verdana" panose="020B0604030504040204" pitchFamily="34" charset="0"/>
                          <a:ea typeface="Verdana" panose="020B0604030504040204" pitchFamily="34" charset="0"/>
                          <a:cs typeface="Open Sans" panose="020B0606030504020204" pitchFamily="34" charset="0"/>
                        </a:rPr>
                        <a:t>problem</a:t>
                      </a:r>
                      <a:r>
                        <a:rPr lang="en-IN" sz="1400" spc="-60" dirty="0">
                          <a:latin typeface="Verdana" panose="020B0604030504040204" pitchFamily="34" charset="0"/>
                          <a:ea typeface="Verdana" panose="020B0604030504040204" pitchFamily="34" charset="0"/>
                          <a:cs typeface="Open Sans" panose="020B0606030504020204" pitchFamily="34" charset="0"/>
                        </a:rPr>
                        <a:t> </a:t>
                      </a:r>
                      <a:r>
                        <a:rPr sz="1400" spc="-60" dirty="0">
                          <a:latin typeface="Verdana" panose="020B0604030504040204" pitchFamily="34" charset="0"/>
                          <a:ea typeface="Verdana" panose="020B0604030504040204" pitchFamily="34" charset="0"/>
                          <a:cs typeface="Open Sans" panose="020B0606030504020204" pitchFamily="34" charset="0"/>
                        </a:rPr>
                        <a:t>most </a:t>
                      </a:r>
                      <a:r>
                        <a:rPr sz="1400" spc="-55" dirty="0">
                          <a:latin typeface="Verdana" panose="020B0604030504040204" pitchFamily="34" charset="0"/>
                          <a:ea typeface="Verdana" panose="020B0604030504040204" pitchFamily="34" charset="0"/>
                          <a:cs typeface="Open Sans" panose="020B0606030504020204" pitchFamily="34" charset="0"/>
                        </a:rPr>
                        <a:t>often?</a:t>
                      </a:r>
                      <a:endParaRPr sz="1400" dirty="0">
                        <a:latin typeface="Verdana" panose="020B0604030504040204" pitchFamily="34" charset="0"/>
                        <a:ea typeface="Verdana" panose="020B0604030504040204" pitchFamily="34" charset="0"/>
                        <a:cs typeface="Open Sans" panose="020B0606030504020204" pitchFamily="34" charset="0"/>
                      </a:endParaRPr>
                    </a:p>
                  </a:txBody>
                  <a:tcPr marL="0" marR="0" marT="83334" marB="0">
                    <a:lnL w="9525">
                      <a:solidFill>
                        <a:srgbClr val="FBBD00"/>
                      </a:solidFill>
                      <a:prstDash val="solid"/>
                    </a:lnL>
                    <a:lnR w="12700">
                      <a:solidFill>
                        <a:srgbClr val="FBBD00"/>
                      </a:solidFill>
                      <a:prstDash val="solid"/>
                    </a:lnR>
                    <a:lnT w="9525">
                      <a:solidFill>
                        <a:srgbClr val="FBBD00"/>
                      </a:solidFill>
                      <a:prstDash val="solid"/>
                    </a:lnT>
                    <a:lnB w="9525">
                      <a:solidFill>
                        <a:srgbClr val="FBBD00"/>
                      </a:solidFill>
                      <a:prstDash val="solid"/>
                    </a:lnB>
                  </a:tcPr>
                </a:tc>
                <a:tc>
                  <a:txBody>
                    <a:bodyPr/>
                    <a:lstStyle/>
                    <a:p>
                      <a:pPr marL="84455">
                        <a:lnSpc>
                          <a:spcPct val="100000"/>
                        </a:lnSpc>
                        <a:spcBef>
                          <a:spcPts val="640"/>
                        </a:spcBef>
                      </a:pPr>
                      <a:r>
                        <a:rPr sz="1400" b="1" kern="1200" spc="-130" dirty="0">
                          <a:solidFill>
                            <a:schemeClr val="tx1"/>
                          </a:solidFill>
                          <a:latin typeface="Verdana" panose="020B0604030504040204" pitchFamily="34" charset="0"/>
                          <a:ea typeface="Verdana" panose="020B0604030504040204" pitchFamily="34" charset="0"/>
                          <a:cs typeface="Open Sans" panose="020B0606030504020204" pitchFamily="34" charset="0"/>
                        </a:rPr>
                        <a:t>EMOTIONAL</a:t>
                      </a:r>
                      <a:r>
                        <a:rPr lang="en-IN" sz="1400" b="1" spc="-150" dirty="0">
                          <a:latin typeface="Verdana" panose="020B0604030504040204" pitchFamily="34" charset="0"/>
                          <a:ea typeface="Verdana" panose="020B0604030504040204" pitchFamily="34" charset="0"/>
                          <a:cs typeface="Open Sans" panose="020B0606030504020204" pitchFamily="34" charset="0"/>
                        </a:rPr>
                        <a:t> </a:t>
                      </a:r>
                      <a:r>
                        <a:rPr sz="1400" b="1" spc="-150" dirty="0">
                          <a:latin typeface="Verdana" panose="020B0604030504040204" pitchFamily="34" charset="0"/>
                          <a:ea typeface="Verdana" panose="020B0604030504040204" pitchFamily="34" charset="0"/>
                          <a:cs typeface="Open Sans" panose="020B0606030504020204" pitchFamily="34" charset="0"/>
                        </a:rPr>
                        <a:t>IMPACT</a:t>
                      </a:r>
                      <a:endParaRPr sz="1400" dirty="0">
                        <a:latin typeface="Verdana" panose="020B0604030504040204" pitchFamily="34" charset="0"/>
                        <a:ea typeface="Verdana" panose="020B0604030504040204" pitchFamily="34" charset="0"/>
                        <a:cs typeface="Open Sans" panose="020B0606030504020204" pitchFamily="34" charset="0"/>
                      </a:endParaRPr>
                    </a:p>
                    <a:p>
                      <a:pPr marL="84455">
                        <a:lnSpc>
                          <a:spcPct val="100000"/>
                        </a:lnSpc>
                      </a:pPr>
                      <a:r>
                        <a:rPr sz="1400" spc="-50" dirty="0">
                          <a:latin typeface="Verdana" panose="020B0604030504040204" pitchFamily="34" charset="0"/>
                          <a:ea typeface="Verdana" panose="020B0604030504040204" pitchFamily="34" charset="0"/>
                          <a:cs typeface="Open Sans" panose="020B0606030504020204" pitchFamily="34" charset="0"/>
                        </a:rPr>
                        <a:t>How</a:t>
                      </a:r>
                      <a:r>
                        <a:rPr lang="en-IN" sz="1400" spc="-50" dirty="0">
                          <a:latin typeface="Verdana" panose="020B0604030504040204" pitchFamily="34" charset="0"/>
                          <a:ea typeface="Verdana" panose="020B0604030504040204" pitchFamily="34" charset="0"/>
                          <a:cs typeface="Open Sans" panose="020B0606030504020204" pitchFamily="34" charset="0"/>
                        </a:rPr>
                        <a:t> </a:t>
                      </a:r>
                      <a:r>
                        <a:rPr sz="1400" spc="-50" dirty="0">
                          <a:latin typeface="Verdana" panose="020B0604030504040204" pitchFamily="34" charset="0"/>
                          <a:ea typeface="Verdana" panose="020B0604030504040204" pitchFamily="34" charset="0"/>
                          <a:cs typeface="Open Sans" panose="020B0606030504020204" pitchFamily="34" charset="0"/>
                        </a:rPr>
                        <a:t>does</a:t>
                      </a:r>
                      <a:r>
                        <a:rPr lang="en-IN" sz="1400" spc="-50" dirty="0">
                          <a:latin typeface="Verdana" panose="020B0604030504040204" pitchFamily="34" charset="0"/>
                          <a:ea typeface="Verdana" panose="020B0604030504040204" pitchFamily="34" charset="0"/>
                          <a:cs typeface="Open Sans" panose="020B0606030504020204" pitchFamily="34" charset="0"/>
                        </a:rPr>
                        <a:t> </a:t>
                      </a:r>
                      <a:r>
                        <a:rPr sz="1400" spc="-229" dirty="0">
                          <a:latin typeface="Verdana" panose="020B0604030504040204" pitchFamily="34" charset="0"/>
                          <a:ea typeface="Verdana" panose="020B0604030504040204" pitchFamily="34" charset="0"/>
                          <a:cs typeface="Open Sans" panose="020B0606030504020204" pitchFamily="34" charset="0"/>
                        </a:rPr>
                        <a:t> </a:t>
                      </a:r>
                      <a:r>
                        <a:rPr sz="1400" spc="-50" dirty="0">
                          <a:latin typeface="Verdana" panose="020B0604030504040204" pitchFamily="34" charset="0"/>
                          <a:ea typeface="Verdana" panose="020B0604030504040204" pitchFamily="34" charset="0"/>
                          <a:cs typeface="Open Sans" panose="020B0606030504020204" pitchFamily="34" charset="0"/>
                        </a:rPr>
                        <a:t>the</a:t>
                      </a:r>
                      <a:r>
                        <a:rPr lang="en-IN" sz="1400" spc="-50" dirty="0">
                          <a:latin typeface="Verdana" panose="020B0604030504040204" pitchFamily="34" charset="0"/>
                          <a:ea typeface="Verdana" panose="020B0604030504040204" pitchFamily="34" charset="0"/>
                          <a:cs typeface="Open Sans" panose="020B0606030504020204" pitchFamily="34" charset="0"/>
                        </a:rPr>
                        <a:t> </a:t>
                      </a:r>
                      <a:r>
                        <a:rPr sz="1400" spc="-50" dirty="0">
                          <a:latin typeface="Verdana" panose="020B0604030504040204" pitchFamily="34" charset="0"/>
                          <a:ea typeface="Verdana" panose="020B0604030504040204" pitchFamily="34" charset="0"/>
                          <a:cs typeface="Open Sans" panose="020B0606030504020204" pitchFamily="34" charset="0"/>
                        </a:rPr>
                        <a:t>customer</a:t>
                      </a:r>
                      <a:r>
                        <a:rPr sz="1400" spc="-215" dirty="0">
                          <a:latin typeface="Verdana" panose="020B0604030504040204" pitchFamily="34" charset="0"/>
                          <a:ea typeface="Verdana" panose="020B0604030504040204" pitchFamily="34" charset="0"/>
                          <a:cs typeface="Open Sans" panose="020B0606030504020204" pitchFamily="34" charset="0"/>
                        </a:rPr>
                        <a:t> </a:t>
                      </a:r>
                      <a:r>
                        <a:rPr lang="en-IN" sz="1400" spc="-215" dirty="0">
                          <a:latin typeface="Verdana" panose="020B0604030504040204" pitchFamily="34" charset="0"/>
                          <a:ea typeface="Verdana" panose="020B0604030504040204" pitchFamily="34" charset="0"/>
                          <a:cs typeface="Open Sans" panose="020B0606030504020204" pitchFamily="34" charset="0"/>
                        </a:rPr>
                        <a:t> </a:t>
                      </a:r>
                      <a:r>
                        <a:rPr sz="1400" spc="-55" dirty="0">
                          <a:latin typeface="Verdana" panose="020B0604030504040204" pitchFamily="34" charset="0"/>
                          <a:ea typeface="Verdana" panose="020B0604030504040204" pitchFamily="34" charset="0"/>
                          <a:cs typeface="Open Sans" panose="020B0606030504020204" pitchFamily="34" charset="0"/>
                        </a:rPr>
                        <a:t>feel?</a:t>
                      </a:r>
                      <a:endParaRPr sz="1400" dirty="0">
                        <a:latin typeface="Verdana" panose="020B0604030504040204" pitchFamily="34" charset="0"/>
                        <a:ea typeface="Verdana" panose="020B0604030504040204" pitchFamily="34" charset="0"/>
                        <a:cs typeface="Open Sans" panose="020B0606030504020204" pitchFamily="34" charset="0"/>
                      </a:endParaRPr>
                    </a:p>
                  </a:txBody>
                  <a:tcPr marL="0" marR="0" marT="83334" marB="0">
                    <a:lnL w="12700">
                      <a:solidFill>
                        <a:srgbClr val="FBBD00"/>
                      </a:solidFill>
                      <a:prstDash val="solid"/>
                    </a:lnL>
                    <a:lnR w="9525">
                      <a:solidFill>
                        <a:srgbClr val="FBBD00"/>
                      </a:solidFill>
                      <a:prstDash val="solid"/>
                    </a:lnR>
                    <a:lnT w="9525">
                      <a:solidFill>
                        <a:srgbClr val="FBBD00"/>
                      </a:solidFill>
                      <a:prstDash val="solid"/>
                    </a:lnT>
                  </a:tcPr>
                </a:tc>
                <a:tc rowSpan="2">
                  <a:txBody>
                    <a:bodyPr/>
                    <a:lstStyle/>
                    <a:p>
                      <a:pPr marL="85725">
                        <a:lnSpc>
                          <a:spcPct val="100000"/>
                        </a:lnSpc>
                        <a:spcBef>
                          <a:spcPts val="640"/>
                        </a:spcBef>
                      </a:pPr>
                      <a:r>
                        <a:rPr sz="1400" b="1" kern="1200" spc="-130" dirty="0">
                          <a:solidFill>
                            <a:schemeClr val="tx1"/>
                          </a:solidFill>
                          <a:latin typeface="Verdana" panose="020B0604030504040204" pitchFamily="34" charset="0"/>
                          <a:ea typeface="Verdana" panose="020B0604030504040204" pitchFamily="34" charset="0"/>
                          <a:cs typeface="Open Sans" panose="020B0606030504020204" pitchFamily="34" charset="0"/>
                        </a:rPr>
                        <a:t>ALTERNATIVE</a:t>
                      </a:r>
                      <a:r>
                        <a:rPr lang="en-IN" sz="1400" b="1" spc="-155" dirty="0">
                          <a:latin typeface="Verdana" panose="020B0604030504040204" pitchFamily="34" charset="0"/>
                          <a:ea typeface="Verdana" panose="020B0604030504040204" pitchFamily="34" charset="0"/>
                          <a:cs typeface="Open Sans" panose="020B0606030504020204" pitchFamily="34" charset="0"/>
                        </a:rPr>
                        <a:t> </a:t>
                      </a:r>
                      <a:r>
                        <a:rPr sz="1400" b="1" kern="1200" spc="-130" dirty="0">
                          <a:solidFill>
                            <a:schemeClr val="tx1"/>
                          </a:solidFill>
                          <a:latin typeface="Verdana" panose="020B0604030504040204" pitchFamily="34" charset="0"/>
                          <a:ea typeface="Verdana" panose="020B0604030504040204" pitchFamily="34" charset="0"/>
                          <a:cs typeface="Open Sans" panose="020B0606030504020204" pitchFamily="34" charset="0"/>
                        </a:rPr>
                        <a:t>SHORTCOMINGS</a:t>
                      </a:r>
                    </a:p>
                    <a:p>
                      <a:pPr marL="85725" marR="247015">
                        <a:lnSpc>
                          <a:spcPct val="100000"/>
                        </a:lnSpc>
                      </a:pPr>
                      <a:r>
                        <a:rPr sz="1400" spc="-50" dirty="0">
                          <a:latin typeface="Verdana" panose="020B0604030504040204" pitchFamily="34" charset="0"/>
                          <a:ea typeface="Verdana" panose="020B0604030504040204" pitchFamily="34" charset="0"/>
                          <a:cs typeface="Open Sans" panose="020B0606030504020204" pitchFamily="34" charset="0"/>
                        </a:rPr>
                        <a:t>What</a:t>
                      </a:r>
                      <a:r>
                        <a:rPr lang="en-IN" sz="1400" spc="-50" dirty="0">
                          <a:latin typeface="Verdana" panose="020B0604030504040204" pitchFamily="34" charset="0"/>
                          <a:ea typeface="Verdana" panose="020B0604030504040204" pitchFamily="34" charset="0"/>
                          <a:cs typeface="Open Sans" panose="020B0606030504020204" pitchFamily="34" charset="0"/>
                        </a:rPr>
                        <a:t> </a:t>
                      </a:r>
                      <a:r>
                        <a:rPr sz="1400" spc="-50" dirty="0">
                          <a:latin typeface="Verdana" panose="020B0604030504040204" pitchFamily="34" charset="0"/>
                          <a:ea typeface="Verdana" panose="020B0604030504040204" pitchFamily="34" charset="0"/>
                          <a:cs typeface="Open Sans" panose="020B0606030504020204" pitchFamily="34" charset="0"/>
                        </a:rPr>
                        <a:t>are</a:t>
                      </a:r>
                      <a:r>
                        <a:rPr lang="en-IN" sz="1400" spc="-50" dirty="0">
                          <a:latin typeface="Verdana" panose="020B0604030504040204" pitchFamily="34" charset="0"/>
                          <a:ea typeface="Verdana" panose="020B0604030504040204" pitchFamily="34" charset="0"/>
                          <a:cs typeface="Open Sans" panose="020B0606030504020204" pitchFamily="34" charset="0"/>
                        </a:rPr>
                        <a:t> </a:t>
                      </a:r>
                      <a:r>
                        <a:rPr sz="1400" spc="-50" dirty="0">
                          <a:latin typeface="Verdana" panose="020B0604030504040204" pitchFamily="34" charset="0"/>
                          <a:ea typeface="Verdana" panose="020B0604030504040204" pitchFamily="34" charset="0"/>
                          <a:cs typeface="Open Sans" panose="020B0606030504020204" pitchFamily="34" charset="0"/>
                        </a:rPr>
                        <a:t>the</a:t>
                      </a:r>
                      <a:r>
                        <a:rPr lang="en-IN" sz="1400" spc="-50" dirty="0">
                          <a:latin typeface="Verdana" panose="020B0604030504040204" pitchFamily="34" charset="0"/>
                          <a:ea typeface="Verdana" panose="020B0604030504040204" pitchFamily="34" charset="0"/>
                          <a:cs typeface="Open Sans" panose="020B0606030504020204" pitchFamily="34" charset="0"/>
                        </a:rPr>
                        <a:t> </a:t>
                      </a:r>
                      <a:r>
                        <a:rPr sz="1400" spc="-50" dirty="0">
                          <a:latin typeface="Verdana" panose="020B0604030504040204" pitchFamily="34" charset="0"/>
                          <a:ea typeface="Verdana" panose="020B0604030504040204" pitchFamily="34" charset="0"/>
                          <a:cs typeface="Open Sans" panose="020B0606030504020204" pitchFamily="34" charset="0"/>
                        </a:rPr>
                        <a:t>disadvantages</a:t>
                      </a:r>
                      <a:r>
                        <a:rPr lang="en-IN" sz="1400" spc="-50" dirty="0">
                          <a:latin typeface="Verdana" panose="020B0604030504040204" pitchFamily="34" charset="0"/>
                          <a:ea typeface="Verdana" panose="020B0604030504040204" pitchFamily="34" charset="0"/>
                          <a:cs typeface="Open Sans" panose="020B0606030504020204" pitchFamily="34" charset="0"/>
                        </a:rPr>
                        <a:t> </a:t>
                      </a:r>
                      <a:r>
                        <a:rPr sz="1400" spc="-50" dirty="0">
                          <a:latin typeface="Verdana" panose="020B0604030504040204" pitchFamily="34" charset="0"/>
                          <a:ea typeface="Verdana" panose="020B0604030504040204" pitchFamily="34" charset="0"/>
                          <a:cs typeface="Open Sans" panose="020B0606030504020204" pitchFamily="34" charset="0"/>
                        </a:rPr>
                        <a:t>of </a:t>
                      </a:r>
                      <a:r>
                        <a:rPr sz="1400" spc="-35" dirty="0">
                          <a:latin typeface="Verdana" panose="020B0604030504040204" pitchFamily="34" charset="0"/>
                          <a:ea typeface="Verdana" panose="020B0604030504040204" pitchFamily="34" charset="0"/>
                          <a:cs typeface="Open Sans" panose="020B0606030504020204" pitchFamily="34" charset="0"/>
                        </a:rPr>
                        <a:t>the  </a:t>
                      </a:r>
                      <a:r>
                        <a:rPr sz="1400" spc="-70" dirty="0">
                          <a:latin typeface="Verdana" panose="020B0604030504040204" pitchFamily="34" charset="0"/>
                          <a:ea typeface="Verdana" panose="020B0604030504040204" pitchFamily="34" charset="0"/>
                          <a:cs typeface="Open Sans" panose="020B0606030504020204" pitchFamily="34" charset="0"/>
                        </a:rPr>
                        <a:t>alternatives?</a:t>
                      </a:r>
                      <a:endParaRPr sz="1400" dirty="0">
                        <a:latin typeface="Verdana" panose="020B0604030504040204" pitchFamily="34" charset="0"/>
                        <a:ea typeface="Verdana" panose="020B0604030504040204" pitchFamily="34" charset="0"/>
                        <a:cs typeface="Open Sans" panose="020B0606030504020204" pitchFamily="34" charset="0"/>
                      </a:endParaRPr>
                    </a:p>
                  </a:txBody>
                  <a:tcPr marL="0" marR="0" marT="83334" marB="0">
                    <a:lnL w="9525">
                      <a:solidFill>
                        <a:srgbClr val="FBBD00"/>
                      </a:solidFill>
                      <a:prstDash val="solid"/>
                    </a:lnL>
                    <a:lnR w="9525">
                      <a:solidFill>
                        <a:srgbClr val="FBBD00"/>
                      </a:solidFill>
                      <a:prstDash val="solid"/>
                    </a:lnR>
                    <a:lnT w="9525">
                      <a:solidFill>
                        <a:srgbClr val="FBBD00"/>
                      </a:solidFill>
                      <a:prstDash val="solid"/>
                    </a:lnT>
                    <a:lnB w="9525">
                      <a:solidFill>
                        <a:srgbClr val="FBBD00"/>
                      </a:solidFill>
                      <a:prstDash val="solid"/>
                    </a:lnB>
                  </a:tcPr>
                </a:tc>
                <a:extLst>
                  <a:ext uri="{0D108BD9-81ED-4DB2-BD59-A6C34878D82A}">
                    <a16:rowId xmlns:a16="http://schemas.microsoft.com/office/drawing/2014/main" val="10001"/>
                  </a:ext>
                </a:extLst>
              </a:tr>
              <a:tr h="2134662">
                <a:tc vMerge="1">
                  <a:txBody>
                    <a:bodyPr/>
                    <a:lstStyle/>
                    <a:p>
                      <a:endParaRPr/>
                    </a:p>
                  </a:txBody>
                  <a:tcPr marL="0" marR="0" marT="81280" marB="0">
                    <a:lnL w="9525">
                      <a:solidFill>
                        <a:srgbClr val="FBBD00"/>
                      </a:solidFill>
                      <a:prstDash val="solid"/>
                    </a:lnL>
                    <a:lnR w="12700">
                      <a:solidFill>
                        <a:srgbClr val="FBBD00"/>
                      </a:solidFill>
                      <a:prstDash val="solid"/>
                    </a:lnR>
                    <a:lnT w="9525">
                      <a:solidFill>
                        <a:srgbClr val="FBBD00"/>
                      </a:solidFill>
                      <a:prstDash val="solid"/>
                    </a:lnT>
                    <a:lnB w="9525">
                      <a:solidFill>
                        <a:srgbClr val="FBBD00"/>
                      </a:solidFill>
                      <a:prstDash val="solid"/>
                    </a:lnB>
                  </a:tcPr>
                </a:tc>
                <a:tc>
                  <a:txBody>
                    <a:bodyPr/>
                    <a:lstStyle/>
                    <a:p>
                      <a:pPr>
                        <a:lnSpc>
                          <a:spcPct val="100000"/>
                        </a:lnSpc>
                      </a:pPr>
                      <a:endParaRPr sz="2100" dirty="0">
                        <a:latin typeface="Verdana" panose="020B0604030504040204" pitchFamily="34" charset="0"/>
                        <a:ea typeface="Verdana" panose="020B0604030504040204" pitchFamily="34" charset="0"/>
                        <a:cs typeface="Open Sans" panose="020B0606030504020204" pitchFamily="34" charset="0"/>
                      </a:endParaRPr>
                    </a:p>
                    <a:p>
                      <a:pPr marL="84455">
                        <a:lnSpc>
                          <a:spcPct val="100000"/>
                        </a:lnSpc>
                        <a:spcBef>
                          <a:spcPts val="795"/>
                        </a:spcBef>
                      </a:pPr>
                      <a:r>
                        <a:rPr sz="1400" b="1" kern="1200" spc="-130" dirty="0">
                          <a:solidFill>
                            <a:schemeClr val="tx1"/>
                          </a:solidFill>
                          <a:latin typeface="Verdana" panose="020B0604030504040204" pitchFamily="34" charset="0"/>
                          <a:ea typeface="Verdana" panose="020B0604030504040204" pitchFamily="34" charset="0"/>
                          <a:cs typeface="Open Sans" panose="020B0606030504020204" pitchFamily="34" charset="0"/>
                        </a:rPr>
                        <a:t>QUANTIFIABLE</a:t>
                      </a:r>
                      <a:r>
                        <a:rPr lang="en-IN" sz="1400" b="1" spc="-145" dirty="0">
                          <a:latin typeface="Verdana" panose="020B0604030504040204" pitchFamily="34" charset="0"/>
                          <a:ea typeface="Verdana" panose="020B0604030504040204" pitchFamily="34" charset="0"/>
                          <a:cs typeface="Open Sans" panose="020B0606030504020204" pitchFamily="34" charset="0"/>
                        </a:rPr>
                        <a:t> </a:t>
                      </a:r>
                      <a:r>
                        <a:rPr sz="1400" b="1" spc="-145" dirty="0">
                          <a:latin typeface="Verdana" panose="020B0604030504040204" pitchFamily="34" charset="0"/>
                          <a:ea typeface="Verdana" panose="020B0604030504040204" pitchFamily="34" charset="0"/>
                          <a:cs typeface="Open Sans" panose="020B0606030504020204" pitchFamily="34" charset="0"/>
                        </a:rPr>
                        <a:t>IMPACT</a:t>
                      </a:r>
                      <a:endParaRPr sz="1400" dirty="0">
                        <a:latin typeface="Verdana" panose="020B0604030504040204" pitchFamily="34" charset="0"/>
                        <a:ea typeface="Verdana" panose="020B0604030504040204" pitchFamily="34" charset="0"/>
                        <a:cs typeface="Open Sans" panose="020B0606030504020204" pitchFamily="34" charset="0"/>
                      </a:endParaRPr>
                    </a:p>
                    <a:p>
                      <a:pPr marL="84455" marR="474345">
                        <a:lnSpc>
                          <a:spcPct val="100000"/>
                        </a:lnSpc>
                      </a:pPr>
                      <a:r>
                        <a:rPr sz="1400" spc="-45" dirty="0">
                          <a:latin typeface="Verdana" panose="020B0604030504040204" pitchFamily="34" charset="0"/>
                          <a:ea typeface="Verdana" panose="020B0604030504040204" pitchFamily="34" charset="0"/>
                          <a:cs typeface="Open Sans" panose="020B0606030504020204" pitchFamily="34" charset="0"/>
                        </a:rPr>
                        <a:t>What</a:t>
                      </a:r>
                      <a:r>
                        <a:rPr lang="en-IN" sz="1400" spc="-45" dirty="0">
                          <a:latin typeface="Verdana" panose="020B0604030504040204" pitchFamily="34" charset="0"/>
                          <a:ea typeface="Verdana" panose="020B0604030504040204" pitchFamily="34" charset="0"/>
                          <a:cs typeface="Open Sans" panose="020B0606030504020204" pitchFamily="34" charset="0"/>
                        </a:rPr>
                        <a:t> </a:t>
                      </a:r>
                      <a:r>
                        <a:rPr sz="1400" spc="-45" dirty="0">
                          <a:latin typeface="Verdana" panose="020B0604030504040204" pitchFamily="34" charset="0"/>
                          <a:ea typeface="Verdana" panose="020B0604030504040204" pitchFamily="34" charset="0"/>
                          <a:cs typeface="Open Sans" panose="020B0606030504020204" pitchFamily="34" charset="0"/>
                        </a:rPr>
                        <a:t>is</a:t>
                      </a:r>
                      <a:r>
                        <a:rPr lang="en-IN" sz="1400" spc="-45" dirty="0">
                          <a:latin typeface="Verdana" panose="020B0604030504040204" pitchFamily="34" charset="0"/>
                          <a:ea typeface="Verdana" panose="020B0604030504040204" pitchFamily="34" charset="0"/>
                          <a:cs typeface="Open Sans" panose="020B0606030504020204" pitchFamily="34" charset="0"/>
                        </a:rPr>
                        <a:t> </a:t>
                      </a:r>
                      <a:r>
                        <a:rPr sz="1400" spc="-45" dirty="0">
                          <a:latin typeface="Verdana" panose="020B0604030504040204" pitchFamily="34" charset="0"/>
                          <a:ea typeface="Verdana" panose="020B0604030504040204" pitchFamily="34" charset="0"/>
                          <a:cs typeface="Open Sans" panose="020B0606030504020204" pitchFamily="34" charset="0"/>
                        </a:rPr>
                        <a:t>the</a:t>
                      </a:r>
                      <a:r>
                        <a:rPr lang="en-IN" sz="1400" spc="-45" dirty="0">
                          <a:latin typeface="Verdana" panose="020B0604030504040204" pitchFamily="34" charset="0"/>
                          <a:ea typeface="Verdana" panose="020B0604030504040204" pitchFamily="34" charset="0"/>
                          <a:cs typeface="Open Sans" panose="020B0606030504020204" pitchFamily="34" charset="0"/>
                        </a:rPr>
                        <a:t> </a:t>
                      </a:r>
                      <a:r>
                        <a:rPr sz="1400" spc="-45" dirty="0">
                          <a:latin typeface="Verdana" panose="020B0604030504040204" pitchFamily="34" charset="0"/>
                          <a:ea typeface="Verdana" panose="020B0604030504040204" pitchFamily="34" charset="0"/>
                          <a:cs typeface="Open Sans" panose="020B0606030504020204" pitchFamily="34" charset="0"/>
                        </a:rPr>
                        <a:t>measurable</a:t>
                      </a:r>
                      <a:r>
                        <a:rPr lang="en-IN" sz="1400" spc="-45" dirty="0">
                          <a:latin typeface="Verdana" panose="020B0604030504040204" pitchFamily="34" charset="0"/>
                          <a:ea typeface="Verdana" panose="020B0604030504040204" pitchFamily="34" charset="0"/>
                          <a:cs typeface="Open Sans" panose="020B0606030504020204" pitchFamily="34" charset="0"/>
                        </a:rPr>
                        <a:t> </a:t>
                      </a:r>
                      <a:r>
                        <a:rPr sz="1400" spc="-45" dirty="0">
                          <a:latin typeface="Verdana" panose="020B0604030504040204" pitchFamily="34" charset="0"/>
                          <a:ea typeface="Verdana" panose="020B0604030504040204" pitchFamily="34" charset="0"/>
                          <a:cs typeface="Open Sans" panose="020B0606030504020204" pitchFamily="34" charset="0"/>
                        </a:rPr>
                        <a:t>impact  </a:t>
                      </a:r>
                      <a:r>
                        <a:rPr sz="1400" spc="-60" dirty="0">
                          <a:latin typeface="Verdana" panose="020B0604030504040204" pitchFamily="34" charset="0"/>
                          <a:ea typeface="Verdana" panose="020B0604030504040204" pitchFamily="34" charset="0"/>
                          <a:cs typeface="Open Sans" panose="020B0606030504020204" pitchFamily="34" charset="0"/>
                        </a:rPr>
                        <a:t>(include</a:t>
                      </a:r>
                      <a:r>
                        <a:rPr lang="en-IN" sz="1400" spc="-60" dirty="0">
                          <a:latin typeface="Verdana" panose="020B0604030504040204" pitchFamily="34" charset="0"/>
                          <a:ea typeface="Verdana" panose="020B0604030504040204" pitchFamily="34" charset="0"/>
                          <a:cs typeface="Open Sans" panose="020B0606030504020204" pitchFamily="34" charset="0"/>
                        </a:rPr>
                        <a:t> </a:t>
                      </a:r>
                      <a:r>
                        <a:rPr sz="1400" spc="-60" dirty="0">
                          <a:latin typeface="Verdana" panose="020B0604030504040204" pitchFamily="34" charset="0"/>
                          <a:ea typeface="Verdana" panose="020B0604030504040204" pitchFamily="34" charset="0"/>
                          <a:cs typeface="Open Sans" panose="020B0606030504020204" pitchFamily="34" charset="0"/>
                        </a:rPr>
                        <a:t>units)?</a:t>
                      </a:r>
                      <a:endParaRPr sz="1400" dirty="0">
                        <a:latin typeface="Verdana" panose="020B0604030504040204" pitchFamily="34" charset="0"/>
                        <a:ea typeface="Verdana" panose="020B0604030504040204" pitchFamily="34" charset="0"/>
                        <a:cs typeface="Open Sans" panose="020B0606030504020204" pitchFamily="34" charset="0"/>
                      </a:endParaRPr>
                    </a:p>
                  </a:txBody>
                  <a:tcPr marL="0" marR="0" marT="0" marB="0">
                    <a:lnL w="12700">
                      <a:solidFill>
                        <a:srgbClr val="FBBD00"/>
                      </a:solidFill>
                      <a:prstDash val="solid"/>
                    </a:lnL>
                    <a:lnR w="9525">
                      <a:solidFill>
                        <a:srgbClr val="FBBD00"/>
                      </a:solidFill>
                      <a:prstDash val="solid"/>
                    </a:lnR>
                    <a:lnB w="9525">
                      <a:solidFill>
                        <a:srgbClr val="FBBD00"/>
                      </a:solidFill>
                      <a:prstDash val="solid"/>
                    </a:lnB>
                  </a:tcPr>
                </a:tc>
                <a:tc vMerge="1">
                  <a:txBody>
                    <a:bodyPr/>
                    <a:lstStyle/>
                    <a:p>
                      <a:endParaRPr/>
                    </a:p>
                  </a:txBody>
                  <a:tcPr marL="0" marR="0" marT="81280" marB="0">
                    <a:lnL w="9525">
                      <a:solidFill>
                        <a:srgbClr val="FBBD00"/>
                      </a:solidFill>
                      <a:prstDash val="solid"/>
                    </a:lnL>
                    <a:lnR w="9525">
                      <a:solidFill>
                        <a:srgbClr val="FBBD00"/>
                      </a:solidFill>
                      <a:prstDash val="solid"/>
                    </a:lnR>
                    <a:lnT w="9525">
                      <a:solidFill>
                        <a:srgbClr val="FBBD00"/>
                      </a:solidFill>
                      <a:prstDash val="solid"/>
                    </a:lnT>
                    <a:lnB w="9525">
                      <a:solidFill>
                        <a:srgbClr val="FBBD00"/>
                      </a:solidFill>
                      <a:prstDash val="solid"/>
                    </a:lnB>
                  </a:tcPr>
                </a:tc>
                <a:extLst>
                  <a:ext uri="{0D108BD9-81ED-4DB2-BD59-A6C34878D82A}">
                    <a16:rowId xmlns:a16="http://schemas.microsoft.com/office/drawing/2014/main" val="10002"/>
                  </a:ext>
                </a:extLst>
              </a:tr>
            </a:tbl>
          </a:graphicData>
        </a:graphic>
      </p:graphicFrame>
      <p:sp>
        <p:nvSpPr>
          <p:cNvPr id="4" name="object 4"/>
          <p:cNvSpPr txBox="1">
            <a:spLocks noGrp="1"/>
          </p:cNvSpPr>
          <p:nvPr>
            <p:ph type="sldNum" sz="quarter" idx="12"/>
          </p:nvPr>
        </p:nvSpPr>
        <p:spPr>
          <a:xfrm>
            <a:off x="6718838" y="6602494"/>
            <a:ext cx="2187529" cy="203796"/>
          </a:xfrm>
          <a:prstGeom prst="rect">
            <a:avLst/>
          </a:prstGeom>
        </p:spPr>
        <p:txBody>
          <a:bodyPr vert="horz" wrap="square" lIns="0" tIns="14323" rIns="0" bIns="0" rtlCol="0" anchor="ctr">
            <a:spAutoFit/>
          </a:bodyPr>
          <a:lstStyle/>
          <a:p>
            <a:pPr marL="39064">
              <a:spcBef>
                <a:spcPts val="113"/>
              </a:spcBef>
            </a:pPr>
            <a:fld id="{81D60167-4931-47E6-BA6A-407CBD079E47}" type="slidenum">
              <a:rPr dirty="0">
                <a:latin typeface="Verdana" panose="020B0604030504040204" pitchFamily="34" charset="0"/>
                <a:ea typeface="Verdana" panose="020B0604030504040204" pitchFamily="34" charset="0"/>
              </a:rPr>
              <a:pPr marL="39064">
                <a:spcBef>
                  <a:spcPts val="113"/>
                </a:spcBef>
              </a:pPr>
              <a:t>3</a:t>
            </a:fld>
            <a:endParaRPr dirty="0">
              <a:latin typeface="Verdana" panose="020B0604030504040204" pitchFamily="34" charset="0"/>
              <a:ea typeface="Verdana" panose="020B0604030504040204" pitchFamily="34" charset="0"/>
            </a:endParaRPr>
          </a:p>
        </p:txBody>
      </p:sp>
      <p:sp>
        <p:nvSpPr>
          <p:cNvPr id="3" name="object 3"/>
          <p:cNvSpPr txBox="1">
            <a:spLocks noGrp="1"/>
          </p:cNvSpPr>
          <p:nvPr>
            <p:ph type="title"/>
          </p:nvPr>
        </p:nvSpPr>
        <p:spPr>
          <a:xfrm>
            <a:off x="304800" y="256304"/>
            <a:ext cx="15304106" cy="1040529"/>
          </a:xfrm>
          <a:prstGeom prst="rect">
            <a:avLst/>
          </a:prstGeom>
        </p:spPr>
        <p:txBody>
          <a:bodyPr vert="horz" wrap="square" lIns="0" tIns="12370" rIns="0" bIns="0" rtlCol="0" anchor="ctr">
            <a:spAutoFit/>
          </a:bodyPr>
          <a:lstStyle/>
          <a:p>
            <a:pPr>
              <a:lnSpc>
                <a:spcPts val="8747"/>
              </a:lnSpc>
              <a:spcBef>
                <a:spcPts val="97"/>
              </a:spcBef>
            </a:pPr>
            <a:r>
              <a:rPr lang="en-IN" sz="5400" b="1" dirty="0" smtClean="0">
                <a:solidFill>
                  <a:schemeClr val="tx1"/>
                </a:solidFill>
                <a:latin typeface="+mn-lt"/>
                <a:ea typeface="+mn-ea"/>
                <a:cs typeface="Times New Roman" panose="02020603050405020304" pitchFamily="18" charset="0"/>
              </a:rPr>
              <a:t>Problem/Opportunity</a:t>
            </a:r>
            <a:endParaRPr sz="5400" b="1" dirty="0">
              <a:solidFill>
                <a:schemeClr val="tx1"/>
              </a:solidFill>
              <a:latin typeface="+mn-lt"/>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437D10F2-D825-4F14-8721-CF5105D60893}"/>
              </a:ext>
            </a:extLst>
          </p:cNvPr>
          <p:cNvSpPr txBox="1"/>
          <p:nvPr/>
        </p:nvSpPr>
        <p:spPr>
          <a:xfrm>
            <a:off x="16141386" y="593446"/>
            <a:ext cx="1422954" cy="623248"/>
          </a:xfrm>
          <a:prstGeom prst="rect">
            <a:avLst/>
          </a:prstGeom>
          <a:noFill/>
        </p:spPr>
        <p:txBody>
          <a:bodyPr wrap="square" lIns="68580" tIns="34290" rIns="68580" bIns="34290" rtlCol="0" anchor="t">
            <a:spAutoFit/>
          </a:bodyPr>
          <a:lstStyle/>
          <a:p>
            <a:pPr algn="ctr"/>
            <a:r>
              <a:rPr lang="en-US" b="1" dirty="0" smtClean="0"/>
              <a:t>Place your logo here</a:t>
            </a:r>
            <a:endParaRPr lang="en-ZA" b="1" dirty="0"/>
          </a:p>
        </p:txBody>
      </p:sp>
      <p:sp>
        <p:nvSpPr>
          <p:cNvPr id="15" name="Rectangle 14">
            <a:extLst>
              <a:ext uri="{FF2B5EF4-FFF2-40B4-BE49-F238E27FC236}">
                <a16:creationId xmlns:a16="http://schemas.microsoft.com/office/drawing/2014/main" id="{5DE34494-019C-4AF1-907B-33245967C575}"/>
              </a:ext>
            </a:extLst>
          </p:cNvPr>
          <p:cNvSpPr/>
          <p:nvPr/>
        </p:nvSpPr>
        <p:spPr>
          <a:xfrm>
            <a:off x="15945620" y="192626"/>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5" name="Rectangle 4"/>
          <p:cNvSpPr/>
          <p:nvPr/>
        </p:nvSpPr>
        <p:spPr>
          <a:xfrm>
            <a:off x="914400" y="6815207"/>
            <a:ext cx="9144000" cy="1110560"/>
          </a:xfrm>
          <a:prstGeom prst="rect">
            <a:avLst/>
          </a:prstGeom>
        </p:spPr>
        <p:txBody>
          <a:bodyPr>
            <a:spAutoFit/>
          </a:bodyPr>
          <a:lstStyle/>
          <a:p>
            <a:endParaRPr lang="en-US" dirty="0"/>
          </a:p>
          <a:p>
            <a:pPr marL="93102">
              <a:spcBef>
                <a:spcPts val="195"/>
              </a:spcBef>
            </a:pPr>
            <a:endParaRPr lang="en-US" sz="1050" spc="-82" dirty="0">
              <a:latin typeface="Verdana" panose="020B0604030504040204" pitchFamily="34" charset="0"/>
              <a:ea typeface="Verdana" panose="020B0604030504040204" pitchFamily="34" charset="0"/>
              <a:cs typeface="Open Sans" panose="020B0606030504020204" pitchFamily="34" charset="0"/>
            </a:endParaRPr>
          </a:p>
          <a:p>
            <a:endParaRPr lang="en-US" dirty="0"/>
          </a:p>
          <a:p>
            <a:endParaRPr lang="en-IN" dirty="0"/>
          </a:p>
        </p:txBody>
      </p:sp>
      <p:sp>
        <p:nvSpPr>
          <p:cNvPr id="16" name="Rectangle 15"/>
          <p:cNvSpPr/>
          <p:nvPr/>
        </p:nvSpPr>
        <p:spPr>
          <a:xfrm>
            <a:off x="10363200" y="8156199"/>
            <a:ext cx="7892374" cy="830997"/>
          </a:xfrm>
          <a:prstGeom prst="rect">
            <a:avLst/>
          </a:prstGeom>
          <a:solidFill>
            <a:srgbClr val="FFC000"/>
          </a:solidFill>
        </p:spPr>
        <p:txBody>
          <a:bodyPr wrap="square">
            <a:spAutoFit/>
          </a:bodyPr>
          <a:lstStyle/>
          <a:p>
            <a:r>
              <a:rPr lang="en-US" sz="2400" dirty="0">
                <a:latin typeface="+mj-lt"/>
              </a:rPr>
              <a:t>	</a:t>
            </a:r>
            <a:r>
              <a:rPr lang="en-US" sz="2400" dirty="0" smtClean="0">
                <a:latin typeface="+mj-lt"/>
              </a:rPr>
              <a:t>This table helps you </a:t>
            </a:r>
            <a:r>
              <a:rPr lang="en-US" sz="2400" dirty="0">
                <a:latin typeface="+mj-lt"/>
              </a:rPr>
              <a:t>define the problem </a:t>
            </a:r>
            <a:r>
              <a:rPr lang="en-US" sz="2400" dirty="0" smtClean="0">
                <a:latin typeface="+mj-lt"/>
              </a:rPr>
              <a:t>and existing  </a:t>
            </a:r>
            <a:r>
              <a:rPr lang="en-US" sz="2400" dirty="0">
                <a:latin typeface="+mj-lt"/>
              </a:rPr>
              <a:t>market gaps.</a:t>
            </a:r>
          </a:p>
        </p:txBody>
      </p:sp>
      <p:pic>
        <p:nvPicPr>
          <p:cNvPr id="18"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0591800" y="8085054"/>
            <a:ext cx="651510" cy="637001"/>
          </a:xfrm>
          <a:prstGeom prst="rect">
            <a:avLst/>
          </a:prstGeom>
        </p:spPr>
      </p:pic>
    </p:spTree>
    <p:extLst>
      <p:ext uri="{BB962C8B-B14F-4D97-AF65-F5344CB8AC3E}">
        <p14:creationId xmlns:p14="http://schemas.microsoft.com/office/powerpoint/2010/main" val="2803195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5"/>
          <p:cNvSpPr txBox="1"/>
          <p:nvPr/>
        </p:nvSpPr>
        <p:spPr>
          <a:xfrm>
            <a:off x="457200" y="217695"/>
            <a:ext cx="12338484" cy="1039900"/>
          </a:xfrm>
          <a:prstGeom prst="rect">
            <a:avLst/>
          </a:prstGeom>
        </p:spPr>
        <p:txBody>
          <a:bodyPr wrap="square" lIns="0" tIns="0" rIns="0" bIns="0" rtlCol="0" anchor="t">
            <a:spAutoFit/>
          </a:bodyPr>
          <a:lstStyle/>
          <a:p>
            <a:pPr>
              <a:lnSpc>
                <a:spcPts val="8747"/>
              </a:lnSpc>
              <a:spcBef>
                <a:spcPts val="97"/>
              </a:spcBef>
            </a:pPr>
            <a:r>
              <a:rPr lang="en-US" sz="5400" b="1" dirty="0" smtClean="0"/>
              <a:t>Problem Interviews And Surveys Results  </a:t>
            </a:r>
            <a:endParaRPr lang="en-US" sz="5400" b="1" dirty="0"/>
          </a:p>
        </p:txBody>
      </p:sp>
      <p:sp>
        <p:nvSpPr>
          <p:cNvPr id="36" name="TextBox 35">
            <a:extLst>
              <a:ext uri="{FF2B5EF4-FFF2-40B4-BE49-F238E27FC236}">
                <a16:creationId xmlns:a16="http://schemas.microsoft.com/office/drawing/2014/main" id="{437D10F2-D825-4F14-8721-CF5105D60893}"/>
              </a:ext>
            </a:extLst>
          </p:cNvPr>
          <p:cNvSpPr txBox="1"/>
          <p:nvPr/>
        </p:nvSpPr>
        <p:spPr>
          <a:xfrm>
            <a:off x="16070778" y="1079316"/>
            <a:ext cx="1422954" cy="623248"/>
          </a:xfrm>
          <a:prstGeom prst="rect">
            <a:avLst/>
          </a:prstGeom>
          <a:noFill/>
        </p:spPr>
        <p:txBody>
          <a:bodyPr wrap="square" lIns="68580" tIns="34290" rIns="68580" bIns="34290" rtlCol="0" anchor="t">
            <a:spAutoFit/>
          </a:bodyPr>
          <a:lstStyle/>
          <a:p>
            <a:pPr algn="ctr"/>
            <a:r>
              <a:rPr lang="en-US" b="1" dirty="0" smtClean="0"/>
              <a:t>Place your logo here</a:t>
            </a:r>
            <a:endParaRPr lang="en-ZA" b="1" dirty="0"/>
          </a:p>
        </p:txBody>
      </p:sp>
      <p:sp>
        <p:nvSpPr>
          <p:cNvPr id="37" name="Rectangle 36">
            <a:extLst>
              <a:ext uri="{FF2B5EF4-FFF2-40B4-BE49-F238E27FC236}">
                <a16:creationId xmlns:a16="http://schemas.microsoft.com/office/drawing/2014/main" id="{5DE34494-019C-4AF1-907B-33245967C575}"/>
              </a:ext>
            </a:extLst>
          </p:cNvPr>
          <p:cNvSpPr/>
          <p:nvPr/>
        </p:nvSpPr>
        <p:spPr>
          <a:xfrm>
            <a:off x="15875012" y="678496"/>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14" name="Rectangle 13"/>
          <p:cNvSpPr/>
          <p:nvPr/>
        </p:nvSpPr>
        <p:spPr>
          <a:xfrm>
            <a:off x="10668000" y="6294296"/>
            <a:ext cx="7358659" cy="2308324"/>
          </a:xfrm>
          <a:prstGeom prst="rect">
            <a:avLst/>
          </a:prstGeom>
          <a:solidFill>
            <a:srgbClr val="FFC000"/>
          </a:solidFill>
        </p:spPr>
        <p:txBody>
          <a:bodyPr wrap="square">
            <a:spAutoFit/>
          </a:bodyPr>
          <a:lstStyle/>
          <a:p>
            <a:r>
              <a:rPr lang="en-US" sz="2400" dirty="0" smtClean="0">
                <a:solidFill>
                  <a:srgbClr val="000000"/>
                </a:solidFill>
                <a:latin typeface="Avenir"/>
              </a:rPr>
              <a:t>	</a:t>
            </a:r>
          </a:p>
          <a:p>
            <a:pPr algn="just"/>
            <a:r>
              <a:rPr lang="en-US" sz="2400" dirty="0">
                <a:solidFill>
                  <a:srgbClr val="000000"/>
                </a:solidFill>
                <a:latin typeface="Avenir"/>
              </a:rPr>
              <a:t>	</a:t>
            </a:r>
            <a:r>
              <a:rPr lang="en-US" sz="2400" dirty="0" smtClean="0">
                <a:solidFill>
                  <a:srgbClr val="000000"/>
                </a:solidFill>
                <a:latin typeface="Avenir"/>
              </a:rPr>
              <a:t>The aim of this slide is to capture the customer responses to substantiate and  validate the problem your venture is solving. Present result analysis of the problem interviews conducted with your potential customers in graphical representation.</a:t>
            </a:r>
            <a:endParaRPr lang="en-US" sz="2400" dirty="0"/>
          </a:p>
        </p:txBody>
      </p:sp>
      <p:sp>
        <p:nvSpPr>
          <p:cNvPr id="17" name="Rectangle 16"/>
          <p:cNvSpPr/>
          <p:nvPr/>
        </p:nvSpPr>
        <p:spPr>
          <a:xfrm>
            <a:off x="838200" y="1967181"/>
            <a:ext cx="11201400" cy="6001643"/>
          </a:xfrm>
          <a:prstGeom prst="rect">
            <a:avLst/>
          </a:prstGeom>
          <a:noFill/>
        </p:spPr>
        <p:txBody>
          <a:bodyPr wrap="square">
            <a:spAutoFit/>
          </a:bodyPr>
          <a:lstStyle/>
          <a:p>
            <a:pPr marL="457200" indent="-457200">
              <a:buFont typeface="Arial" panose="020B0604020202020204" pitchFamily="34" charset="0"/>
              <a:buChar char="•"/>
            </a:pPr>
            <a:r>
              <a:rPr lang="pt-BR" sz="3200" dirty="0"/>
              <a:t>How many customers did you interview? </a:t>
            </a:r>
            <a:endParaRPr lang="pt-BR" sz="3200" dirty="0" smtClean="0"/>
          </a:p>
          <a:p>
            <a:pPr marL="457200" indent="-457200">
              <a:buFont typeface="Arial" panose="020B0604020202020204" pitchFamily="34" charset="0"/>
              <a:buChar char="•"/>
            </a:pPr>
            <a:endParaRPr lang="pt-BR" sz="3200" dirty="0"/>
          </a:p>
          <a:p>
            <a:pPr marL="457200" indent="-457200">
              <a:buFont typeface="Arial" panose="020B0604020202020204" pitchFamily="34" charset="0"/>
              <a:buChar char="•"/>
            </a:pPr>
            <a:r>
              <a:rPr lang="pt-BR" sz="3200" dirty="0" smtClean="0"/>
              <a:t>What was the interview mode?</a:t>
            </a:r>
          </a:p>
          <a:p>
            <a:endParaRPr lang="pt-BR" sz="3200" i="1" dirty="0"/>
          </a:p>
          <a:p>
            <a:pPr marL="457200" indent="-457200">
              <a:buFont typeface="Arial" panose="020B0604020202020204" pitchFamily="34" charset="0"/>
              <a:buChar char="•"/>
            </a:pPr>
            <a:r>
              <a:rPr lang="pt-BR" sz="3200" dirty="0"/>
              <a:t>How many of them agree this is a problem </a:t>
            </a:r>
            <a:r>
              <a:rPr lang="pt-BR" sz="3200" dirty="0" smtClean="0"/>
              <a:t>and wants a solution?</a:t>
            </a:r>
          </a:p>
          <a:p>
            <a:endParaRPr lang="pt-BR" sz="3200" dirty="0"/>
          </a:p>
          <a:p>
            <a:pPr marL="457200" indent="-457200">
              <a:buFont typeface="Arial" panose="020B0604020202020204" pitchFamily="34" charset="0"/>
              <a:buChar char="•"/>
            </a:pPr>
            <a:r>
              <a:rPr lang="pt-BR" sz="3200" dirty="0"/>
              <a:t>How many of them said they </a:t>
            </a:r>
            <a:r>
              <a:rPr lang="pt-BR" sz="3200" dirty="0" smtClean="0"/>
              <a:t>don't </a:t>
            </a:r>
            <a:r>
              <a:rPr lang="pt-BR" sz="3200" dirty="0"/>
              <a:t>need a new </a:t>
            </a:r>
            <a:r>
              <a:rPr lang="pt-BR" sz="3200" dirty="0" smtClean="0"/>
              <a:t>solution?</a:t>
            </a:r>
            <a:endParaRPr lang="pt-BR" sz="3200" dirty="0"/>
          </a:p>
          <a:p>
            <a:pPr marL="457200" indent="-457200">
              <a:buFont typeface="Arial" panose="020B0604020202020204" pitchFamily="34" charset="0"/>
              <a:buChar char="•"/>
            </a:pPr>
            <a:endParaRPr lang="pt-BR" sz="3200" i="1" dirty="0"/>
          </a:p>
          <a:p>
            <a:pPr marL="457200" indent="-457200">
              <a:buFont typeface="Arial" panose="020B0604020202020204" pitchFamily="34" charset="0"/>
              <a:buChar char="•"/>
            </a:pPr>
            <a:endParaRPr lang="pt-BR" sz="3200" i="1" dirty="0"/>
          </a:p>
          <a:p>
            <a:pPr marL="457200" indent="-457200">
              <a:buFont typeface="Arial" panose="020B0604020202020204" pitchFamily="34" charset="0"/>
              <a:buChar char="•"/>
            </a:pPr>
            <a:endParaRPr lang="pt-BR" sz="3200" dirty="0"/>
          </a:p>
          <a:p>
            <a:pPr marL="457200" indent="-457200">
              <a:buFont typeface="Arial" panose="020B0604020202020204" pitchFamily="34" charset="0"/>
              <a:buChar char="•"/>
            </a:pPr>
            <a:endParaRPr lang="pt-BR" sz="3200" i="1" dirty="0"/>
          </a:p>
        </p:txBody>
      </p:sp>
      <p:sp>
        <p:nvSpPr>
          <p:cNvPr id="11" name="Rectangle 10"/>
          <p:cNvSpPr/>
          <p:nvPr/>
        </p:nvSpPr>
        <p:spPr>
          <a:xfrm>
            <a:off x="838200" y="3536969"/>
            <a:ext cx="473206" cy="369332"/>
          </a:xfrm>
          <a:prstGeom prst="rect">
            <a:avLst/>
          </a:prstGeom>
        </p:spPr>
        <p:txBody>
          <a:bodyPr wrap="none">
            <a:spAutoFit/>
          </a:bodyPr>
          <a:lstStyle/>
          <a:p>
            <a:pPr marL="285750" indent="-285750">
              <a:buFont typeface="Arial" panose="020B0604020202020204" pitchFamily="34" charset="0"/>
              <a:buChar char="•"/>
            </a:pPr>
            <a:endParaRPr lang="pt-BR" dirty="0"/>
          </a:p>
        </p:txBody>
      </p:sp>
      <p:pic>
        <p:nvPicPr>
          <p:cNvPr id="21"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0972800" y="6515100"/>
            <a:ext cx="655576" cy="637001"/>
          </a:xfrm>
          <a:prstGeom prst="rect">
            <a:avLst/>
          </a:prstGeom>
        </p:spPr>
      </p:pic>
    </p:spTree>
    <p:extLst>
      <p:ext uri="{BB962C8B-B14F-4D97-AF65-F5344CB8AC3E}">
        <p14:creationId xmlns:p14="http://schemas.microsoft.com/office/powerpoint/2010/main" val="3992274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37D10F2-D825-4F14-8721-CF5105D60893}"/>
              </a:ext>
            </a:extLst>
          </p:cNvPr>
          <p:cNvSpPr txBox="1"/>
          <p:nvPr/>
        </p:nvSpPr>
        <p:spPr>
          <a:xfrm>
            <a:off x="16118497" y="728885"/>
            <a:ext cx="1422954" cy="623248"/>
          </a:xfrm>
          <a:prstGeom prst="rect">
            <a:avLst/>
          </a:prstGeom>
          <a:noFill/>
        </p:spPr>
        <p:txBody>
          <a:bodyPr wrap="square" lIns="68580" tIns="34290" rIns="68580" bIns="34290" rtlCol="0" anchor="t">
            <a:spAutoFit/>
          </a:bodyPr>
          <a:lstStyle/>
          <a:p>
            <a:pPr algn="ctr"/>
            <a:r>
              <a:rPr lang="en-US" b="1" dirty="0" smtClean="0"/>
              <a:t>Place your logo here</a:t>
            </a:r>
            <a:endParaRPr lang="en-ZA" b="1" dirty="0"/>
          </a:p>
        </p:txBody>
      </p:sp>
      <p:sp>
        <p:nvSpPr>
          <p:cNvPr id="15" name="Rectangle 14">
            <a:extLst>
              <a:ext uri="{FF2B5EF4-FFF2-40B4-BE49-F238E27FC236}">
                <a16:creationId xmlns:a16="http://schemas.microsoft.com/office/drawing/2014/main" id="{5DE34494-019C-4AF1-907B-33245967C575}"/>
              </a:ext>
            </a:extLst>
          </p:cNvPr>
          <p:cNvSpPr/>
          <p:nvPr/>
        </p:nvSpPr>
        <p:spPr>
          <a:xfrm>
            <a:off x="15922731" y="328065"/>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graphicFrame>
        <p:nvGraphicFramePr>
          <p:cNvPr id="18" name="Diagram 17"/>
          <p:cNvGraphicFramePr/>
          <p:nvPr>
            <p:extLst>
              <p:ext uri="{D42A27DB-BD31-4B8C-83A1-F6EECF244321}">
                <p14:modId xmlns:p14="http://schemas.microsoft.com/office/powerpoint/2010/main" val="1169359264"/>
              </p:ext>
            </p:extLst>
          </p:nvPr>
        </p:nvGraphicFramePr>
        <p:xfrm>
          <a:off x="-732132" y="1893546"/>
          <a:ext cx="7620000" cy="5481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Rounded Rectangle 18"/>
          <p:cNvSpPr/>
          <p:nvPr/>
        </p:nvSpPr>
        <p:spPr>
          <a:xfrm>
            <a:off x="7543800" y="1872448"/>
            <a:ext cx="9448800" cy="6399784"/>
          </a:xfrm>
          <a:prstGeom prst="roundRect">
            <a:avLst/>
          </a:prstGeom>
          <a:noFill/>
          <a:ln w="12700" cap="flat" cmpd="sng" algn="ctr">
            <a:solidFill>
              <a:srgbClr val="E7E6E6">
                <a:lumMod val="50000"/>
              </a:srgbClr>
            </a:solidFill>
            <a:prstDash val="solid"/>
            <a:miter lim="800000"/>
          </a:ln>
          <a:effectLst/>
        </p:spPr>
        <p:txBody>
          <a:bodyPr rtlCol="0" anchor="ctr"/>
          <a:lstStyle/>
          <a:p>
            <a:pPr algn="just">
              <a:defRPr/>
            </a:pPr>
            <a:r>
              <a:rPr kumimoji="0" lang="en-IN" sz="2400" b="1" i="0" u="none" strike="noStrike" kern="0" cap="none" spc="0" normalizeH="0" baseline="0" noProof="0" dirty="0" smtClean="0">
                <a:ln>
                  <a:noFill/>
                </a:ln>
                <a:effectLst/>
                <a:uLnTx/>
                <a:uFillTx/>
                <a:latin typeface="+mj-lt"/>
              </a:rPr>
              <a:t>How to calculate market size?</a:t>
            </a:r>
          </a:p>
          <a:p>
            <a:pPr algn="just">
              <a:defRPr/>
            </a:pPr>
            <a:endParaRPr kumimoji="0" lang="en-IN" b="0" i="0" u="none" strike="noStrike" kern="0" cap="none" spc="0" normalizeH="0" baseline="0" noProof="0" dirty="0" smtClean="0">
              <a:ln>
                <a:noFill/>
              </a:ln>
              <a:effectLst/>
              <a:uLnTx/>
              <a:uFillTx/>
              <a:latin typeface="+mj-lt"/>
            </a:endParaRPr>
          </a:p>
          <a:p>
            <a:pPr algn="just">
              <a:defRPr/>
            </a:pPr>
            <a:r>
              <a:rPr kumimoji="0" lang="en-IN" b="0" i="0" u="none" strike="noStrike" kern="0" cap="none" spc="0" normalizeH="0" baseline="0" noProof="0" dirty="0" smtClean="0">
                <a:ln>
                  <a:noFill/>
                </a:ln>
                <a:effectLst/>
                <a:uLnTx/>
                <a:uFillTx/>
                <a:latin typeface="+mj-lt"/>
              </a:rPr>
              <a:t>1. Start with Total</a:t>
            </a:r>
            <a:r>
              <a:rPr kumimoji="0" lang="en-IN" b="0" i="0" u="none" strike="noStrike" kern="0" cap="none" spc="0" normalizeH="0" noProof="0" dirty="0" smtClean="0">
                <a:ln>
                  <a:noFill/>
                </a:ln>
                <a:effectLst/>
                <a:uLnTx/>
                <a:uFillTx/>
                <a:latin typeface="+mj-lt"/>
              </a:rPr>
              <a:t> Addressable market- ………………………</a:t>
            </a:r>
          </a:p>
          <a:p>
            <a:pPr algn="just">
              <a:defRPr/>
            </a:pPr>
            <a:endParaRPr lang="en-IN" kern="0" dirty="0">
              <a:latin typeface="+mj-lt"/>
            </a:endParaRPr>
          </a:p>
          <a:p>
            <a:pPr algn="just">
              <a:defRPr/>
            </a:pPr>
            <a:r>
              <a:rPr lang="en-US" dirty="0"/>
              <a:t>TAM refers to the total market demand for a product or service</a:t>
            </a:r>
            <a:r>
              <a:rPr lang="en-US" dirty="0" smtClean="0"/>
              <a:t>.</a:t>
            </a:r>
          </a:p>
          <a:p>
            <a:pPr algn="just">
              <a:defRPr/>
            </a:pPr>
            <a:r>
              <a:rPr lang="en-IN" kern="0" dirty="0" smtClean="0">
                <a:latin typeface="+mj-lt"/>
              </a:rPr>
              <a:t> </a:t>
            </a:r>
            <a:r>
              <a:rPr lang="en-US" dirty="0" smtClean="0">
                <a:latin typeface="+mj-lt"/>
              </a:rPr>
              <a:t>If </a:t>
            </a:r>
            <a:r>
              <a:rPr lang="en-US" dirty="0">
                <a:latin typeface="+mj-lt"/>
              </a:rPr>
              <a:t>you’re entering a pre-existing space (like small business banking) you can research it and </a:t>
            </a:r>
            <a:r>
              <a:rPr lang="en-US" dirty="0" smtClean="0">
                <a:latin typeface="+mj-lt"/>
              </a:rPr>
              <a:t>provide credible sources or </a:t>
            </a:r>
            <a:r>
              <a:rPr lang="en-US" dirty="0">
                <a:latin typeface="+mj-lt"/>
              </a:rPr>
              <a:t>reference points on how you arrived at the TAM.  If you’re creating a new product or space (like Slack), you can estimate the number of customers that would want your product and approximate how much you could charge them</a:t>
            </a:r>
            <a:r>
              <a:rPr lang="en-US" dirty="0" smtClean="0">
                <a:latin typeface="+mj-lt"/>
              </a:rPr>
              <a:t>.</a:t>
            </a:r>
          </a:p>
          <a:p>
            <a:pPr algn="just">
              <a:defRPr/>
            </a:pPr>
            <a:endParaRPr lang="en-US" dirty="0">
              <a:latin typeface="+mj-lt"/>
            </a:endParaRPr>
          </a:p>
          <a:p>
            <a:pPr algn="just">
              <a:defRPr/>
            </a:pPr>
            <a:r>
              <a:rPr lang="en-US" dirty="0" smtClean="0"/>
              <a:t>2. Take your </a:t>
            </a:r>
            <a:r>
              <a:rPr lang="en-US" dirty="0"/>
              <a:t>target </a:t>
            </a:r>
            <a:r>
              <a:rPr lang="en-US" dirty="0" smtClean="0"/>
              <a:t>market (SAM),</a:t>
            </a:r>
            <a:r>
              <a:rPr lang="en-US" dirty="0"/>
              <a:t> within that </a:t>
            </a:r>
            <a:r>
              <a:rPr lang="en-US" dirty="0" smtClean="0"/>
              <a:t>TAM, </a:t>
            </a:r>
            <a:r>
              <a:rPr lang="en-US" dirty="0"/>
              <a:t>which varies depending on geography and other logistical factors.</a:t>
            </a:r>
            <a:r>
              <a:rPr lang="en-US" dirty="0" smtClean="0"/>
              <a:t> </a:t>
            </a:r>
            <a:r>
              <a:rPr lang="en-US" dirty="0"/>
              <a:t>D</a:t>
            </a:r>
            <a:r>
              <a:rPr lang="en-US" dirty="0" smtClean="0"/>
              <a:t>etermine </a:t>
            </a:r>
            <a:r>
              <a:rPr lang="en-US" dirty="0"/>
              <a:t>the penetration potential of your target </a:t>
            </a:r>
            <a:r>
              <a:rPr lang="en-US" dirty="0" smtClean="0"/>
              <a:t>market. This is the portion of the market you can reasonably compete with……………………………..</a:t>
            </a:r>
          </a:p>
          <a:p>
            <a:pPr algn="just">
              <a:defRPr/>
            </a:pPr>
            <a:endParaRPr lang="en-US" dirty="0">
              <a:latin typeface="+mj-lt"/>
            </a:endParaRPr>
          </a:p>
          <a:p>
            <a:pPr algn="just">
              <a:defRPr/>
            </a:pPr>
            <a:r>
              <a:rPr lang="en-US" dirty="0" smtClean="0"/>
              <a:t>3.By </a:t>
            </a:r>
            <a:r>
              <a:rPr lang="en-US" dirty="0"/>
              <a:t>conducting research </a:t>
            </a:r>
            <a:r>
              <a:rPr lang="en-US" dirty="0" smtClean="0"/>
              <a:t>with existing </a:t>
            </a:r>
            <a:r>
              <a:rPr lang="en-US" dirty="0"/>
              <a:t>competitors, distributors etc</a:t>
            </a:r>
            <a:r>
              <a:rPr lang="en-US" dirty="0" smtClean="0"/>
              <a:t>., understand the likely penetration rate………………….</a:t>
            </a:r>
            <a:endParaRPr lang="en-US" dirty="0"/>
          </a:p>
          <a:p>
            <a:pPr algn="just">
              <a:defRPr/>
            </a:pPr>
            <a:endParaRPr lang="en-US" dirty="0"/>
          </a:p>
          <a:p>
            <a:pPr algn="just">
              <a:defRPr/>
            </a:pPr>
            <a:r>
              <a:rPr lang="en-US" dirty="0" smtClean="0"/>
              <a:t>4. Multiply </a:t>
            </a:r>
            <a:r>
              <a:rPr lang="en-US" dirty="0"/>
              <a:t>target market by penetration rate to find your market </a:t>
            </a:r>
            <a:r>
              <a:rPr lang="en-US" dirty="0" smtClean="0"/>
              <a:t>size…………………….</a:t>
            </a:r>
            <a:endParaRPr lang="en-US" dirty="0"/>
          </a:p>
          <a:p>
            <a:pPr algn="just">
              <a:defRPr/>
            </a:pPr>
            <a:endParaRPr lang="en-US" dirty="0">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2700" b="0" i="0" u="none" strike="noStrike" kern="0" cap="none" spc="0" normalizeH="0" noProof="0" dirty="0" smtClean="0">
                <a:ln>
                  <a:noFill/>
                </a:ln>
                <a:solidFill>
                  <a:prstClr val="white"/>
                </a:solidFill>
                <a:effectLst/>
                <a:uLnTx/>
                <a:uFillTx/>
                <a:latin typeface="Calibri" panose="020F0502020204030204"/>
                <a:ea typeface="+mn-ea"/>
                <a:cs typeface="+mn-cs"/>
              </a:rPr>
              <a:t> </a:t>
            </a:r>
            <a:endParaRPr kumimoji="0" lang="en-IN" sz="27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 name="Rectangle 1"/>
          <p:cNvSpPr/>
          <p:nvPr/>
        </p:nvSpPr>
        <p:spPr>
          <a:xfrm>
            <a:off x="9906000" y="8416937"/>
            <a:ext cx="7713573" cy="1846659"/>
          </a:xfrm>
          <a:prstGeom prst="rect">
            <a:avLst/>
          </a:prstGeom>
          <a:solidFill>
            <a:srgbClr val="FFC000"/>
          </a:solidFill>
        </p:spPr>
        <p:txBody>
          <a:bodyPr wrap="square">
            <a:spAutoFit/>
          </a:bodyPr>
          <a:lstStyle/>
          <a:p>
            <a:r>
              <a:rPr lang="en-US" dirty="0" smtClean="0">
                <a:solidFill>
                  <a:srgbClr val="000000"/>
                </a:solidFill>
                <a:latin typeface="+mj-lt"/>
              </a:rPr>
              <a:t>	</a:t>
            </a:r>
          </a:p>
          <a:p>
            <a:r>
              <a:rPr lang="en-US" dirty="0">
                <a:solidFill>
                  <a:srgbClr val="000000"/>
                </a:solidFill>
                <a:latin typeface="+mj-lt"/>
              </a:rPr>
              <a:t>	</a:t>
            </a:r>
            <a:r>
              <a:rPr lang="en-US" sz="2400" dirty="0" smtClean="0">
                <a:solidFill>
                  <a:srgbClr val="000000"/>
                </a:solidFill>
                <a:latin typeface="+mj-lt"/>
              </a:rPr>
              <a:t>This slide is to provide details on Market Size and demonstrate How </a:t>
            </a:r>
            <a:r>
              <a:rPr lang="en-US" sz="2400" dirty="0">
                <a:solidFill>
                  <a:srgbClr val="000000"/>
                </a:solidFill>
                <a:latin typeface="+mj-lt"/>
              </a:rPr>
              <a:t>big </a:t>
            </a:r>
            <a:r>
              <a:rPr lang="en-US" sz="2400" dirty="0" smtClean="0">
                <a:solidFill>
                  <a:srgbClr val="000000"/>
                </a:solidFill>
                <a:latin typeface="+mj-lt"/>
              </a:rPr>
              <a:t>is </a:t>
            </a:r>
            <a:r>
              <a:rPr lang="en-US" sz="2400" dirty="0">
                <a:solidFill>
                  <a:srgbClr val="000000"/>
                </a:solidFill>
                <a:latin typeface="+mj-lt"/>
              </a:rPr>
              <a:t>the </a:t>
            </a:r>
            <a:r>
              <a:rPr lang="en-US" sz="2400" dirty="0" smtClean="0">
                <a:solidFill>
                  <a:srgbClr val="000000"/>
                </a:solidFill>
                <a:latin typeface="+mj-lt"/>
              </a:rPr>
              <a:t>market opportunity your venture is pursuing. Add source/reference to the data presented.</a:t>
            </a:r>
            <a:endParaRPr lang="en-US" sz="2400" dirty="0">
              <a:latin typeface="+mj-lt"/>
            </a:endParaRPr>
          </a:p>
        </p:txBody>
      </p:sp>
      <p:sp>
        <p:nvSpPr>
          <p:cNvPr id="22" name="TextBox 21"/>
          <p:cNvSpPr txBox="1"/>
          <p:nvPr/>
        </p:nvSpPr>
        <p:spPr>
          <a:xfrm>
            <a:off x="239949" y="328065"/>
            <a:ext cx="5675839" cy="646331"/>
          </a:xfrm>
          <a:prstGeom prst="rect">
            <a:avLst/>
          </a:prstGeom>
          <a:noFill/>
        </p:spPr>
        <p:txBody>
          <a:bodyPr wrap="square" rtlCol="0">
            <a:spAutoFit/>
          </a:bodyPr>
          <a:lstStyle/>
          <a:p>
            <a:pPr defTabSz="685800"/>
            <a:r>
              <a:rPr lang="en-US" sz="3600" b="1" dirty="0">
                <a:solidFill>
                  <a:prstClr val="black">
                    <a:lumMod val="85000"/>
                    <a:lumOff val="15000"/>
                  </a:prstClr>
                </a:solidFill>
                <a:latin typeface="Montserrat"/>
              </a:rPr>
              <a:t>Market Size Estimation </a:t>
            </a:r>
          </a:p>
        </p:txBody>
      </p:sp>
      <p:sp>
        <p:nvSpPr>
          <p:cNvPr id="16" name="Rectangle 15"/>
          <p:cNvSpPr/>
          <p:nvPr/>
        </p:nvSpPr>
        <p:spPr>
          <a:xfrm>
            <a:off x="6140613" y="4958834"/>
            <a:ext cx="248786" cy="369332"/>
          </a:xfrm>
          <a:prstGeom prst="rect">
            <a:avLst/>
          </a:prstGeom>
        </p:spPr>
        <p:txBody>
          <a:bodyPr wrap="none">
            <a:spAutoFit/>
          </a:bodyPr>
          <a:lstStyle/>
          <a:p>
            <a:r>
              <a:rPr lang="en-US" dirty="0" smtClean="0">
                <a:solidFill>
                  <a:srgbClr val="2E475D"/>
                </a:solidFill>
                <a:latin typeface="Lexend Deca"/>
              </a:rPr>
              <a:t>.</a:t>
            </a:r>
            <a:endParaRPr lang="en-US" dirty="0"/>
          </a:p>
        </p:txBody>
      </p:sp>
      <p:pic>
        <p:nvPicPr>
          <p:cNvPr id="24"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9914467" y="8527930"/>
            <a:ext cx="655576" cy="637001"/>
          </a:xfrm>
          <a:prstGeom prst="rect">
            <a:avLst/>
          </a:prstGeom>
        </p:spPr>
      </p:pic>
      <p:sp>
        <p:nvSpPr>
          <p:cNvPr id="10" name="TextBox 9"/>
          <p:cNvSpPr txBox="1"/>
          <p:nvPr/>
        </p:nvSpPr>
        <p:spPr>
          <a:xfrm>
            <a:off x="320617" y="9363531"/>
            <a:ext cx="5675839" cy="461665"/>
          </a:xfrm>
          <a:prstGeom prst="rect">
            <a:avLst/>
          </a:prstGeom>
          <a:noFill/>
        </p:spPr>
        <p:txBody>
          <a:bodyPr wrap="square" rtlCol="0">
            <a:spAutoFit/>
          </a:bodyPr>
          <a:lstStyle/>
          <a:p>
            <a:pPr defTabSz="685800"/>
            <a:r>
              <a:rPr lang="en-US" sz="2400" b="1" dirty="0" smtClean="0">
                <a:solidFill>
                  <a:prstClr val="black">
                    <a:lumMod val="85000"/>
                    <a:lumOff val="15000"/>
                  </a:prstClr>
                </a:solidFill>
                <a:latin typeface="Montserrat"/>
              </a:rPr>
              <a:t>Sources: ……</a:t>
            </a:r>
            <a:endParaRPr lang="en-US" sz="2400" b="1" dirty="0">
              <a:solidFill>
                <a:prstClr val="black">
                  <a:lumMod val="85000"/>
                  <a:lumOff val="15000"/>
                </a:prstClr>
              </a:solidFill>
              <a:latin typeface="Montserrat"/>
            </a:endParaRPr>
          </a:p>
        </p:txBody>
      </p:sp>
    </p:spTree>
    <p:extLst>
      <p:ext uri="{BB962C8B-B14F-4D97-AF65-F5344CB8AC3E}">
        <p14:creationId xmlns:p14="http://schemas.microsoft.com/office/powerpoint/2010/main" val="1189678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769111" y="1955330"/>
            <a:ext cx="8991379" cy="1869669"/>
          </a:xfrm>
          <a:prstGeom prst="rect">
            <a:avLst/>
          </a:prstGeom>
          <a:solidFill>
            <a:srgbClr val="FFC000"/>
          </a:solidFill>
        </p:spPr>
        <p:txBody>
          <a:bodyPr wrap="square">
            <a:spAutoFit/>
          </a:bodyPr>
          <a:lstStyle/>
          <a:p>
            <a:pPr defTabSz="1371579"/>
            <a:r>
              <a:rPr lang="en-US" sz="2700" b="1" dirty="0">
                <a:solidFill>
                  <a:schemeClr val="bg1"/>
                </a:solidFill>
                <a:latin typeface="Calibri" panose="020F0502020204030204"/>
              </a:rPr>
              <a:t>Goals</a:t>
            </a:r>
          </a:p>
          <a:p>
            <a:pPr defTabSz="1371579"/>
            <a:endParaRPr lang="en-US" sz="2700" b="1" dirty="0">
              <a:solidFill>
                <a:schemeClr val="bg1"/>
              </a:solidFill>
              <a:latin typeface="Calibri" panose="020F0502020204030204"/>
            </a:endParaRPr>
          </a:p>
          <a:p>
            <a:pPr defTabSz="1371579"/>
            <a:endParaRPr lang="en-US" sz="2700" b="1" dirty="0">
              <a:solidFill>
                <a:schemeClr val="bg1"/>
              </a:solidFill>
              <a:latin typeface="Calibri" panose="020F0502020204030204"/>
            </a:endParaRPr>
          </a:p>
          <a:p>
            <a:pPr defTabSz="1371579"/>
            <a:endParaRPr lang="en-US" sz="1050" b="1" dirty="0">
              <a:solidFill>
                <a:schemeClr val="bg1"/>
              </a:solidFill>
              <a:latin typeface="Calibri" panose="020F0502020204030204"/>
            </a:endParaRPr>
          </a:p>
          <a:p>
            <a:pPr defTabSz="1371579"/>
            <a:endParaRPr lang="en-US" sz="1050" b="1" dirty="0">
              <a:solidFill>
                <a:schemeClr val="bg1"/>
              </a:solidFill>
              <a:latin typeface="Calibri" panose="020F0502020204030204"/>
            </a:endParaRPr>
          </a:p>
          <a:p>
            <a:pPr defTabSz="1371579"/>
            <a:endParaRPr lang="en-US" sz="1050" b="1" dirty="0">
              <a:solidFill>
                <a:schemeClr val="bg1"/>
              </a:solidFill>
              <a:latin typeface="Calibri" panose="020F0502020204030204"/>
            </a:endParaRPr>
          </a:p>
        </p:txBody>
      </p:sp>
      <p:sp>
        <p:nvSpPr>
          <p:cNvPr id="27" name="Rectangle 26"/>
          <p:cNvSpPr/>
          <p:nvPr/>
        </p:nvSpPr>
        <p:spPr>
          <a:xfrm>
            <a:off x="4769110" y="4093457"/>
            <a:ext cx="9144165" cy="1823576"/>
          </a:xfrm>
          <a:prstGeom prst="rect">
            <a:avLst/>
          </a:prstGeom>
          <a:solidFill>
            <a:schemeClr val="accent6"/>
          </a:solidFill>
        </p:spPr>
        <p:txBody>
          <a:bodyPr wrap="square">
            <a:spAutoFit/>
          </a:bodyPr>
          <a:lstStyle/>
          <a:p>
            <a:pPr defTabSz="1371579"/>
            <a:r>
              <a:rPr lang="en-US" sz="2700" b="1" dirty="0" smtClean="0">
                <a:solidFill>
                  <a:schemeClr val="bg1"/>
                </a:solidFill>
                <a:latin typeface="Calibri" panose="020F0502020204030204"/>
              </a:rPr>
              <a:t>Frustrations</a:t>
            </a:r>
          </a:p>
          <a:p>
            <a:pPr defTabSz="1371579"/>
            <a:endParaRPr lang="en-US" sz="2700" b="1" dirty="0">
              <a:solidFill>
                <a:schemeClr val="bg1"/>
              </a:solidFill>
              <a:latin typeface="Calibri" panose="020F0502020204030204"/>
            </a:endParaRPr>
          </a:p>
          <a:p>
            <a:pPr defTabSz="1371579"/>
            <a:r>
              <a:rPr lang="en-US" sz="2700" b="1" dirty="0" smtClean="0">
                <a:solidFill>
                  <a:schemeClr val="bg1"/>
                </a:solidFill>
                <a:latin typeface="Calibri" panose="020F0502020204030204"/>
              </a:rPr>
              <a:t> </a:t>
            </a:r>
            <a:endParaRPr lang="en-US" sz="2700" b="1" dirty="0">
              <a:solidFill>
                <a:schemeClr val="bg1"/>
              </a:solidFill>
              <a:latin typeface="Calibri" panose="020F0502020204030204"/>
            </a:endParaRPr>
          </a:p>
          <a:p>
            <a:pPr defTabSz="1371579"/>
            <a:endParaRPr lang="en-US" sz="1050" b="1" dirty="0">
              <a:solidFill>
                <a:schemeClr val="bg1"/>
              </a:solidFill>
              <a:latin typeface="Calibri" panose="020F0502020204030204"/>
            </a:endParaRPr>
          </a:p>
          <a:p>
            <a:pPr defTabSz="1371579"/>
            <a:endParaRPr lang="en-US" sz="2100" dirty="0">
              <a:solidFill>
                <a:schemeClr val="bg1"/>
              </a:solidFill>
              <a:latin typeface="Calibri" panose="020F0502020204030204"/>
            </a:endParaRPr>
          </a:p>
        </p:txBody>
      </p:sp>
      <p:sp>
        <p:nvSpPr>
          <p:cNvPr id="28" name="Rectangle 27"/>
          <p:cNvSpPr/>
          <p:nvPr/>
        </p:nvSpPr>
        <p:spPr>
          <a:xfrm>
            <a:off x="4724400" y="6155703"/>
            <a:ext cx="9188875" cy="408283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defTabSz="1371579"/>
            <a:r>
              <a:rPr lang="en-US" sz="2700" b="1" dirty="0">
                <a:solidFill>
                  <a:srgbClr val="FD9F4D"/>
                </a:solidFill>
                <a:latin typeface="Calibri" panose="020F0502020204030204"/>
              </a:rPr>
              <a:t>Bio</a:t>
            </a:r>
          </a:p>
          <a:p>
            <a:pPr defTabSz="1371579"/>
            <a:endParaRPr lang="en-US" sz="2700" b="1" dirty="0">
              <a:solidFill>
                <a:srgbClr val="FD9F4D"/>
              </a:solidFill>
              <a:latin typeface="Calibri" panose="020F0502020204030204"/>
            </a:endParaRPr>
          </a:p>
          <a:p>
            <a:pPr defTabSz="1371579"/>
            <a:endParaRPr lang="en-US" sz="2700" b="1" dirty="0">
              <a:solidFill>
                <a:srgbClr val="FD9F4D"/>
              </a:solidFill>
              <a:latin typeface="Calibri" panose="020F0502020204030204"/>
            </a:endParaRPr>
          </a:p>
          <a:p>
            <a:pPr defTabSz="1371579"/>
            <a:endParaRPr lang="en-US" sz="2700" b="1" dirty="0">
              <a:solidFill>
                <a:srgbClr val="FD9F4D"/>
              </a:solidFill>
              <a:latin typeface="Calibri" panose="020F0502020204030204"/>
            </a:endParaRPr>
          </a:p>
          <a:p>
            <a:pPr defTabSz="1371579"/>
            <a:endParaRPr lang="en-US" sz="2700" b="1" dirty="0">
              <a:solidFill>
                <a:srgbClr val="FD9F4D"/>
              </a:solidFill>
              <a:latin typeface="Calibri" panose="020F0502020204030204"/>
            </a:endParaRPr>
          </a:p>
          <a:p>
            <a:pPr defTabSz="1371579"/>
            <a:endParaRPr lang="en-US" sz="2700" b="1" dirty="0">
              <a:solidFill>
                <a:srgbClr val="FD9F4D"/>
              </a:solidFill>
              <a:latin typeface="Calibri" panose="020F0502020204030204"/>
            </a:endParaRPr>
          </a:p>
          <a:p>
            <a:pPr defTabSz="1371579"/>
            <a:endParaRPr lang="en-US" sz="1577" b="1" dirty="0">
              <a:solidFill>
                <a:prstClr val="black"/>
              </a:solidFill>
              <a:latin typeface="Calibri" panose="020F0502020204030204"/>
            </a:endParaRPr>
          </a:p>
          <a:p>
            <a:pPr defTabSz="1371579"/>
            <a:endParaRPr lang="en-US" sz="2100" dirty="0">
              <a:solidFill>
                <a:srgbClr val="052B3E"/>
              </a:solidFill>
              <a:latin typeface="Calibri" panose="020F0502020204030204"/>
            </a:endParaRPr>
          </a:p>
          <a:p>
            <a:pPr defTabSz="1371579"/>
            <a:endParaRPr lang="en-US" dirty="0">
              <a:solidFill>
                <a:srgbClr val="052B3E"/>
              </a:solidFill>
              <a:latin typeface="Calibri" panose="020F0502020204030204"/>
            </a:endParaRPr>
          </a:p>
          <a:p>
            <a:pPr defTabSz="1371579"/>
            <a:endParaRPr lang="en-US" sz="3600" dirty="0">
              <a:solidFill>
                <a:srgbClr val="052B3E"/>
              </a:solidFill>
              <a:latin typeface="Calibri" panose="020F0502020204030204"/>
            </a:endParaRPr>
          </a:p>
        </p:txBody>
      </p:sp>
      <p:sp>
        <p:nvSpPr>
          <p:cNvPr id="31" name="Rectangle 30"/>
          <p:cNvSpPr/>
          <p:nvPr/>
        </p:nvSpPr>
        <p:spPr>
          <a:xfrm>
            <a:off x="609487" y="7130568"/>
            <a:ext cx="1918120" cy="520667"/>
          </a:xfrm>
          <a:prstGeom prst="rect">
            <a:avLst/>
          </a:prstGeom>
        </p:spPr>
        <p:txBody>
          <a:bodyPr wrap="none">
            <a:spAutoFit/>
          </a:bodyPr>
          <a:lstStyle/>
          <a:p>
            <a:pPr defTabSz="1371579"/>
            <a:r>
              <a:rPr lang="en-US" sz="2700" b="1" dirty="0">
                <a:solidFill>
                  <a:srgbClr val="FD9F4D"/>
                </a:solidFill>
                <a:latin typeface="Calibri" panose="020F0502020204030204"/>
              </a:rPr>
              <a:t>Personality </a:t>
            </a:r>
          </a:p>
        </p:txBody>
      </p:sp>
      <p:sp>
        <p:nvSpPr>
          <p:cNvPr id="34" name="Rectangle 33"/>
          <p:cNvSpPr/>
          <p:nvPr/>
        </p:nvSpPr>
        <p:spPr>
          <a:xfrm>
            <a:off x="14158195" y="1437388"/>
            <a:ext cx="2049536" cy="520667"/>
          </a:xfrm>
          <a:prstGeom prst="rect">
            <a:avLst/>
          </a:prstGeom>
        </p:spPr>
        <p:txBody>
          <a:bodyPr wrap="none">
            <a:spAutoFit/>
          </a:bodyPr>
          <a:lstStyle/>
          <a:p>
            <a:pPr defTabSz="1371579"/>
            <a:r>
              <a:rPr lang="en-US" sz="2700" b="1" dirty="0">
                <a:solidFill>
                  <a:srgbClr val="FD9F4D"/>
                </a:solidFill>
                <a:latin typeface="Calibri" panose="020F0502020204030204"/>
              </a:rPr>
              <a:t>Motivations </a:t>
            </a:r>
          </a:p>
        </p:txBody>
      </p:sp>
      <p:sp>
        <p:nvSpPr>
          <p:cNvPr id="5" name="TextBox 4"/>
          <p:cNvSpPr txBox="1"/>
          <p:nvPr/>
        </p:nvSpPr>
        <p:spPr>
          <a:xfrm>
            <a:off x="495965" y="5722648"/>
            <a:ext cx="4497266" cy="1088668"/>
          </a:xfrm>
          <a:prstGeom prst="rect">
            <a:avLst/>
          </a:prstGeom>
          <a:noFill/>
        </p:spPr>
        <p:txBody>
          <a:bodyPr wrap="square" rtlCol="0">
            <a:spAutoFit/>
          </a:bodyPr>
          <a:lstStyle/>
          <a:p>
            <a:pPr defTabSz="1371579"/>
            <a:r>
              <a:rPr lang="en-US" sz="2100" dirty="0">
                <a:solidFill>
                  <a:srgbClr val="052B3E"/>
                </a:solidFill>
                <a:latin typeface="Calibri" panose="020F0502020204030204"/>
              </a:rPr>
              <a:t>Age: </a:t>
            </a:r>
          </a:p>
          <a:p>
            <a:pPr defTabSz="1371579"/>
            <a:r>
              <a:rPr lang="en-US" sz="2100" dirty="0">
                <a:solidFill>
                  <a:srgbClr val="052B3E"/>
                </a:solidFill>
                <a:latin typeface="Calibri" panose="020F0502020204030204"/>
              </a:rPr>
              <a:t>Occupation: 	</a:t>
            </a:r>
          </a:p>
          <a:p>
            <a:pPr defTabSz="1371579"/>
            <a:r>
              <a:rPr lang="en-US" sz="2100" dirty="0">
                <a:solidFill>
                  <a:srgbClr val="052B3E"/>
                </a:solidFill>
                <a:latin typeface="Calibri" panose="020F0502020204030204"/>
              </a:rPr>
              <a:t>Location:</a:t>
            </a:r>
          </a:p>
        </p:txBody>
      </p:sp>
      <p:sp>
        <p:nvSpPr>
          <p:cNvPr id="25" name="Rounded Rectangle 24"/>
          <p:cNvSpPr/>
          <p:nvPr/>
        </p:nvSpPr>
        <p:spPr>
          <a:xfrm>
            <a:off x="6270301" y="1285996"/>
            <a:ext cx="2354642" cy="5671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371579"/>
            <a:r>
              <a:rPr lang="en-US" sz="1650" dirty="0">
                <a:solidFill>
                  <a:schemeClr val="tx1"/>
                </a:solidFill>
                <a:latin typeface="Calibri" panose="020F0502020204030204"/>
              </a:rPr>
              <a:t>Personality trait</a:t>
            </a:r>
          </a:p>
        </p:txBody>
      </p:sp>
      <p:pic>
        <p:nvPicPr>
          <p:cNvPr id="13" name="Picture 12"/>
          <p:cNvPicPr>
            <a:picLocks noChangeAspect="1"/>
          </p:cNvPicPr>
          <p:nvPr/>
        </p:nvPicPr>
        <p:blipFill>
          <a:blip r:embed="rId3">
            <a:duotone>
              <a:prstClr val="black"/>
              <a:schemeClr val="accent6">
                <a:tint val="45000"/>
                <a:satMod val="400000"/>
              </a:schemeClr>
            </a:duotone>
          </a:blip>
          <a:stretch>
            <a:fillRect/>
          </a:stretch>
        </p:blipFill>
        <p:spPr>
          <a:xfrm>
            <a:off x="609487" y="7527688"/>
            <a:ext cx="3553359" cy="2187914"/>
          </a:xfrm>
          <a:prstGeom prst="rect">
            <a:avLst/>
          </a:prstGeom>
        </p:spPr>
      </p:pic>
      <p:pic>
        <p:nvPicPr>
          <p:cNvPr id="15" name="Picture 14"/>
          <p:cNvPicPr>
            <a:picLocks noChangeAspect="1"/>
          </p:cNvPicPr>
          <p:nvPr/>
        </p:nvPicPr>
        <p:blipFill>
          <a:blip r:embed="rId4">
            <a:duotone>
              <a:prstClr val="black"/>
              <a:schemeClr val="accent3">
                <a:tint val="45000"/>
                <a:satMod val="400000"/>
              </a:schemeClr>
            </a:duotone>
          </a:blip>
          <a:stretch>
            <a:fillRect/>
          </a:stretch>
        </p:blipFill>
        <p:spPr>
          <a:xfrm>
            <a:off x="14310982" y="1853155"/>
            <a:ext cx="3254332" cy="2498557"/>
          </a:xfrm>
          <a:prstGeom prst="rect">
            <a:avLst/>
          </a:prstGeom>
        </p:spPr>
      </p:pic>
      <p:sp>
        <p:nvSpPr>
          <p:cNvPr id="16" name="Rectangle 15"/>
          <p:cNvSpPr/>
          <p:nvPr/>
        </p:nvSpPr>
        <p:spPr>
          <a:xfrm>
            <a:off x="522484" y="4477024"/>
            <a:ext cx="4093839" cy="10624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579"/>
            <a:r>
              <a:rPr lang="en-US" sz="2100" b="1" dirty="0">
                <a:solidFill>
                  <a:prstClr val="white"/>
                </a:solidFill>
                <a:latin typeface="Calibri" panose="020F0502020204030204"/>
              </a:rPr>
              <a:t>Ethos </a:t>
            </a:r>
          </a:p>
        </p:txBody>
      </p:sp>
      <p:sp>
        <p:nvSpPr>
          <p:cNvPr id="17" name="TextBox 16"/>
          <p:cNvSpPr txBox="1"/>
          <p:nvPr/>
        </p:nvSpPr>
        <p:spPr>
          <a:xfrm>
            <a:off x="486195" y="339098"/>
            <a:ext cx="11351228" cy="840230"/>
          </a:xfrm>
          <a:prstGeom prst="rect">
            <a:avLst/>
          </a:prstGeom>
          <a:noFill/>
        </p:spPr>
        <p:txBody>
          <a:bodyPr wrap="square" rtlCol="0">
            <a:spAutoFit/>
          </a:bodyPr>
          <a:lstStyle/>
          <a:p>
            <a:pPr defTabSz="1371613">
              <a:lnSpc>
                <a:spcPct val="90000"/>
              </a:lnSpc>
              <a:spcBef>
                <a:spcPct val="0"/>
              </a:spcBef>
            </a:pPr>
            <a:r>
              <a:rPr lang="en-US" sz="5400" b="1" dirty="0"/>
              <a:t>Customer </a:t>
            </a:r>
            <a:r>
              <a:rPr lang="en-US" sz="5400" b="1" dirty="0" smtClean="0"/>
              <a:t>Persona</a:t>
            </a:r>
            <a:endParaRPr lang="en-US" sz="5400" b="1" dirty="0"/>
          </a:p>
        </p:txBody>
      </p:sp>
      <p:sp>
        <p:nvSpPr>
          <p:cNvPr id="2" name="Rectangle 1"/>
          <p:cNvSpPr/>
          <p:nvPr/>
        </p:nvSpPr>
        <p:spPr>
          <a:xfrm>
            <a:off x="495965" y="1838287"/>
            <a:ext cx="4120358" cy="2498557"/>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defTabSz="1371613"/>
            <a:r>
              <a:rPr lang="en-US" sz="2400" dirty="0">
                <a:solidFill>
                  <a:prstClr val="black"/>
                </a:solidFill>
                <a:latin typeface="Calibri" panose="020F0502020204030204"/>
              </a:rPr>
              <a:t>Photo </a:t>
            </a:r>
          </a:p>
        </p:txBody>
      </p:sp>
      <p:sp>
        <p:nvSpPr>
          <p:cNvPr id="18" name="Rounded Rectangle 17"/>
          <p:cNvSpPr/>
          <p:nvPr/>
        </p:nvSpPr>
        <p:spPr>
          <a:xfrm>
            <a:off x="8777729" y="1285995"/>
            <a:ext cx="2354642" cy="5671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371579"/>
            <a:r>
              <a:rPr lang="en-US" sz="1650" dirty="0">
                <a:solidFill>
                  <a:schemeClr val="tx1"/>
                </a:solidFill>
                <a:latin typeface="Calibri" panose="020F0502020204030204"/>
              </a:rPr>
              <a:t>Personality trait</a:t>
            </a:r>
          </a:p>
        </p:txBody>
      </p:sp>
      <p:sp>
        <p:nvSpPr>
          <p:cNvPr id="19" name="Rounded Rectangle 18"/>
          <p:cNvSpPr/>
          <p:nvPr/>
        </p:nvSpPr>
        <p:spPr>
          <a:xfrm>
            <a:off x="11285158" y="1285993"/>
            <a:ext cx="2354642" cy="5671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371579"/>
            <a:r>
              <a:rPr lang="en-US" sz="1650" dirty="0">
                <a:solidFill>
                  <a:schemeClr val="tx1"/>
                </a:solidFill>
                <a:latin typeface="Calibri" panose="020F0502020204030204"/>
              </a:rPr>
              <a:t>Personality trait</a:t>
            </a:r>
          </a:p>
        </p:txBody>
      </p:sp>
      <p:sp>
        <p:nvSpPr>
          <p:cNvPr id="3" name="Rectangle 2"/>
          <p:cNvSpPr/>
          <p:nvPr/>
        </p:nvSpPr>
        <p:spPr>
          <a:xfrm>
            <a:off x="14158195" y="6811316"/>
            <a:ext cx="3889846" cy="3046988"/>
          </a:xfrm>
          <a:prstGeom prst="rect">
            <a:avLst/>
          </a:prstGeom>
          <a:solidFill>
            <a:srgbClr val="FFC000"/>
          </a:solidFill>
        </p:spPr>
        <p:txBody>
          <a:bodyPr wrap="square">
            <a:spAutoFit/>
          </a:bodyPr>
          <a:lstStyle/>
          <a:p>
            <a:pPr algn="just"/>
            <a:r>
              <a:rPr lang="en-US" sz="2400" dirty="0" smtClean="0"/>
              <a:t>	</a:t>
            </a:r>
          </a:p>
          <a:p>
            <a:pPr algn="just"/>
            <a:r>
              <a:rPr lang="en-US" sz="2400" dirty="0"/>
              <a:t>	</a:t>
            </a:r>
            <a:r>
              <a:rPr lang="en-US" sz="2400" dirty="0" smtClean="0"/>
              <a:t>The aim is to collect </a:t>
            </a:r>
            <a:r>
              <a:rPr lang="en-US" sz="2400" dirty="0"/>
              <a:t>the information about your ideal customer </a:t>
            </a:r>
            <a:r>
              <a:rPr lang="en-US" sz="2400" dirty="0" smtClean="0"/>
              <a:t>persona who are likely to buy your product or service</a:t>
            </a:r>
            <a:r>
              <a:rPr lang="en-US" sz="2400" dirty="0"/>
              <a:t> </a:t>
            </a:r>
            <a:r>
              <a:rPr lang="en-US" sz="2400" dirty="0" smtClean="0"/>
              <a:t>.</a:t>
            </a:r>
            <a:r>
              <a:rPr lang="en-US" sz="2400" dirty="0"/>
              <a:t> </a:t>
            </a:r>
            <a:r>
              <a:rPr lang="en-US" sz="2400" dirty="0" smtClean="0"/>
              <a:t>It will help </a:t>
            </a:r>
            <a:r>
              <a:rPr lang="en-US" sz="2400" dirty="0"/>
              <a:t>you tailor the </a:t>
            </a:r>
            <a:r>
              <a:rPr lang="en-US" sz="2400" dirty="0" smtClean="0"/>
              <a:t>user </a:t>
            </a:r>
            <a:r>
              <a:rPr lang="en-US" sz="2400" dirty="0"/>
              <a:t>experience through targeted design</a:t>
            </a:r>
            <a:r>
              <a:rPr lang="en-US" dirty="0"/>
              <a:t>. </a:t>
            </a:r>
          </a:p>
        </p:txBody>
      </p:sp>
      <p:pic>
        <p:nvPicPr>
          <p:cNvPr id="20"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4355672" y="6995589"/>
            <a:ext cx="655576" cy="637001"/>
          </a:xfrm>
          <a:prstGeom prst="rect">
            <a:avLst/>
          </a:prstGeom>
        </p:spPr>
      </p:pic>
    </p:spTree>
    <p:extLst>
      <p:ext uri="{BB962C8B-B14F-4D97-AF65-F5344CB8AC3E}">
        <p14:creationId xmlns:p14="http://schemas.microsoft.com/office/powerpoint/2010/main" val="3605066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5"/>
          <p:cNvSpPr txBox="1"/>
          <p:nvPr/>
        </p:nvSpPr>
        <p:spPr>
          <a:xfrm>
            <a:off x="738845" y="546240"/>
            <a:ext cx="12338484" cy="1019574"/>
          </a:xfrm>
          <a:prstGeom prst="rect">
            <a:avLst/>
          </a:prstGeom>
        </p:spPr>
        <p:txBody>
          <a:bodyPr wrap="square" lIns="0" tIns="0" rIns="0" bIns="0" rtlCol="0" anchor="t">
            <a:spAutoFit/>
          </a:bodyPr>
          <a:lstStyle/>
          <a:p>
            <a:pPr>
              <a:lnSpc>
                <a:spcPts val="8747"/>
              </a:lnSpc>
            </a:pPr>
            <a:r>
              <a:rPr lang="en-US" sz="5400" b="1" dirty="0" smtClean="0"/>
              <a:t>Value Proposition Canvas </a:t>
            </a:r>
            <a:endParaRPr lang="en-US" sz="5400" b="1" dirty="0"/>
          </a:p>
        </p:txBody>
      </p:sp>
      <p:sp>
        <p:nvSpPr>
          <p:cNvPr id="36" name="TextBox 35">
            <a:extLst>
              <a:ext uri="{FF2B5EF4-FFF2-40B4-BE49-F238E27FC236}">
                <a16:creationId xmlns:a16="http://schemas.microsoft.com/office/drawing/2014/main" id="{437D10F2-D825-4F14-8721-CF5105D60893}"/>
              </a:ext>
            </a:extLst>
          </p:cNvPr>
          <p:cNvSpPr txBox="1"/>
          <p:nvPr/>
        </p:nvSpPr>
        <p:spPr>
          <a:xfrm>
            <a:off x="16315796" y="685762"/>
            <a:ext cx="1422954" cy="623248"/>
          </a:xfrm>
          <a:prstGeom prst="rect">
            <a:avLst/>
          </a:prstGeom>
          <a:noFill/>
        </p:spPr>
        <p:txBody>
          <a:bodyPr wrap="square" lIns="68580" tIns="34290" rIns="68580" bIns="34290" rtlCol="0" anchor="t">
            <a:spAutoFit/>
          </a:bodyPr>
          <a:lstStyle/>
          <a:p>
            <a:pPr algn="ctr"/>
            <a:r>
              <a:rPr lang="en-US" b="1" dirty="0" smtClean="0"/>
              <a:t>Place your logo here</a:t>
            </a:r>
            <a:endParaRPr lang="en-ZA" b="1" dirty="0"/>
          </a:p>
        </p:txBody>
      </p:sp>
      <p:sp>
        <p:nvSpPr>
          <p:cNvPr id="37" name="Rectangle 36">
            <a:extLst>
              <a:ext uri="{FF2B5EF4-FFF2-40B4-BE49-F238E27FC236}">
                <a16:creationId xmlns:a16="http://schemas.microsoft.com/office/drawing/2014/main" id="{5DE34494-019C-4AF1-907B-33245967C575}"/>
              </a:ext>
            </a:extLst>
          </p:cNvPr>
          <p:cNvSpPr/>
          <p:nvPr/>
        </p:nvSpPr>
        <p:spPr>
          <a:xfrm>
            <a:off x="16120030" y="284942"/>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grpSp>
        <p:nvGrpSpPr>
          <p:cNvPr id="7" name="Group 6"/>
          <p:cNvGrpSpPr/>
          <p:nvPr/>
        </p:nvGrpSpPr>
        <p:grpSpPr>
          <a:xfrm>
            <a:off x="1257989" y="2168971"/>
            <a:ext cx="14862812" cy="5653300"/>
            <a:chOff x="993509" y="1275171"/>
            <a:chExt cx="6765358" cy="3292455"/>
          </a:xfrm>
        </p:grpSpPr>
        <p:grpSp>
          <p:nvGrpSpPr>
            <p:cNvPr id="14" name="Group 13"/>
            <p:cNvGrpSpPr/>
            <p:nvPr/>
          </p:nvGrpSpPr>
          <p:grpSpPr>
            <a:xfrm>
              <a:off x="2991814" y="2419869"/>
              <a:ext cx="2911566" cy="1229114"/>
              <a:chOff x="587719" y="1125830"/>
              <a:chExt cx="4350054" cy="1835386"/>
            </a:xfrm>
          </p:grpSpPr>
          <p:grpSp>
            <p:nvGrpSpPr>
              <p:cNvPr id="15" name="Group 14"/>
              <p:cNvGrpSpPr/>
              <p:nvPr/>
            </p:nvGrpSpPr>
            <p:grpSpPr>
              <a:xfrm>
                <a:off x="2884450" y="1125830"/>
                <a:ext cx="2053323" cy="1828800"/>
                <a:chOff x="2884450" y="1125830"/>
                <a:chExt cx="2053323" cy="1828800"/>
              </a:xfrm>
            </p:grpSpPr>
            <p:sp>
              <p:nvSpPr>
                <p:cNvPr id="25" name="Flowchart: Connector 24"/>
                <p:cNvSpPr/>
                <p:nvPr/>
              </p:nvSpPr>
              <p:spPr>
                <a:xfrm>
                  <a:off x="2884450" y="1125830"/>
                  <a:ext cx="1828800" cy="1828800"/>
                </a:xfrm>
                <a:prstGeom prst="flowChartConnector">
                  <a:avLst/>
                </a:prstGeom>
                <a:solidFill>
                  <a:srgbClr val="FFC000">
                    <a:lumMod val="60000"/>
                    <a:lumOff val="40000"/>
                  </a:srgbClr>
                </a:solidFill>
                <a:ln w="635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 typeface="Arial"/>
                    <a:buNone/>
                    <a:tabLst/>
                    <a:defRPr/>
                  </a:pPr>
                  <a:endParaRPr kumimoji="0" lang="en-US" sz="3200" b="0" i="0" u="none" strike="noStrike" kern="0" cap="none" spc="0" normalizeH="0" baseline="0" noProof="0" smtClean="0">
                    <a:ln>
                      <a:noFill/>
                    </a:ln>
                    <a:solidFill>
                      <a:prstClr val="black"/>
                    </a:solidFill>
                    <a:effectLst/>
                    <a:uLnTx/>
                    <a:uFillTx/>
                    <a:latin typeface="Calibri" panose="020F0502020204030204"/>
                    <a:ea typeface="+mn-ea"/>
                    <a:cs typeface="+mn-cs"/>
                    <a:sym typeface="Arial"/>
                  </a:endParaRPr>
                </a:p>
              </p:txBody>
            </p:sp>
            <p:sp>
              <p:nvSpPr>
                <p:cNvPr id="26" name="Flowchart: Connector 25"/>
                <p:cNvSpPr/>
                <p:nvPr/>
              </p:nvSpPr>
              <p:spPr>
                <a:xfrm>
                  <a:off x="3646450" y="1887830"/>
                  <a:ext cx="304800" cy="3048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 typeface="Arial"/>
                    <a:buNone/>
                    <a:tabLst/>
                    <a:defRPr/>
                  </a:pPr>
                  <a:endParaRPr kumimoji="0" lang="en-US" sz="3200" b="0" i="0" u="none" strike="noStrike" kern="0" cap="none" spc="0" normalizeH="0" baseline="0" noProof="0" smtClean="0">
                    <a:ln>
                      <a:noFill/>
                    </a:ln>
                    <a:solidFill>
                      <a:prstClr val="white"/>
                    </a:solidFill>
                    <a:effectLst/>
                    <a:uLnTx/>
                    <a:uFillTx/>
                    <a:latin typeface="Calibri" panose="020F0502020204030204"/>
                    <a:ea typeface="+mn-ea"/>
                    <a:cs typeface="+mn-cs"/>
                    <a:sym typeface="Arial"/>
                  </a:endParaRPr>
                </a:p>
              </p:txBody>
            </p:sp>
            <p:cxnSp>
              <p:nvCxnSpPr>
                <p:cNvPr id="27" name="Straight Arrow Connector 26"/>
                <p:cNvCxnSpPr>
                  <a:endCxn id="25" idx="2"/>
                </p:cNvCxnSpPr>
                <p:nvPr/>
              </p:nvCxnSpPr>
              <p:spPr>
                <a:xfrm flipH="1">
                  <a:off x="2884450" y="2040230"/>
                  <a:ext cx="762000" cy="0"/>
                </a:xfrm>
                <a:prstGeom prst="straightConnector1">
                  <a:avLst/>
                </a:prstGeom>
                <a:noFill/>
                <a:ln w="38100" cap="flat" cmpd="sng" algn="ctr">
                  <a:solidFill>
                    <a:srgbClr val="A5A5A5"/>
                  </a:solidFill>
                  <a:prstDash val="solid"/>
                  <a:miter lim="800000"/>
                  <a:tailEnd type="triangle"/>
                </a:ln>
                <a:effectLst/>
              </p:spPr>
            </p:cxnSp>
            <p:cxnSp>
              <p:nvCxnSpPr>
                <p:cNvPr id="28" name="Straight Connector 27"/>
                <p:cNvCxnSpPr>
                  <a:stCxn id="25" idx="7"/>
                  <a:endCxn id="26" idx="0"/>
                </p:cNvCxnSpPr>
                <p:nvPr/>
              </p:nvCxnSpPr>
              <p:spPr>
                <a:xfrm flipH="1">
                  <a:off x="3798850" y="1393652"/>
                  <a:ext cx="646578" cy="494178"/>
                </a:xfrm>
                <a:prstGeom prst="line">
                  <a:avLst/>
                </a:prstGeom>
                <a:noFill/>
                <a:ln w="28575" cap="flat" cmpd="sng" algn="ctr">
                  <a:solidFill>
                    <a:srgbClr val="A5A5A5"/>
                  </a:solidFill>
                  <a:prstDash val="solid"/>
                  <a:miter lim="800000"/>
                </a:ln>
                <a:effectLst/>
              </p:spPr>
            </p:cxnSp>
            <p:cxnSp>
              <p:nvCxnSpPr>
                <p:cNvPr id="29" name="Straight Connector 28"/>
                <p:cNvCxnSpPr>
                  <a:stCxn id="25" idx="5"/>
                  <a:endCxn id="26" idx="4"/>
                </p:cNvCxnSpPr>
                <p:nvPr/>
              </p:nvCxnSpPr>
              <p:spPr>
                <a:xfrm flipH="1" flipV="1">
                  <a:off x="3798850" y="2192630"/>
                  <a:ext cx="646578" cy="494178"/>
                </a:xfrm>
                <a:prstGeom prst="line">
                  <a:avLst/>
                </a:prstGeom>
                <a:noFill/>
                <a:ln w="28575" cap="flat" cmpd="sng" algn="ctr">
                  <a:solidFill>
                    <a:srgbClr val="A5A5A5"/>
                  </a:solidFill>
                  <a:prstDash val="solid"/>
                  <a:miter lim="800000"/>
                </a:ln>
                <a:effectLst/>
              </p:spPr>
            </p:cxnSp>
            <p:sp>
              <p:nvSpPr>
                <p:cNvPr id="30" name="TextBox 29"/>
                <p:cNvSpPr txBox="1"/>
                <p:nvPr/>
              </p:nvSpPr>
              <p:spPr>
                <a:xfrm>
                  <a:off x="4063533" y="1920026"/>
                  <a:ext cx="874240" cy="321196"/>
                </a:xfrm>
                <a:prstGeom prst="rect">
                  <a:avLst/>
                </a:prstGeom>
                <a:noFill/>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b="1" i="0" u="none" strike="noStrike" kern="0" cap="none" spc="0" normalizeH="0" baseline="0" noProof="0" smtClean="0">
                      <a:ln>
                        <a:noFill/>
                      </a:ln>
                      <a:solidFill>
                        <a:srgbClr val="ED7D31">
                          <a:lumMod val="50000"/>
                        </a:srgbClr>
                      </a:solidFill>
                      <a:effectLst/>
                      <a:uLnTx/>
                      <a:uFillTx/>
                      <a:cs typeface="Arial"/>
                      <a:sym typeface="Arial"/>
                    </a:rPr>
                    <a:t>JOBS</a:t>
                  </a:r>
                </a:p>
              </p:txBody>
            </p:sp>
            <p:sp>
              <p:nvSpPr>
                <p:cNvPr id="31" name="TextBox 30"/>
                <p:cNvSpPr txBox="1"/>
                <p:nvPr/>
              </p:nvSpPr>
              <p:spPr>
                <a:xfrm>
                  <a:off x="3355370" y="2351186"/>
                  <a:ext cx="874240" cy="321196"/>
                </a:xfrm>
                <a:prstGeom prst="rect">
                  <a:avLst/>
                </a:prstGeom>
                <a:noFill/>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b="1" i="0" u="none" strike="noStrike" kern="0" cap="none" spc="0" normalizeH="0" baseline="0" noProof="0" smtClean="0">
                      <a:ln>
                        <a:noFill/>
                      </a:ln>
                      <a:solidFill>
                        <a:srgbClr val="ED7D31">
                          <a:lumMod val="50000"/>
                        </a:srgbClr>
                      </a:solidFill>
                      <a:effectLst/>
                      <a:uLnTx/>
                      <a:uFillTx/>
                      <a:cs typeface="Arial"/>
                      <a:sym typeface="Arial"/>
                    </a:rPr>
                    <a:t>PAINS</a:t>
                  </a:r>
                </a:p>
              </p:txBody>
            </p:sp>
            <p:sp>
              <p:nvSpPr>
                <p:cNvPr id="32" name="TextBox 31"/>
                <p:cNvSpPr txBox="1"/>
                <p:nvPr/>
              </p:nvSpPr>
              <p:spPr>
                <a:xfrm>
                  <a:off x="3315382" y="1377593"/>
                  <a:ext cx="874240" cy="321196"/>
                </a:xfrm>
                <a:prstGeom prst="rect">
                  <a:avLst/>
                </a:prstGeom>
                <a:noFill/>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b="1" i="0" u="none" strike="noStrike" kern="0" cap="none" spc="0" normalizeH="0" baseline="0" noProof="0" smtClean="0">
                      <a:ln>
                        <a:noFill/>
                      </a:ln>
                      <a:solidFill>
                        <a:srgbClr val="ED7D31">
                          <a:lumMod val="50000"/>
                        </a:srgbClr>
                      </a:solidFill>
                      <a:effectLst/>
                      <a:uLnTx/>
                      <a:uFillTx/>
                      <a:cs typeface="Arial"/>
                      <a:sym typeface="Arial"/>
                    </a:rPr>
                    <a:t>GAINS</a:t>
                  </a:r>
                </a:p>
              </p:txBody>
            </p:sp>
          </p:grpSp>
          <p:grpSp>
            <p:nvGrpSpPr>
              <p:cNvPr id="16" name="Group 15"/>
              <p:cNvGrpSpPr/>
              <p:nvPr/>
            </p:nvGrpSpPr>
            <p:grpSpPr>
              <a:xfrm>
                <a:off x="587719" y="1125830"/>
                <a:ext cx="2080915" cy="1835386"/>
                <a:chOff x="587719" y="1125830"/>
                <a:chExt cx="2080915" cy="1835386"/>
              </a:xfrm>
            </p:grpSpPr>
            <p:sp>
              <p:nvSpPr>
                <p:cNvPr id="17" name="Rectangle 16"/>
                <p:cNvSpPr/>
                <p:nvPr/>
              </p:nvSpPr>
              <p:spPr>
                <a:xfrm>
                  <a:off x="653143" y="1125830"/>
                  <a:ext cx="1828800" cy="1828800"/>
                </a:xfrm>
                <a:prstGeom prst="rect">
                  <a:avLst/>
                </a:prstGeom>
                <a:solidFill>
                  <a:srgbClr val="70AD47">
                    <a:lumMod val="60000"/>
                    <a:lumOff val="40000"/>
                  </a:srgbClr>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 typeface="Arial"/>
                    <a:buNone/>
                    <a:tabLst/>
                    <a:defRPr/>
                  </a:pPr>
                  <a:endParaRPr kumimoji="0" lang="en-US" sz="3200" b="0" i="0" u="none" strike="noStrike" kern="0" cap="none" spc="0" normalizeH="0" baseline="0" noProof="0" smtClean="0">
                    <a:ln>
                      <a:noFill/>
                    </a:ln>
                    <a:solidFill>
                      <a:prstClr val="white"/>
                    </a:solidFill>
                    <a:effectLst/>
                    <a:uLnTx/>
                    <a:uFillTx/>
                    <a:latin typeface="Calibri" panose="020F0502020204030204"/>
                    <a:ea typeface="+mn-ea"/>
                    <a:cs typeface="+mn-cs"/>
                    <a:sym typeface="Arial"/>
                  </a:endParaRPr>
                </a:p>
              </p:txBody>
            </p:sp>
            <p:sp>
              <p:nvSpPr>
                <p:cNvPr id="18" name="Flowchart: Connector 17"/>
                <p:cNvSpPr/>
                <p:nvPr/>
              </p:nvSpPr>
              <p:spPr>
                <a:xfrm>
                  <a:off x="1415143" y="1891123"/>
                  <a:ext cx="304800" cy="304800"/>
                </a:xfrm>
                <a:prstGeom prst="flowChartConnector">
                  <a:avLst/>
                </a:prstGeom>
                <a:solidFill>
                  <a:srgbClr val="70AD47">
                    <a:lumMod val="75000"/>
                  </a:srgbClr>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 typeface="Arial"/>
                    <a:buNone/>
                    <a:tabLst/>
                    <a:defRPr/>
                  </a:pPr>
                  <a:endParaRPr kumimoji="0" lang="en-US" sz="3200" b="0" i="0" u="none" strike="noStrike" kern="0" cap="none" spc="0" normalizeH="0" baseline="0" noProof="0" smtClean="0">
                    <a:ln>
                      <a:noFill/>
                    </a:ln>
                    <a:solidFill>
                      <a:prstClr val="white"/>
                    </a:solidFill>
                    <a:effectLst/>
                    <a:uLnTx/>
                    <a:uFillTx/>
                    <a:latin typeface="Calibri" panose="020F0502020204030204"/>
                    <a:ea typeface="+mn-ea"/>
                    <a:cs typeface="+mn-cs"/>
                    <a:sym typeface="Arial"/>
                  </a:endParaRPr>
                </a:p>
              </p:txBody>
            </p:sp>
            <p:cxnSp>
              <p:nvCxnSpPr>
                <p:cNvPr id="19" name="Straight Arrow Connector 18"/>
                <p:cNvCxnSpPr>
                  <a:endCxn id="17" idx="3"/>
                </p:cNvCxnSpPr>
                <p:nvPr/>
              </p:nvCxnSpPr>
              <p:spPr>
                <a:xfrm>
                  <a:off x="1738265" y="2040230"/>
                  <a:ext cx="743678" cy="0"/>
                </a:xfrm>
                <a:prstGeom prst="straightConnector1">
                  <a:avLst/>
                </a:prstGeom>
                <a:noFill/>
                <a:ln w="38100" cap="flat" cmpd="sng" algn="ctr">
                  <a:solidFill>
                    <a:srgbClr val="A5A5A5"/>
                  </a:solidFill>
                  <a:prstDash val="solid"/>
                  <a:miter lim="800000"/>
                  <a:tailEnd type="triangle"/>
                </a:ln>
                <a:effectLst/>
              </p:spPr>
            </p:cxnSp>
            <p:cxnSp>
              <p:nvCxnSpPr>
                <p:cNvPr id="20" name="Straight Connector 19"/>
                <p:cNvCxnSpPr>
                  <a:stCxn id="18" idx="0"/>
                </p:cNvCxnSpPr>
                <p:nvPr/>
              </p:nvCxnSpPr>
              <p:spPr>
                <a:xfrm flipH="1" flipV="1">
                  <a:off x="653143" y="1125830"/>
                  <a:ext cx="914400" cy="765293"/>
                </a:xfrm>
                <a:prstGeom prst="line">
                  <a:avLst/>
                </a:prstGeom>
                <a:noFill/>
                <a:ln w="38100" cap="flat" cmpd="sng" algn="ctr">
                  <a:solidFill>
                    <a:srgbClr val="A5A5A5"/>
                  </a:solidFill>
                  <a:prstDash val="solid"/>
                  <a:miter lim="800000"/>
                </a:ln>
                <a:effectLst/>
              </p:spPr>
            </p:cxnSp>
            <p:cxnSp>
              <p:nvCxnSpPr>
                <p:cNvPr id="21" name="Straight Connector 20"/>
                <p:cNvCxnSpPr/>
                <p:nvPr/>
              </p:nvCxnSpPr>
              <p:spPr>
                <a:xfrm flipH="1">
                  <a:off x="653143" y="2202509"/>
                  <a:ext cx="925766" cy="758707"/>
                </a:xfrm>
                <a:prstGeom prst="line">
                  <a:avLst/>
                </a:prstGeom>
                <a:noFill/>
                <a:ln w="38100" cap="flat" cmpd="sng" algn="ctr">
                  <a:solidFill>
                    <a:srgbClr val="A5A5A5"/>
                  </a:solidFill>
                  <a:prstDash val="solid"/>
                  <a:miter lim="800000"/>
                </a:ln>
                <a:effectLst/>
              </p:spPr>
            </p:cxnSp>
            <p:sp>
              <p:nvSpPr>
                <p:cNvPr id="22" name="TextBox 21"/>
                <p:cNvSpPr txBox="1"/>
                <p:nvPr/>
              </p:nvSpPr>
              <p:spPr>
                <a:xfrm>
                  <a:off x="1298136" y="1377594"/>
                  <a:ext cx="1277154" cy="321196"/>
                </a:xfrm>
                <a:prstGeom prst="rect">
                  <a:avLst/>
                </a:prstGeom>
                <a:noFill/>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b="1" i="0" u="none" strike="noStrike" kern="0" cap="none" spc="0" normalizeH="0" baseline="0" noProof="0" smtClean="0">
                      <a:ln>
                        <a:noFill/>
                      </a:ln>
                      <a:solidFill>
                        <a:srgbClr val="70AD47">
                          <a:lumMod val="50000"/>
                        </a:srgbClr>
                      </a:solidFill>
                      <a:effectLst/>
                      <a:uLnTx/>
                      <a:uFillTx/>
                      <a:cs typeface="Arial"/>
                      <a:sym typeface="Arial"/>
                    </a:rPr>
                    <a:t>GAIN CREATORS </a:t>
                  </a:r>
                </a:p>
              </p:txBody>
            </p:sp>
            <p:sp>
              <p:nvSpPr>
                <p:cNvPr id="23" name="TextBox 22"/>
                <p:cNvSpPr txBox="1"/>
                <p:nvPr/>
              </p:nvSpPr>
              <p:spPr>
                <a:xfrm>
                  <a:off x="1391480" y="2351187"/>
                  <a:ext cx="1277154" cy="321196"/>
                </a:xfrm>
                <a:prstGeom prst="rect">
                  <a:avLst/>
                </a:prstGeom>
                <a:noFill/>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b="1" i="0" u="none" strike="noStrike" kern="0" cap="none" spc="0" normalizeH="0" baseline="0" noProof="0" smtClean="0">
                      <a:ln>
                        <a:noFill/>
                      </a:ln>
                      <a:solidFill>
                        <a:srgbClr val="70AD47">
                          <a:lumMod val="50000"/>
                        </a:srgbClr>
                      </a:solidFill>
                      <a:effectLst/>
                      <a:uLnTx/>
                      <a:uFillTx/>
                      <a:cs typeface="Arial"/>
                      <a:sym typeface="Arial"/>
                    </a:rPr>
                    <a:t>PAIN KILLERS</a:t>
                  </a:r>
                </a:p>
              </p:txBody>
            </p:sp>
            <p:sp>
              <p:nvSpPr>
                <p:cNvPr id="24" name="TextBox 23"/>
                <p:cNvSpPr txBox="1"/>
                <p:nvPr/>
              </p:nvSpPr>
              <p:spPr>
                <a:xfrm>
                  <a:off x="587719" y="1764605"/>
                  <a:ext cx="1277154" cy="562093"/>
                </a:xfrm>
                <a:prstGeom prst="rect">
                  <a:avLst/>
                </a:prstGeom>
                <a:noFill/>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b="1" i="0" u="none" strike="noStrike" kern="0" cap="none" spc="0" normalizeH="0" baseline="0" noProof="0" smtClean="0">
                      <a:ln>
                        <a:noFill/>
                      </a:ln>
                      <a:solidFill>
                        <a:srgbClr val="70AD47">
                          <a:lumMod val="50000"/>
                        </a:srgbClr>
                      </a:solidFill>
                      <a:effectLst/>
                      <a:uLnTx/>
                      <a:uFillTx/>
                      <a:cs typeface="Arial"/>
                      <a:sym typeface="Arial"/>
                    </a:rPr>
                    <a:t>PRODUCT/ </a:t>
                  </a:r>
                </a:p>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b="1" i="0" u="none" strike="noStrike" kern="0" cap="none" spc="0" normalizeH="0" baseline="0" noProof="0" smtClean="0">
                      <a:ln>
                        <a:noFill/>
                      </a:ln>
                      <a:solidFill>
                        <a:srgbClr val="70AD47">
                          <a:lumMod val="50000"/>
                        </a:srgbClr>
                      </a:solidFill>
                      <a:effectLst/>
                      <a:uLnTx/>
                      <a:uFillTx/>
                      <a:cs typeface="Arial"/>
                      <a:sym typeface="Arial"/>
                    </a:rPr>
                    <a:t>SERVICE</a:t>
                  </a:r>
                </a:p>
              </p:txBody>
            </p:sp>
          </p:grpSp>
        </p:grpSp>
        <p:cxnSp>
          <p:nvCxnSpPr>
            <p:cNvPr id="33" name="Straight Connector 32"/>
            <p:cNvCxnSpPr/>
            <p:nvPr/>
          </p:nvCxnSpPr>
          <p:spPr>
            <a:xfrm flipV="1">
              <a:off x="3639097" y="1771429"/>
              <a:ext cx="7608" cy="648440"/>
            </a:xfrm>
            <a:prstGeom prst="line">
              <a:avLst/>
            </a:prstGeom>
            <a:noFill/>
            <a:ln w="19050" cap="flat" cmpd="sng" algn="ctr">
              <a:solidFill>
                <a:srgbClr val="70AD47"/>
              </a:solidFill>
              <a:prstDash val="solid"/>
              <a:miter lim="800000"/>
            </a:ln>
            <a:effectLst/>
          </p:spPr>
        </p:cxnSp>
        <p:cxnSp>
          <p:nvCxnSpPr>
            <p:cNvPr id="34" name="Straight Connector 33"/>
            <p:cNvCxnSpPr/>
            <p:nvPr/>
          </p:nvCxnSpPr>
          <p:spPr>
            <a:xfrm flipH="1" flipV="1">
              <a:off x="2949027" y="1775840"/>
              <a:ext cx="706208" cy="6152"/>
            </a:xfrm>
            <a:prstGeom prst="line">
              <a:avLst/>
            </a:prstGeom>
            <a:noFill/>
            <a:ln w="19050" cap="flat" cmpd="sng" algn="ctr">
              <a:solidFill>
                <a:srgbClr val="70AD47"/>
              </a:solidFill>
              <a:prstDash val="solid"/>
              <a:miter lim="800000"/>
            </a:ln>
            <a:effectLst/>
          </p:spPr>
        </p:cxnSp>
        <p:sp>
          <p:nvSpPr>
            <p:cNvPr id="35" name="TextBox 34"/>
            <p:cNvSpPr txBox="1"/>
            <p:nvPr/>
          </p:nvSpPr>
          <p:spPr>
            <a:xfrm>
              <a:off x="993509" y="1343410"/>
              <a:ext cx="1949094" cy="806614"/>
            </a:xfrm>
            <a:prstGeom prst="rect">
              <a:avLst/>
            </a:prstGeom>
            <a:noFill/>
            <a:ln>
              <a:solidFill>
                <a:srgbClr val="E7E6E6">
                  <a:lumMod val="50000"/>
                </a:srgbClr>
              </a:solidFill>
            </a:ln>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sz="1400" b="0" i="0" u="none" strike="noStrike" kern="0" cap="none" spc="0" normalizeH="0" baseline="0" noProof="0" dirty="0" smtClean="0">
                  <a:ln>
                    <a:noFill/>
                  </a:ln>
                  <a:solidFill>
                    <a:prstClr val="white">
                      <a:lumMod val="50000"/>
                    </a:prstClr>
                  </a:solidFill>
                  <a:effectLst/>
                  <a:uLnTx/>
                  <a:uFillTx/>
                  <a:cs typeface="Arial"/>
                  <a:sym typeface="Arial"/>
                </a:rPr>
                <a:t> </a:t>
              </a:r>
            </a:p>
            <a:p>
              <a:pPr marL="128585" marR="0" lvl="0" indent="-128585"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pt-BR" sz="1400" b="0" i="1" u="none" strike="noStrike" kern="0" cap="none" spc="0" normalizeH="0" baseline="0" noProof="0" dirty="0" smtClean="0">
                  <a:ln>
                    <a:noFill/>
                  </a:ln>
                  <a:solidFill>
                    <a:prstClr val="black"/>
                  </a:solidFill>
                  <a:effectLst/>
                  <a:uLnTx/>
                  <a:uFillTx/>
                  <a:cs typeface="Arial"/>
                  <a:sym typeface="Arial"/>
                </a:rPr>
                <a:t>What do you offer that makes the customers happy?</a:t>
              </a:r>
            </a:p>
            <a:p>
              <a:pPr marL="128585" marR="0" lvl="0" indent="-128585"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endParaRPr kumimoji="0" lang="en-US" sz="1400" b="0" i="0" u="none" strike="noStrike" kern="0" cap="none" spc="0" normalizeH="0" baseline="0" noProof="0" dirty="0" smtClean="0">
                <a:ln>
                  <a:noFill/>
                </a:ln>
                <a:solidFill>
                  <a:prstClr val="white">
                    <a:lumMod val="50000"/>
                  </a:prstClr>
                </a:solidFill>
                <a:effectLst/>
                <a:uLnTx/>
                <a:uFillTx/>
                <a:cs typeface="Arial"/>
                <a:sym typeface="Wingdings" panose="05000000000000000000" pitchFamily="2" charset="2"/>
              </a:endParaRP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dirty="0" smtClean="0">
                <a:ln>
                  <a:noFill/>
                </a:ln>
                <a:solidFill>
                  <a:prstClr val="white">
                    <a:lumMod val="50000"/>
                  </a:prstClr>
                </a:solidFill>
                <a:effectLst/>
                <a:uLnTx/>
                <a:uFillTx/>
                <a:cs typeface="Arial"/>
                <a:sym typeface="Wingdings" panose="05000000000000000000" pitchFamily="2" charset="2"/>
              </a:endParaRP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dirty="0" smtClean="0">
                <a:ln>
                  <a:noFill/>
                </a:ln>
                <a:solidFill>
                  <a:prstClr val="white">
                    <a:lumMod val="50000"/>
                  </a:prstClr>
                </a:solidFill>
                <a:effectLst/>
                <a:uLnTx/>
                <a:uFillTx/>
                <a:cs typeface="Arial"/>
                <a:sym typeface="Wingdings" panose="05000000000000000000" pitchFamily="2" charset="2"/>
              </a:endParaRP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dirty="0" smtClean="0">
                <a:ln>
                  <a:noFill/>
                </a:ln>
                <a:solidFill>
                  <a:prstClr val="white">
                    <a:lumMod val="50000"/>
                  </a:prstClr>
                </a:solidFill>
                <a:effectLst/>
                <a:uLnTx/>
                <a:uFillTx/>
                <a:cs typeface="Arial"/>
                <a:sym typeface="Wingdings" panose="05000000000000000000" pitchFamily="2" charset="2"/>
              </a:endParaRPr>
            </a:p>
          </p:txBody>
        </p:sp>
        <p:cxnSp>
          <p:nvCxnSpPr>
            <p:cNvPr id="38" name="Straight Connector 37"/>
            <p:cNvCxnSpPr/>
            <p:nvPr/>
          </p:nvCxnSpPr>
          <p:spPr>
            <a:xfrm flipV="1">
              <a:off x="3639097" y="3644573"/>
              <a:ext cx="0" cy="385285"/>
            </a:xfrm>
            <a:prstGeom prst="line">
              <a:avLst/>
            </a:prstGeom>
            <a:noFill/>
            <a:ln w="19050" cap="flat" cmpd="sng" algn="ctr">
              <a:solidFill>
                <a:srgbClr val="70AD47"/>
              </a:solidFill>
              <a:prstDash val="solid"/>
              <a:miter lim="800000"/>
            </a:ln>
            <a:effectLst/>
          </p:spPr>
        </p:cxnSp>
        <p:cxnSp>
          <p:nvCxnSpPr>
            <p:cNvPr id="39" name="Straight Connector 38"/>
            <p:cNvCxnSpPr>
              <a:cxnSpLocks/>
            </p:cNvCxnSpPr>
            <p:nvPr/>
          </p:nvCxnSpPr>
          <p:spPr>
            <a:xfrm flipH="1" flipV="1">
              <a:off x="2814378" y="4029857"/>
              <a:ext cx="840857" cy="1839"/>
            </a:xfrm>
            <a:prstGeom prst="line">
              <a:avLst/>
            </a:prstGeom>
            <a:noFill/>
            <a:ln w="19050" cap="flat" cmpd="sng" algn="ctr">
              <a:solidFill>
                <a:srgbClr val="70AD47"/>
              </a:solidFill>
              <a:prstDash val="solid"/>
              <a:miter lim="800000"/>
            </a:ln>
            <a:effectLst/>
          </p:spPr>
        </p:cxnSp>
        <p:sp>
          <p:nvSpPr>
            <p:cNvPr id="40" name="TextBox 39"/>
            <p:cNvSpPr txBox="1"/>
            <p:nvPr/>
          </p:nvSpPr>
          <p:spPr>
            <a:xfrm>
              <a:off x="1010229" y="3648983"/>
              <a:ext cx="1804149" cy="806614"/>
            </a:xfrm>
            <a:prstGeom prst="rect">
              <a:avLst/>
            </a:prstGeom>
            <a:noFill/>
            <a:ln>
              <a:solidFill>
                <a:srgbClr val="E7E6E6">
                  <a:lumMod val="50000"/>
                </a:srgbClr>
              </a:solidFill>
            </a:ln>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smtClean="0">
                <a:ln>
                  <a:noFill/>
                </a:ln>
                <a:solidFill>
                  <a:prstClr val="white">
                    <a:lumMod val="50000"/>
                  </a:prstClr>
                </a:solidFill>
                <a:effectLst/>
                <a:uLnTx/>
                <a:uFillTx/>
                <a:cs typeface="Arial"/>
                <a:sym typeface="Wingdings" panose="05000000000000000000" pitchFamily="2" charset="2"/>
              </a:endParaRPr>
            </a:p>
            <a:p>
              <a:pPr marL="128585" marR="0" lvl="0" indent="-128585"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pt-BR" sz="1400" b="0" i="1" u="none" strike="noStrike" kern="0" cap="none" spc="0" normalizeH="0" baseline="0" noProof="0" smtClean="0">
                  <a:ln>
                    <a:noFill/>
                  </a:ln>
                  <a:solidFill>
                    <a:prstClr val="black"/>
                  </a:solidFill>
                  <a:effectLst/>
                  <a:uLnTx/>
                  <a:uFillTx/>
                  <a:cs typeface="Arial"/>
                  <a:sym typeface="Arial"/>
                </a:rPr>
                <a:t>Which features of your offering relieve the customer's pains?</a:t>
              </a:r>
              <a:endParaRPr kumimoji="0" lang="en-US" sz="1400" b="0" i="0" u="none" strike="noStrike" kern="0" cap="none" spc="0" normalizeH="0" baseline="0" noProof="0" smtClean="0">
                <a:ln>
                  <a:noFill/>
                </a:ln>
                <a:solidFill>
                  <a:prstClr val="black"/>
                </a:solidFill>
                <a:effectLst/>
                <a:uLnTx/>
                <a:uFillTx/>
                <a:cs typeface="Arial"/>
                <a:sym typeface="Arial"/>
              </a:endParaRP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smtClean="0">
                <a:ln>
                  <a:noFill/>
                </a:ln>
                <a:solidFill>
                  <a:prstClr val="white">
                    <a:lumMod val="50000"/>
                  </a:prstClr>
                </a:solidFill>
                <a:effectLst/>
                <a:uLnTx/>
                <a:uFillTx/>
                <a:cs typeface="Arial"/>
                <a:sym typeface="Wingdings" panose="05000000000000000000" pitchFamily="2" charset="2"/>
              </a:endParaRP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smtClean="0">
                <a:ln>
                  <a:noFill/>
                </a:ln>
                <a:solidFill>
                  <a:prstClr val="white">
                    <a:lumMod val="50000"/>
                  </a:prstClr>
                </a:solidFill>
                <a:effectLst/>
                <a:uLnTx/>
                <a:uFillTx/>
                <a:cs typeface="Arial"/>
                <a:sym typeface="Wingdings" panose="05000000000000000000" pitchFamily="2" charset="2"/>
              </a:endParaRP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smtClean="0">
                <a:ln>
                  <a:noFill/>
                </a:ln>
                <a:solidFill>
                  <a:prstClr val="white">
                    <a:lumMod val="50000"/>
                  </a:prstClr>
                </a:solidFill>
                <a:effectLst/>
                <a:uLnTx/>
                <a:uFillTx/>
                <a:cs typeface="Arial"/>
                <a:sym typeface="Wingdings" panose="05000000000000000000" pitchFamily="2" charset="2"/>
              </a:endParaRPr>
            </a:p>
          </p:txBody>
        </p:sp>
        <p:cxnSp>
          <p:nvCxnSpPr>
            <p:cNvPr id="41" name="Straight Connector 40"/>
            <p:cNvCxnSpPr/>
            <p:nvPr/>
          </p:nvCxnSpPr>
          <p:spPr>
            <a:xfrm flipH="1">
              <a:off x="3515381" y="2838188"/>
              <a:ext cx="36888" cy="0"/>
            </a:xfrm>
            <a:prstGeom prst="line">
              <a:avLst/>
            </a:prstGeom>
            <a:noFill/>
            <a:ln w="19050" cap="flat" cmpd="sng" algn="ctr">
              <a:solidFill>
                <a:srgbClr val="70AD47"/>
              </a:solidFill>
              <a:prstDash val="solid"/>
              <a:miter lim="800000"/>
            </a:ln>
            <a:effectLst/>
          </p:spPr>
        </p:cxnSp>
        <p:cxnSp>
          <p:nvCxnSpPr>
            <p:cNvPr id="42" name="Straight Connector 41"/>
            <p:cNvCxnSpPr/>
            <p:nvPr/>
          </p:nvCxnSpPr>
          <p:spPr>
            <a:xfrm flipV="1">
              <a:off x="2899064" y="2419868"/>
              <a:ext cx="0" cy="1182920"/>
            </a:xfrm>
            <a:prstGeom prst="line">
              <a:avLst/>
            </a:prstGeom>
            <a:noFill/>
            <a:ln w="19050" cap="flat" cmpd="sng" algn="ctr">
              <a:solidFill>
                <a:srgbClr val="70AD47"/>
              </a:solidFill>
              <a:prstDash val="solid"/>
              <a:miter lim="800000"/>
            </a:ln>
            <a:effectLst/>
          </p:spPr>
        </p:cxnSp>
        <p:cxnSp>
          <p:nvCxnSpPr>
            <p:cNvPr id="43" name="Straight Connector 42"/>
            <p:cNvCxnSpPr/>
            <p:nvPr/>
          </p:nvCxnSpPr>
          <p:spPr>
            <a:xfrm flipV="1">
              <a:off x="5141079" y="1771429"/>
              <a:ext cx="0" cy="648440"/>
            </a:xfrm>
            <a:prstGeom prst="line">
              <a:avLst/>
            </a:prstGeom>
            <a:noFill/>
            <a:ln w="19050" cap="flat" cmpd="sng" algn="ctr">
              <a:solidFill>
                <a:srgbClr val="FFC000"/>
              </a:solidFill>
              <a:prstDash val="solid"/>
              <a:miter lim="800000"/>
            </a:ln>
            <a:effectLst/>
          </p:spPr>
        </p:cxnSp>
        <p:cxnSp>
          <p:nvCxnSpPr>
            <p:cNvPr id="44" name="Straight Connector 43"/>
            <p:cNvCxnSpPr>
              <a:cxnSpLocks/>
            </p:cNvCxnSpPr>
            <p:nvPr/>
          </p:nvCxnSpPr>
          <p:spPr>
            <a:xfrm flipH="1">
              <a:off x="5136823" y="1781993"/>
              <a:ext cx="668957" cy="1167"/>
            </a:xfrm>
            <a:prstGeom prst="line">
              <a:avLst/>
            </a:prstGeom>
            <a:noFill/>
            <a:ln w="19050" cap="flat" cmpd="sng" algn="ctr">
              <a:solidFill>
                <a:srgbClr val="FFC000"/>
              </a:solidFill>
              <a:prstDash val="solid"/>
              <a:miter lim="800000"/>
            </a:ln>
            <a:effectLst/>
          </p:spPr>
        </p:cxnSp>
        <p:sp>
          <p:nvSpPr>
            <p:cNvPr id="45" name="TextBox 44"/>
            <p:cNvSpPr txBox="1"/>
            <p:nvPr/>
          </p:nvSpPr>
          <p:spPr>
            <a:xfrm>
              <a:off x="5822840" y="1275171"/>
              <a:ext cx="1936027" cy="918644"/>
            </a:xfrm>
            <a:prstGeom prst="rect">
              <a:avLst/>
            </a:prstGeom>
            <a:noFill/>
            <a:ln>
              <a:solidFill>
                <a:srgbClr val="E7E6E6">
                  <a:lumMod val="50000"/>
                </a:srgbClr>
              </a:solidFill>
            </a:ln>
          </p:spPr>
          <p:txBody>
            <a:bodyPr wrap="square" lIns="68580" tIns="34290" rIns="68580" bIns="34290" rtlCol="0" anchor="t">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sz="1400" b="0" i="0" u="none" strike="noStrike" kern="0" cap="none" spc="0" normalizeH="0" baseline="0" noProof="0" dirty="0" smtClean="0">
                  <a:ln>
                    <a:noFill/>
                  </a:ln>
                  <a:solidFill>
                    <a:prstClr val="white">
                      <a:lumMod val="50000"/>
                    </a:prstClr>
                  </a:solidFill>
                  <a:effectLst/>
                  <a:uLnTx/>
                  <a:uFillTx/>
                  <a:cs typeface="Arial"/>
                  <a:sym typeface="Arial"/>
                </a:rPr>
                <a:t>I would </a:t>
              </a:r>
              <a:r>
                <a:rPr kumimoji="0" lang="en-US" sz="1400" b="1" i="0" u="none" strike="noStrike" kern="0" cap="none" spc="0" normalizeH="0" baseline="0" noProof="0" dirty="0" smtClean="0">
                  <a:ln>
                    <a:noFill/>
                  </a:ln>
                  <a:solidFill>
                    <a:prstClr val="white">
                      <a:lumMod val="50000"/>
                    </a:prstClr>
                  </a:solidFill>
                  <a:effectLst/>
                  <a:uLnTx/>
                  <a:uFillTx/>
                  <a:cs typeface="Arial"/>
                  <a:sym typeface="Arial"/>
                </a:rPr>
                <a:t>LOVE</a:t>
              </a:r>
              <a:r>
                <a:rPr kumimoji="0" lang="en-US" sz="1400" b="0" i="0" u="none" strike="noStrike" kern="0" cap="none" spc="0" normalizeH="0" baseline="0" noProof="0" dirty="0" smtClean="0">
                  <a:ln>
                    <a:noFill/>
                  </a:ln>
                  <a:solidFill>
                    <a:prstClr val="white">
                      <a:lumMod val="50000"/>
                    </a:prstClr>
                  </a:solidFill>
                  <a:effectLst/>
                  <a:uLnTx/>
                  <a:uFillTx/>
                  <a:cs typeface="Arial"/>
                  <a:sym typeface="Arial"/>
                </a:rPr>
                <a:t> it if: </a:t>
              </a: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dirty="0" smtClean="0">
                <a:ln>
                  <a:noFill/>
                </a:ln>
                <a:solidFill>
                  <a:prstClr val="white">
                    <a:lumMod val="50000"/>
                  </a:prstClr>
                </a:solidFill>
                <a:effectLst/>
                <a:uLnTx/>
                <a:uFillTx/>
                <a:cs typeface="Arial"/>
                <a:sym typeface="Arial"/>
              </a:endParaRPr>
            </a:p>
            <a:p>
              <a:pPr marL="128111" marR="0" lvl="0" indent="-128111"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n-US" sz="1400" b="0" i="0" u="none" strike="noStrike" kern="0" cap="none" spc="0" normalizeH="0" baseline="0" noProof="0" dirty="0" smtClean="0">
                  <a:ln>
                    <a:noFill/>
                  </a:ln>
                  <a:solidFill>
                    <a:prstClr val="white">
                      <a:lumMod val="50000"/>
                    </a:prstClr>
                  </a:solidFill>
                  <a:effectLst/>
                  <a:uLnTx/>
                  <a:uFillTx/>
                  <a:cs typeface="Arial"/>
                  <a:sym typeface="Wingdings" panose="05000000000000000000" pitchFamily="2" charset="2"/>
                </a:rPr>
                <a:t>?</a:t>
              </a:r>
              <a:r>
                <a:rPr kumimoji="0" lang="pt-BR" sz="1400" b="0" i="1" u="none" strike="noStrike" kern="0" cap="none" spc="0" normalizeH="0" baseline="0" noProof="0" dirty="0" smtClean="0">
                  <a:ln>
                    <a:noFill/>
                  </a:ln>
                  <a:solidFill>
                    <a:prstClr val="black"/>
                  </a:solidFill>
                  <a:effectLst/>
                  <a:uLnTx/>
                  <a:uFillTx/>
                  <a:cs typeface="Arial"/>
                  <a:sym typeface="Arial"/>
                </a:rPr>
                <a:t> What would make the customer happy? </a:t>
              </a:r>
              <a:endParaRPr kumimoji="0" lang="pt-BR" sz="1400" b="0" i="1" u="none" strike="noStrike" kern="0" cap="none" spc="0" normalizeH="0" baseline="0" noProof="0" dirty="0" smtClean="0">
                <a:ln>
                  <a:noFill/>
                </a:ln>
                <a:solidFill>
                  <a:prstClr val="black"/>
                </a:solidFill>
                <a:effectLst/>
                <a:uLnTx/>
                <a:uFillTx/>
                <a:cs typeface="Calibri" panose="020F0502020204030204"/>
                <a:sym typeface="Arial"/>
              </a:endParaRPr>
            </a:p>
            <a:p>
              <a:pPr marL="128111" marR="0" lvl="0" indent="-128111"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pt-BR" sz="1400" b="0" i="1" u="none" strike="noStrike" kern="0" cap="none" spc="0" normalizeH="0" baseline="0" noProof="0" dirty="0" smtClean="0">
                  <a:ln>
                    <a:noFill/>
                  </a:ln>
                  <a:solidFill>
                    <a:prstClr val="black"/>
                  </a:solidFill>
                  <a:effectLst/>
                  <a:uLnTx/>
                  <a:uFillTx/>
                  <a:cs typeface="Arial"/>
                  <a:sym typeface="Arial"/>
                </a:rPr>
                <a:t>? What do the clients want when facing the problem?</a:t>
              </a:r>
              <a:endParaRPr kumimoji="0" lang="pt-BR" sz="1400" b="0" i="1" u="none" strike="noStrike" kern="0" cap="none" spc="0" normalizeH="0" baseline="0" noProof="0" dirty="0" smtClean="0">
                <a:ln>
                  <a:noFill/>
                </a:ln>
                <a:solidFill>
                  <a:prstClr val="white">
                    <a:lumMod val="50000"/>
                  </a:prstClr>
                </a:solidFill>
                <a:effectLst/>
                <a:uLnTx/>
                <a:uFillTx/>
                <a:cs typeface="Calibri" panose="020F0502020204030204"/>
                <a:sym typeface="Arial"/>
              </a:endParaRPr>
            </a:p>
            <a:p>
              <a:pPr marL="128111" marR="0" lvl="0" indent="-128111"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endParaRPr kumimoji="0" lang="pt-BR" sz="1400" b="0" i="1" u="none" strike="noStrike" kern="0" cap="none" spc="0" normalizeH="0" baseline="0" noProof="0" dirty="0" smtClean="0">
                <a:ln>
                  <a:noFill/>
                </a:ln>
                <a:solidFill>
                  <a:srgbClr val="000000"/>
                </a:solidFill>
                <a:effectLst/>
                <a:highlight>
                  <a:srgbClr val="FFFF00"/>
                </a:highlight>
                <a:uLnTx/>
                <a:uFillTx/>
                <a:cs typeface="Calibri"/>
                <a:sym typeface="Arial"/>
              </a:endParaRPr>
            </a:p>
            <a:p>
              <a:pPr marL="0" marR="0" lvl="0" indent="0" defTabSz="685783" eaLnBrk="1" fontAlgn="auto" latinLnBrk="0" hangingPunct="1">
                <a:lnSpc>
                  <a:spcPct val="100000"/>
                </a:lnSpc>
                <a:spcBef>
                  <a:spcPts val="0"/>
                </a:spcBef>
                <a:spcAft>
                  <a:spcPts val="0"/>
                </a:spcAft>
                <a:buClrTx/>
                <a:buSzTx/>
                <a:buFont typeface="Arial"/>
                <a:buNone/>
                <a:tabLst/>
                <a:defRPr/>
              </a:pPr>
              <a:r>
                <a:rPr kumimoji="0" lang="pt-BR" sz="1400" b="0" i="1" u="none" strike="noStrike" kern="0" cap="none" spc="0" normalizeH="0" baseline="0" noProof="0" dirty="0" smtClean="0">
                  <a:ln>
                    <a:noFill/>
                  </a:ln>
                  <a:solidFill>
                    <a:srgbClr val="000000"/>
                  </a:solidFill>
                  <a:effectLst/>
                  <a:uLnTx/>
                  <a:uFillTx/>
                  <a:cs typeface="Calibri"/>
                  <a:sym typeface="Arial"/>
                </a:rPr>
                <a:t>This refers to the feeling/action of customers before he gets in contact with your solution.</a:t>
              </a:r>
            </a:p>
          </p:txBody>
        </p:sp>
        <p:cxnSp>
          <p:nvCxnSpPr>
            <p:cNvPr id="46" name="Straight Connector 45"/>
            <p:cNvCxnSpPr/>
            <p:nvPr/>
          </p:nvCxnSpPr>
          <p:spPr>
            <a:xfrm>
              <a:off x="5824125" y="2947312"/>
              <a:ext cx="151861" cy="2850"/>
            </a:xfrm>
            <a:prstGeom prst="line">
              <a:avLst/>
            </a:prstGeom>
            <a:noFill/>
            <a:ln w="6350" cap="flat" cmpd="sng" algn="ctr">
              <a:solidFill>
                <a:srgbClr val="ED7D31"/>
              </a:solidFill>
              <a:prstDash val="solid"/>
              <a:miter lim="800000"/>
            </a:ln>
            <a:effectLst/>
          </p:spPr>
        </p:cxnSp>
        <p:cxnSp>
          <p:nvCxnSpPr>
            <p:cNvPr id="47" name="Straight Connector 46"/>
            <p:cNvCxnSpPr/>
            <p:nvPr/>
          </p:nvCxnSpPr>
          <p:spPr>
            <a:xfrm flipH="1" flipV="1">
              <a:off x="5963697" y="2419869"/>
              <a:ext cx="8108" cy="1082870"/>
            </a:xfrm>
            <a:prstGeom prst="line">
              <a:avLst/>
            </a:prstGeom>
            <a:noFill/>
            <a:ln w="6350" cap="flat" cmpd="sng" algn="ctr">
              <a:solidFill>
                <a:srgbClr val="ED7D31"/>
              </a:solidFill>
              <a:prstDash val="solid"/>
              <a:miter lim="800000"/>
            </a:ln>
            <a:effectLst/>
          </p:spPr>
        </p:cxnSp>
        <p:cxnSp>
          <p:nvCxnSpPr>
            <p:cNvPr id="48" name="Straight Connector 47"/>
            <p:cNvCxnSpPr/>
            <p:nvPr/>
          </p:nvCxnSpPr>
          <p:spPr>
            <a:xfrm flipV="1">
              <a:off x="5136822" y="3644573"/>
              <a:ext cx="1" cy="385252"/>
            </a:xfrm>
            <a:prstGeom prst="line">
              <a:avLst/>
            </a:prstGeom>
            <a:noFill/>
            <a:ln w="19050" cap="flat" cmpd="sng" algn="ctr">
              <a:solidFill>
                <a:srgbClr val="FFC000"/>
              </a:solidFill>
              <a:prstDash val="solid"/>
              <a:miter lim="800000"/>
            </a:ln>
            <a:effectLst/>
          </p:spPr>
        </p:cxnSp>
        <p:cxnSp>
          <p:nvCxnSpPr>
            <p:cNvPr id="49" name="Straight Connector 48"/>
            <p:cNvCxnSpPr>
              <a:cxnSpLocks/>
            </p:cNvCxnSpPr>
            <p:nvPr/>
          </p:nvCxnSpPr>
          <p:spPr>
            <a:xfrm flipH="1" flipV="1">
              <a:off x="5136823" y="4029825"/>
              <a:ext cx="536268" cy="32"/>
            </a:xfrm>
            <a:prstGeom prst="line">
              <a:avLst/>
            </a:prstGeom>
            <a:noFill/>
            <a:ln w="19050" cap="flat" cmpd="sng" algn="ctr">
              <a:solidFill>
                <a:srgbClr val="FFC000"/>
              </a:solidFill>
              <a:prstDash val="solid"/>
              <a:miter lim="800000"/>
            </a:ln>
            <a:effectLst/>
          </p:spPr>
        </p:cxnSp>
        <p:sp>
          <p:nvSpPr>
            <p:cNvPr id="50" name="TextBox 49"/>
            <p:cNvSpPr txBox="1"/>
            <p:nvPr/>
          </p:nvSpPr>
          <p:spPr>
            <a:xfrm>
              <a:off x="5673091" y="3648982"/>
              <a:ext cx="2068716" cy="918644"/>
            </a:xfrm>
            <a:prstGeom prst="rect">
              <a:avLst/>
            </a:prstGeom>
            <a:noFill/>
            <a:ln>
              <a:solidFill>
                <a:srgbClr val="E7E6E6">
                  <a:lumMod val="50000"/>
                </a:srgbClr>
              </a:solidFill>
            </a:ln>
          </p:spPr>
          <p:txBody>
            <a:bodyPr wrap="square" lIns="68580" tIns="34290" rIns="68580" bIns="34290" rtlCol="0" anchor="t">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sz="1400" b="0" i="0" u="none" strike="noStrike" kern="0" cap="none" spc="0" normalizeH="0" baseline="0" noProof="0" smtClean="0">
                  <a:ln>
                    <a:noFill/>
                  </a:ln>
                  <a:solidFill>
                    <a:prstClr val="white">
                      <a:lumMod val="50000"/>
                    </a:prstClr>
                  </a:solidFill>
                  <a:effectLst/>
                  <a:uLnTx/>
                  <a:uFillTx/>
                  <a:cs typeface="Arial"/>
                  <a:sym typeface="Arial"/>
                </a:rPr>
                <a:t>I would </a:t>
              </a:r>
              <a:r>
                <a:rPr kumimoji="0" lang="en-US" sz="1400" b="1" i="0" u="none" strike="noStrike" kern="0" cap="none" spc="0" normalizeH="0" baseline="0" noProof="0" smtClean="0">
                  <a:ln>
                    <a:noFill/>
                  </a:ln>
                  <a:solidFill>
                    <a:prstClr val="white">
                      <a:lumMod val="50000"/>
                    </a:prstClr>
                  </a:solidFill>
                  <a:effectLst/>
                  <a:uLnTx/>
                  <a:uFillTx/>
                  <a:cs typeface="Arial"/>
                  <a:sym typeface="Arial"/>
                </a:rPr>
                <a:t>HATE</a:t>
              </a:r>
              <a:r>
                <a:rPr kumimoji="0" lang="en-US" sz="1400" b="0" i="0" u="none" strike="noStrike" kern="0" cap="none" spc="0" normalizeH="0" baseline="0" noProof="0" smtClean="0">
                  <a:ln>
                    <a:noFill/>
                  </a:ln>
                  <a:solidFill>
                    <a:prstClr val="white">
                      <a:lumMod val="50000"/>
                    </a:prstClr>
                  </a:solidFill>
                  <a:effectLst/>
                  <a:uLnTx/>
                  <a:uFillTx/>
                  <a:cs typeface="Arial"/>
                  <a:sym typeface="Arial"/>
                </a:rPr>
                <a:t> it if: </a:t>
              </a: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smtClean="0">
                <a:ln>
                  <a:noFill/>
                </a:ln>
                <a:solidFill>
                  <a:prstClr val="white">
                    <a:lumMod val="50000"/>
                  </a:prstClr>
                </a:solidFill>
                <a:effectLst/>
                <a:uLnTx/>
                <a:uFillTx/>
                <a:cs typeface="Arial"/>
                <a:sym typeface="Arial"/>
              </a:endParaRPr>
            </a:p>
            <a:p>
              <a:pPr marL="128111" marR="0" lvl="0" indent="-128111"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pt-BR" sz="1400" b="0" i="1" u="none" strike="noStrike" kern="0" cap="none" spc="0" normalizeH="0" baseline="0" noProof="0" smtClean="0">
                  <a:ln>
                    <a:noFill/>
                  </a:ln>
                  <a:solidFill>
                    <a:prstClr val="black"/>
                  </a:solidFill>
                  <a:effectLst/>
                  <a:uLnTx/>
                  <a:uFillTx/>
                  <a:cs typeface="Arial"/>
                  <a:sym typeface="Arial"/>
                </a:rPr>
                <a:t>What are the pains of the clients when facing the problem?</a:t>
              </a:r>
              <a:endParaRPr kumimoji="0" lang="pt-BR" sz="1400" b="0" i="1" u="none" strike="noStrike" kern="0" cap="none" spc="0" normalizeH="0" baseline="0" noProof="0" smtClean="0">
                <a:ln>
                  <a:noFill/>
                </a:ln>
                <a:solidFill>
                  <a:prstClr val="black"/>
                </a:solidFill>
                <a:effectLst/>
                <a:uLnTx/>
                <a:uFillTx/>
                <a:cs typeface="Calibri" panose="020F0502020204030204"/>
                <a:sym typeface="Arial"/>
              </a:endParaRPr>
            </a:p>
            <a:p>
              <a:pPr marL="128111" marR="0" lvl="0" indent="-128111"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endParaRPr kumimoji="0" lang="pt-BR" sz="1400" b="0" i="1" u="none" strike="noStrike" kern="0" cap="none" spc="0" normalizeH="0" baseline="0" noProof="0" smtClean="0">
                <a:ln>
                  <a:noFill/>
                </a:ln>
                <a:solidFill>
                  <a:srgbClr val="000000"/>
                </a:solidFill>
                <a:effectLst/>
                <a:uLnTx/>
                <a:uFillTx/>
                <a:cs typeface="Calibri" panose="020F0502020204030204"/>
                <a:sym typeface="Arial"/>
              </a:endParaRPr>
            </a:p>
            <a:p>
              <a:pPr marL="0" marR="0" lvl="0" indent="0" defTabSz="685783" eaLnBrk="1" fontAlgn="auto" latinLnBrk="0" hangingPunct="1">
                <a:lnSpc>
                  <a:spcPct val="100000"/>
                </a:lnSpc>
                <a:spcBef>
                  <a:spcPts val="0"/>
                </a:spcBef>
                <a:spcAft>
                  <a:spcPts val="0"/>
                </a:spcAft>
                <a:buClrTx/>
                <a:buSzTx/>
                <a:buFont typeface="Arial"/>
                <a:buNone/>
                <a:tabLst/>
                <a:defRPr/>
              </a:pPr>
              <a:r>
                <a:rPr kumimoji="0" lang="pt-BR" sz="1400" b="0" i="1" u="none" strike="noStrike" kern="0" cap="none" spc="0" normalizeH="0" baseline="0" noProof="0" smtClean="0">
                  <a:ln>
                    <a:noFill/>
                  </a:ln>
                  <a:solidFill>
                    <a:srgbClr val="000000"/>
                  </a:solidFill>
                  <a:effectLst/>
                  <a:uLnTx/>
                  <a:uFillTx/>
                  <a:cs typeface="Calibri" panose="020F0502020204030204"/>
                  <a:sym typeface="Arial"/>
                </a:rPr>
                <a:t>This refers to the feeling/action of customers before he gets in contact with your solution.</a:t>
              </a:r>
            </a:p>
          </p:txBody>
        </p:sp>
        <p:sp>
          <p:nvSpPr>
            <p:cNvPr id="51" name="TextBox 50"/>
            <p:cNvSpPr txBox="1"/>
            <p:nvPr/>
          </p:nvSpPr>
          <p:spPr>
            <a:xfrm>
              <a:off x="6022507" y="2422024"/>
              <a:ext cx="1719300" cy="918644"/>
            </a:xfrm>
            <a:prstGeom prst="rect">
              <a:avLst/>
            </a:prstGeom>
            <a:noFill/>
            <a:ln>
              <a:solidFill>
                <a:srgbClr val="E7E6E6">
                  <a:lumMod val="50000"/>
                </a:srgbClr>
              </a:solidFill>
            </a:ln>
          </p:spPr>
          <p:txBody>
            <a:bodyPr wrap="square" lIns="68580" tIns="34290" rIns="68580" bIns="34290" rtlCol="0" anchor="t">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sz="1400" b="0" i="0" u="none" strike="noStrike" kern="0" cap="none" spc="0" normalizeH="0" baseline="0" noProof="0" smtClean="0">
                  <a:ln>
                    <a:noFill/>
                  </a:ln>
                  <a:solidFill>
                    <a:prstClr val="white">
                      <a:lumMod val="50000"/>
                    </a:prstClr>
                  </a:solidFill>
                  <a:effectLst/>
                  <a:uLnTx/>
                  <a:uFillTx/>
                  <a:cs typeface="Arial"/>
                  <a:sym typeface="Arial"/>
                </a:rPr>
                <a:t>I would </a:t>
              </a:r>
              <a:r>
                <a:rPr kumimoji="0" lang="en-US" sz="1400" b="1" i="0" u="none" strike="noStrike" kern="0" cap="none" spc="0" normalizeH="0" baseline="0" noProof="0" smtClean="0">
                  <a:ln>
                    <a:noFill/>
                  </a:ln>
                  <a:solidFill>
                    <a:prstClr val="white">
                      <a:lumMod val="50000"/>
                    </a:prstClr>
                  </a:solidFill>
                  <a:effectLst/>
                  <a:uLnTx/>
                  <a:uFillTx/>
                  <a:cs typeface="Arial"/>
                  <a:sym typeface="Arial"/>
                </a:rPr>
                <a:t>WANT</a:t>
              </a:r>
              <a:r>
                <a:rPr kumimoji="0" lang="en-US" sz="1400" b="0" i="0" u="none" strike="noStrike" kern="0" cap="none" spc="0" normalizeH="0" baseline="0" noProof="0" smtClean="0">
                  <a:ln>
                    <a:noFill/>
                  </a:ln>
                  <a:solidFill>
                    <a:prstClr val="white">
                      <a:lumMod val="50000"/>
                    </a:prstClr>
                  </a:solidFill>
                  <a:effectLst/>
                  <a:uLnTx/>
                  <a:uFillTx/>
                  <a:cs typeface="Arial"/>
                  <a:sym typeface="Arial"/>
                </a:rPr>
                <a:t>: </a:t>
              </a: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smtClean="0">
                <a:ln>
                  <a:noFill/>
                </a:ln>
                <a:solidFill>
                  <a:prstClr val="white">
                    <a:lumMod val="50000"/>
                  </a:prstClr>
                </a:solidFill>
                <a:effectLst/>
                <a:uLnTx/>
                <a:uFillTx/>
                <a:cs typeface="Arial"/>
                <a:sym typeface="Arial"/>
              </a:endParaRPr>
            </a:p>
            <a:p>
              <a:pPr marL="128111" marR="0" lvl="0" indent="-128111"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pt-BR" sz="1400" b="0" i="1" u="none" strike="noStrike" kern="0" cap="none" spc="0" normalizeH="0" baseline="0" noProof="0" smtClean="0">
                  <a:ln>
                    <a:noFill/>
                  </a:ln>
                  <a:solidFill>
                    <a:prstClr val="black"/>
                  </a:solidFill>
                  <a:effectLst/>
                  <a:uLnTx/>
                  <a:uFillTx/>
                  <a:cs typeface="Arial"/>
                  <a:sym typeface="Arial"/>
                </a:rPr>
                <a:t>What do the clients do (actions) when facing the problem?</a:t>
              </a:r>
              <a:endParaRPr kumimoji="0" lang="en-US" sz="1400" b="0" i="0" u="none" strike="noStrike" kern="0" cap="none" spc="0" normalizeH="0" baseline="0" noProof="0" smtClean="0">
                <a:ln>
                  <a:noFill/>
                </a:ln>
                <a:solidFill>
                  <a:prstClr val="white">
                    <a:lumMod val="50000"/>
                  </a:prstClr>
                </a:solidFill>
                <a:effectLst/>
                <a:uLnTx/>
                <a:uFillTx/>
                <a:cs typeface="Calibri" panose="020F0502020204030204"/>
                <a:sym typeface="Arial"/>
              </a:endParaRPr>
            </a:p>
            <a:p>
              <a:pPr marL="128111" marR="0" lvl="0" indent="-128111"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endParaRPr kumimoji="0" lang="en-US" sz="1400" b="0" i="0" u="none" strike="noStrike" kern="0" cap="none" spc="0" normalizeH="0" baseline="0" noProof="0" smtClean="0">
                <a:ln>
                  <a:noFill/>
                </a:ln>
                <a:solidFill>
                  <a:prstClr val="white">
                    <a:lumMod val="50000"/>
                  </a:prstClr>
                </a:solidFill>
                <a:effectLst/>
                <a:uLnTx/>
                <a:uFillTx/>
                <a:cs typeface="Calibri" panose="020F0502020204030204"/>
                <a:sym typeface="Arial"/>
              </a:endParaRPr>
            </a:p>
            <a:p>
              <a:pPr marL="0" marR="0" lvl="0" indent="0" defTabSz="685783" eaLnBrk="1" fontAlgn="auto" latinLnBrk="0" hangingPunct="1">
                <a:lnSpc>
                  <a:spcPct val="100000"/>
                </a:lnSpc>
                <a:spcBef>
                  <a:spcPts val="0"/>
                </a:spcBef>
                <a:spcAft>
                  <a:spcPts val="0"/>
                </a:spcAft>
                <a:buClrTx/>
                <a:buSzTx/>
                <a:buFont typeface="Arial"/>
                <a:buNone/>
                <a:tabLst/>
                <a:defRPr/>
              </a:pPr>
              <a:r>
                <a:rPr kumimoji="0" lang="pt-BR" sz="1400" b="0" i="1" u="none" strike="noStrike" kern="0" cap="none" spc="0" normalizeH="0" baseline="0" noProof="0" smtClean="0">
                  <a:ln>
                    <a:noFill/>
                  </a:ln>
                  <a:solidFill>
                    <a:srgbClr val="000000"/>
                  </a:solidFill>
                  <a:effectLst/>
                  <a:uLnTx/>
                  <a:uFillTx/>
                  <a:cs typeface="Calibri"/>
                  <a:sym typeface="Arial"/>
                </a:rPr>
                <a:t>This refers to the feeling/action of customers before he gets in contact with your solution.</a:t>
              </a:r>
            </a:p>
          </p:txBody>
        </p:sp>
        <p:sp>
          <p:nvSpPr>
            <p:cNvPr id="52" name="TextBox 51"/>
            <p:cNvSpPr txBox="1"/>
            <p:nvPr/>
          </p:nvSpPr>
          <p:spPr>
            <a:xfrm>
              <a:off x="993510" y="2381024"/>
              <a:ext cx="1819070" cy="932087"/>
            </a:xfrm>
            <a:prstGeom prst="rect">
              <a:avLst/>
            </a:prstGeom>
            <a:noFill/>
            <a:ln>
              <a:solidFill>
                <a:srgbClr val="E7E6E6">
                  <a:lumMod val="50000"/>
                </a:srgb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400" b="1" i="1" u="none" strike="noStrike" kern="0" cap="none" spc="0" normalizeH="0" baseline="0" noProof="0" dirty="0" smtClean="0">
                  <a:ln>
                    <a:noFill/>
                  </a:ln>
                  <a:solidFill>
                    <a:srgbClr val="FF0000"/>
                  </a:solidFill>
                  <a:effectLst/>
                  <a:uLnTx/>
                  <a:uFillTx/>
                  <a:cs typeface="Arial"/>
                  <a:sym typeface="Arial"/>
                </a:rPr>
                <a:t>What is the product or service that you are offering?</a:t>
              </a:r>
              <a:endParaRPr kumimoji="0" lang="en-US" sz="1400" b="1" i="0" u="none" strike="noStrike" kern="0" cap="none" spc="0" normalizeH="0" baseline="0" noProof="0" dirty="0" smtClean="0">
                <a:ln>
                  <a:noFill/>
                </a:ln>
                <a:solidFill>
                  <a:srgbClr val="FF0000"/>
                </a:solidFill>
                <a:effectLst/>
                <a:uLnTx/>
                <a:uFillTx/>
                <a:cs typeface="Arial"/>
                <a:sym typeface="Arial"/>
              </a:endParaRPr>
            </a:p>
            <a:p>
              <a:pPr marL="0" marR="0" lvl="0" indent="0" algn="just" defTabSz="685783" eaLnBrk="1" fontAlgn="auto" latinLnBrk="0" hangingPunct="1">
                <a:lnSpc>
                  <a:spcPct val="100000"/>
                </a:lnSpc>
                <a:spcBef>
                  <a:spcPts val="0"/>
                </a:spcBef>
                <a:spcAft>
                  <a:spcPts val="0"/>
                </a:spcAft>
                <a:buClrTx/>
                <a:buSzTx/>
                <a:buFont typeface="Arial"/>
                <a:buNone/>
                <a:tabLst/>
                <a:defRPr/>
              </a:pPr>
              <a:endParaRPr kumimoji="0" lang="en-IN" sz="1400" b="0" i="0" u="none" strike="noStrike" kern="0" cap="none" spc="0" normalizeH="0" baseline="0" noProof="0" dirty="0" smtClean="0">
                <a:ln>
                  <a:noFill/>
                </a:ln>
                <a:solidFill>
                  <a:prstClr val="white">
                    <a:lumMod val="50000"/>
                  </a:prstClr>
                </a:solidFill>
                <a:effectLst/>
                <a:uLnTx/>
                <a:uFillTx/>
                <a:cs typeface="Arial"/>
                <a:sym typeface="Arial"/>
              </a:endParaRPr>
            </a:p>
            <a:p>
              <a:pPr marL="0" marR="0" lvl="0" indent="0" algn="just" defTabSz="685783" eaLnBrk="1" fontAlgn="auto" latinLnBrk="0" hangingPunct="1">
                <a:lnSpc>
                  <a:spcPct val="100000"/>
                </a:lnSpc>
                <a:spcBef>
                  <a:spcPts val="0"/>
                </a:spcBef>
                <a:spcAft>
                  <a:spcPts val="0"/>
                </a:spcAft>
                <a:buClrTx/>
                <a:buSzTx/>
                <a:buFont typeface="Arial"/>
                <a:buNone/>
                <a:tabLst/>
                <a:defRPr/>
              </a:pPr>
              <a:endParaRPr kumimoji="0" lang="en-IN" sz="1400" b="0" i="0" u="none" strike="noStrike" kern="0" cap="none" spc="0" normalizeH="0" baseline="0" noProof="0" dirty="0" smtClean="0">
                <a:ln>
                  <a:noFill/>
                </a:ln>
                <a:solidFill>
                  <a:prstClr val="white">
                    <a:lumMod val="50000"/>
                  </a:prstClr>
                </a:solidFill>
                <a:effectLst/>
                <a:uLnTx/>
                <a:uFillTx/>
                <a:cs typeface="Arial"/>
                <a:sym typeface="Arial"/>
              </a:endParaRPr>
            </a:p>
            <a:p>
              <a:pPr marL="0" marR="0" lvl="0" indent="0" algn="just" defTabSz="685783" eaLnBrk="1" fontAlgn="auto" latinLnBrk="0" hangingPunct="1">
                <a:lnSpc>
                  <a:spcPct val="100000"/>
                </a:lnSpc>
                <a:spcBef>
                  <a:spcPts val="0"/>
                </a:spcBef>
                <a:spcAft>
                  <a:spcPts val="0"/>
                </a:spcAft>
                <a:buClrTx/>
                <a:buSzTx/>
                <a:buFont typeface="Arial"/>
                <a:buNone/>
                <a:tabLst/>
                <a:defRPr/>
              </a:pPr>
              <a:endParaRPr kumimoji="0" lang="en-IN" sz="1400" b="0" i="0" u="none" strike="noStrike" kern="0" cap="none" spc="0" normalizeH="0" baseline="0" noProof="0" dirty="0" smtClean="0">
                <a:ln>
                  <a:noFill/>
                </a:ln>
                <a:solidFill>
                  <a:prstClr val="white">
                    <a:lumMod val="50000"/>
                  </a:prstClr>
                </a:solidFill>
                <a:effectLst/>
                <a:uLnTx/>
                <a:uFillTx/>
                <a:cs typeface="Arial"/>
                <a:sym typeface="Arial"/>
              </a:endParaRPr>
            </a:p>
            <a:p>
              <a:pPr marL="0" marR="0" lvl="0" indent="0" algn="just" defTabSz="685783" eaLnBrk="1" fontAlgn="auto" latinLnBrk="0" hangingPunct="1">
                <a:lnSpc>
                  <a:spcPct val="100000"/>
                </a:lnSpc>
                <a:spcBef>
                  <a:spcPts val="0"/>
                </a:spcBef>
                <a:spcAft>
                  <a:spcPts val="0"/>
                </a:spcAft>
                <a:buClrTx/>
                <a:buSzTx/>
                <a:buFont typeface="Arial"/>
                <a:buNone/>
                <a:tabLst/>
                <a:defRPr/>
              </a:pPr>
              <a:endParaRPr kumimoji="0" lang="en-IN" sz="1400" b="0" i="0" u="none" strike="noStrike" kern="0" cap="none" spc="0" normalizeH="0" baseline="0" noProof="0" dirty="0" smtClean="0">
                <a:ln>
                  <a:noFill/>
                </a:ln>
                <a:solidFill>
                  <a:prstClr val="white">
                    <a:lumMod val="50000"/>
                  </a:prstClr>
                </a:solidFill>
                <a:effectLst/>
                <a:uLnTx/>
                <a:uFillTx/>
                <a:cs typeface="Arial"/>
                <a:sym typeface="Arial"/>
              </a:endParaRPr>
            </a:p>
            <a:p>
              <a:pPr marL="0" marR="0" lvl="0" indent="0" algn="just" defTabSz="685783" eaLnBrk="1" fontAlgn="auto" latinLnBrk="0" hangingPunct="1">
                <a:lnSpc>
                  <a:spcPct val="100000"/>
                </a:lnSpc>
                <a:spcBef>
                  <a:spcPts val="0"/>
                </a:spcBef>
                <a:spcAft>
                  <a:spcPts val="0"/>
                </a:spcAft>
                <a:buClrTx/>
                <a:buSzTx/>
                <a:buFont typeface="Arial"/>
                <a:buNone/>
                <a:tabLst/>
                <a:defRPr/>
              </a:pPr>
              <a:endParaRPr kumimoji="0" lang="en-IN" sz="1400" b="0" i="0" u="none" strike="noStrike" kern="0" cap="none" spc="0" normalizeH="0" baseline="0" noProof="0" dirty="0" smtClean="0">
                <a:ln>
                  <a:noFill/>
                </a:ln>
                <a:solidFill>
                  <a:prstClr val="white">
                    <a:lumMod val="50000"/>
                  </a:prstClr>
                </a:solidFill>
                <a:effectLst/>
                <a:uLnTx/>
                <a:uFillTx/>
                <a:cs typeface="Arial"/>
                <a:sym typeface="Arial"/>
              </a:endParaRPr>
            </a:p>
          </p:txBody>
        </p:sp>
        <p:cxnSp>
          <p:nvCxnSpPr>
            <p:cNvPr id="53" name="Straight Connector 52"/>
            <p:cNvCxnSpPr>
              <a:cxnSpLocks/>
            </p:cNvCxnSpPr>
            <p:nvPr/>
          </p:nvCxnSpPr>
          <p:spPr>
            <a:xfrm flipH="1">
              <a:off x="2899064" y="3002224"/>
              <a:ext cx="92750" cy="0"/>
            </a:xfrm>
            <a:prstGeom prst="line">
              <a:avLst/>
            </a:prstGeom>
            <a:noFill/>
            <a:ln w="19050" cap="flat" cmpd="sng" algn="ctr">
              <a:solidFill>
                <a:srgbClr val="70AD47"/>
              </a:solidFill>
              <a:prstDash val="solid"/>
              <a:miter lim="800000"/>
            </a:ln>
            <a:effectLst/>
          </p:spPr>
        </p:cxnSp>
      </p:grpSp>
      <p:sp>
        <p:nvSpPr>
          <p:cNvPr id="8" name="Rectangle 7"/>
          <p:cNvSpPr/>
          <p:nvPr/>
        </p:nvSpPr>
        <p:spPr>
          <a:xfrm>
            <a:off x="8016362" y="4626289"/>
            <a:ext cx="1714342" cy="369332"/>
          </a:xfrm>
          <a:prstGeom prst="rect">
            <a:avLst/>
          </a:prstGeom>
        </p:spPr>
        <p:txBody>
          <a:bodyPr wrap="square">
            <a:spAutoFit/>
          </a:bodyPr>
          <a:lstStyle/>
          <a:p>
            <a:pPr algn="ctr"/>
            <a:r>
              <a:rPr lang="en-US" dirty="0" smtClean="0"/>
              <a:t>FIT</a:t>
            </a:r>
            <a:endParaRPr lang="en-US" dirty="0"/>
          </a:p>
        </p:txBody>
      </p:sp>
      <p:sp>
        <p:nvSpPr>
          <p:cNvPr id="2" name="Rectangle 1"/>
          <p:cNvSpPr/>
          <p:nvPr/>
        </p:nvSpPr>
        <p:spPr>
          <a:xfrm>
            <a:off x="6286487" y="1477264"/>
            <a:ext cx="248786" cy="369332"/>
          </a:xfrm>
          <a:prstGeom prst="rect">
            <a:avLst/>
          </a:prstGeom>
        </p:spPr>
        <p:txBody>
          <a:bodyPr wrap="none">
            <a:spAutoFit/>
          </a:bodyPr>
          <a:lstStyle/>
          <a:p>
            <a:r>
              <a:rPr lang="en-US" dirty="0" smtClean="0">
                <a:solidFill>
                  <a:srgbClr val="292929"/>
                </a:solidFill>
                <a:latin typeface="charter"/>
              </a:rPr>
              <a:t>.</a:t>
            </a:r>
            <a:endParaRPr lang="en-US" dirty="0"/>
          </a:p>
        </p:txBody>
      </p:sp>
      <p:sp>
        <p:nvSpPr>
          <p:cNvPr id="54" name="Rectangle 53"/>
          <p:cNvSpPr/>
          <p:nvPr/>
        </p:nvSpPr>
        <p:spPr>
          <a:xfrm>
            <a:off x="12203990" y="7922621"/>
            <a:ext cx="5629701" cy="1938992"/>
          </a:xfrm>
          <a:prstGeom prst="rect">
            <a:avLst/>
          </a:prstGeom>
          <a:solidFill>
            <a:srgbClr val="FFC000"/>
          </a:solidFill>
        </p:spPr>
        <p:txBody>
          <a:bodyPr wrap="square">
            <a:spAutoFit/>
          </a:bodyPr>
          <a:lstStyle/>
          <a:p>
            <a:pPr algn="just"/>
            <a:r>
              <a:rPr lang="en-US" sz="2400" dirty="0" smtClean="0"/>
              <a:t>	</a:t>
            </a:r>
          </a:p>
          <a:p>
            <a:pPr algn="just"/>
            <a:r>
              <a:rPr lang="en-US" sz="2400" dirty="0"/>
              <a:t>	</a:t>
            </a:r>
            <a:r>
              <a:rPr lang="en-US" sz="2400" dirty="0" smtClean="0">
                <a:latin typeface="+mj-lt"/>
              </a:rPr>
              <a:t>Demonstrate </a:t>
            </a:r>
            <a:r>
              <a:rPr lang="en-US" sz="2400" dirty="0" smtClean="0">
                <a:solidFill>
                  <a:srgbClr val="292929"/>
                </a:solidFill>
                <a:latin typeface="+mj-lt"/>
              </a:rPr>
              <a:t>the </a:t>
            </a:r>
            <a:r>
              <a:rPr lang="en-US" sz="2400" dirty="0">
                <a:solidFill>
                  <a:srgbClr val="292929"/>
                </a:solidFill>
                <a:latin typeface="+mj-lt"/>
              </a:rPr>
              <a:t>fit between what you are offering and why people buy </a:t>
            </a:r>
            <a:r>
              <a:rPr lang="en-US" sz="2400" dirty="0" smtClean="0">
                <a:solidFill>
                  <a:srgbClr val="292929"/>
                </a:solidFill>
                <a:latin typeface="+mj-lt"/>
              </a:rPr>
              <a:t>it. </a:t>
            </a:r>
            <a:r>
              <a:rPr lang="en-US" sz="2400" dirty="0" smtClean="0">
                <a:latin typeface="+mj-lt"/>
              </a:rPr>
              <a:t>You must build on solution (products &amp; service) that match their needs ( pains &amp; gains).</a:t>
            </a:r>
            <a:endParaRPr lang="en-US" sz="2400" dirty="0">
              <a:latin typeface="+mj-lt"/>
            </a:endParaRPr>
          </a:p>
        </p:txBody>
      </p:sp>
      <p:pic>
        <p:nvPicPr>
          <p:cNvPr id="55"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2442830" y="7922621"/>
            <a:ext cx="655576" cy="858078"/>
          </a:xfrm>
          <a:prstGeom prst="rect">
            <a:avLst/>
          </a:prstGeom>
        </p:spPr>
      </p:pic>
    </p:spTree>
    <p:extLst>
      <p:ext uri="{BB962C8B-B14F-4D97-AF65-F5344CB8AC3E}">
        <p14:creationId xmlns:p14="http://schemas.microsoft.com/office/powerpoint/2010/main" val="3640215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405009" y="28190"/>
            <a:ext cx="11351678" cy="1178400"/>
          </a:xfrm>
          <a:prstGeom prst="rect">
            <a:avLst/>
          </a:prstGeom>
          <a:noFill/>
        </p:spPr>
        <p:txBody>
          <a:bodyPr wrap="square" lIns="137160" tIns="68580" rIns="137160" bIns="68580" rtlCol="0" anchor="t">
            <a:spAutoFit/>
          </a:bodyPr>
          <a:lstStyle/>
          <a:p>
            <a:pPr>
              <a:lnSpc>
                <a:spcPts val="8747"/>
              </a:lnSpc>
              <a:spcBef>
                <a:spcPct val="0"/>
              </a:spcBef>
            </a:pPr>
            <a:r>
              <a:rPr lang="en-US" sz="5400" b="1" dirty="0" smtClean="0"/>
              <a:t>Solution</a:t>
            </a:r>
            <a:endParaRPr lang="en-US" sz="5400" b="1" dirty="0"/>
          </a:p>
        </p:txBody>
      </p:sp>
      <p:sp>
        <p:nvSpPr>
          <p:cNvPr id="110" name="Content Placeholder 2"/>
          <p:cNvSpPr txBox="1">
            <a:spLocks/>
          </p:cNvSpPr>
          <p:nvPr/>
        </p:nvSpPr>
        <p:spPr>
          <a:xfrm>
            <a:off x="955434" y="2043904"/>
            <a:ext cx="7045566" cy="4471196"/>
          </a:xfrm>
          <a:prstGeom prst="rect">
            <a:avLst/>
          </a:prstGeom>
          <a:ln>
            <a:solidFill>
              <a:schemeClr val="tx1"/>
            </a:solidFill>
          </a:ln>
        </p:spPr>
        <p:txBody>
          <a:bodyPr vert="horz" lIns="137160" tIns="68580" rIns="137160" bIns="6858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smtClean="0"/>
              <a:t>Describe your Solution:</a:t>
            </a:r>
          </a:p>
          <a:p>
            <a:pPr marL="0" indent="0">
              <a:buNone/>
            </a:pPr>
            <a:r>
              <a:rPr lang="en-GB" sz="2400" dirty="0" smtClean="0"/>
              <a:t>We offer …………………………………………</a:t>
            </a:r>
            <a:r>
              <a:rPr lang="en-GB" sz="2400" dirty="0"/>
              <a:t> </a:t>
            </a:r>
            <a:endParaRPr lang="en-GB" sz="2400" dirty="0">
              <a:cs typeface="Calibri"/>
            </a:endParaRPr>
          </a:p>
          <a:p>
            <a:pPr marL="0" indent="0">
              <a:buNone/>
            </a:pPr>
            <a:r>
              <a:rPr lang="en-GB" sz="2400" dirty="0" smtClean="0"/>
              <a:t>The </a:t>
            </a:r>
            <a:r>
              <a:rPr lang="en-GB" sz="2400" dirty="0"/>
              <a:t>details of our offering consist of:</a:t>
            </a:r>
            <a:endParaRPr lang="en-GB" sz="2400" dirty="0">
              <a:cs typeface="Calibri"/>
            </a:endParaRPr>
          </a:p>
          <a:p>
            <a:pPr marL="514350" indent="-514350">
              <a:buFont typeface="Arial" panose="020B0604020202020204" pitchFamily="34" charset="0"/>
              <a:buAutoNum type="arabicPeriod"/>
            </a:pPr>
            <a:r>
              <a:rPr lang="en-GB" sz="2400" dirty="0" smtClean="0"/>
              <a:t>……………………………….</a:t>
            </a:r>
          </a:p>
          <a:p>
            <a:pPr marL="514350" indent="-514350">
              <a:buFont typeface="Arial" panose="020B0604020202020204" pitchFamily="34" charset="0"/>
              <a:buAutoNum type="arabicPeriod"/>
            </a:pPr>
            <a:r>
              <a:rPr lang="en-GB" sz="2400" dirty="0" smtClean="0">
                <a:cs typeface="Calibri"/>
              </a:rPr>
              <a:t>………………………………..</a:t>
            </a:r>
          </a:p>
          <a:p>
            <a:pPr marL="514350" indent="-514350">
              <a:buFont typeface="Arial" panose="020B0604020202020204" pitchFamily="34" charset="0"/>
              <a:buAutoNum type="arabicPeriod"/>
            </a:pPr>
            <a:r>
              <a:rPr lang="en-GB" sz="2400" dirty="0" smtClean="0">
                <a:cs typeface="Calibri"/>
              </a:rPr>
              <a:t>………………………………..</a:t>
            </a:r>
            <a:endParaRPr lang="en-GB" sz="2400" dirty="0">
              <a:cs typeface="Calibri"/>
            </a:endParaRPr>
          </a:p>
          <a:p>
            <a:pPr marL="514350" indent="-514350">
              <a:buFont typeface="Arial" panose="020B0604020202020204" pitchFamily="34" charset="0"/>
              <a:buAutoNum type="arabicPeriod"/>
            </a:pPr>
            <a:endParaRPr lang="en-GB" sz="2400" dirty="0">
              <a:cs typeface="Calibri"/>
            </a:endParaRPr>
          </a:p>
          <a:p>
            <a:pPr marL="0" indent="0">
              <a:buNone/>
            </a:pPr>
            <a:endParaRPr lang="en-GB" sz="2700" dirty="0">
              <a:cs typeface="Calibri"/>
            </a:endParaRPr>
          </a:p>
          <a:p>
            <a:pPr marL="0" indent="0">
              <a:buNone/>
            </a:pPr>
            <a:endParaRPr lang="en-GB" sz="2100" dirty="0">
              <a:cs typeface="Calibri"/>
            </a:endParaRPr>
          </a:p>
        </p:txBody>
      </p:sp>
      <p:sp>
        <p:nvSpPr>
          <p:cNvPr id="13" name="TextBox 12">
            <a:extLst>
              <a:ext uri="{FF2B5EF4-FFF2-40B4-BE49-F238E27FC236}">
                <a16:creationId xmlns:a16="http://schemas.microsoft.com/office/drawing/2014/main" id="{437D10F2-D825-4F14-8721-CF5105D60893}"/>
              </a:ext>
            </a:extLst>
          </p:cNvPr>
          <p:cNvSpPr txBox="1"/>
          <p:nvPr/>
        </p:nvSpPr>
        <p:spPr>
          <a:xfrm>
            <a:off x="16121867" y="905672"/>
            <a:ext cx="1422954" cy="623248"/>
          </a:xfrm>
          <a:prstGeom prst="rect">
            <a:avLst/>
          </a:prstGeom>
          <a:noFill/>
        </p:spPr>
        <p:txBody>
          <a:bodyPr wrap="square" lIns="68580" tIns="34290" rIns="68580" bIns="34290" rtlCol="0" anchor="t">
            <a:spAutoFit/>
          </a:bodyPr>
          <a:lstStyle/>
          <a:p>
            <a:pPr algn="ctr"/>
            <a:r>
              <a:rPr lang="en-US" b="1" dirty="0" smtClean="0"/>
              <a:t>Place your logo here</a:t>
            </a:r>
            <a:endParaRPr lang="en-ZA" b="1" dirty="0"/>
          </a:p>
        </p:txBody>
      </p:sp>
      <p:sp>
        <p:nvSpPr>
          <p:cNvPr id="14" name="Rectangle 13">
            <a:extLst>
              <a:ext uri="{FF2B5EF4-FFF2-40B4-BE49-F238E27FC236}">
                <a16:creationId xmlns:a16="http://schemas.microsoft.com/office/drawing/2014/main" id="{5DE34494-019C-4AF1-907B-33245967C575}"/>
              </a:ext>
            </a:extLst>
          </p:cNvPr>
          <p:cNvSpPr/>
          <p:nvPr/>
        </p:nvSpPr>
        <p:spPr>
          <a:xfrm>
            <a:off x="15849600" y="572954"/>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2" name="Rectangle 1"/>
          <p:cNvSpPr/>
          <p:nvPr/>
        </p:nvSpPr>
        <p:spPr>
          <a:xfrm>
            <a:off x="8839200" y="2043904"/>
            <a:ext cx="5867400" cy="4462760"/>
          </a:xfrm>
          <a:prstGeom prst="rect">
            <a:avLst/>
          </a:prstGeom>
          <a:ln>
            <a:solidFill>
              <a:schemeClr val="tx1"/>
            </a:solidFill>
          </a:ln>
        </p:spPr>
        <p:txBody>
          <a:bodyPr wrap="square">
            <a:spAutoFit/>
          </a:bodyPr>
          <a:lstStyle/>
          <a:p>
            <a:r>
              <a:rPr lang="en-GB" sz="2800" b="1" dirty="0"/>
              <a:t>List the Benefits of Your </a:t>
            </a:r>
            <a:r>
              <a:rPr lang="en-GB" sz="2800" b="1" dirty="0" smtClean="0"/>
              <a:t>solutions</a:t>
            </a:r>
          </a:p>
          <a:p>
            <a:r>
              <a:rPr lang="en-GB" sz="2800" b="1" dirty="0" smtClean="0"/>
              <a:t>1.</a:t>
            </a:r>
          </a:p>
          <a:p>
            <a:endParaRPr lang="en-GB" sz="2800" b="1" dirty="0"/>
          </a:p>
          <a:p>
            <a:r>
              <a:rPr lang="en-GB" sz="2800" b="1" dirty="0" smtClean="0"/>
              <a:t>2.</a:t>
            </a:r>
          </a:p>
          <a:p>
            <a:endParaRPr lang="en-GB" sz="2800" b="1" dirty="0"/>
          </a:p>
          <a:p>
            <a:r>
              <a:rPr lang="en-GB" sz="2800" b="1" dirty="0" smtClean="0"/>
              <a:t>3.</a:t>
            </a:r>
          </a:p>
          <a:p>
            <a:endParaRPr lang="en-GB" sz="2800" b="1" dirty="0"/>
          </a:p>
          <a:p>
            <a:endParaRPr lang="en-GB" sz="2800" b="1" dirty="0" smtClean="0"/>
          </a:p>
          <a:p>
            <a:endParaRPr lang="en-GB" sz="2000" b="1" dirty="0">
              <a:cs typeface="Calibri"/>
            </a:endParaRPr>
          </a:p>
          <a:p>
            <a:endParaRPr lang="en-GB" sz="2000" b="1" dirty="0" smtClean="0">
              <a:cs typeface="Calibri"/>
            </a:endParaRPr>
          </a:p>
          <a:p>
            <a:endParaRPr lang="en-GB" sz="2000" b="1" dirty="0">
              <a:cs typeface="Calibri"/>
            </a:endParaRPr>
          </a:p>
        </p:txBody>
      </p:sp>
    </p:spTree>
    <p:extLst>
      <p:ext uri="{BB962C8B-B14F-4D97-AF65-F5344CB8AC3E}">
        <p14:creationId xmlns:p14="http://schemas.microsoft.com/office/powerpoint/2010/main" val="2644944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5"/>
          <p:cNvSpPr txBox="1"/>
          <p:nvPr/>
        </p:nvSpPr>
        <p:spPr>
          <a:xfrm>
            <a:off x="204200" y="-13647"/>
            <a:ext cx="12338484" cy="1019574"/>
          </a:xfrm>
          <a:prstGeom prst="rect">
            <a:avLst/>
          </a:prstGeom>
        </p:spPr>
        <p:txBody>
          <a:bodyPr wrap="square" lIns="0" tIns="0" rIns="0" bIns="0" rtlCol="0" anchor="t">
            <a:spAutoFit/>
          </a:bodyPr>
          <a:lstStyle/>
          <a:p>
            <a:pPr>
              <a:lnSpc>
                <a:spcPts val="8747"/>
              </a:lnSpc>
            </a:pPr>
            <a:r>
              <a:rPr lang="en-US" sz="5400" b="1" dirty="0" smtClean="0">
                <a:cs typeface="Times New Roman" panose="02020603050405020304" pitchFamily="18" charset="0"/>
              </a:rPr>
              <a:t>Team Composition</a:t>
            </a:r>
            <a:endParaRPr lang="en-US" sz="5400" b="1" dirty="0">
              <a:cs typeface="Times New Roman" panose="02020603050405020304" pitchFamily="18" charset="0"/>
            </a:endParaRPr>
          </a:p>
        </p:txBody>
      </p:sp>
      <p:sp>
        <p:nvSpPr>
          <p:cNvPr id="36" name="TextBox 35">
            <a:extLst>
              <a:ext uri="{FF2B5EF4-FFF2-40B4-BE49-F238E27FC236}">
                <a16:creationId xmlns:a16="http://schemas.microsoft.com/office/drawing/2014/main" id="{437D10F2-D825-4F14-8721-CF5105D60893}"/>
              </a:ext>
            </a:extLst>
          </p:cNvPr>
          <p:cNvSpPr txBox="1"/>
          <p:nvPr/>
        </p:nvSpPr>
        <p:spPr>
          <a:xfrm>
            <a:off x="16315796" y="1216402"/>
            <a:ext cx="1422954" cy="623248"/>
          </a:xfrm>
          <a:prstGeom prst="rect">
            <a:avLst/>
          </a:prstGeom>
          <a:noFill/>
        </p:spPr>
        <p:txBody>
          <a:bodyPr wrap="square" lIns="68580" tIns="34290" rIns="68580" bIns="34290" rtlCol="0" anchor="t">
            <a:spAutoFit/>
          </a:bodyPr>
          <a:lstStyle/>
          <a:p>
            <a:pPr algn="ctr"/>
            <a:r>
              <a:rPr lang="en-US" b="1" dirty="0" smtClean="0"/>
              <a:t>Place your logo here</a:t>
            </a:r>
            <a:endParaRPr lang="en-ZA" b="1" dirty="0"/>
          </a:p>
        </p:txBody>
      </p:sp>
      <p:sp>
        <p:nvSpPr>
          <p:cNvPr id="37" name="Rectangle 36">
            <a:extLst>
              <a:ext uri="{FF2B5EF4-FFF2-40B4-BE49-F238E27FC236}">
                <a16:creationId xmlns:a16="http://schemas.microsoft.com/office/drawing/2014/main" id="{5DE34494-019C-4AF1-907B-33245967C575}"/>
              </a:ext>
            </a:extLst>
          </p:cNvPr>
          <p:cNvSpPr/>
          <p:nvPr/>
        </p:nvSpPr>
        <p:spPr>
          <a:xfrm>
            <a:off x="16120030" y="815582"/>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45" name="Rectangle 44">
            <a:extLst>
              <a:ext uri="{FF2B5EF4-FFF2-40B4-BE49-F238E27FC236}">
                <a16:creationId xmlns:a16="http://schemas.microsoft.com/office/drawing/2014/main" id="{FE41B64D-B44D-44C6-BDBC-3EBF35934BD5}"/>
              </a:ext>
            </a:extLst>
          </p:cNvPr>
          <p:cNvSpPr/>
          <p:nvPr/>
        </p:nvSpPr>
        <p:spPr>
          <a:xfrm>
            <a:off x="811195" y="2963972"/>
            <a:ext cx="1581539" cy="1477000"/>
          </a:xfrm>
          <a:prstGeom prst="rect">
            <a:avLst/>
          </a:prstGeom>
          <a:noFill/>
          <a:ln w="25400" cap="flat" cmpd="sng" algn="ctr">
            <a:solidFill>
              <a:schemeClr val="accent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ZA" sz="105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46" name="Rectangle 45">
            <a:extLst>
              <a:ext uri="{FF2B5EF4-FFF2-40B4-BE49-F238E27FC236}">
                <a16:creationId xmlns:a16="http://schemas.microsoft.com/office/drawing/2014/main" id="{56942A5F-346B-4A9B-8B0F-4CA8E26F5936}"/>
              </a:ext>
            </a:extLst>
          </p:cNvPr>
          <p:cNvSpPr/>
          <p:nvPr/>
        </p:nvSpPr>
        <p:spPr>
          <a:xfrm>
            <a:off x="4469322" y="2977960"/>
            <a:ext cx="1475128" cy="1477580"/>
          </a:xfrm>
          <a:prstGeom prst="rect">
            <a:avLst/>
          </a:prstGeom>
          <a:noFill/>
          <a:ln w="25400" cap="flat" cmpd="sng" algn="ctr">
            <a:solidFill>
              <a:schemeClr val="accent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ZA" sz="105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47" name="TextBox 46">
            <a:extLst>
              <a:ext uri="{FF2B5EF4-FFF2-40B4-BE49-F238E27FC236}">
                <a16:creationId xmlns:a16="http://schemas.microsoft.com/office/drawing/2014/main" id="{F961E885-688B-47C4-BE5D-90587DA49207}"/>
              </a:ext>
            </a:extLst>
          </p:cNvPr>
          <p:cNvSpPr txBox="1"/>
          <p:nvPr/>
        </p:nvSpPr>
        <p:spPr>
          <a:xfrm>
            <a:off x="4603488" y="3240807"/>
            <a:ext cx="1340111" cy="461665"/>
          </a:xfrm>
          <a:prstGeom prst="rect">
            <a:avLst/>
          </a:prstGeom>
          <a:noFill/>
        </p:spPr>
        <p:txBody>
          <a:bodyPr wrap="square" rtlCol="0">
            <a:spAutoFit/>
          </a:bodyPr>
          <a:lstStyle/>
          <a:p>
            <a:pPr algn="ctr">
              <a:buClr>
                <a:srgbClr val="000000"/>
              </a:buClr>
              <a:buFont typeface="Arial"/>
              <a:buNone/>
            </a:pPr>
            <a:r>
              <a:rPr lang="en-US" sz="2400" kern="0" dirty="0">
                <a:solidFill>
                  <a:schemeClr val="accent2"/>
                </a:solidFill>
                <a:latin typeface="Arial"/>
                <a:cs typeface="Arial"/>
                <a:sym typeface="Arial"/>
              </a:rPr>
              <a:t>Picture</a:t>
            </a:r>
            <a:endParaRPr lang="en-ZA" sz="2400" kern="0" dirty="0">
              <a:solidFill>
                <a:schemeClr val="accent2"/>
              </a:solidFill>
              <a:latin typeface="Arial"/>
              <a:cs typeface="Arial"/>
              <a:sym typeface="Arial"/>
            </a:endParaRPr>
          </a:p>
        </p:txBody>
      </p:sp>
      <p:sp>
        <p:nvSpPr>
          <p:cNvPr id="48" name="Rectangle 47">
            <a:extLst>
              <a:ext uri="{FF2B5EF4-FFF2-40B4-BE49-F238E27FC236}">
                <a16:creationId xmlns:a16="http://schemas.microsoft.com/office/drawing/2014/main" id="{0EA7884A-0608-4E8F-AEEB-438C18DE1534}"/>
              </a:ext>
            </a:extLst>
          </p:cNvPr>
          <p:cNvSpPr/>
          <p:nvPr/>
        </p:nvSpPr>
        <p:spPr>
          <a:xfrm>
            <a:off x="7467069" y="2901151"/>
            <a:ext cx="1581539" cy="1477000"/>
          </a:xfrm>
          <a:prstGeom prst="rect">
            <a:avLst/>
          </a:prstGeom>
          <a:noFill/>
          <a:ln w="25400" cap="flat" cmpd="sng" algn="ctr">
            <a:solidFill>
              <a:schemeClr val="accent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ZA" sz="105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49" name="TextBox 48">
            <a:extLst>
              <a:ext uri="{FF2B5EF4-FFF2-40B4-BE49-F238E27FC236}">
                <a16:creationId xmlns:a16="http://schemas.microsoft.com/office/drawing/2014/main" id="{A874D554-969C-4697-B06E-D7709DC86278}"/>
              </a:ext>
            </a:extLst>
          </p:cNvPr>
          <p:cNvSpPr txBox="1"/>
          <p:nvPr/>
        </p:nvSpPr>
        <p:spPr>
          <a:xfrm>
            <a:off x="7630905" y="3245343"/>
            <a:ext cx="1340111" cy="461665"/>
          </a:xfrm>
          <a:prstGeom prst="rect">
            <a:avLst/>
          </a:prstGeom>
          <a:noFill/>
        </p:spPr>
        <p:txBody>
          <a:bodyPr wrap="square" rtlCol="0">
            <a:spAutoFit/>
          </a:bodyPr>
          <a:lstStyle/>
          <a:p>
            <a:pPr algn="ctr">
              <a:buClr>
                <a:srgbClr val="000000"/>
              </a:buClr>
              <a:buFont typeface="Arial"/>
              <a:buNone/>
            </a:pPr>
            <a:r>
              <a:rPr lang="en-US" sz="2400" kern="0" dirty="0">
                <a:solidFill>
                  <a:schemeClr val="accent2"/>
                </a:solidFill>
                <a:latin typeface="Arial"/>
                <a:cs typeface="Arial"/>
                <a:sym typeface="Arial"/>
              </a:rPr>
              <a:t>Picture</a:t>
            </a:r>
            <a:endParaRPr lang="en-ZA" sz="2400" kern="0" dirty="0">
              <a:solidFill>
                <a:schemeClr val="accent2"/>
              </a:solidFill>
              <a:latin typeface="Arial"/>
              <a:cs typeface="Arial"/>
              <a:sym typeface="Arial"/>
            </a:endParaRPr>
          </a:p>
        </p:txBody>
      </p:sp>
      <p:sp>
        <p:nvSpPr>
          <p:cNvPr id="50" name="TextBox 49">
            <a:extLst>
              <a:ext uri="{FF2B5EF4-FFF2-40B4-BE49-F238E27FC236}">
                <a16:creationId xmlns:a16="http://schemas.microsoft.com/office/drawing/2014/main" id="{2A0B3626-D74C-4000-9FF5-75B635C12759}"/>
              </a:ext>
            </a:extLst>
          </p:cNvPr>
          <p:cNvSpPr txBox="1"/>
          <p:nvPr/>
        </p:nvSpPr>
        <p:spPr>
          <a:xfrm>
            <a:off x="970345" y="3126173"/>
            <a:ext cx="1340111" cy="461665"/>
          </a:xfrm>
          <a:prstGeom prst="rect">
            <a:avLst/>
          </a:prstGeom>
          <a:noFill/>
        </p:spPr>
        <p:txBody>
          <a:bodyPr wrap="square" rtlCol="0">
            <a:spAutoFit/>
          </a:bodyPr>
          <a:lstStyle/>
          <a:p>
            <a:pPr algn="ctr">
              <a:buClr>
                <a:srgbClr val="000000"/>
              </a:buClr>
              <a:buFont typeface="Arial"/>
              <a:buNone/>
            </a:pPr>
            <a:r>
              <a:rPr lang="en-US" sz="2400" kern="0" dirty="0">
                <a:solidFill>
                  <a:schemeClr val="accent2"/>
                </a:solidFill>
                <a:latin typeface="Arial"/>
                <a:cs typeface="Arial"/>
                <a:sym typeface="Arial"/>
              </a:rPr>
              <a:t>Picture</a:t>
            </a:r>
            <a:endParaRPr lang="en-ZA" sz="2400" kern="0" dirty="0">
              <a:solidFill>
                <a:schemeClr val="accent2"/>
              </a:solidFill>
              <a:latin typeface="Arial"/>
              <a:cs typeface="Arial"/>
              <a:sym typeface="Arial"/>
            </a:endParaRPr>
          </a:p>
        </p:txBody>
      </p:sp>
      <p:sp>
        <p:nvSpPr>
          <p:cNvPr id="7" name="Rectangle 6"/>
          <p:cNvSpPr/>
          <p:nvPr/>
        </p:nvSpPr>
        <p:spPr>
          <a:xfrm>
            <a:off x="758428" y="2098215"/>
            <a:ext cx="1763944" cy="369332"/>
          </a:xfrm>
          <a:prstGeom prst="rect">
            <a:avLst/>
          </a:prstGeom>
        </p:spPr>
        <p:txBody>
          <a:bodyPr wrap="none">
            <a:spAutoFit/>
          </a:bodyPr>
          <a:lstStyle/>
          <a:p>
            <a:r>
              <a:rPr lang="en-US" dirty="0"/>
              <a:t>Team </a:t>
            </a:r>
            <a:r>
              <a:rPr lang="en-US" dirty="0" smtClean="0"/>
              <a:t>member 1 </a:t>
            </a:r>
            <a:endParaRPr lang="en-US" dirty="0"/>
          </a:p>
        </p:txBody>
      </p:sp>
      <p:sp>
        <p:nvSpPr>
          <p:cNvPr id="24" name="Rectangle 23"/>
          <p:cNvSpPr/>
          <p:nvPr/>
        </p:nvSpPr>
        <p:spPr>
          <a:xfrm>
            <a:off x="4422856" y="2098215"/>
            <a:ext cx="2052535" cy="369332"/>
          </a:xfrm>
          <a:prstGeom prst="rect">
            <a:avLst/>
          </a:prstGeom>
        </p:spPr>
        <p:txBody>
          <a:bodyPr wrap="square">
            <a:spAutoFit/>
          </a:bodyPr>
          <a:lstStyle/>
          <a:p>
            <a:r>
              <a:rPr lang="en-US" dirty="0"/>
              <a:t>Team  </a:t>
            </a:r>
            <a:r>
              <a:rPr lang="en-US" dirty="0" smtClean="0"/>
              <a:t>member 2 </a:t>
            </a:r>
            <a:endParaRPr lang="en-US" dirty="0"/>
          </a:p>
        </p:txBody>
      </p:sp>
      <p:sp>
        <p:nvSpPr>
          <p:cNvPr id="25" name="Rectangle 24"/>
          <p:cNvSpPr/>
          <p:nvPr/>
        </p:nvSpPr>
        <p:spPr>
          <a:xfrm>
            <a:off x="7059549" y="2058047"/>
            <a:ext cx="2389251" cy="369332"/>
          </a:xfrm>
          <a:prstGeom prst="rect">
            <a:avLst/>
          </a:prstGeom>
        </p:spPr>
        <p:txBody>
          <a:bodyPr wrap="square">
            <a:spAutoFit/>
          </a:bodyPr>
          <a:lstStyle/>
          <a:p>
            <a:pPr algn="ctr"/>
            <a:r>
              <a:rPr lang="en-US" dirty="0"/>
              <a:t>Team </a:t>
            </a:r>
            <a:r>
              <a:rPr lang="en-US" dirty="0" smtClean="0"/>
              <a:t>member 3 </a:t>
            </a:r>
            <a:endParaRPr lang="en-US" dirty="0"/>
          </a:p>
        </p:txBody>
      </p:sp>
      <p:sp>
        <p:nvSpPr>
          <p:cNvPr id="8" name="Rectangle 7"/>
          <p:cNvSpPr/>
          <p:nvPr/>
        </p:nvSpPr>
        <p:spPr>
          <a:xfrm>
            <a:off x="811195" y="5121768"/>
            <a:ext cx="1552284" cy="646331"/>
          </a:xfrm>
          <a:prstGeom prst="rect">
            <a:avLst/>
          </a:prstGeom>
          <a:ln>
            <a:solidFill>
              <a:schemeClr val="tx1"/>
            </a:solidFill>
          </a:ln>
        </p:spPr>
        <p:txBody>
          <a:bodyPr wrap="none">
            <a:spAutoFit/>
          </a:bodyPr>
          <a:lstStyle/>
          <a:p>
            <a:pPr algn="ctr"/>
            <a:r>
              <a:rPr lang="en-US" dirty="0" smtClean="0"/>
              <a:t>Role/Position: </a:t>
            </a:r>
          </a:p>
          <a:p>
            <a:pPr algn="ctr"/>
            <a:r>
              <a:rPr lang="en-US" dirty="0" smtClean="0"/>
              <a:t>CEO</a:t>
            </a:r>
            <a:endParaRPr lang="en-US" dirty="0"/>
          </a:p>
        </p:txBody>
      </p:sp>
      <p:sp>
        <p:nvSpPr>
          <p:cNvPr id="29" name="Rectangle 28"/>
          <p:cNvSpPr/>
          <p:nvPr/>
        </p:nvSpPr>
        <p:spPr>
          <a:xfrm>
            <a:off x="4469189" y="5160608"/>
            <a:ext cx="1552284" cy="646331"/>
          </a:xfrm>
          <a:prstGeom prst="rect">
            <a:avLst/>
          </a:prstGeom>
          <a:ln>
            <a:solidFill>
              <a:schemeClr val="tx1"/>
            </a:solidFill>
          </a:ln>
        </p:spPr>
        <p:txBody>
          <a:bodyPr wrap="none">
            <a:spAutoFit/>
          </a:bodyPr>
          <a:lstStyle/>
          <a:p>
            <a:r>
              <a:rPr lang="en-US" dirty="0" smtClean="0"/>
              <a:t>Role/Position: </a:t>
            </a:r>
          </a:p>
          <a:p>
            <a:pPr algn="ctr"/>
            <a:r>
              <a:rPr lang="en-US" dirty="0" smtClean="0"/>
              <a:t>COO/CTO</a:t>
            </a:r>
            <a:endParaRPr lang="en-US" dirty="0"/>
          </a:p>
        </p:txBody>
      </p:sp>
      <p:sp>
        <p:nvSpPr>
          <p:cNvPr id="30" name="Rectangle 29"/>
          <p:cNvSpPr/>
          <p:nvPr/>
        </p:nvSpPr>
        <p:spPr>
          <a:xfrm>
            <a:off x="7672547" y="5149464"/>
            <a:ext cx="1552284" cy="646331"/>
          </a:xfrm>
          <a:prstGeom prst="rect">
            <a:avLst/>
          </a:prstGeom>
          <a:ln>
            <a:solidFill>
              <a:schemeClr val="tx1"/>
            </a:solidFill>
          </a:ln>
        </p:spPr>
        <p:txBody>
          <a:bodyPr wrap="none">
            <a:spAutoFit/>
          </a:bodyPr>
          <a:lstStyle/>
          <a:p>
            <a:pPr algn="ctr"/>
            <a:r>
              <a:rPr lang="en-US" dirty="0" smtClean="0"/>
              <a:t>Role/Position: </a:t>
            </a:r>
          </a:p>
          <a:p>
            <a:pPr algn="ctr"/>
            <a:r>
              <a:rPr lang="en-US" dirty="0" smtClean="0"/>
              <a:t>CFO/CMO</a:t>
            </a:r>
            <a:endParaRPr lang="en-US" dirty="0"/>
          </a:p>
        </p:txBody>
      </p:sp>
      <p:sp>
        <p:nvSpPr>
          <p:cNvPr id="31" name="Rectangle 30"/>
          <p:cNvSpPr/>
          <p:nvPr/>
        </p:nvSpPr>
        <p:spPr>
          <a:xfrm>
            <a:off x="204200" y="6515100"/>
            <a:ext cx="2884997" cy="2862322"/>
          </a:xfrm>
          <a:prstGeom prst="rect">
            <a:avLst/>
          </a:prstGeom>
          <a:ln>
            <a:solidFill>
              <a:schemeClr val="tx1"/>
            </a:solidFill>
          </a:ln>
        </p:spPr>
        <p:txBody>
          <a:bodyPr wrap="square">
            <a:spAutoFit/>
          </a:bodyPr>
          <a:lstStyle/>
          <a:p>
            <a:r>
              <a:rPr lang="en-US" dirty="0" smtClean="0"/>
              <a:t>Key Strengths and abilities </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a:p>
        </p:txBody>
      </p:sp>
      <p:sp>
        <p:nvSpPr>
          <p:cNvPr id="32" name="Rectangle 31"/>
          <p:cNvSpPr/>
          <p:nvPr/>
        </p:nvSpPr>
        <p:spPr>
          <a:xfrm>
            <a:off x="3784372" y="6515100"/>
            <a:ext cx="2845028" cy="2862322"/>
          </a:xfrm>
          <a:prstGeom prst="rect">
            <a:avLst/>
          </a:prstGeom>
          <a:ln>
            <a:solidFill>
              <a:schemeClr val="tx1"/>
            </a:solidFill>
          </a:ln>
        </p:spPr>
        <p:txBody>
          <a:bodyPr wrap="square">
            <a:spAutoFit/>
          </a:bodyPr>
          <a:lstStyle/>
          <a:p>
            <a:r>
              <a:rPr lang="en-US" dirty="0" smtClean="0"/>
              <a:t>Key Strengths and abilities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33" name="Rectangle 32"/>
          <p:cNvSpPr/>
          <p:nvPr/>
        </p:nvSpPr>
        <p:spPr>
          <a:xfrm>
            <a:off x="7286865" y="6535299"/>
            <a:ext cx="2628546" cy="2862322"/>
          </a:xfrm>
          <a:prstGeom prst="rect">
            <a:avLst/>
          </a:prstGeom>
          <a:ln>
            <a:solidFill>
              <a:schemeClr val="tx1"/>
            </a:solidFill>
          </a:ln>
        </p:spPr>
        <p:txBody>
          <a:bodyPr wrap="square">
            <a:spAutoFit/>
          </a:bodyPr>
          <a:lstStyle/>
          <a:p>
            <a:r>
              <a:rPr lang="en-US" dirty="0" smtClean="0"/>
              <a:t>Key Strengths and abilities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15" name="Rectangle 14"/>
          <p:cNvSpPr/>
          <p:nvPr/>
        </p:nvSpPr>
        <p:spPr>
          <a:xfrm>
            <a:off x="10696364" y="3592685"/>
            <a:ext cx="6853158" cy="2804870"/>
          </a:xfrm>
          <a:prstGeom prst="rect">
            <a:avLst/>
          </a:prstGeom>
          <a:ln>
            <a:solidFill>
              <a:schemeClr val="tx1"/>
            </a:solidFill>
          </a:ln>
        </p:spPr>
        <p:txBody>
          <a:bodyPr wrap="none">
            <a:spAutoFit/>
          </a:bodyPr>
          <a:lstStyle/>
          <a:p>
            <a:pPr>
              <a:lnSpc>
                <a:spcPct val="90000"/>
              </a:lnSpc>
              <a:spcBef>
                <a:spcPts val="750"/>
              </a:spcBef>
              <a:buClr>
                <a:srgbClr val="000000"/>
              </a:buClr>
              <a:buFont typeface="Arial"/>
              <a:buNone/>
            </a:pPr>
            <a:r>
              <a:rPr lang="en-GB" b="1" kern="0" dirty="0">
                <a:solidFill>
                  <a:srgbClr val="000000"/>
                </a:solidFill>
                <a:latin typeface="Arial"/>
                <a:ea typeface="+mn-lt"/>
                <a:cs typeface="Arial"/>
                <a:sym typeface="Arial"/>
              </a:rPr>
              <a:t>What makes us a good team to solve the problem we chose</a:t>
            </a:r>
            <a:r>
              <a:rPr lang="en-GB" b="1" kern="0" dirty="0" smtClean="0">
                <a:solidFill>
                  <a:srgbClr val="000000"/>
                </a:solidFill>
                <a:latin typeface="Arial"/>
                <a:ea typeface="+mn-lt"/>
                <a:cs typeface="Arial"/>
                <a:sym typeface="Arial"/>
              </a:rPr>
              <a:t>?</a:t>
            </a:r>
          </a:p>
          <a:p>
            <a:pPr>
              <a:lnSpc>
                <a:spcPct val="90000"/>
              </a:lnSpc>
              <a:spcBef>
                <a:spcPts val="750"/>
              </a:spcBef>
              <a:buClr>
                <a:srgbClr val="000000"/>
              </a:buClr>
              <a:buFont typeface="Arial"/>
              <a:buNone/>
            </a:pPr>
            <a:endParaRPr lang="en-GB" b="1" kern="0" dirty="0">
              <a:solidFill>
                <a:srgbClr val="000000"/>
              </a:solidFill>
              <a:latin typeface="Arial"/>
              <a:ea typeface="+mn-lt"/>
              <a:cs typeface="Arial"/>
              <a:sym typeface="Arial"/>
            </a:endParaRPr>
          </a:p>
          <a:p>
            <a:pPr>
              <a:lnSpc>
                <a:spcPct val="90000"/>
              </a:lnSpc>
              <a:spcBef>
                <a:spcPts val="750"/>
              </a:spcBef>
              <a:buClr>
                <a:srgbClr val="000000"/>
              </a:buClr>
              <a:buFont typeface="Arial"/>
              <a:buNone/>
            </a:pPr>
            <a:endParaRPr lang="en-GB" b="1" kern="0" dirty="0" smtClean="0">
              <a:solidFill>
                <a:srgbClr val="000000"/>
              </a:solidFill>
              <a:latin typeface="Arial"/>
              <a:ea typeface="+mn-lt"/>
              <a:cs typeface="Arial"/>
              <a:sym typeface="Arial"/>
            </a:endParaRPr>
          </a:p>
          <a:p>
            <a:pPr>
              <a:lnSpc>
                <a:spcPct val="90000"/>
              </a:lnSpc>
              <a:spcBef>
                <a:spcPts val="750"/>
              </a:spcBef>
              <a:buClr>
                <a:srgbClr val="000000"/>
              </a:buClr>
              <a:buFont typeface="Arial"/>
              <a:buNone/>
            </a:pPr>
            <a:endParaRPr lang="en-GB" b="1" kern="0" dirty="0">
              <a:solidFill>
                <a:srgbClr val="000000"/>
              </a:solidFill>
              <a:latin typeface="Arial"/>
              <a:ea typeface="+mn-lt"/>
              <a:cs typeface="Arial"/>
              <a:sym typeface="Arial"/>
            </a:endParaRPr>
          </a:p>
          <a:p>
            <a:pPr>
              <a:lnSpc>
                <a:spcPct val="90000"/>
              </a:lnSpc>
              <a:spcBef>
                <a:spcPts val="750"/>
              </a:spcBef>
              <a:buClr>
                <a:srgbClr val="000000"/>
              </a:buClr>
              <a:buFont typeface="Arial"/>
              <a:buNone/>
            </a:pPr>
            <a:endParaRPr lang="en-GB" b="1" kern="0" dirty="0" smtClean="0">
              <a:solidFill>
                <a:srgbClr val="000000"/>
              </a:solidFill>
              <a:latin typeface="Arial"/>
              <a:ea typeface="+mn-lt"/>
              <a:cs typeface="Arial"/>
              <a:sym typeface="Arial"/>
            </a:endParaRPr>
          </a:p>
          <a:p>
            <a:pPr>
              <a:lnSpc>
                <a:spcPct val="90000"/>
              </a:lnSpc>
              <a:spcBef>
                <a:spcPts val="750"/>
              </a:spcBef>
              <a:buClr>
                <a:srgbClr val="000000"/>
              </a:buClr>
              <a:buFont typeface="Arial"/>
              <a:buNone/>
            </a:pPr>
            <a:endParaRPr lang="en-GB" b="1" kern="0" dirty="0">
              <a:solidFill>
                <a:srgbClr val="000000"/>
              </a:solidFill>
              <a:latin typeface="Arial"/>
              <a:ea typeface="+mn-lt"/>
              <a:cs typeface="Arial"/>
              <a:sym typeface="Arial"/>
            </a:endParaRPr>
          </a:p>
          <a:p>
            <a:pPr>
              <a:lnSpc>
                <a:spcPct val="90000"/>
              </a:lnSpc>
              <a:spcBef>
                <a:spcPts val="750"/>
              </a:spcBef>
              <a:buClr>
                <a:srgbClr val="000000"/>
              </a:buClr>
              <a:buFont typeface="Arial"/>
              <a:buNone/>
            </a:pPr>
            <a:endParaRPr lang="en-GB" b="1" kern="0" dirty="0" smtClean="0">
              <a:solidFill>
                <a:srgbClr val="000000"/>
              </a:solidFill>
              <a:latin typeface="Arial"/>
              <a:ea typeface="+mn-lt"/>
              <a:cs typeface="Arial"/>
              <a:sym typeface="Arial"/>
            </a:endParaRPr>
          </a:p>
          <a:p>
            <a:pPr>
              <a:lnSpc>
                <a:spcPct val="90000"/>
              </a:lnSpc>
              <a:spcBef>
                <a:spcPts val="750"/>
              </a:spcBef>
              <a:buClr>
                <a:srgbClr val="000000"/>
              </a:buClr>
              <a:buFont typeface="Arial"/>
              <a:buNone/>
            </a:pPr>
            <a:endParaRPr lang="en-GB" kern="0" dirty="0">
              <a:solidFill>
                <a:srgbClr val="000000"/>
              </a:solidFill>
              <a:latin typeface="Arial"/>
              <a:ea typeface="+mn-lt"/>
              <a:cs typeface="Arial"/>
              <a:sym typeface="Arial"/>
            </a:endParaRPr>
          </a:p>
        </p:txBody>
      </p:sp>
      <p:sp>
        <p:nvSpPr>
          <p:cNvPr id="40" name="Rectangle 39"/>
          <p:cNvSpPr/>
          <p:nvPr/>
        </p:nvSpPr>
        <p:spPr>
          <a:xfrm>
            <a:off x="11658600" y="7200900"/>
            <a:ext cx="6324599" cy="1938992"/>
          </a:xfrm>
          <a:prstGeom prst="rect">
            <a:avLst/>
          </a:prstGeom>
          <a:solidFill>
            <a:srgbClr val="FFC000"/>
          </a:solidFill>
        </p:spPr>
        <p:txBody>
          <a:bodyPr wrap="square">
            <a:spAutoFit/>
          </a:bodyPr>
          <a:lstStyle/>
          <a:p>
            <a:pPr algn="just"/>
            <a:r>
              <a:rPr lang="en-US" sz="2400" dirty="0">
                <a:solidFill>
                  <a:srgbClr val="000000"/>
                </a:solidFill>
                <a:latin typeface="Avenir"/>
              </a:rPr>
              <a:t>	</a:t>
            </a:r>
          </a:p>
          <a:p>
            <a:pPr algn="just"/>
            <a:r>
              <a:rPr lang="en-US" sz="2400" dirty="0" smtClean="0">
                <a:solidFill>
                  <a:srgbClr val="000000"/>
                </a:solidFill>
                <a:latin typeface="Avenir"/>
              </a:rPr>
              <a:t>	The goal is to demonstrate teams commitment. Mention who’s on your team, why them and their extremely relevant credentials</a:t>
            </a:r>
            <a:endParaRPr lang="en-US" sz="2400" dirty="0"/>
          </a:p>
        </p:txBody>
      </p:sp>
      <p:pic>
        <p:nvPicPr>
          <p:cNvPr id="42"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1822303" y="7362695"/>
            <a:ext cx="651510" cy="637001"/>
          </a:xfrm>
          <a:prstGeom prst="rect">
            <a:avLst/>
          </a:prstGeom>
        </p:spPr>
      </p:pic>
    </p:spTree>
    <p:extLst>
      <p:ext uri="{BB962C8B-B14F-4D97-AF65-F5344CB8AC3E}">
        <p14:creationId xmlns:p14="http://schemas.microsoft.com/office/powerpoint/2010/main" val="3057889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8592</TotalTime>
  <Words>569</Words>
  <Application>Microsoft Office PowerPoint</Application>
  <PresentationFormat>Custom</PresentationFormat>
  <Paragraphs>211</Paragraphs>
  <Slides>10</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10</vt:i4>
      </vt:variant>
    </vt:vector>
  </HeadingPairs>
  <TitlesOfParts>
    <vt:vector size="24" baseType="lpstr">
      <vt:lpstr>Avenir</vt:lpstr>
      <vt:lpstr>Wingdings</vt:lpstr>
      <vt:lpstr>Arial</vt:lpstr>
      <vt:lpstr>Gill Sans</vt:lpstr>
      <vt:lpstr>Times New Roman</vt:lpstr>
      <vt:lpstr>Antonio Bold</vt:lpstr>
      <vt:lpstr>Montserrat</vt:lpstr>
      <vt:lpstr>Open Sans</vt:lpstr>
      <vt:lpstr>charter</vt:lpstr>
      <vt:lpstr>Lexend Deca</vt:lpstr>
      <vt:lpstr>Agrandir Wide Black Bold</vt:lpstr>
      <vt:lpstr>Verdana</vt:lpstr>
      <vt:lpstr>Calibri</vt:lpstr>
      <vt:lpstr>Office Theme</vt:lpstr>
      <vt:lpstr>PowerPoint Presentation</vt:lpstr>
      <vt:lpstr>PowerPoint Presentation</vt:lpstr>
      <vt:lpstr>Problem/Opportunity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Next-Gen 2021: Global Program Overview Editable Deck</dc:title>
  <dc:creator>R.Sujatha</dc:creator>
  <cp:lastModifiedBy>Sujatha R</cp:lastModifiedBy>
  <cp:revision>210</cp:revision>
  <dcterms:created xsi:type="dcterms:W3CDTF">2006-08-16T00:00:00Z</dcterms:created>
  <dcterms:modified xsi:type="dcterms:W3CDTF">2023-06-28T04:40:37Z</dcterms:modified>
  <dc:identifier>DAEgz1I4riU</dc:identifier>
</cp:coreProperties>
</file>