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05" r:id="rId3"/>
    <p:sldId id="308" r:id="rId4"/>
    <p:sldId id="324" r:id="rId5"/>
    <p:sldId id="322" r:id="rId6"/>
    <p:sldId id="325" r:id="rId7"/>
    <p:sldId id="312" r:id="rId8"/>
    <p:sldId id="323" r:id="rId9"/>
    <p:sldId id="314" r:id="rId10"/>
    <p:sldId id="316" r:id="rId11"/>
    <p:sldId id="327" r:id="rId12"/>
    <p:sldId id="326" r:id="rId13"/>
    <p:sldId id="317" r:id="rId14"/>
    <p:sldId id="300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T2sdIXqfX0CkwmkF14bgwQ==" hashData="fM3eLfWYZVdJXnYSB599dzpSybB+X1BKcqfuBjyQVGJ5q+Yar+lHGovRSNAEckQ+y736vVKWRVomm6EGubjT9w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4" d="100"/>
          <a:sy n="74" d="100"/>
        </p:scale>
        <p:origin x="124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9210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Sistem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Terintegrasi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9210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Sistem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Terintegrasi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64165" y="601577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99592" y="287071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51520" y="6237312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youtube.com/watch?v=xzJm0lPIoJY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ARSITEKTUR SISTEM TERINTEGRASI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3600" b="1" i="1" u="none" strike="noStrike" kern="1200" cap="none" spc="0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Spefikasi</a:t>
            </a:r>
            <a:r>
              <a:rPr kumimoji="0" lang="en-US" sz="3600" b="1" i="1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Web Service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86315" y="1700808"/>
            <a:ext cx="7900485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Web service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bertujuan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meningkatkan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kolaborasi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antar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pemrogram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yang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memungkinkan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sebuah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fungsi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Web Service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dipinjam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oleh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aplikasi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lain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tanpa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perlu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mengetahui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detil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pemrograman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terdapat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dalamnya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sz="35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5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Web 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service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digunakan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sebagai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salah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satu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alternatif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pengembangan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aplikasi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N-tier,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dimana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dipisahkan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antara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server database,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aplikasi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client.</a:t>
            </a:r>
            <a:endParaRPr lang="en-US" sz="35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3901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3600" b="1" i="1" u="none" strike="noStrike" kern="1200" cap="none" spc="0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Keuntungan</a:t>
            </a:r>
            <a:r>
              <a:rPr kumimoji="0" lang="en-US" sz="3600" b="1" i="1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1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Menggunakan</a:t>
            </a:r>
            <a:endParaRPr kumimoji="0" lang="en-US" sz="3600" b="1" i="1" u="none" strike="noStrike" kern="1200" cap="none" spc="0" normalizeH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kumimoji="0" lang="en-US" sz="3600" b="1" i="1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Web Service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86315" y="1700808"/>
            <a:ext cx="7900485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47564" y="1828634"/>
            <a:ext cx="784887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Format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penggunaan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terbuka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semua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platform.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Mudah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mengerti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mudah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men-debug.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Dukungan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interface yang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stabil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Menggunakan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standard-standard “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membuka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service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sekali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”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mempunyai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pemakai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banyak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Mudah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menengahi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pesan-pesan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proses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menambahkan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nilai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management 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and monitoring.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 smtClean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mudah</a:t>
            </a:r>
            <a:r>
              <a:rPr lang="en-GB" sz="2000" dirty="0" smtClean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mengembangkan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semantic transport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tambahan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Terbuka, standard-standard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berbasis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teks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 smtClean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GB" sz="2000" dirty="0" smtClean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mahal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diimplementasikan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relatif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Mengurangi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biaya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integrasi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aplikasi</a:t>
            </a:r>
            <a:r>
              <a:rPr lang="en-GB" sz="2000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enterprise</a:t>
            </a:r>
            <a:r>
              <a:rPr lang="en-GB" sz="2000" dirty="0" smtClean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GB" sz="2000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23434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737" y="1509712"/>
            <a:ext cx="7248525" cy="383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11600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i="1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r>
              <a:rPr lang="en-US" sz="3600" b="1" i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web services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00099" y="4941168"/>
            <a:ext cx="7543800" cy="1152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GB" sz="3600" dirty="0" smtClean="0">
                <a:hlinkClick r:id="rId2"/>
              </a:rPr>
              <a:t>https</a:t>
            </a:r>
            <a:r>
              <a:rPr lang="en-GB" sz="3600" dirty="0">
                <a:hlinkClick r:id="rId2"/>
              </a:rPr>
              <a:t>://www.youtube.com/watch?v=xzJm0lPIoJY</a:t>
            </a:r>
            <a:endParaRPr lang="en-US" sz="35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" y="1412776"/>
            <a:ext cx="7543800" cy="368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2375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Pengertian</a:t>
            </a:r>
            <a:r>
              <a:rPr lang="en-US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Arsitektur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452" y="1484784"/>
            <a:ext cx="807734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GB" dirty="0" err="1" smtClean="0">
                <a:solidFill>
                  <a:schemeClr val="tx1"/>
                </a:solidFill>
              </a:rPr>
              <a:t>Arsitektur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diartikan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sebagai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rancangan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arus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komunikasi</a:t>
            </a:r>
            <a:r>
              <a:rPr lang="en-GB" dirty="0">
                <a:solidFill>
                  <a:schemeClr val="tx1"/>
                </a:solidFill>
              </a:rPr>
              <a:t> media </a:t>
            </a:r>
            <a:r>
              <a:rPr lang="en-GB" dirty="0" err="1">
                <a:solidFill>
                  <a:schemeClr val="tx1"/>
                </a:solidFill>
              </a:rPr>
              <a:t>elektronik</a:t>
            </a:r>
            <a:r>
              <a:rPr lang="en-GB" dirty="0">
                <a:solidFill>
                  <a:schemeClr val="tx1"/>
                </a:solidFill>
              </a:rPr>
              <a:t>. </a:t>
            </a:r>
            <a:endParaRPr lang="en-GB" dirty="0" smtClean="0">
              <a:solidFill>
                <a:schemeClr val="tx1"/>
              </a:solidFill>
            </a:endParaRPr>
          </a:p>
          <a:p>
            <a:pPr algn="just"/>
            <a:endParaRPr lang="en-GB" dirty="0" smtClean="0">
              <a:solidFill>
                <a:schemeClr val="tx1"/>
              </a:solidFill>
            </a:endParaRPr>
          </a:p>
          <a:p>
            <a:pPr algn="just"/>
            <a:r>
              <a:rPr lang="en-GB" dirty="0" err="1" smtClean="0">
                <a:solidFill>
                  <a:schemeClr val="tx1"/>
                </a:solidFill>
              </a:rPr>
              <a:t>Arsitektur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jaringan</a:t>
            </a:r>
            <a:r>
              <a:rPr lang="en-GB" dirty="0">
                <a:solidFill>
                  <a:schemeClr val="tx1"/>
                </a:solidFill>
              </a:rPr>
              <a:t> </a:t>
            </a:r>
            <a:r>
              <a:rPr lang="en-GB" dirty="0" err="1">
                <a:solidFill>
                  <a:schemeClr val="tx1"/>
                </a:solidFill>
              </a:rPr>
              <a:t>merupakan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sebuah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himpunan</a:t>
            </a:r>
            <a:r>
              <a:rPr lang="en-GB" dirty="0">
                <a:solidFill>
                  <a:schemeClr val="tx1"/>
                </a:solidFill>
              </a:rPr>
              <a:t> layer (</a:t>
            </a:r>
            <a:r>
              <a:rPr lang="en-GB" dirty="0" err="1">
                <a:solidFill>
                  <a:schemeClr val="tx1"/>
                </a:solidFill>
              </a:rPr>
              <a:t>lapisan</a:t>
            </a:r>
            <a:r>
              <a:rPr lang="en-GB" dirty="0">
                <a:solidFill>
                  <a:schemeClr val="tx1"/>
                </a:solidFill>
              </a:rPr>
              <a:t>) </a:t>
            </a:r>
            <a:r>
              <a:rPr lang="en-GB" dirty="0" err="1">
                <a:solidFill>
                  <a:schemeClr val="tx1"/>
                </a:solidFill>
              </a:rPr>
              <a:t>dan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protocol</a:t>
            </a:r>
            <a:r>
              <a:rPr lang="en-GB" dirty="0">
                <a:solidFill>
                  <a:schemeClr val="tx1"/>
                </a:solidFill>
              </a:rPr>
              <a:t>,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</a:t>
            </a:r>
            <a:r>
              <a:rPr lang="en-GB" dirty="0" err="1" smtClean="0">
                <a:solidFill>
                  <a:schemeClr val="tx1"/>
                </a:solidFill>
              </a:rPr>
              <a:t>imana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>
                <a:solidFill>
                  <a:schemeClr val="tx1"/>
                </a:solidFill>
              </a:rPr>
              <a:t>layer </a:t>
            </a:r>
            <a:r>
              <a:rPr lang="en-GB" dirty="0" err="1">
                <a:solidFill>
                  <a:schemeClr val="tx1"/>
                </a:solidFill>
              </a:rPr>
              <a:t>bertujuan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memberi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layanan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ke</a:t>
            </a:r>
            <a:r>
              <a:rPr lang="en-GB" dirty="0">
                <a:solidFill>
                  <a:schemeClr val="tx1"/>
                </a:solidFill>
              </a:rPr>
              <a:t> layer yang </a:t>
            </a:r>
            <a:r>
              <a:rPr lang="en-GB" dirty="0" err="1">
                <a:solidFill>
                  <a:schemeClr val="tx1"/>
                </a:solidFill>
              </a:rPr>
              <a:t>ada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diatasnya</a:t>
            </a:r>
            <a:r>
              <a:rPr lang="en-GB" dirty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50375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GB" sz="3600" b="1" dirty="0" err="1">
                <a:solidFill>
                  <a:srgbClr val="727272"/>
                </a:solidFill>
                <a:latin typeface="Arial" panose="020B0604020202020204" pitchFamily="34" charset="0"/>
              </a:rPr>
              <a:t>Arsitektur</a:t>
            </a:r>
            <a:r>
              <a:rPr lang="en-GB" sz="3600" b="1" dirty="0">
                <a:solidFill>
                  <a:srgbClr val="727272"/>
                </a:solidFill>
                <a:latin typeface="Arial" panose="020B0604020202020204" pitchFamily="34" charset="0"/>
              </a:rPr>
              <a:t> </a:t>
            </a:r>
            <a:r>
              <a:rPr lang="en-GB" sz="3600" b="1" dirty="0" err="1">
                <a:solidFill>
                  <a:srgbClr val="727272"/>
                </a:solidFill>
                <a:latin typeface="Arial" panose="020B0604020202020204" pitchFamily="34" charset="0"/>
              </a:rPr>
              <a:t>Terminologi</a:t>
            </a:r>
            <a:r>
              <a:rPr lang="en-GB" sz="3600" b="1" dirty="0">
                <a:solidFill>
                  <a:srgbClr val="727272"/>
                </a:solidFill>
                <a:latin typeface="Arial" panose="020B0604020202020204" pitchFamily="34" charset="0"/>
              </a:rPr>
              <a:t> </a:t>
            </a:r>
            <a:r>
              <a:rPr lang="en-GB" sz="3600" b="1" dirty="0" err="1">
                <a:solidFill>
                  <a:srgbClr val="727272"/>
                </a:solidFill>
                <a:latin typeface="Arial" panose="020B0604020202020204" pitchFamily="34" charset="0"/>
              </a:rPr>
              <a:t>Jaringan</a:t>
            </a:r>
            <a:r>
              <a:rPr lang="en-GB" sz="3600" b="1" dirty="0">
                <a:solidFill>
                  <a:srgbClr val="727272"/>
                </a:solidFill>
                <a:latin typeface="Arial" panose="020B0604020202020204" pitchFamily="34" charset="0"/>
              </a:rPr>
              <a:t> </a:t>
            </a:r>
            <a:endParaRPr lang="id-ID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86315" y="1700808"/>
            <a:ext cx="7900485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CAN (</a:t>
            </a:r>
            <a:r>
              <a:rPr lang="en-US" sz="35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Campus Area Network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: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Jaringan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menghubung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bangunan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pada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suatu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komplek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Intranet :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Jaringan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dimiliki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oleh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suatu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tempat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diakses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oleh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pengguna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sah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diizinkan</a:t>
            </a:r>
            <a:r>
              <a:rPr lang="en-US" sz="35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35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13195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GB" sz="3600" b="1" dirty="0" err="1">
                <a:solidFill>
                  <a:srgbClr val="727272"/>
                </a:solidFill>
                <a:latin typeface="Arial" panose="020B0604020202020204" pitchFamily="34" charset="0"/>
              </a:rPr>
              <a:t>Arsitektur</a:t>
            </a:r>
            <a:r>
              <a:rPr lang="en-GB" sz="3600" b="1" dirty="0">
                <a:solidFill>
                  <a:srgbClr val="727272"/>
                </a:solidFill>
                <a:latin typeface="Arial" panose="020B0604020202020204" pitchFamily="34" charset="0"/>
              </a:rPr>
              <a:t> </a:t>
            </a:r>
            <a:r>
              <a:rPr lang="en-GB" sz="3600" b="1" dirty="0" err="1">
                <a:solidFill>
                  <a:srgbClr val="727272"/>
                </a:solidFill>
                <a:latin typeface="Arial" panose="020B0604020202020204" pitchFamily="34" charset="0"/>
              </a:rPr>
              <a:t>Terminologi</a:t>
            </a:r>
            <a:r>
              <a:rPr lang="en-GB" sz="3600" b="1" dirty="0">
                <a:solidFill>
                  <a:srgbClr val="727272"/>
                </a:solidFill>
                <a:latin typeface="Arial" panose="020B0604020202020204" pitchFamily="34" charset="0"/>
              </a:rPr>
              <a:t> </a:t>
            </a:r>
            <a:r>
              <a:rPr lang="en-GB" sz="3600" b="1" dirty="0" err="1">
                <a:solidFill>
                  <a:srgbClr val="727272"/>
                </a:solidFill>
                <a:latin typeface="Arial" panose="020B0604020202020204" pitchFamily="34" charset="0"/>
              </a:rPr>
              <a:t>Jaringan</a:t>
            </a:r>
            <a:r>
              <a:rPr lang="en-GB" sz="3600" b="1" dirty="0">
                <a:solidFill>
                  <a:srgbClr val="727272"/>
                </a:solidFill>
                <a:latin typeface="Arial" panose="020B0604020202020204" pitchFamily="34" charset="0"/>
              </a:rPr>
              <a:t> </a:t>
            </a:r>
            <a:endParaRPr lang="id-ID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86315" y="1700808"/>
            <a:ext cx="7900485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Internet: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seluruh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jaringan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komputer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saling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terhubung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menggunakan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standar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sistem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global Transmission Control Protocol/Internet Protocol Suite (TCP/IP)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sebagai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protokol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pertukaran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paket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MAN (Metropolitan Area Network):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Jaringan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dirancang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unntuk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sebuah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kota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35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6652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GB" sz="3600" b="1" dirty="0" err="1" smtClean="0">
                <a:solidFill>
                  <a:srgbClr val="727272"/>
                </a:solidFill>
                <a:latin typeface="Arial" panose="020B0604020202020204" pitchFamily="34" charset="0"/>
              </a:rPr>
              <a:t>Arsitektur</a:t>
            </a:r>
            <a:r>
              <a:rPr lang="en-GB" sz="3600" b="1" dirty="0" smtClean="0">
                <a:solidFill>
                  <a:srgbClr val="727272"/>
                </a:solidFill>
                <a:latin typeface="Arial" panose="020B0604020202020204" pitchFamily="34" charset="0"/>
              </a:rPr>
              <a:t> </a:t>
            </a:r>
            <a:r>
              <a:rPr lang="en-GB" sz="3600" b="1" dirty="0" err="1" smtClean="0">
                <a:solidFill>
                  <a:srgbClr val="727272"/>
                </a:solidFill>
                <a:latin typeface="Arial" panose="020B0604020202020204" pitchFamily="34" charset="0"/>
              </a:rPr>
              <a:t>Terminologi</a:t>
            </a:r>
            <a:r>
              <a:rPr lang="en-GB" sz="3600" b="1" dirty="0" smtClean="0">
                <a:solidFill>
                  <a:srgbClr val="727272"/>
                </a:solidFill>
                <a:latin typeface="Arial" panose="020B0604020202020204" pitchFamily="34" charset="0"/>
              </a:rPr>
              <a:t> </a:t>
            </a:r>
            <a:r>
              <a:rPr lang="en-GB" sz="3600" b="1" dirty="0" err="1" smtClean="0">
                <a:solidFill>
                  <a:srgbClr val="727272"/>
                </a:solidFill>
                <a:latin typeface="Arial" panose="020B0604020202020204" pitchFamily="34" charset="0"/>
              </a:rPr>
              <a:t>Jaringan</a:t>
            </a:r>
            <a:r>
              <a:rPr lang="en-GB" sz="3600" b="1" dirty="0" smtClean="0">
                <a:solidFill>
                  <a:srgbClr val="727272"/>
                </a:solidFill>
                <a:latin typeface="Arial" panose="020B0604020202020204" pitchFamily="34" charset="0"/>
              </a:rPr>
              <a:t> 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86315" y="1700808"/>
            <a:ext cx="7900485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5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SAN 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(Storage Area Network) :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Digunakan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menghubung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perangkat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berkaitan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seperti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RAID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penyimpan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file server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sistem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tape.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VLAN (Virtual Local Area Network) :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Jaringan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memungkinkan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komputer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pada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jaringan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fisisk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terpisah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seolah-olah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terhubbung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jaringan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sama</a:t>
            </a:r>
            <a:r>
              <a:rPr lang="en-US" sz="35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35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493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GB" sz="3600" b="1" dirty="0" err="1" smtClean="0">
                <a:solidFill>
                  <a:srgbClr val="727272"/>
                </a:solidFill>
                <a:latin typeface="Arial" panose="020B0604020202020204" pitchFamily="34" charset="0"/>
              </a:rPr>
              <a:t>Arsitektur</a:t>
            </a:r>
            <a:r>
              <a:rPr lang="en-GB" sz="3600" b="1" dirty="0" smtClean="0">
                <a:solidFill>
                  <a:srgbClr val="727272"/>
                </a:solidFill>
                <a:latin typeface="Arial" panose="020B0604020202020204" pitchFamily="34" charset="0"/>
              </a:rPr>
              <a:t> </a:t>
            </a:r>
            <a:r>
              <a:rPr lang="en-GB" sz="3600" b="1" dirty="0" err="1" smtClean="0">
                <a:solidFill>
                  <a:srgbClr val="727272"/>
                </a:solidFill>
                <a:latin typeface="Arial" panose="020B0604020202020204" pitchFamily="34" charset="0"/>
              </a:rPr>
              <a:t>Terminologi</a:t>
            </a:r>
            <a:r>
              <a:rPr lang="en-GB" sz="3600" b="1" dirty="0" smtClean="0">
                <a:solidFill>
                  <a:srgbClr val="727272"/>
                </a:solidFill>
                <a:latin typeface="Arial" panose="020B0604020202020204" pitchFamily="34" charset="0"/>
              </a:rPr>
              <a:t> </a:t>
            </a:r>
            <a:r>
              <a:rPr lang="en-GB" sz="3600" b="1" dirty="0" err="1" smtClean="0">
                <a:solidFill>
                  <a:srgbClr val="727272"/>
                </a:solidFill>
                <a:latin typeface="Arial" panose="020B0604020202020204" pitchFamily="34" charset="0"/>
              </a:rPr>
              <a:t>Jaringan</a:t>
            </a:r>
            <a:r>
              <a:rPr lang="en-GB" sz="3600" b="1" dirty="0" smtClean="0">
                <a:solidFill>
                  <a:srgbClr val="727272"/>
                </a:solidFill>
                <a:latin typeface="Arial" panose="020B0604020202020204" pitchFamily="34" charset="0"/>
              </a:rPr>
              <a:t> 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86315" y="1700808"/>
            <a:ext cx="7900485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500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Clien</a:t>
            </a:r>
            <a:r>
              <a:rPr lang="en-US" sz="35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-Server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Jaringan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sistem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melayani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sistem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memberi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menerima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Peer-to-per :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Jaringan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dimana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semua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komputer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berlaku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sama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ada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clien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server.</a:t>
            </a:r>
            <a:endParaRPr lang="en-US" sz="35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4402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82"/>
          <a:stretch/>
        </p:blipFill>
        <p:spPr>
          <a:xfrm>
            <a:off x="1619672" y="836712"/>
            <a:ext cx="5143500" cy="23762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672" y="3356992"/>
            <a:ext cx="28575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4934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908720"/>
            <a:ext cx="4050450" cy="237626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3501008"/>
            <a:ext cx="4104456" cy="2506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87017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Web Service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86315" y="1700808"/>
            <a:ext cx="7900485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Web service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aplikasi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sekumpulan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data (</a:t>
            </a:r>
            <a:r>
              <a:rPr lang="en-US" sz="35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database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),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perangkat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lunak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sz="35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software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bagian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perangkat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lunak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diakses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secara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remote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oleh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berbagai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piranti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sebuah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perantara</a:t>
            </a:r>
            <a:r>
              <a:rPr lang="en-US" sz="35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tertentu</a:t>
            </a:r>
            <a:endParaRPr lang="en-US" sz="35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62779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3595</TotalTime>
  <Words>356</Words>
  <Application>Microsoft Office PowerPoint</Application>
  <PresentationFormat>On-screen Show (4:3)</PresentationFormat>
  <Paragraphs>51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508</cp:revision>
  <cp:lastPrinted>2017-08-29T02:54:51Z</cp:lastPrinted>
  <dcterms:created xsi:type="dcterms:W3CDTF">2010-04-18T12:06:30Z</dcterms:created>
  <dcterms:modified xsi:type="dcterms:W3CDTF">2019-12-16T02:49:11Z</dcterms:modified>
</cp:coreProperties>
</file>