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  <p:sldMasterId id="2147483981" r:id="rId2"/>
  </p:sldMasterIdLst>
  <p:notesMasterIdLst>
    <p:notesMasterId r:id="rId20"/>
  </p:notesMasterIdLst>
  <p:sldIdLst>
    <p:sldId id="256" r:id="rId3"/>
    <p:sldId id="291" r:id="rId4"/>
    <p:sldId id="292" r:id="rId5"/>
    <p:sldId id="301" r:id="rId6"/>
    <p:sldId id="295" r:id="rId7"/>
    <p:sldId id="296" r:id="rId8"/>
    <p:sldId id="293" r:id="rId9"/>
    <p:sldId id="294" r:id="rId10"/>
    <p:sldId id="297" r:id="rId11"/>
    <p:sldId id="298" r:id="rId12"/>
    <p:sldId id="302" r:id="rId13"/>
    <p:sldId id="303" r:id="rId14"/>
    <p:sldId id="299" r:id="rId15"/>
    <p:sldId id="304" r:id="rId16"/>
    <p:sldId id="305" r:id="rId17"/>
    <p:sldId id="300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>
        <p:scale>
          <a:sx n="70" d="100"/>
          <a:sy n="70" d="100"/>
        </p:scale>
        <p:origin x="104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4E5B2-45D4-43C0-9F97-320DC6E10A8E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85475-982B-4777-93F6-4110F702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1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0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6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92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254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02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70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1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42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29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31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0B157F-E987-4248-90D2-B459F875A9A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0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6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99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5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9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9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2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8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48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3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4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5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B0B157F-E987-4248-90D2-B459F875A9A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0B157F-E987-4248-90D2-B459F875A9A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28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jfif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mailto:arizaeka@darmajaya.ac.i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hyperlink" Target="VIdeo/EPIC%20FIGHT%20Startup%20VS%20Market%20Plan%20VS%20Reality%20Plan%20VS%20Realidad%20Emprendimiento%20vs%20Mercado%20&#129297;&#129324;&#128548;&#128074;&#129308;&#129307;&#128019;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34" y="2106957"/>
            <a:ext cx="11474531" cy="1802675"/>
          </a:xfrm>
        </p:spPr>
        <p:txBody>
          <a:bodyPr>
            <a:normAutofit/>
          </a:bodyPr>
          <a:lstStyle/>
          <a:p>
            <a:pPr algn="ctr"/>
            <a:r>
              <a:rPr lang="en-ID" sz="4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VALIDASI IDE BISNIS STARTUP</a:t>
            </a:r>
            <a:endParaRPr lang="en-US" sz="48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526" y="4309734"/>
            <a:ext cx="10058400" cy="2046056"/>
          </a:xfrm>
        </p:spPr>
        <p:txBody>
          <a:bodyPr>
            <a:noAutofit/>
          </a:bodyPr>
          <a:lstStyle/>
          <a:p>
            <a:pPr algn="ctr"/>
            <a:r>
              <a:rPr lang="en-ID" b="1" dirty="0" err="1"/>
              <a:t>Disusun</a:t>
            </a:r>
            <a:r>
              <a:rPr lang="en-ID" b="1" dirty="0"/>
              <a:t> </a:t>
            </a:r>
            <a:r>
              <a:rPr lang="en-ID" b="1" dirty="0" err="1"/>
              <a:t>Oleh</a:t>
            </a:r>
            <a:r>
              <a:rPr lang="en-ID" b="1" dirty="0"/>
              <a:t>:</a:t>
            </a:r>
          </a:p>
          <a:p>
            <a:pPr algn="ctr"/>
            <a:r>
              <a:rPr lang="en-ID" b="1" dirty="0"/>
              <a:t>M. </a:t>
            </a:r>
            <a:r>
              <a:rPr lang="en-ID" b="1" dirty="0" err="1"/>
              <a:t>Ariza</a:t>
            </a:r>
            <a:r>
              <a:rPr lang="en-ID" b="1" dirty="0"/>
              <a:t> </a:t>
            </a:r>
            <a:r>
              <a:rPr lang="en-ID" b="1" dirty="0" err="1"/>
              <a:t>Eka</a:t>
            </a:r>
            <a:r>
              <a:rPr lang="en-ID" b="1" dirty="0"/>
              <a:t> </a:t>
            </a:r>
            <a:r>
              <a:rPr lang="en-ID" b="1" dirty="0" err="1"/>
              <a:t>Yusendra</a:t>
            </a:r>
            <a:endParaRPr lang="en-ID" b="1" dirty="0"/>
          </a:p>
          <a:p>
            <a:pPr algn="ctr"/>
            <a:endParaRPr lang="en-US" b="1" dirty="0"/>
          </a:p>
        </p:txBody>
      </p:sp>
      <p:pic>
        <p:nvPicPr>
          <p:cNvPr id="10" name="Picture 2" descr="D:\Picture\logo ibi 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490" y="4418917"/>
            <a:ext cx="1936873" cy="193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75832" y="3798800"/>
            <a:ext cx="10823912" cy="5387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/>
              <a:t>Benarkah</a:t>
            </a:r>
            <a:r>
              <a:rPr lang="en-US" sz="2400" b="1" dirty="0"/>
              <a:t> </a:t>
            </a:r>
            <a:r>
              <a:rPr lang="en-US" sz="2400" b="1" dirty="0" err="1"/>
              <a:t>Produk</a:t>
            </a:r>
            <a:r>
              <a:rPr lang="en-US" sz="2400" b="1" dirty="0"/>
              <a:t>/Jasa Kalian di </a:t>
            </a:r>
            <a:r>
              <a:rPr lang="en-US" sz="2400" b="1" dirty="0" err="1"/>
              <a:t>Butuhkan</a:t>
            </a:r>
            <a:r>
              <a:rPr lang="en-US" sz="2400" b="1" dirty="0"/>
              <a:t> Oleh Pasar?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7" y="4564776"/>
            <a:ext cx="2181584" cy="173120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C244A88-B37B-456A-B907-B96978F7D4B0}"/>
              </a:ext>
            </a:extLst>
          </p:cNvPr>
          <p:cNvSpPr txBox="1"/>
          <p:nvPr/>
        </p:nvSpPr>
        <p:spPr>
          <a:xfrm>
            <a:off x="3702062" y="5200810"/>
            <a:ext cx="4982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Dosen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Manajemen</a:t>
            </a:r>
            <a:endParaRPr lang="en-US" dirty="0"/>
          </a:p>
          <a:p>
            <a:pPr algn="ctr"/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dan </a:t>
            </a:r>
            <a:r>
              <a:rPr lang="en-US" dirty="0" err="1"/>
              <a:t>Bisnis</a:t>
            </a:r>
            <a:r>
              <a:rPr lang="en-US" dirty="0"/>
              <a:t> (FEB) </a:t>
            </a:r>
            <a:r>
              <a:rPr lang="en-US" dirty="0" err="1"/>
              <a:t>Darmajaya</a:t>
            </a:r>
            <a:endParaRPr lang="en-US" dirty="0"/>
          </a:p>
          <a:p>
            <a:pPr algn="ctr"/>
            <a:r>
              <a:rPr lang="en-US" dirty="0">
                <a:hlinkClick r:id="rId4"/>
              </a:rPr>
              <a:t>arizaeka@darmajaya.ac.id</a:t>
            </a:r>
            <a:endParaRPr lang="en-US" dirty="0"/>
          </a:p>
          <a:p>
            <a:pPr algn="ctr"/>
            <a:r>
              <a:rPr lang="en-US" dirty="0"/>
              <a:t>IG: @Mister Yusen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355E9-ECD5-40FD-80B2-9F4C5F096A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937165" cy="2576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556A5F-FE4E-4F19-82E1-AB6F50DB9C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916" y="-8469"/>
            <a:ext cx="3151084" cy="25938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40613A-E427-4686-808D-EA4FE27F92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-22767"/>
            <a:ext cx="3077194" cy="2593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598028-EF64-4346-8713-C7F68C1537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193" y="-28596"/>
            <a:ext cx="3018807" cy="260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65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05468-AD9E-4148-9605-8D78AFD80569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D0553-3E6F-4E64-9076-751AF319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9" y="0"/>
            <a:ext cx="986041" cy="1050878"/>
          </a:xfrm>
          <a:prstGeom prst="rect">
            <a:avLst/>
          </a:prstGeom>
        </p:spPr>
      </p:pic>
      <p:pic>
        <p:nvPicPr>
          <p:cNvPr id="9" name="Picture 2" descr="D:\Picture\logo ibi small.gif">
            <a:extLst>
              <a:ext uri="{FF2B5EF4-FFF2-40B4-BE49-F238E27FC236}">
                <a16:creationId xmlns:a16="http://schemas.microsoft.com/office/drawing/2014/main" id="{7BC7C659-7652-4A95-8BAE-ED03A9FD2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19E622-CF3F-423C-A168-D53930A3F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55" y="320040"/>
            <a:ext cx="9317325" cy="582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9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05468-AD9E-4148-9605-8D78AFD80569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CD2977-5AEA-4385-B6FB-BC7CEB819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01"/>
            <a:ext cx="12192000" cy="629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05468-AD9E-4148-9605-8D78AFD80569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D0553-3E6F-4E64-9076-751AF319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9" y="0"/>
            <a:ext cx="986041" cy="1050878"/>
          </a:xfrm>
          <a:prstGeom prst="rect">
            <a:avLst/>
          </a:prstGeom>
        </p:spPr>
      </p:pic>
      <p:pic>
        <p:nvPicPr>
          <p:cNvPr id="9" name="Picture 2" descr="D:\Picture\logo ibi small.gif">
            <a:extLst>
              <a:ext uri="{FF2B5EF4-FFF2-40B4-BE49-F238E27FC236}">
                <a16:creationId xmlns:a16="http://schemas.microsoft.com/office/drawing/2014/main" id="{7BC7C659-7652-4A95-8BAE-ED03A9FD2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4" action="ppaction://hlinkfile"/>
            <a:extLst>
              <a:ext uri="{FF2B5EF4-FFF2-40B4-BE49-F238E27FC236}">
                <a16:creationId xmlns:a16="http://schemas.microsoft.com/office/drawing/2014/main" id="{0C8801BB-A06F-437A-BDA3-5A2EFC7955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00" t="12888" r="12125" b="21556"/>
          <a:stretch/>
        </p:blipFill>
        <p:spPr>
          <a:xfrm>
            <a:off x="1684020" y="1181100"/>
            <a:ext cx="8823960" cy="4495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13839E-DE6B-406F-A5B7-061B347ADA9A}"/>
              </a:ext>
            </a:extLst>
          </p:cNvPr>
          <p:cNvSpPr txBox="1"/>
          <p:nvPr/>
        </p:nvSpPr>
        <p:spPr>
          <a:xfrm>
            <a:off x="3632898" y="192598"/>
            <a:ext cx="5186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FIGHT THE MARKET</a:t>
            </a:r>
            <a:endParaRPr lang="en-ID" sz="4800" b="1" dirty="0"/>
          </a:p>
        </p:txBody>
      </p:sp>
    </p:spTree>
    <p:extLst>
      <p:ext uri="{BB962C8B-B14F-4D97-AF65-F5344CB8AC3E}">
        <p14:creationId xmlns:p14="http://schemas.microsoft.com/office/powerpoint/2010/main" val="707293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05468-AD9E-4148-9605-8D78AFD80569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D0553-3E6F-4E64-9076-751AF319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9" y="0"/>
            <a:ext cx="986041" cy="1050878"/>
          </a:xfrm>
          <a:prstGeom prst="rect">
            <a:avLst/>
          </a:prstGeom>
        </p:spPr>
      </p:pic>
      <p:pic>
        <p:nvPicPr>
          <p:cNvPr id="9" name="Picture 2" descr="D:\Picture\logo ibi small.gif">
            <a:extLst>
              <a:ext uri="{FF2B5EF4-FFF2-40B4-BE49-F238E27FC236}">
                <a16:creationId xmlns:a16="http://schemas.microsoft.com/office/drawing/2014/main" id="{7BC7C659-7652-4A95-8BAE-ED03A9FD2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88BEFD-1753-45D5-BE16-B90AEE1A2890}"/>
              </a:ext>
            </a:extLst>
          </p:cNvPr>
          <p:cNvSpPr txBox="1"/>
          <p:nvPr/>
        </p:nvSpPr>
        <p:spPr>
          <a:xfrm>
            <a:off x="2161309" y="294606"/>
            <a:ext cx="8205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ATMOSTER TECHNOPRENEURSHIP INDONESIA MELESAT TAJAM</a:t>
            </a:r>
            <a:endParaRPr lang="en-ID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DEFD85-0674-465C-93DC-74F372139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649" y="1286923"/>
            <a:ext cx="6762351" cy="4628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FFCCE6-BDD7-435E-A6EA-5B6470992BE9}"/>
              </a:ext>
            </a:extLst>
          </p:cNvPr>
          <p:cNvSpPr txBox="1"/>
          <p:nvPr/>
        </p:nvSpPr>
        <p:spPr>
          <a:xfrm>
            <a:off x="374676" y="1581530"/>
            <a:ext cx="54470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indent="-625475">
              <a:buFont typeface="Wingdings" panose="05000000000000000000" pitchFamily="2" charset="2"/>
              <a:buChar char="q"/>
            </a:pPr>
            <a:r>
              <a:rPr lang="en-US" sz="4400" dirty="0"/>
              <a:t>BUILD MVP </a:t>
            </a:r>
          </a:p>
          <a:p>
            <a:pPr marL="625475" indent="-625475">
              <a:buFont typeface="Wingdings" panose="05000000000000000000" pitchFamily="2" charset="2"/>
              <a:buChar char="q"/>
            </a:pPr>
            <a:r>
              <a:rPr lang="en-US" sz="4400" dirty="0"/>
              <a:t>Launch &amp; Learn</a:t>
            </a:r>
          </a:p>
          <a:p>
            <a:pPr marL="625475" indent="-625475">
              <a:buFont typeface="Wingdings" panose="05000000000000000000" pitchFamily="2" charset="2"/>
              <a:buChar char="q"/>
            </a:pPr>
            <a:r>
              <a:rPr lang="en-US" sz="4400" dirty="0"/>
              <a:t>Refine</a:t>
            </a:r>
          </a:p>
          <a:p>
            <a:pPr marL="625475" indent="-625475">
              <a:buFont typeface="Wingdings" panose="05000000000000000000" pitchFamily="2" charset="2"/>
              <a:buChar char="q"/>
            </a:pPr>
            <a:r>
              <a:rPr lang="en-US" sz="4400" dirty="0"/>
              <a:t>REPEAT</a:t>
            </a:r>
            <a:endParaRPr lang="en-ID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1F062-591B-46A9-A045-865318C5F5D7}"/>
              </a:ext>
            </a:extLst>
          </p:cNvPr>
          <p:cNvSpPr txBox="1"/>
          <p:nvPr/>
        </p:nvSpPr>
        <p:spPr>
          <a:xfrm>
            <a:off x="111239" y="4861560"/>
            <a:ext cx="5438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MVP (Minimum Viable Product): </a:t>
            </a:r>
            <a:r>
              <a:rPr lang="en-US" sz="2000" dirty="0" err="1"/>
              <a:t>Produk</a:t>
            </a:r>
            <a:r>
              <a:rPr lang="en-US" sz="2000" dirty="0"/>
              <a:t>/Jasa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fitur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yang </a:t>
            </a:r>
            <a:r>
              <a:rPr lang="en-US" sz="2000" dirty="0" err="1"/>
              <a:t>sangat</a:t>
            </a:r>
            <a:r>
              <a:rPr lang="en-US" sz="2000" dirty="0"/>
              <a:t> basic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masih</a:t>
            </a:r>
            <a:r>
              <a:rPr lang="en-US" sz="2000" dirty="0"/>
              <a:t> </a:t>
            </a:r>
            <a:r>
              <a:rPr lang="en-US" sz="2000" dirty="0" err="1"/>
              <a:t>dikembangkan</a:t>
            </a:r>
            <a:r>
              <a:rPr lang="en-US" sz="2000" dirty="0"/>
              <a:t> </a:t>
            </a:r>
            <a:r>
              <a:rPr lang="en-US" sz="2000" dirty="0" err="1"/>
              <a:t>sampai</a:t>
            </a:r>
            <a:r>
              <a:rPr lang="en-US" sz="2000" dirty="0"/>
              <a:t> </a:t>
            </a:r>
            <a:r>
              <a:rPr lang="en-US" sz="2000" dirty="0" err="1"/>
              <a:t>fitur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 </a:t>
            </a:r>
            <a:r>
              <a:rPr lang="en-US" sz="2000" dirty="0" err="1"/>
              <a:t>saja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94407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05468-AD9E-4148-9605-8D78AFD80569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D0553-3E6F-4E64-9076-751AF319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9" y="0"/>
            <a:ext cx="986041" cy="1050878"/>
          </a:xfrm>
          <a:prstGeom prst="rect">
            <a:avLst/>
          </a:prstGeom>
        </p:spPr>
      </p:pic>
      <p:pic>
        <p:nvPicPr>
          <p:cNvPr id="9" name="Picture 2" descr="D:\Picture\logo ibi small.gif">
            <a:extLst>
              <a:ext uri="{FF2B5EF4-FFF2-40B4-BE49-F238E27FC236}">
                <a16:creationId xmlns:a16="http://schemas.microsoft.com/office/drawing/2014/main" id="{7BC7C659-7652-4A95-8BAE-ED03A9FD2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FB2367-144B-4E9B-8501-B4C76213A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14" y="239484"/>
            <a:ext cx="9810889" cy="599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06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3E77C6-65FA-4E52-A273-07FFF36DE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9" y="0"/>
            <a:ext cx="986041" cy="1050878"/>
          </a:xfrm>
          <a:prstGeom prst="rect">
            <a:avLst/>
          </a:prstGeom>
        </p:spPr>
      </p:pic>
      <p:pic>
        <p:nvPicPr>
          <p:cNvPr id="5" name="Picture 2" descr="D:\Picture\logo ibi small.gif">
            <a:extLst>
              <a:ext uri="{FF2B5EF4-FFF2-40B4-BE49-F238E27FC236}">
                <a16:creationId xmlns:a16="http://schemas.microsoft.com/office/drawing/2014/main" id="{B5FE0FA4-9C6B-4A51-8098-BB5083362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B58F26-E1D7-4F87-96AE-A891CD1CB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42" y="822878"/>
            <a:ext cx="9521316" cy="53819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2445E3-1CDC-4539-B3B9-02614E4B4437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38DB09-FFB4-4BF3-BFDF-81F318F290AD}"/>
              </a:ext>
            </a:extLst>
          </p:cNvPr>
          <p:cNvSpPr txBox="1"/>
          <p:nvPr/>
        </p:nvSpPr>
        <p:spPr>
          <a:xfrm>
            <a:off x="1485900" y="240397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JAVELIN BOARD UNTUK MELAKUKAN VALIDASI – COMPLETE &amp; RIGID-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742173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05468-AD9E-4148-9605-8D78AFD80569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CA4E8-662F-4470-977C-06D97656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34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65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icture\logo ibi 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225" y="1953927"/>
            <a:ext cx="4350822" cy="435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n-US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END OF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E9B11F-BFC8-4329-AD36-3E6903A667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0" b="8068"/>
          <a:stretch/>
        </p:blipFill>
        <p:spPr>
          <a:xfrm>
            <a:off x="0" y="0"/>
            <a:ext cx="337099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892EC3-2EB8-40FA-BB15-291547BA51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6" b="8068"/>
          <a:stretch/>
        </p:blipFill>
        <p:spPr>
          <a:xfrm>
            <a:off x="8821005" y="0"/>
            <a:ext cx="3370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0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05468-AD9E-4148-9605-8D78AFD80569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999F62-7350-4EEB-9EED-EACA8F241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" y="11401"/>
            <a:ext cx="12064037" cy="62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9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05468-AD9E-4148-9605-8D78AFD80569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38809-CCAC-4F5D-9951-37A24C489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00"/>
            <a:ext cx="12192000" cy="631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8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05468-AD9E-4148-9605-8D78AFD80569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D0553-3E6F-4E64-9076-751AF319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9" y="0"/>
            <a:ext cx="986041" cy="1050878"/>
          </a:xfrm>
          <a:prstGeom prst="rect">
            <a:avLst/>
          </a:prstGeom>
        </p:spPr>
      </p:pic>
      <p:pic>
        <p:nvPicPr>
          <p:cNvPr id="9" name="Picture 2" descr="D:\Picture\logo ibi small.gif">
            <a:extLst>
              <a:ext uri="{FF2B5EF4-FFF2-40B4-BE49-F238E27FC236}">
                <a16:creationId xmlns:a16="http://schemas.microsoft.com/office/drawing/2014/main" id="{7BC7C659-7652-4A95-8BAE-ED03A9FD2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88BEFD-1753-45D5-BE16-B90AEE1A2890}"/>
              </a:ext>
            </a:extLst>
          </p:cNvPr>
          <p:cNvSpPr txBox="1"/>
          <p:nvPr/>
        </p:nvSpPr>
        <p:spPr>
          <a:xfrm>
            <a:off x="3332878" y="171496"/>
            <a:ext cx="5720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STARTUP BUSINESS STAGE</a:t>
            </a:r>
            <a:endParaRPr lang="en-ID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06C053-E987-4F75-B429-AA5FCA440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1050878"/>
            <a:ext cx="107899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58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05468-AD9E-4148-9605-8D78AFD80569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D0553-3E6F-4E64-9076-751AF319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9" y="0"/>
            <a:ext cx="986041" cy="1050878"/>
          </a:xfrm>
          <a:prstGeom prst="rect">
            <a:avLst/>
          </a:prstGeom>
        </p:spPr>
      </p:pic>
      <p:pic>
        <p:nvPicPr>
          <p:cNvPr id="9" name="Picture 2" descr="D:\Picture\logo ibi small.gif">
            <a:extLst>
              <a:ext uri="{FF2B5EF4-FFF2-40B4-BE49-F238E27FC236}">
                <a16:creationId xmlns:a16="http://schemas.microsoft.com/office/drawing/2014/main" id="{7BC7C659-7652-4A95-8BAE-ED03A9FD2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88BEFD-1753-45D5-BE16-B90AEE1A2890}"/>
              </a:ext>
            </a:extLst>
          </p:cNvPr>
          <p:cNvSpPr txBox="1"/>
          <p:nvPr/>
        </p:nvSpPr>
        <p:spPr>
          <a:xfrm>
            <a:off x="1866185" y="298625"/>
            <a:ext cx="8949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PERNAH MENDENGAR, MELIHAT ATAU MENGALAMI INI???</a:t>
            </a:r>
            <a:endParaRPr lang="en-ID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B00375-1B8C-4B3C-8BDF-F19334C774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6" y="1434108"/>
            <a:ext cx="3505200" cy="1971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A1C9F5-AC61-4FCA-B819-65070E7CE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06" y="1431558"/>
            <a:ext cx="3938587" cy="1971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1FCF8C-5EEE-4627-88B4-5F3803B81B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56" y="1431558"/>
            <a:ext cx="3505200" cy="19742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5489A3-BB26-4F1D-B625-039BBCA9E6B6}"/>
              </a:ext>
            </a:extLst>
          </p:cNvPr>
          <p:cNvSpPr txBox="1"/>
          <p:nvPr/>
        </p:nvSpPr>
        <p:spPr>
          <a:xfrm>
            <a:off x="209906" y="398145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gue</a:t>
            </a:r>
            <a:r>
              <a:rPr lang="en-US" dirty="0"/>
              <a:t> yang </a:t>
            </a:r>
            <a:r>
              <a:rPr lang="en-US" dirty="0" err="1"/>
              <a:t>ngemodalin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, investor </a:t>
            </a:r>
            <a:r>
              <a:rPr lang="en-US" dirty="0" err="1"/>
              <a:t>dari</a:t>
            </a:r>
            <a:r>
              <a:rPr lang="en-US" dirty="0"/>
              <a:t> mana </a:t>
            </a:r>
            <a:r>
              <a:rPr lang="en-US" dirty="0" err="1"/>
              <a:t>saja</a:t>
            </a:r>
            <a:r>
              <a:rPr lang="en-US" dirty="0"/>
              <a:t>, </a:t>
            </a:r>
            <a:r>
              <a:rPr lang="en-US" dirty="0" err="1"/>
              <a:t>mantap</a:t>
            </a:r>
            <a:r>
              <a:rPr lang="en-US" dirty="0"/>
              <a:t> </a:t>
            </a:r>
            <a:r>
              <a:rPr lang="en-US" dirty="0" err="1"/>
              <a:t>dahh</a:t>
            </a:r>
            <a:r>
              <a:rPr lang="en-US" dirty="0"/>
              <a:t> gak </a:t>
            </a:r>
            <a:r>
              <a:rPr lang="en-US" dirty="0" err="1"/>
              <a:t>kekurangan</a:t>
            </a:r>
            <a:r>
              <a:rPr lang="en-US" dirty="0"/>
              <a:t> dana</a:t>
            </a:r>
            <a:endParaRPr lang="en-ID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123417-D9E3-43E9-834F-A6A322EE65F3}"/>
              </a:ext>
            </a:extLst>
          </p:cNvPr>
          <p:cNvSpPr txBox="1"/>
          <p:nvPr/>
        </p:nvSpPr>
        <p:spPr>
          <a:xfrm>
            <a:off x="4267556" y="398145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Team </a:t>
            </a:r>
            <a:r>
              <a:rPr lang="en-US" dirty="0" err="1"/>
              <a:t>gue</a:t>
            </a:r>
            <a:r>
              <a:rPr lang="en-US" dirty="0"/>
              <a:t> </a:t>
            </a:r>
            <a:r>
              <a:rPr lang="en-US" dirty="0" err="1"/>
              <a:t>keren</a:t>
            </a:r>
            <a:r>
              <a:rPr lang="en-US" dirty="0"/>
              <a:t>, </a:t>
            </a:r>
            <a:r>
              <a:rPr lang="en-US" dirty="0" err="1"/>
              <a:t>semuanya</a:t>
            </a:r>
            <a:r>
              <a:rPr lang="en-US" dirty="0"/>
              <a:t> </a:t>
            </a:r>
            <a:r>
              <a:rPr lang="en-US" dirty="0" err="1"/>
              <a:t>semangat</a:t>
            </a:r>
            <a:r>
              <a:rPr lang="en-US" dirty="0"/>
              <a:t>, </a:t>
            </a:r>
            <a:r>
              <a:rPr lang="en-US" dirty="0" err="1"/>
              <a:t>kompeten</a:t>
            </a:r>
            <a:r>
              <a:rPr lang="en-US" dirty="0"/>
              <a:t> n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senasib</a:t>
            </a:r>
            <a:r>
              <a:rPr lang="en-US" dirty="0"/>
              <a:t> </a:t>
            </a:r>
            <a:r>
              <a:rPr lang="en-US" dirty="0" err="1"/>
              <a:t>sepenanggungan</a:t>
            </a:r>
            <a:r>
              <a:rPr lang="en-US" dirty="0"/>
              <a:t>…</a:t>
            </a:r>
            <a:r>
              <a:rPr lang="en-US" dirty="0" err="1"/>
              <a:t>intinya</a:t>
            </a:r>
            <a:r>
              <a:rPr lang="en-US" dirty="0"/>
              <a:t> we have </a:t>
            </a:r>
            <a:r>
              <a:rPr lang="en-US" b="1" dirty="0"/>
              <a:t>The Most Great Team</a:t>
            </a:r>
            <a:endParaRPr lang="en-ID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854FB3-F640-43A3-BCAB-91847F87F125}"/>
              </a:ext>
            </a:extLst>
          </p:cNvPr>
          <p:cNvSpPr txBox="1"/>
          <p:nvPr/>
        </p:nvSpPr>
        <p:spPr>
          <a:xfrm>
            <a:off x="8476894" y="4024015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gue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unik</a:t>
            </a:r>
            <a:r>
              <a:rPr lang="en-US" dirty="0"/>
              <a:t>, gak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, </a:t>
            </a:r>
            <a:r>
              <a:rPr lang="en-US" dirty="0" err="1"/>
              <a:t>canggih</a:t>
            </a:r>
            <a:r>
              <a:rPr lang="en-US" dirty="0"/>
              <a:t> </a:t>
            </a:r>
            <a:r>
              <a:rPr lang="en-US" dirty="0" err="1"/>
              <a:t>abislaahh</a:t>
            </a:r>
            <a:r>
              <a:rPr lang="en-US" dirty="0"/>
              <a:t> </a:t>
            </a:r>
            <a:r>
              <a:rPr lang="en-US" dirty="0" err="1"/>
              <a:t>pokoknya</a:t>
            </a:r>
            <a:r>
              <a:rPr lang="en-US" dirty="0"/>
              <a:t>…paling modern di </a:t>
            </a:r>
            <a:r>
              <a:rPr lang="en-US" dirty="0" err="1"/>
              <a:t>jaman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E26B81-19B7-4F6C-9C7E-68FC8937A6E8}"/>
              </a:ext>
            </a:extLst>
          </p:cNvPr>
          <p:cNvSpPr txBox="1"/>
          <p:nvPr/>
        </p:nvSpPr>
        <p:spPr>
          <a:xfrm>
            <a:off x="1278524" y="3485332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MONEY</a:t>
            </a:r>
            <a:endParaRPr lang="en-ID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200E2D-2224-4B9A-8CB1-18AECF11F390}"/>
              </a:ext>
            </a:extLst>
          </p:cNvPr>
          <p:cNvSpPr txBox="1"/>
          <p:nvPr/>
        </p:nvSpPr>
        <p:spPr>
          <a:xfrm>
            <a:off x="5550035" y="3503190"/>
            <a:ext cx="939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TEAM</a:t>
            </a:r>
            <a:endParaRPr lang="en-ID" sz="2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2A6819-49C4-423C-85E5-E7968399BAD6}"/>
              </a:ext>
            </a:extLst>
          </p:cNvPr>
          <p:cNvSpPr txBox="1"/>
          <p:nvPr/>
        </p:nvSpPr>
        <p:spPr>
          <a:xfrm>
            <a:off x="9660048" y="3488979"/>
            <a:ext cx="143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PRODUCT</a:t>
            </a:r>
            <a:endParaRPr lang="en-ID" sz="2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29747A-0D39-4235-A3E5-94BD4D14C17A}"/>
              </a:ext>
            </a:extLst>
          </p:cNvPr>
          <p:cNvSpPr txBox="1"/>
          <p:nvPr/>
        </p:nvSpPr>
        <p:spPr>
          <a:xfrm>
            <a:off x="2227033" y="5361384"/>
            <a:ext cx="7610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FAIL….SUPER DUPER FAILS!!</a:t>
            </a:r>
            <a:endParaRPr lang="en-ID" sz="4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30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05468-AD9E-4148-9605-8D78AFD80569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D0553-3E6F-4E64-9076-751AF319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9" y="0"/>
            <a:ext cx="986041" cy="1050878"/>
          </a:xfrm>
          <a:prstGeom prst="rect">
            <a:avLst/>
          </a:prstGeom>
        </p:spPr>
      </p:pic>
      <p:pic>
        <p:nvPicPr>
          <p:cNvPr id="9" name="Picture 2" descr="D:\Picture\logo ibi small.gif">
            <a:extLst>
              <a:ext uri="{FF2B5EF4-FFF2-40B4-BE49-F238E27FC236}">
                <a16:creationId xmlns:a16="http://schemas.microsoft.com/office/drawing/2014/main" id="{7BC7C659-7652-4A95-8BAE-ED03A9FD2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89941F-25D0-4DB8-B6D5-5FABA6A78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4" y="439713"/>
            <a:ext cx="5981701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3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05468-AD9E-4148-9605-8D78AFD80569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D0553-3E6F-4E64-9076-751AF319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9" y="0"/>
            <a:ext cx="986041" cy="1050878"/>
          </a:xfrm>
          <a:prstGeom prst="rect">
            <a:avLst/>
          </a:prstGeom>
        </p:spPr>
      </p:pic>
      <p:pic>
        <p:nvPicPr>
          <p:cNvPr id="9" name="Picture 2" descr="D:\Picture\logo ibi small.gif">
            <a:extLst>
              <a:ext uri="{FF2B5EF4-FFF2-40B4-BE49-F238E27FC236}">
                <a16:creationId xmlns:a16="http://schemas.microsoft.com/office/drawing/2014/main" id="{7BC7C659-7652-4A95-8BAE-ED03A9FD2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88BEFD-1753-45D5-BE16-B90AEE1A2890}"/>
              </a:ext>
            </a:extLst>
          </p:cNvPr>
          <p:cNvSpPr txBox="1"/>
          <p:nvPr/>
        </p:nvSpPr>
        <p:spPr>
          <a:xfrm>
            <a:off x="1438310" y="274239"/>
            <a:ext cx="9580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KEGAGALAN UNTUK “JUJUR DALAM VALIDASI STAGE…BISA JADI KIAMAT!!</a:t>
            </a:r>
            <a:endParaRPr lang="en-ID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06C053-E987-4F75-B429-AA5FCA440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1050878"/>
            <a:ext cx="10789920" cy="51435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698B1B1-AA9E-4BD9-B7A2-49F76A87CAD6}"/>
              </a:ext>
            </a:extLst>
          </p:cNvPr>
          <p:cNvSpPr/>
          <p:nvPr/>
        </p:nvSpPr>
        <p:spPr>
          <a:xfrm rot="2224408">
            <a:off x="4755250" y="1114039"/>
            <a:ext cx="922650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F4B57F7-BA80-4B97-B39E-1AE0D2119BB2}"/>
              </a:ext>
            </a:extLst>
          </p:cNvPr>
          <p:cNvSpPr/>
          <p:nvPr/>
        </p:nvSpPr>
        <p:spPr>
          <a:xfrm rot="8324829">
            <a:off x="7330407" y="1003170"/>
            <a:ext cx="922650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64BADE-7D92-4DA1-A8AA-A1132A0F0B86}"/>
              </a:ext>
            </a:extLst>
          </p:cNvPr>
          <p:cNvSpPr txBox="1"/>
          <p:nvPr/>
        </p:nvSpPr>
        <p:spPr>
          <a:xfrm>
            <a:off x="5128642" y="777726"/>
            <a:ext cx="275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GAGAL MELEWATI FASE INI</a:t>
            </a:r>
            <a:endParaRPr lang="en-ID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04D7C1-3956-49A3-B228-E96D1FA4CB6C}"/>
              </a:ext>
            </a:extLst>
          </p:cNvPr>
          <p:cNvSpPr txBox="1"/>
          <p:nvPr/>
        </p:nvSpPr>
        <p:spPr>
          <a:xfrm>
            <a:off x="5431290" y="3059668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SERING DILEWATI</a:t>
            </a:r>
            <a:endParaRPr lang="en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8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05468-AD9E-4148-9605-8D78AFD80569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D0553-3E6F-4E64-9076-751AF319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9" y="0"/>
            <a:ext cx="986041" cy="1050878"/>
          </a:xfrm>
          <a:prstGeom prst="rect">
            <a:avLst/>
          </a:prstGeom>
        </p:spPr>
      </p:pic>
      <p:pic>
        <p:nvPicPr>
          <p:cNvPr id="9" name="Picture 2" descr="D:\Picture\logo ibi small.gif">
            <a:extLst>
              <a:ext uri="{FF2B5EF4-FFF2-40B4-BE49-F238E27FC236}">
                <a16:creationId xmlns:a16="http://schemas.microsoft.com/office/drawing/2014/main" id="{7BC7C659-7652-4A95-8BAE-ED03A9FD2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88BEFD-1753-45D5-BE16-B90AEE1A2890}"/>
              </a:ext>
            </a:extLst>
          </p:cNvPr>
          <p:cNvSpPr txBox="1"/>
          <p:nvPr/>
        </p:nvSpPr>
        <p:spPr>
          <a:xfrm>
            <a:off x="2895600" y="202273"/>
            <a:ext cx="6557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VALIDATION STAGE: VALIDASI IDE</a:t>
            </a:r>
            <a:endParaRPr lang="en-ID" sz="3600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1E2D66-79C0-4CB0-92CF-6A1618068B7C}"/>
              </a:ext>
            </a:extLst>
          </p:cNvPr>
          <p:cNvSpPr/>
          <p:nvPr/>
        </p:nvSpPr>
        <p:spPr>
          <a:xfrm>
            <a:off x="2663703" y="1050878"/>
            <a:ext cx="6638925" cy="3638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 err="1"/>
              <a:t>Sebuah</a:t>
            </a:r>
            <a:r>
              <a:rPr lang="en-ID" sz="2400" dirty="0"/>
              <a:t> proses </a:t>
            </a:r>
            <a:r>
              <a:rPr lang="en-ID" sz="2400" dirty="0" err="1"/>
              <a:t>pembelajaran</a:t>
            </a:r>
            <a:r>
              <a:rPr lang="en-ID" sz="2400" dirty="0"/>
              <a:t> dan </a:t>
            </a:r>
            <a:r>
              <a:rPr lang="en-ID" sz="2400" dirty="0" err="1"/>
              <a:t>pengujian</a:t>
            </a:r>
            <a:r>
              <a:rPr lang="en-ID" sz="2400" dirty="0"/>
              <a:t> </a:t>
            </a:r>
            <a:r>
              <a:rPr lang="en-ID" sz="2400" dirty="0" err="1"/>
              <a:t>asumsi</a:t>
            </a:r>
            <a:r>
              <a:rPr lang="en-ID" sz="2400" dirty="0"/>
              <a:t> </a:t>
            </a:r>
            <a:r>
              <a:rPr lang="en-ID" sz="2400" dirty="0" err="1"/>
              <a:t>awal</a:t>
            </a:r>
            <a:r>
              <a:rPr lang="en-ID" sz="2400" dirty="0"/>
              <a:t> (</a:t>
            </a:r>
            <a:r>
              <a:rPr lang="en-ID" sz="2400" dirty="0" err="1"/>
              <a:t>hipotesis</a:t>
            </a:r>
            <a:r>
              <a:rPr lang="en-ID" sz="2400" dirty="0"/>
              <a:t>) </a:t>
            </a:r>
            <a:r>
              <a:rPr lang="en-ID" sz="2400" dirty="0" err="1"/>
              <a:t>atas</a:t>
            </a:r>
            <a:r>
              <a:rPr lang="en-ID" sz="2400" dirty="0"/>
              <a:t> ide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bertahap</a:t>
            </a:r>
            <a:r>
              <a:rPr lang="en-ID" sz="2400" dirty="0"/>
              <a:t>, </a:t>
            </a:r>
            <a:r>
              <a:rPr lang="en-ID" sz="2400" dirty="0" err="1"/>
              <a:t>terukur</a:t>
            </a:r>
            <a:r>
              <a:rPr lang="en-ID" sz="2400" dirty="0"/>
              <a:t>, </a:t>
            </a:r>
            <a:r>
              <a:rPr lang="en-ID" sz="2400" dirty="0" err="1"/>
              <a:t>serta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ditindak</a:t>
            </a:r>
            <a:r>
              <a:rPr lang="en-ID" sz="2400" dirty="0"/>
              <a:t> </a:t>
            </a:r>
            <a:r>
              <a:rPr lang="en-ID" sz="2400" dirty="0" err="1"/>
              <a:t>lanjuti</a:t>
            </a:r>
            <a:r>
              <a:rPr lang="en-ID" sz="2400" dirty="0"/>
              <a:t>, </a:t>
            </a:r>
            <a:r>
              <a:rPr lang="en-ID" sz="2400" dirty="0" err="1"/>
              <a:t>hingga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menghasilkan</a:t>
            </a:r>
            <a:r>
              <a:rPr lang="en-ID" sz="2400" dirty="0"/>
              <a:t> </a:t>
            </a:r>
            <a:r>
              <a:rPr lang="en-ID" sz="2400" dirty="0" err="1"/>
              <a:t>produk</a:t>
            </a:r>
            <a:r>
              <a:rPr lang="en-ID" sz="2400" dirty="0"/>
              <a:t> yang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diterima</a:t>
            </a:r>
            <a:r>
              <a:rPr lang="en-ID" sz="2400" dirty="0"/>
              <a:t> pasar dan </a:t>
            </a:r>
            <a:r>
              <a:rPr lang="en-ID" sz="2400" dirty="0" err="1"/>
              <a:t>konsumen</a:t>
            </a:r>
            <a:endParaRPr lang="en-ID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3277AF-2D93-4A13-AD6E-9BD36C3FB869}"/>
              </a:ext>
            </a:extLst>
          </p:cNvPr>
          <p:cNvSpPr txBox="1"/>
          <p:nvPr/>
        </p:nvSpPr>
        <p:spPr>
          <a:xfrm>
            <a:off x="1573615" y="4689428"/>
            <a:ext cx="86848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3200" dirty="0" err="1"/>
              <a:t>Validasi</a:t>
            </a:r>
            <a:r>
              <a:rPr lang="en-ID" sz="3200" dirty="0"/>
              <a:t> ide </a:t>
            </a:r>
            <a:r>
              <a:rPr lang="en-ID" sz="3200" dirty="0" err="1"/>
              <a:t>dapat</a:t>
            </a:r>
            <a:r>
              <a:rPr lang="en-ID" sz="3200" dirty="0"/>
              <a:t> </a:t>
            </a:r>
            <a:r>
              <a:rPr lang="en-ID" sz="3200" dirty="0" err="1"/>
              <a:t>diteliti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cakupan</a:t>
            </a:r>
            <a:r>
              <a:rPr lang="en-ID" sz="3200" dirty="0"/>
              <a:t> </a:t>
            </a:r>
            <a:r>
              <a:rPr lang="en-ID" sz="3200" dirty="0" err="1"/>
              <a:t>survei</a:t>
            </a:r>
            <a:r>
              <a:rPr lang="en-ID" sz="3200" dirty="0"/>
              <a:t>, </a:t>
            </a:r>
            <a:r>
              <a:rPr lang="en-ID" sz="3200" dirty="0" err="1"/>
              <a:t>wawancara</a:t>
            </a:r>
            <a:r>
              <a:rPr lang="en-ID" sz="3200" dirty="0"/>
              <a:t>, </a:t>
            </a:r>
            <a:r>
              <a:rPr lang="en-ID" sz="3200" dirty="0" err="1"/>
              <a:t>riset</a:t>
            </a:r>
            <a:r>
              <a:rPr lang="en-ID" sz="3200" dirty="0"/>
              <a:t> online dan </a:t>
            </a:r>
            <a:r>
              <a:rPr lang="en-ID" sz="3200" dirty="0" err="1"/>
              <a:t>sebagainya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mendapatkan</a:t>
            </a:r>
            <a:r>
              <a:rPr lang="en-ID" sz="3200" dirty="0"/>
              <a:t> </a:t>
            </a:r>
            <a:r>
              <a:rPr lang="en-ID" sz="3200" dirty="0" err="1"/>
              <a:t>hasil</a:t>
            </a:r>
            <a:r>
              <a:rPr lang="en-ID" sz="3200" dirty="0"/>
              <a:t> </a:t>
            </a:r>
            <a:r>
              <a:rPr lang="en-ID" sz="3200" dirty="0" err="1"/>
              <a:t>terbaik</a:t>
            </a:r>
            <a:r>
              <a:rPr lang="en-ID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6970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05468-AD9E-4148-9605-8D78AFD80569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D0553-3E6F-4E64-9076-751AF319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9" y="0"/>
            <a:ext cx="986041" cy="1050878"/>
          </a:xfrm>
          <a:prstGeom prst="rect">
            <a:avLst/>
          </a:prstGeom>
        </p:spPr>
      </p:pic>
      <p:pic>
        <p:nvPicPr>
          <p:cNvPr id="9" name="Picture 2" descr="D:\Picture\logo ibi small.gif">
            <a:extLst>
              <a:ext uri="{FF2B5EF4-FFF2-40B4-BE49-F238E27FC236}">
                <a16:creationId xmlns:a16="http://schemas.microsoft.com/office/drawing/2014/main" id="{7BC7C659-7652-4A95-8BAE-ED03A9FD2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5EF7FC-58BA-40C6-B283-B3848CF65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7058"/>
            <a:ext cx="12192000" cy="318681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CC39136-02FC-426B-B1A1-698D237A6ED7}"/>
              </a:ext>
            </a:extLst>
          </p:cNvPr>
          <p:cNvSpPr/>
          <p:nvPr/>
        </p:nvSpPr>
        <p:spPr>
          <a:xfrm>
            <a:off x="781049" y="4495514"/>
            <a:ext cx="2276475" cy="894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WILL PEOPLE USE IT??</a:t>
            </a:r>
            <a:endParaRPr lang="en-ID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A305D8-924C-4D78-B928-D26451F203E6}"/>
              </a:ext>
            </a:extLst>
          </p:cNvPr>
          <p:cNvSpPr/>
          <p:nvPr/>
        </p:nvSpPr>
        <p:spPr>
          <a:xfrm>
            <a:off x="4948237" y="4495514"/>
            <a:ext cx="2276475" cy="894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MUCH THEY WILL PAY FOR IT??</a:t>
            </a:r>
            <a:endParaRPr lang="en-ID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6D7727-9C1A-4061-BE6B-F2FBAB62397C}"/>
              </a:ext>
            </a:extLst>
          </p:cNvPr>
          <p:cNvSpPr/>
          <p:nvPr/>
        </p:nvSpPr>
        <p:spPr>
          <a:xfrm>
            <a:off x="9134476" y="4495514"/>
            <a:ext cx="2276475" cy="894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MANY PEOPLE??</a:t>
            </a:r>
            <a:endParaRPr lang="en-ID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D9F292-A498-4967-B22A-8B5F8EEC931C}"/>
              </a:ext>
            </a:extLst>
          </p:cNvPr>
          <p:cNvSpPr txBox="1"/>
          <p:nvPr/>
        </p:nvSpPr>
        <p:spPr>
          <a:xfrm>
            <a:off x="604259" y="5438775"/>
            <a:ext cx="2939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yang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/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?</a:t>
            </a:r>
            <a:endParaRPr lang="en-ID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DC849D-0A24-47DE-AA9F-D3089113B779}"/>
              </a:ext>
            </a:extLst>
          </p:cNvPr>
          <p:cNvSpPr txBox="1"/>
          <p:nvPr/>
        </p:nvSpPr>
        <p:spPr>
          <a:xfrm>
            <a:off x="4616953" y="5410200"/>
            <a:ext cx="2939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Kalau</a:t>
            </a:r>
            <a:r>
              <a:rPr lang="en-US" dirty="0"/>
              <a:t> Ada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?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bersedia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?</a:t>
            </a:r>
            <a:endParaRPr lang="en-ID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AAC0AE-CD8D-4FBB-A2BF-98D35F899276}"/>
              </a:ext>
            </a:extLst>
          </p:cNvPr>
          <p:cNvSpPr txBox="1"/>
          <p:nvPr/>
        </p:nvSpPr>
        <p:spPr>
          <a:xfrm>
            <a:off x="8803192" y="5442272"/>
            <a:ext cx="2939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/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??</a:t>
            </a:r>
            <a:endParaRPr lang="en-ID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4470CA-4850-4AA1-819B-9933CCA0E675}"/>
              </a:ext>
            </a:extLst>
          </p:cNvPr>
          <p:cNvSpPr txBox="1"/>
          <p:nvPr/>
        </p:nvSpPr>
        <p:spPr>
          <a:xfrm>
            <a:off x="2895600" y="202273"/>
            <a:ext cx="6386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SIMPLE VALIDATION QUESTIONS</a:t>
            </a:r>
            <a:endParaRPr lang="en-ID" sz="3600" b="1" dirty="0"/>
          </a:p>
        </p:txBody>
      </p:sp>
    </p:spTree>
    <p:extLst>
      <p:ext uri="{BB962C8B-B14F-4D97-AF65-F5344CB8AC3E}">
        <p14:creationId xmlns:p14="http://schemas.microsoft.com/office/powerpoint/2010/main" val="55666460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3344</TotalTime>
  <Words>397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Gothic Std B</vt:lpstr>
      <vt:lpstr>Arial Rounded MT Bold</vt:lpstr>
      <vt:lpstr>Calibri</vt:lpstr>
      <vt:lpstr>Calibri Light</vt:lpstr>
      <vt:lpstr>Wingdings</vt:lpstr>
      <vt:lpstr>Wingdings 2</vt:lpstr>
      <vt:lpstr>HDOfficeLightV0</vt:lpstr>
      <vt:lpstr>Retrospect</vt:lpstr>
      <vt:lpstr>VALIDASI IDE BISNIS STARTUP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PENGUKURAN SIKAP WISATAWAN DOMESTIK NUSANTARA TERHADAP BEBERAPA DESTINASI WISATA DI INDONESIA DENGAN MENGGUNAKAN IDEAL POINT MODEL</dc:title>
  <dc:creator>ARIZA</dc:creator>
  <cp:lastModifiedBy>ASUS</cp:lastModifiedBy>
  <cp:revision>217</cp:revision>
  <dcterms:created xsi:type="dcterms:W3CDTF">2015-04-19T11:45:31Z</dcterms:created>
  <dcterms:modified xsi:type="dcterms:W3CDTF">2020-10-18T13:39:39Z</dcterms:modified>
</cp:coreProperties>
</file>