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355" r:id="rId3"/>
    <p:sldId id="357" r:id="rId4"/>
    <p:sldId id="383" r:id="rId5"/>
    <p:sldId id="384" r:id="rId6"/>
    <p:sldId id="396" r:id="rId7"/>
    <p:sldId id="385" r:id="rId8"/>
    <p:sldId id="386" r:id="rId9"/>
    <p:sldId id="387" r:id="rId10"/>
    <p:sldId id="388" r:id="rId11"/>
    <p:sldId id="389" r:id="rId12"/>
    <p:sldId id="300" r:id="rId13"/>
  </p:sldIdLst>
  <p:sldSz cx="9144000" cy="6858000" type="screen4x3"/>
  <p:notesSz cx="7045325" cy="9345613"/>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16" autoAdjust="0"/>
    <p:restoredTop sz="94580" autoAdjust="0"/>
  </p:normalViewPr>
  <p:slideViewPr>
    <p:cSldViewPr>
      <p:cViewPr varScale="1">
        <p:scale>
          <a:sx n="45" d="100"/>
          <a:sy n="45" d="100"/>
        </p:scale>
        <p:origin x="232"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1679527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0722763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7644691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41259353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6014388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1486077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dirty="0" err="1"/>
              <a:t>Dengan</a:t>
            </a:r>
            <a:r>
              <a:rPr lang="en-ID" dirty="0"/>
              <a:t> </a:t>
            </a:r>
            <a:r>
              <a:rPr lang="en-ID" dirty="0" err="1"/>
              <a:t>demikian</a:t>
            </a:r>
            <a:r>
              <a:rPr lang="en-ID" dirty="0"/>
              <a:t>, proses </a:t>
            </a:r>
            <a:r>
              <a:rPr lang="en-ID" dirty="0" err="1"/>
              <a:t>pemberesan</a:t>
            </a:r>
            <a:r>
              <a:rPr lang="en-ID" dirty="0"/>
              <a:t> </a:t>
            </a:r>
            <a:r>
              <a:rPr lang="en-ID" dirty="0" err="1"/>
              <a:t>dilakukan</a:t>
            </a:r>
            <a:r>
              <a:rPr lang="en-ID" dirty="0"/>
              <a:t> </a:t>
            </a:r>
            <a:r>
              <a:rPr lang="en-ID" dirty="0" err="1"/>
              <a:t>secara</a:t>
            </a:r>
            <a:r>
              <a:rPr lang="en-ID" dirty="0"/>
              <a:t> </a:t>
            </a:r>
            <a:r>
              <a:rPr lang="en-ID" dirty="0" err="1"/>
              <a:t>profesional</a:t>
            </a:r>
            <a:r>
              <a:rPr lang="en-ID" dirty="0"/>
              <a:t> dan </a:t>
            </a:r>
            <a:r>
              <a:rPr lang="en-ID" dirty="0" err="1"/>
              <a:t>hasil</a:t>
            </a:r>
            <a:r>
              <a:rPr lang="en-ID" dirty="0"/>
              <a:t> </a:t>
            </a:r>
            <a:r>
              <a:rPr lang="en-ID" dirty="0" err="1"/>
              <a:t>penjualan</a:t>
            </a:r>
            <a:r>
              <a:rPr lang="en-ID" dirty="0"/>
              <a:t> </a:t>
            </a:r>
            <a:r>
              <a:rPr lang="en-ID" dirty="0" err="1"/>
              <a:t>harta</a:t>
            </a:r>
            <a:r>
              <a:rPr lang="en-ID" dirty="0"/>
              <a:t> </a:t>
            </a:r>
            <a:r>
              <a:rPr lang="en-ID" dirty="0" err="1"/>
              <a:t>pailit</a:t>
            </a:r>
            <a:r>
              <a:rPr lang="en-ID" dirty="0"/>
              <a:t> </a:t>
            </a:r>
            <a:r>
              <a:rPr lang="en-ID" dirty="0" err="1"/>
              <a:t>mencerminkan</a:t>
            </a:r>
            <a:r>
              <a:rPr lang="en-ID" dirty="0"/>
              <a:t> </a:t>
            </a:r>
            <a:r>
              <a:rPr lang="en-ID" dirty="0" err="1"/>
              <a:t>nilai</a:t>
            </a:r>
            <a:r>
              <a:rPr lang="en-ID" dirty="0"/>
              <a:t> yang </a:t>
            </a:r>
            <a:r>
              <a:rPr lang="en-ID" dirty="0" err="1"/>
              <a:t>wajar</a:t>
            </a:r>
            <a:r>
              <a:rPr lang="en-ID" dirty="0"/>
              <a:t> dan optimal </a:t>
            </a:r>
            <a:r>
              <a:rPr lang="en-ID" dirty="0" err="1"/>
              <a:t>untuk</a:t>
            </a:r>
            <a:r>
              <a:rPr lang="en-ID" dirty="0"/>
              <a:t> </a:t>
            </a:r>
            <a:r>
              <a:rPr lang="en-ID" dirty="0" err="1"/>
              <a:t>kepentingan</a:t>
            </a:r>
            <a:r>
              <a:rPr lang="en-ID" dirty="0"/>
              <a:t> para </a:t>
            </a:r>
            <a:r>
              <a:rPr lang="en-ID" dirty="0" err="1"/>
              <a:t>kreditor</a:t>
            </a:r>
            <a:r>
              <a:rPr lang="en-ID" dirty="0"/>
              <a:t>.</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5475867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79130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dirty="0" err="1"/>
              <a:t>Dapat</a:t>
            </a:r>
            <a:r>
              <a:rPr lang="en-ID" dirty="0"/>
              <a:t> </a:t>
            </a:r>
            <a:r>
              <a:rPr lang="en-ID" dirty="0" err="1"/>
              <a:t>menempuh</a:t>
            </a:r>
            <a:r>
              <a:rPr lang="en-ID" dirty="0"/>
              <a:t> </a:t>
            </a:r>
            <a:r>
              <a:rPr lang="en-ID" dirty="0" err="1"/>
              <a:t>jalur</a:t>
            </a:r>
            <a:r>
              <a:rPr lang="en-ID" dirty="0"/>
              <a:t> </a:t>
            </a:r>
            <a:r>
              <a:rPr lang="en-ID" dirty="0" err="1"/>
              <a:t>hukum</a:t>
            </a:r>
            <a:r>
              <a:rPr lang="en-ID" dirty="0"/>
              <a:t> </a:t>
            </a:r>
            <a:r>
              <a:rPr lang="en-ID" dirty="0" err="1"/>
              <a:t>bila</a:t>
            </a:r>
            <a:r>
              <a:rPr lang="en-ID" dirty="0"/>
              <a:t> </a:t>
            </a:r>
            <a:r>
              <a:rPr lang="en-ID" dirty="0" err="1"/>
              <a:t>piutang</a:t>
            </a:r>
            <a:r>
              <a:rPr lang="en-ID" dirty="0"/>
              <a:t> </a:t>
            </a:r>
            <a:r>
              <a:rPr lang="en-ID" dirty="0" err="1"/>
              <a:t>tidak</a:t>
            </a:r>
            <a:r>
              <a:rPr lang="en-ID" dirty="0"/>
              <a:t> </a:t>
            </a:r>
            <a:r>
              <a:rPr lang="en-ID" dirty="0" err="1"/>
              <a:t>dibayar</a:t>
            </a:r>
            <a:r>
              <a:rPr lang="en-ID" dirty="0"/>
              <a:t> </a:t>
            </a:r>
            <a:r>
              <a:rPr lang="en-ID" dirty="0" err="1"/>
              <a:t>sukarela</a:t>
            </a:r>
            <a:r>
              <a:rPr lang="en-ID" dirty="0"/>
              <a:t>.</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4978902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4197445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defRPr/>
            </a:pP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HKB24221:</a:t>
            </a: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HUKUM KEPAILITAN – PEMBERESAN HARTA PAILIT</a:t>
            </a: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HKB24221:</a:t>
            </a: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HUKUM KEPAILITAN – PEMBERESAN HARTA PAILIT</a:t>
            </a: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138773"/>
          </a:xfrm>
          <a:prstGeom prst="rect">
            <a:avLst/>
          </a:prstGeom>
          <a:noFill/>
        </p:spPr>
        <p:txBody>
          <a:bodyPr wrap="square" lIns="91440" tIns="45720" rIns="91440" bIns="45720">
            <a:spAutoFit/>
          </a:bodyPr>
          <a:lstStyle/>
          <a:p>
            <a:pPr algn="ctr"/>
            <a:r>
              <a:rPr lang="en-US" sz="36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PEMBERESAN HARTA PAILIT</a:t>
            </a:r>
            <a:endParaRPr lang="id-ID" sz="36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2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ID" sz="32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10</a:t>
            </a:r>
            <a:endParaRPr lang="en-US" sz="32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Tahapan Pemberesan Harta Pailit</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Arial" panose="020B0604020202020204" pitchFamily="34" charset="0"/>
              <a:buChar char="•"/>
            </a:pPr>
            <a:r>
              <a:rPr lang="nn-NO" sz="2400" b="1" dirty="0">
                <a:solidFill>
                  <a:schemeClr val="tx1"/>
                </a:solidFill>
                <a:latin typeface="Cambria" panose="02040503050406030204" pitchFamily="18" charset="0"/>
                <a:cs typeface="Arial" panose="020B0604020202020204" pitchFamily="34" charset="0"/>
              </a:rPr>
              <a:t>Pembuatan Laporan Pertanggungjawaban Kurator</a:t>
            </a:r>
          </a:p>
          <a:p>
            <a:pPr algn="l"/>
            <a:endParaRPr lang="nn-NO" sz="2400" dirty="0">
              <a:solidFill>
                <a:schemeClr val="tx1"/>
              </a:solidFill>
              <a:latin typeface="Cambria" panose="02040503050406030204" pitchFamily="18" charset="0"/>
              <a:cs typeface="Arial" panose="020B0604020202020204" pitchFamily="34" charset="0"/>
            </a:endParaRPr>
          </a:p>
          <a:p>
            <a:pPr algn="l"/>
            <a:r>
              <a:rPr lang="nn-NO" sz="2400" dirty="0">
                <a:solidFill>
                  <a:schemeClr val="tx1"/>
                </a:solidFill>
                <a:latin typeface="Cambria" panose="02040503050406030204" pitchFamily="18" charset="0"/>
                <a:cs typeface="Arial" panose="020B0604020202020204" pitchFamily="34" charset="0"/>
              </a:rPr>
              <a:t>Setelah semua piutang telah dibayarkan kepada kreditur, kurator menyusun laporan atas seluruh proses pemberesan. Laporan tsb dilaporkan kepada hakim pengawas dan disampaikan kepada Pengadilan Niaga.</a:t>
            </a:r>
          </a:p>
        </p:txBody>
      </p:sp>
    </p:spTree>
    <p:extLst>
      <p:ext uri="{BB962C8B-B14F-4D97-AF65-F5344CB8AC3E}">
        <p14:creationId xmlns:p14="http://schemas.microsoft.com/office/powerpoint/2010/main" val="3465896397"/>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Hambatan dalam Proses Pemberesan</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mj-lt"/>
              <a:buAutoNum type="arabicPeriod"/>
            </a:pPr>
            <a:r>
              <a:rPr lang="nn-NO" sz="2400" dirty="0">
                <a:solidFill>
                  <a:schemeClr val="tx1"/>
                </a:solidFill>
                <a:latin typeface="Cambria" panose="02040503050406030204" pitchFamily="18" charset="0"/>
                <a:cs typeface="Arial" panose="020B0604020202020204" pitchFamily="34" charset="0"/>
              </a:rPr>
              <a:t>Tidak kooperatifnya debitor pailit</a:t>
            </a:r>
          </a:p>
          <a:p>
            <a:pPr marL="457200" indent="-457200" algn="l">
              <a:buFont typeface="+mj-lt"/>
              <a:buAutoNum type="arabicPeriod"/>
            </a:pPr>
            <a:r>
              <a:rPr lang="nn-NO" sz="2400" dirty="0">
                <a:solidFill>
                  <a:schemeClr val="tx1"/>
                </a:solidFill>
                <a:latin typeface="Cambria" panose="02040503050406030204" pitchFamily="18" charset="0"/>
                <a:cs typeface="Arial" panose="020B0604020202020204" pitchFamily="34" charset="0"/>
              </a:rPr>
              <a:t>Keberatan dari pihak ketiga atas objek pemberesan</a:t>
            </a:r>
          </a:p>
          <a:p>
            <a:pPr marL="457200" indent="-457200" algn="l">
              <a:buFont typeface="+mj-lt"/>
              <a:buAutoNum type="arabicPeriod"/>
            </a:pPr>
            <a:r>
              <a:rPr lang="nn-NO" sz="2400" dirty="0">
                <a:solidFill>
                  <a:schemeClr val="tx1"/>
                </a:solidFill>
                <a:latin typeface="Cambria" panose="02040503050406030204" pitchFamily="18" charset="0"/>
                <a:cs typeface="Arial" panose="020B0604020202020204" pitchFamily="34" charset="0"/>
              </a:rPr>
              <a:t>Ketidakjelasan dokumen kepemilikan harta.</a:t>
            </a:r>
          </a:p>
          <a:p>
            <a:pPr marL="457200" indent="-457200" algn="l">
              <a:buFont typeface="+mj-lt"/>
              <a:buAutoNum type="arabicPeriod"/>
            </a:pPr>
            <a:r>
              <a:rPr lang="nn-NO" sz="2400" dirty="0">
                <a:solidFill>
                  <a:schemeClr val="tx1"/>
                </a:solidFill>
                <a:latin typeface="Cambria" panose="02040503050406030204" pitchFamily="18" charset="0"/>
                <a:cs typeface="Arial" panose="020B0604020202020204" pitchFamily="34" charset="0"/>
              </a:rPr>
              <a:t>Gugatan-gugatan terhadap harta pailit yang sedang dalam pemberesan.</a:t>
            </a:r>
          </a:p>
        </p:txBody>
      </p:sp>
    </p:spTree>
    <p:extLst>
      <p:ext uri="{BB962C8B-B14F-4D97-AF65-F5344CB8AC3E}">
        <p14:creationId xmlns:p14="http://schemas.microsoft.com/office/powerpoint/2010/main" val="1184970213"/>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484784"/>
            <a:ext cx="8229600" cy="464137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fi-FI" sz="2600" dirty="0">
                <a:solidFill>
                  <a:schemeClr val="tx1"/>
                </a:solidFill>
                <a:latin typeface="Cambria" panose="02040503050406030204" pitchFamily="18" charset="0"/>
                <a:cs typeface="Arial" panose="020B0604020202020204" pitchFamily="34" charset="0"/>
              </a:rPr>
              <a:t>Pemberesan harta pailit merupakan tahapan lanjutan dalam proses kepailitan setelah debitor dinyatakan pailit dengan putusan pengadilan.</a:t>
            </a:r>
          </a:p>
          <a:p>
            <a:pPr marL="514350" indent="-514350" algn="l">
              <a:buFont typeface="Arial" panose="020B0604020202020204" pitchFamily="34" charset="0"/>
              <a:buChar char="•"/>
            </a:pPr>
            <a:r>
              <a:rPr lang="fi-FI" sz="2600" dirty="0">
                <a:solidFill>
                  <a:schemeClr val="tx1"/>
                </a:solidFill>
                <a:latin typeface="Cambria" panose="02040503050406030204" pitchFamily="18" charset="0"/>
                <a:cs typeface="Arial" panose="020B0604020202020204" pitchFamily="34" charset="0"/>
              </a:rPr>
              <a:t>Pada tahap ini, kurator melakukan tindakan hukum untuk menjual, menagih, dan mendistribusikan harta kekayaan debitor pailit kepada para kreditor berdasarkan prinsip keadilan dan sesuai dengan ketentuan hukum yang berlaku.</a:t>
            </a:r>
          </a:p>
        </p:txBody>
      </p:sp>
    </p:spTree>
    <p:extLst>
      <p:ext uri="{BB962C8B-B14F-4D97-AF65-F5344CB8AC3E}">
        <p14:creationId xmlns:p14="http://schemas.microsoft.com/office/powerpoint/2010/main" val="544249787"/>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268760"/>
            <a:ext cx="8229600" cy="485740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nn-NO" sz="2400" dirty="0">
                <a:solidFill>
                  <a:schemeClr val="tx1"/>
                </a:solidFill>
                <a:latin typeface="Cambria" panose="02040503050406030204" pitchFamily="18" charset="0"/>
                <a:cs typeface="Arial" panose="020B0604020202020204" pitchFamily="34" charset="0"/>
              </a:rPr>
              <a:t>Pemberesan adalah proses hukum yang dilakukan oleh kurator dengan pengawasan hakim pengawas untuk:</a:t>
            </a:r>
          </a:p>
          <a:p>
            <a:pPr marL="457200" indent="-457200" algn="l">
              <a:buAutoNum type="arabicPeriod"/>
            </a:pPr>
            <a:r>
              <a:rPr lang="nn-NO" sz="2400" dirty="0">
                <a:solidFill>
                  <a:schemeClr val="tx1"/>
                </a:solidFill>
                <a:latin typeface="Cambria" panose="02040503050406030204" pitchFamily="18" charset="0"/>
                <a:cs typeface="Arial" panose="020B0604020202020204" pitchFamily="34" charset="0"/>
              </a:rPr>
              <a:t>Menjual seluruh harta pailit</a:t>
            </a:r>
          </a:p>
          <a:p>
            <a:pPr marL="457200" indent="-457200" algn="l">
              <a:buAutoNum type="arabicPeriod"/>
            </a:pPr>
            <a:r>
              <a:rPr lang="nn-NO" sz="2400" dirty="0">
                <a:solidFill>
                  <a:schemeClr val="tx1"/>
                </a:solidFill>
                <a:latin typeface="Cambria" panose="02040503050406030204" pitchFamily="18" charset="0"/>
                <a:cs typeface="Arial" panose="020B0604020202020204" pitchFamily="34" charset="0"/>
              </a:rPr>
              <a:t>Melakukan penagihan piutang</a:t>
            </a:r>
          </a:p>
          <a:p>
            <a:pPr marL="457200" indent="-457200" algn="l">
              <a:buAutoNum type="arabicPeriod"/>
            </a:pPr>
            <a:r>
              <a:rPr lang="nn-NO" sz="2400" dirty="0">
                <a:solidFill>
                  <a:schemeClr val="tx1"/>
                </a:solidFill>
                <a:latin typeface="Cambria" panose="02040503050406030204" pitchFamily="18" charset="0"/>
                <a:cs typeface="Arial" panose="020B0604020202020204" pitchFamily="34" charset="0"/>
              </a:rPr>
              <a:t>Melunasi utang kepada kreditur sesuai dengan urutan prioritasnya.</a:t>
            </a:r>
          </a:p>
          <a:p>
            <a:pPr marL="457200" indent="-457200" algn="l">
              <a:buAutoNum type="arabicPeriod"/>
            </a:pPr>
            <a:endParaRPr lang="nn-NO" sz="2400" dirty="0">
              <a:solidFill>
                <a:schemeClr val="tx1"/>
              </a:solidFill>
              <a:latin typeface="Cambria" panose="02040503050406030204" pitchFamily="18" charset="0"/>
              <a:cs typeface="Arial" panose="020B0604020202020204" pitchFamily="34" charset="0"/>
            </a:endParaRPr>
          </a:p>
          <a:p>
            <a:pPr algn="l"/>
            <a:r>
              <a:rPr lang="nn-NO" sz="2400" dirty="0">
                <a:solidFill>
                  <a:schemeClr val="tx1"/>
                </a:solidFill>
                <a:latin typeface="Cambria" panose="02040503050406030204" pitchFamily="18" charset="0"/>
                <a:cs typeface="Arial" panose="020B0604020202020204" pitchFamily="34" charset="0"/>
              </a:rPr>
              <a:t>Tujuannya adalah untuk memperoleh hasil maksimal dari harta debitor demi kepentingan para kreditur.</a:t>
            </a:r>
          </a:p>
        </p:txBody>
      </p:sp>
    </p:spTree>
    <p:extLst>
      <p:ext uri="{BB962C8B-B14F-4D97-AF65-F5344CB8AC3E}">
        <p14:creationId xmlns:p14="http://schemas.microsoft.com/office/powerpoint/2010/main" val="42647817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Para Pihak yang Terlibat</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mj-lt"/>
              <a:buAutoNum type="arabicPeriod"/>
            </a:pPr>
            <a:r>
              <a:rPr lang="nn-NO" sz="2400" b="1" dirty="0">
                <a:solidFill>
                  <a:schemeClr val="tx1"/>
                </a:solidFill>
                <a:latin typeface="Cambria" panose="02040503050406030204" pitchFamily="18" charset="0"/>
                <a:cs typeface="Arial" panose="020B0604020202020204" pitchFamily="34" charset="0"/>
              </a:rPr>
              <a:t>Kurator </a:t>
            </a:r>
            <a:r>
              <a:rPr lang="nn-NO" sz="2400" dirty="0">
                <a:solidFill>
                  <a:schemeClr val="tx1"/>
                </a:solidFill>
                <a:latin typeface="Cambria" panose="02040503050406030204" pitchFamily="18" charset="0"/>
                <a:cs typeface="Arial" panose="020B0604020202020204" pitchFamily="34" charset="0"/>
                <a:sym typeface="Wingdings" panose="05000000000000000000" pitchFamily="2" charset="2"/>
              </a:rPr>
              <a:t> Penyelenggara proses pemberesan harta pailit.</a:t>
            </a:r>
          </a:p>
          <a:p>
            <a:pPr marL="457200" indent="-457200" algn="l">
              <a:buFont typeface="+mj-lt"/>
              <a:buAutoNum type="arabicPeriod"/>
            </a:pPr>
            <a:r>
              <a:rPr lang="nn-NO" sz="2400" b="1" dirty="0">
                <a:solidFill>
                  <a:schemeClr val="tx1"/>
                </a:solidFill>
                <a:latin typeface="Cambria" panose="02040503050406030204" pitchFamily="18" charset="0"/>
                <a:cs typeface="Arial" panose="020B0604020202020204" pitchFamily="34" charset="0"/>
                <a:sym typeface="Wingdings" panose="05000000000000000000" pitchFamily="2" charset="2"/>
              </a:rPr>
              <a:t>Hakim </a:t>
            </a:r>
            <a:r>
              <a:rPr lang="nn-NO"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nb-NO" sz="2400" dirty="0">
                <a:solidFill>
                  <a:schemeClr val="tx1"/>
                </a:solidFill>
                <a:latin typeface="Cambria" panose="02040503050406030204" pitchFamily="18" charset="0"/>
                <a:cs typeface="Arial" panose="020B0604020202020204" pitchFamily="34" charset="0"/>
                <a:sym typeface="Wingdings" panose="05000000000000000000" pitchFamily="2" charset="2"/>
              </a:rPr>
              <a:t>Mengawasi tindakan kurator dan memberikan persetujuan atas tindakan tertentu.</a:t>
            </a:r>
          </a:p>
          <a:p>
            <a:pPr marL="457200" indent="-457200" algn="l">
              <a:buFont typeface="+mj-lt"/>
              <a:buAutoNum type="arabicPeriod"/>
            </a:pPr>
            <a:r>
              <a:rPr lang="nb-NO" sz="2400" b="1" dirty="0">
                <a:solidFill>
                  <a:schemeClr val="tx1"/>
                </a:solidFill>
                <a:latin typeface="Cambria" panose="02040503050406030204" pitchFamily="18" charset="0"/>
                <a:cs typeface="Arial" panose="020B0604020202020204" pitchFamily="34" charset="0"/>
                <a:sym typeface="Wingdings" panose="05000000000000000000" pitchFamily="2" charset="2"/>
              </a:rPr>
              <a:t>Kreditur </a:t>
            </a:r>
            <a:r>
              <a:rPr lang="nb-NO" sz="2400" dirty="0">
                <a:solidFill>
                  <a:schemeClr val="tx1"/>
                </a:solidFill>
                <a:latin typeface="Cambria" panose="02040503050406030204" pitchFamily="18" charset="0"/>
                <a:cs typeface="Arial" panose="020B0604020202020204" pitchFamily="34" charset="0"/>
                <a:sym typeface="Wingdings" panose="05000000000000000000" pitchFamily="2" charset="2"/>
              </a:rPr>
              <a:t> Penerima hasil pemberesan berdasarkan klasifikasi preferensi</a:t>
            </a:r>
          </a:p>
          <a:p>
            <a:pPr marL="457200" indent="-457200" algn="l">
              <a:buFont typeface="+mj-lt"/>
              <a:buAutoNum type="arabicPeriod"/>
            </a:pPr>
            <a:r>
              <a:rPr lang="nb-NO" sz="2400" b="1" dirty="0">
                <a:solidFill>
                  <a:schemeClr val="tx1"/>
                </a:solidFill>
                <a:latin typeface="Cambria" panose="02040503050406030204" pitchFamily="18" charset="0"/>
                <a:cs typeface="Arial" panose="020B0604020202020204" pitchFamily="34" charset="0"/>
                <a:sym typeface="Wingdings" panose="05000000000000000000" pitchFamily="2" charset="2"/>
              </a:rPr>
              <a:t>Pengadilan Niaga </a:t>
            </a:r>
            <a:r>
              <a:rPr lang="nb-NO" sz="2400" dirty="0">
                <a:solidFill>
                  <a:schemeClr val="tx1"/>
                </a:solidFill>
                <a:latin typeface="Cambria" panose="02040503050406030204" pitchFamily="18" charset="0"/>
                <a:cs typeface="Arial" panose="020B0604020202020204" pitchFamily="34" charset="0"/>
                <a:sym typeface="Wingdings" panose="05000000000000000000" pitchFamily="2" charset="2"/>
              </a:rPr>
              <a:t> Berwenang menyelesaikan perselisihan dalam proses pemberesan.</a:t>
            </a:r>
            <a:endParaRPr lang="nn-NO" sz="2400" b="1"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386114211"/>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Tahapan Pemberesan Harta Pailit</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Arial" panose="020B0604020202020204" pitchFamily="34" charset="0"/>
              <a:buChar char="•"/>
            </a:pPr>
            <a:r>
              <a:rPr lang="fi-FI" sz="2400" b="1" dirty="0">
                <a:solidFill>
                  <a:schemeClr val="tx1"/>
                </a:solidFill>
                <a:latin typeface="Cambria" panose="02040503050406030204" pitchFamily="18" charset="0"/>
                <a:cs typeface="Arial" panose="020B0604020202020204" pitchFamily="34" charset="0"/>
              </a:rPr>
              <a:t>Inventarisasi dan Penilaian Harta Pailit</a:t>
            </a:r>
            <a:endParaRPr lang="nn-NO" sz="2400" b="1" dirty="0">
              <a:solidFill>
                <a:schemeClr val="tx1"/>
              </a:solidFill>
              <a:latin typeface="Cambria" panose="02040503050406030204" pitchFamily="18" charset="0"/>
              <a:cs typeface="Arial" panose="020B0604020202020204" pitchFamily="34" charset="0"/>
            </a:endParaRPr>
          </a:p>
          <a:p>
            <a:pPr algn="l"/>
            <a:endParaRPr lang="nn-NO" sz="2400" dirty="0">
              <a:solidFill>
                <a:schemeClr val="tx1"/>
              </a:solidFill>
              <a:latin typeface="Cambria" panose="02040503050406030204" pitchFamily="18" charset="0"/>
              <a:cs typeface="Arial" panose="020B0604020202020204" pitchFamily="34" charset="0"/>
            </a:endParaRPr>
          </a:p>
          <a:p>
            <a:pPr algn="l"/>
            <a:r>
              <a:rPr lang="nn-NO" sz="2400" dirty="0">
                <a:solidFill>
                  <a:schemeClr val="tx1"/>
                </a:solidFill>
                <a:latin typeface="Cambria" panose="02040503050406030204" pitchFamily="18" charset="0"/>
                <a:cs typeface="Arial" panose="020B0604020202020204" pitchFamily="34" charset="0"/>
              </a:rPr>
              <a:t>Kurator membuat daftar harta dan utang debitor pailit yang diperoleh melalui catatan keuangan, aset fisik, dan informasi dari debitur.</a:t>
            </a:r>
          </a:p>
          <a:p>
            <a:pPr algn="l"/>
            <a:r>
              <a:rPr lang="nn-NO" sz="2400" dirty="0">
                <a:solidFill>
                  <a:schemeClr val="tx1"/>
                </a:solidFill>
                <a:latin typeface="Cambria" panose="02040503050406030204" pitchFamily="18" charset="0"/>
                <a:cs typeface="Arial" panose="020B0604020202020204" pitchFamily="34" charset="0"/>
              </a:rPr>
              <a:t>Jika diperlukan, harta pailit yang dimiliki oleh debitur akan dinilai atau ditaksir nilai ekonomisnya oleh seorang ahli yang independen, yaitu pihak ketiga yang tidak memiliki kepentingan langsung dengan debitur, kurator, atau kreditur.</a:t>
            </a:r>
          </a:p>
        </p:txBody>
      </p:sp>
    </p:spTree>
    <p:extLst>
      <p:ext uri="{BB962C8B-B14F-4D97-AF65-F5344CB8AC3E}">
        <p14:creationId xmlns:p14="http://schemas.microsoft.com/office/powerpoint/2010/main" val="4263241088"/>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Tahapan Pemberesan Harta Pailit</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Arial" panose="020B0604020202020204" pitchFamily="34" charset="0"/>
              <a:buChar char="•"/>
            </a:pPr>
            <a:r>
              <a:rPr lang="fi-FI" sz="2400" b="1" dirty="0">
                <a:solidFill>
                  <a:schemeClr val="tx1"/>
                </a:solidFill>
                <a:latin typeface="Cambria" panose="02040503050406030204" pitchFamily="18" charset="0"/>
                <a:cs typeface="Arial" panose="020B0604020202020204" pitchFamily="34" charset="0"/>
              </a:rPr>
              <a:t>Inventarisasi dan Penilaian Harta Pailit</a:t>
            </a:r>
            <a:endParaRPr lang="nn-NO" sz="2400" b="1" dirty="0">
              <a:solidFill>
                <a:schemeClr val="tx1"/>
              </a:solidFill>
              <a:latin typeface="Cambria" panose="02040503050406030204" pitchFamily="18" charset="0"/>
              <a:cs typeface="Arial" panose="020B0604020202020204" pitchFamily="34" charset="0"/>
            </a:endParaRPr>
          </a:p>
          <a:p>
            <a:pPr algn="l"/>
            <a:endParaRPr lang="nn-NO" sz="2400" dirty="0">
              <a:solidFill>
                <a:schemeClr val="tx1"/>
              </a:solidFill>
              <a:latin typeface="Cambria" panose="02040503050406030204" pitchFamily="18" charset="0"/>
              <a:cs typeface="Arial" panose="020B0604020202020204" pitchFamily="34" charset="0"/>
            </a:endParaRPr>
          </a:p>
          <a:p>
            <a:pPr algn="l"/>
            <a:r>
              <a:rPr lang="nn-NO" sz="2400" dirty="0">
                <a:solidFill>
                  <a:schemeClr val="tx1"/>
                </a:solidFill>
                <a:latin typeface="Cambria" panose="02040503050406030204" pitchFamily="18" charset="0"/>
                <a:cs typeface="Arial" panose="020B0604020202020204" pitchFamily="34" charset="0"/>
              </a:rPr>
              <a:t>Misal: harta pailit berupa sebuah gedung perkantoran, kurator bisa meminta bantuan jasa penilai properti (appraisal profesional) untuk menaksir harga pasar gedung tersebut. Hasil appraisal akan digunakan sebagai acuan dalam proses lelang atau penjualan.</a:t>
            </a:r>
          </a:p>
        </p:txBody>
      </p:sp>
    </p:spTree>
    <p:extLst>
      <p:ext uri="{BB962C8B-B14F-4D97-AF65-F5344CB8AC3E}">
        <p14:creationId xmlns:p14="http://schemas.microsoft.com/office/powerpoint/2010/main" val="152121608"/>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Tahapan Pemberesan Harta Pailit</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Arial" panose="020B0604020202020204" pitchFamily="34" charset="0"/>
              <a:buChar char="•"/>
            </a:pPr>
            <a:r>
              <a:rPr lang="fi-FI" sz="2400" b="1" dirty="0">
                <a:solidFill>
                  <a:schemeClr val="tx1"/>
                </a:solidFill>
                <a:latin typeface="Cambria" panose="02040503050406030204" pitchFamily="18" charset="0"/>
                <a:cs typeface="Arial" panose="020B0604020202020204" pitchFamily="34" charset="0"/>
              </a:rPr>
              <a:t>Penjualan Harta Pailit (Lelang atau Penjualan Langsung)</a:t>
            </a:r>
            <a:endParaRPr lang="nn-NO" sz="2400" b="1" dirty="0">
              <a:solidFill>
                <a:schemeClr val="tx1"/>
              </a:solidFill>
              <a:latin typeface="Cambria" panose="02040503050406030204" pitchFamily="18" charset="0"/>
              <a:cs typeface="Arial" panose="020B0604020202020204" pitchFamily="34" charset="0"/>
            </a:endParaRPr>
          </a:p>
          <a:p>
            <a:pPr algn="l"/>
            <a:endParaRPr lang="nn-NO" sz="2400" dirty="0">
              <a:solidFill>
                <a:schemeClr val="tx1"/>
              </a:solidFill>
              <a:latin typeface="Cambria" panose="02040503050406030204" pitchFamily="18" charset="0"/>
              <a:cs typeface="Arial" panose="020B0604020202020204" pitchFamily="34" charset="0"/>
            </a:endParaRPr>
          </a:p>
          <a:p>
            <a:pPr algn="l"/>
            <a:r>
              <a:rPr lang="nn-NO" sz="2400" dirty="0">
                <a:solidFill>
                  <a:schemeClr val="tx1"/>
                </a:solidFill>
                <a:latin typeface="Cambria" panose="02040503050406030204" pitchFamily="18" charset="0"/>
                <a:cs typeface="Arial" panose="020B0604020202020204" pitchFamily="34" charset="0"/>
              </a:rPr>
              <a:t>Dapat dilakukan melalui:</a:t>
            </a:r>
          </a:p>
          <a:p>
            <a:pPr marL="457200" indent="-457200" algn="l">
              <a:buAutoNum type="arabicPeriod"/>
            </a:pPr>
            <a:r>
              <a:rPr lang="nn-NO" sz="2400" dirty="0">
                <a:solidFill>
                  <a:schemeClr val="tx1"/>
                </a:solidFill>
                <a:latin typeface="Cambria" panose="02040503050406030204" pitchFamily="18" charset="0"/>
                <a:cs typeface="Arial" panose="020B0604020202020204" pitchFamily="34" charset="0"/>
              </a:rPr>
              <a:t>Lelang umum (melalui Kantor Lelang Negara).</a:t>
            </a:r>
          </a:p>
          <a:p>
            <a:pPr marL="457200" indent="-457200" algn="l">
              <a:buAutoNum type="arabicPeriod"/>
            </a:pPr>
            <a:r>
              <a:rPr lang="nn-NO" sz="2400" dirty="0">
                <a:solidFill>
                  <a:schemeClr val="tx1"/>
                </a:solidFill>
                <a:latin typeface="Cambria" panose="02040503050406030204" pitchFamily="18" charset="0"/>
                <a:cs typeface="Arial" panose="020B0604020202020204" pitchFamily="34" charset="0"/>
              </a:rPr>
              <a:t>Penjualan di bawah tangan, dengan izin hakim pengawas (Pasal 185 UUK-PKPU).</a:t>
            </a:r>
          </a:p>
          <a:p>
            <a:pPr algn="l"/>
            <a:r>
              <a:rPr lang="nn-NO" sz="2400" dirty="0">
                <a:solidFill>
                  <a:schemeClr val="tx1"/>
                </a:solidFill>
                <a:latin typeface="Cambria" panose="02040503050406030204" pitchFamily="18" charset="0"/>
                <a:cs typeface="Arial" panose="020B0604020202020204" pitchFamily="34" charset="0"/>
              </a:rPr>
              <a:t>Tujuannya untuk memperoleh harga terbaik.</a:t>
            </a:r>
          </a:p>
        </p:txBody>
      </p:sp>
    </p:spTree>
    <p:extLst>
      <p:ext uri="{BB962C8B-B14F-4D97-AF65-F5344CB8AC3E}">
        <p14:creationId xmlns:p14="http://schemas.microsoft.com/office/powerpoint/2010/main" val="680762084"/>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Tahapan Pemberesan Harta Pailit</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Arial" panose="020B0604020202020204" pitchFamily="34" charset="0"/>
              <a:buChar char="•"/>
            </a:pPr>
            <a:r>
              <a:rPr lang="nn-NO" sz="2400" b="1" dirty="0">
                <a:solidFill>
                  <a:schemeClr val="tx1"/>
                </a:solidFill>
                <a:latin typeface="Cambria" panose="02040503050406030204" pitchFamily="18" charset="0"/>
                <a:cs typeface="Arial" panose="020B0604020202020204" pitchFamily="34" charset="0"/>
              </a:rPr>
              <a:t>Penagihan Piutang Debitur</a:t>
            </a:r>
          </a:p>
          <a:p>
            <a:pPr algn="l"/>
            <a:endParaRPr lang="nn-NO" sz="2400" dirty="0">
              <a:solidFill>
                <a:schemeClr val="tx1"/>
              </a:solidFill>
              <a:latin typeface="Cambria" panose="02040503050406030204" pitchFamily="18" charset="0"/>
              <a:cs typeface="Arial" panose="020B0604020202020204" pitchFamily="34" charset="0"/>
            </a:endParaRPr>
          </a:p>
          <a:p>
            <a:pPr algn="l"/>
            <a:r>
              <a:rPr lang="nn-NO" sz="2400" dirty="0">
                <a:solidFill>
                  <a:schemeClr val="tx1"/>
                </a:solidFill>
                <a:latin typeface="Cambria" panose="02040503050406030204" pitchFamily="18" charset="0"/>
                <a:cs typeface="Arial" panose="020B0604020202020204" pitchFamily="34" charset="0"/>
              </a:rPr>
              <a:t>jika sebelum pailit, debitur pernah meminjamkan uang kepada pihak lain atau menjual barang secara kredit, maka pihak-pihak tersebut masih memiliki kewajiban membayar kepada debitur.</a:t>
            </a:r>
          </a:p>
          <a:p>
            <a:pPr algn="l"/>
            <a:endParaRPr lang="nn-NO" sz="2400" dirty="0">
              <a:solidFill>
                <a:schemeClr val="tx1"/>
              </a:solidFill>
              <a:latin typeface="Cambria" panose="02040503050406030204" pitchFamily="18" charset="0"/>
              <a:cs typeface="Arial" panose="020B0604020202020204" pitchFamily="34" charset="0"/>
            </a:endParaRPr>
          </a:p>
          <a:p>
            <a:pPr algn="l"/>
            <a:r>
              <a:rPr lang="nn-NO" sz="2400" dirty="0">
                <a:solidFill>
                  <a:schemeClr val="tx1"/>
                </a:solidFill>
                <a:latin typeface="Cambria" panose="02040503050406030204" pitchFamily="18" charset="0"/>
                <a:cs typeface="Arial" panose="020B0604020202020204" pitchFamily="34" charset="0"/>
              </a:rPr>
              <a:t>Setelah debitor dinyatakan pailit, hak untuk menagih piutang tersebut berpindah ke kurator, bukan lagi menjadi hak si debitor. Kurator akan menagih piutang itu dan hasilnya akan dimasukkan ke dalam harta pailit (boedel pailit) untuk kemudian dibagikan kepada kreditor</a:t>
            </a:r>
          </a:p>
        </p:txBody>
      </p:sp>
    </p:spTree>
    <p:extLst>
      <p:ext uri="{BB962C8B-B14F-4D97-AF65-F5344CB8AC3E}">
        <p14:creationId xmlns:p14="http://schemas.microsoft.com/office/powerpoint/2010/main" val="270556422"/>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Tahapan Pemberesan Harta Pailit</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Arial" panose="020B0604020202020204" pitchFamily="34" charset="0"/>
              <a:buChar char="•"/>
            </a:pPr>
            <a:r>
              <a:rPr lang="nn-NO" sz="2400" b="1" dirty="0">
                <a:solidFill>
                  <a:schemeClr val="tx1"/>
                </a:solidFill>
                <a:latin typeface="Cambria" panose="02040503050406030204" pitchFamily="18" charset="0"/>
                <a:cs typeface="Arial" panose="020B0604020202020204" pitchFamily="34" charset="0"/>
              </a:rPr>
              <a:t>Pembayaran kepada Kreditur</a:t>
            </a:r>
          </a:p>
          <a:p>
            <a:pPr algn="l"/>
            <a:endParaRPr lang="nn-NO" sz="2400" dirty="0">
              <a:solidFill>
                <a:schemeClr val="tx1"/>
              </a:solidFill>
              <a:latin typeface="Cambria" panose="02040503050406030204" pitchFamily="18" charset="0"/>
              <a:cs typeface="Arial" panose="020B0604020202020204" pitchFamily="34" charset="0"/>
            </a:endParaRPr>
          </a:p>
          <a:p>
            <a:pPr algn="l"/>
            <a:r>
              <a:rPr lang="nn-NO" sz="2400" dirty="0">
                <a:solidFill>
                  <a:schemeClr val="tx1"/>
                </a:solidFill>
                <a:latin typeface="Cambria" panose="02040503050406030204" pitchFamily="18" charset="0"/>
                <a:cs typeface="Arial" panose="020B0604020202020204" pitchFamily="34" charset="0"/>
              </a:rPr>
              <a:t>Dibayarkan sesuai dengan daftar pembagian (Ps. 189). Adapun prosesnya:</a:t>
            </a:r>
          </a:p>
          <a:p>
            <a:pPr marL="457200" indent="-457200" algn="l">
              <a:buAutoNum type="arabicPeriod"/>
            </a:pPr>
            <a:r>
              <a:rPr lang="nn-NO" sz="2400" dirty="0">
                <a:solidFill>
                  <a:schemeClr val="tx1"/>
                </a:solidFill>
                <a:latin typeface="Cambria" panose="02040503050406030204" pitchFamily="18" charset="0"/>
                <a:cs typeface="Arial" panose="020B0604020202020204" pitchFamily="34" charset="0"/>
              </a:rPr>
              <a:t>Penyusunan daftar piutang yang diakui</a:t>
            </a:r>
          </a:p>
          <a:p>
            <a:pPr marL="457200" indent="-457200" algn="l">
              <a:buAutoNum type="arabicPeriod"/>
            </a:pPr>
            <a:r>
              <a:rPr lang="nn-NO" sz="2400" dirty="0">
                <a:solidFill>
                  <a:schemeClr val="tx1"/>
                </a:solidFill>
                <a:latin typeface="Cambria" panose="02040503050406030204" pitchFamily="18" charset="0"/>
                <a:cs typeface="Arial" panose="020B0604020202020204" pitchFamily="34" charset="0"/>
              </a:rPr>
              <a:t>Penetapan urutan pembayaran</a:t>
            </a:r>
          </a:p>
          <a:p>
            <a:pPr marL="457200" indent="-457200" algn="l">
              <a:buAutoNum type="arabicPeriod"/>
            </a:pPr>
            <a:r>
              <a:rPr lang="nn-NO" sz="2400" dirty="0">
                <a:solidFill>
                  <a:schemeClr val="tx1"/>
                </a:solidFill>
                <a:latin typeface="Cambria" panose="02040503050406030204" pitchFamily="18" charset="0"/>
                <a:cs typeface="Arial" panose="020B0604020202020204" pitchFamily="34" charset="0"/>
              </a:rPr>
              <a:t>Distribusi hasil pemberesan</a:t>
            </a:r>
          </a:p>
        </p:txBody>
      </p:sp>
    </p:spTree>
    <p:extLst>
      <p:ext uri="{BB962C8B-B14F-4D97-AF65-F5344CB8AC3E}">
        <p14:creationId xmlns:p14="http://schemas.microsoft.com/office/powerpoint/2010/main" val="2217331997"/>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11688</TotalTime>
  <Words>514</Words>
  <Application>Microsoft Office PowerPoint</Application>
  <PresentationFormat>On-screen Show (4:3)</PresentationFormat>
  <Paragraphs>59</Paragraphs>
  <Slides>12</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Cambria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Dinda Anna Zatika</cp:lastModifiedBy>
  <cp:revision>525</cp:revision>
  <cp:lastPrinted>2017-08-29T02:54:51Z</cp:lastPrinted>
  <dcterms:created xsi:type="dcterms:W3CDTF">2010-04-18T12:06:30Z</dcterms:created>
  <dcterms:modified xsi:type="dcterms:W3CDTF">2025-05-22T17:20:25Z</dcterms:modified>
</cp:coreProperties>
</file>