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9" r:id="rId3"/>
    <p:sldId id="336" r:id="rId4"/>
    <p:sldId id="337" r:id="rId5"/>
    <p:sldId id="321" r:id="rId6"/>
    <p:sldId id="318" r:id="rId7"/>
    <p:sldId id="301" r:id="rId8"/>
    <p:sldId id="322" r:id="rId9"/>
    <p:sldId id="320" r:id="rId10"/>
    <p:sldId id="333" r:id="rId11"/>
    <p:sldId id="334" r:id="rId12"/>
    <p:sldId id="335" r:id="rId13"/>
    <p:sldId id="338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  <p:cmAuthor id="3" name="Lenovo" initials="L" lastIdx="1" clrIdx="2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5" autoAdjust="0"/>
    <p:restoredTop sz="94650" autoAdjust="0"/>
  </p:normalViewPr>
  <p:slideViewPr>
    <p:cSldViewPr>
      <p:cViewPr varScale="1">
        <p:scale>
          <a:sx n="68" d="100"/>
          <a:sy n="68" d="100"/>
        </p:scale>
        <p:origin x="14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5-03-05T10:16:23.762" idx="1">
    <p:pos x="5643" y="64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PENGANTAR HUKUM KONTRAK BISNIS  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 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759F3D1-E4A0-8F7B-1CBD-EB193A0A10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80728"/>
            <a:ext cx="8964488" cy="504056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Sumber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Hukum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di Indonesia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diklasifikasikan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menjadi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beberapa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kategori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yaitu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:</a:t>
            </a:r>
          </a:p>
          <a:p>
            <a:pPr algn="just"/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b="1" dirty="0" err="1">
                <a:solidFill>
                  <a:schemeClr val="tx1"/>
                </a:solidFill>
                <a:latin typeface="Aptos" panose="020B0004020202020204" pitchFamily="34" charset="0"/>
              </a:rPr>
              <a:t>KUHPerdata</a:t>
            </a: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 (BW) :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Buku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III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KUHPerdata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tentang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perikatan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termasuk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, Pasal 1320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KUHPerdata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tentang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syarat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sahnya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, yang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dasar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pembentukan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ID" b="1" dirty="0" err="1">
                <a:solidFill>
                  <a:schemeClr val="tx1"/>
                </a:solidFill>
                <a:latin typeface="Aptos" panose="020B0004020202020204" pitchFamily="34" charset="0"/>
              </a:rPr>
              <a:t>Peraturan</a:t>
            </a:r>
            <a:r>
              <a:rPr lang="en-ID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Aptos" panose="020B0004020202020204" pitchFamily="34" charset="0"/>
              </a:rPr>
              <a:t>Perundang-Undangan</a:t>
            </a:r>
            <a:r>
              <a:rPr lang="en-ID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dirty="0">
                <a:solidFill>
                  <a:schemeClr val="tx1"/>
                </a:solidFill>
                <a:latin typeface="Aptos" panose="020B0004020202020204" pitchFamily="34" charset="0"/>
              </a:rPr>
              <a:t>: </a:t>
            </a:r>
            <a:r>
              <a:rPr lang="en-ID" dirty="0">
                <a:solidFill>
                  <a:schemeClr val="tx1"/>
                </a:solidFill>
              </a:rPr>
              <a:t>Selain </a:t>
            </a:r>
            <a:r>
              <a:rPr lang="en-ID" dirty="0" err="1">
                <a:solidFill>
                  <a:schemeClr val="tx1"/>
                </a:solidFill>
              </a:rPr>
              <a:t>KUHPerdata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terdapat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berbagai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peraturan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perundang-undangan</a:t>
            </a:r>
            <a:r>
              <a:rPr lang="en-ID" dirty="0">
                <a:solidFill>
                  <a:schemeClr val="tx1"/>
                </a:solidFill>
              </a:rPr>
              <a:t> lain yang </a:t>
            </a:r>
            <a:r>
              <a:rPr lang="en-ID" dirty="0" err="1">
                <a:solidFill>
                  <a:schemeClr val="tx1"/>
                </a:solidFill>
              </a:rPr>
              <a:t>mengatur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tentang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terutama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jenis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tertentu</a:t>
            </a:r>
            <a:r>
              <a:rPr lang="en-ID" dirty="0">
                <a:solidFill>
                  <a:schemeClr val="tx1"/>
                </a:solidFill>
              </a:rPr>
              <a:t>. UU no 8 </a:t>
            </a:r>
            <a:r>
              <a:rPr lang="en-ID" dirty="0" err="1">
                <a:solidFill>
                  <a:schemeClr val="tx1"/>
                </a:solidFill>
              </a:rPr>
              <a:t>tahun</a:t>
            </a:r>
            <a:r>
              <a:rPr lang="en-ID" dirty="0">
                <a:solidFill>
                  <a:schemeClr val="tx1"/>
                </a:solidFill>
              </a:rPr>
              <a:t> 1999 </a:t>
            </a:r>
            <a:r>
              <a:rPr lang="en-ID" dirty="0" err="1">
                <a:solidFill>
                  <a:schemeClr val="tx1"/>
                </a:solidFill>
              </a:rPr>
              <a:t>tentang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perlindungan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konsumen</a:t>
            </a:r>
            <a:r>
              <a:rPr lang="en-ID" dirty="0">
                <a:solidFill>
                  <a:schemeClr val="tx1"/>
                </a:solidFill>
              </a:rPr>
              <a:t>, dan </a:t>
            </a:r>
            <a:r>
              <a:rPr lang="es-ES" dirty="0">
                <a:solidFill>
                  <a:schemeClr val="tx1"/>
                </a:solidFill>
              </a:rPr>
              <a:t>UU no 40 </a:t>
            </a:r>
            <a:r>
              <a:rPr lang="es-ES" dirty="0" err="1">
                <a:solidFill>
                  <a:schemeClr val="tx1"/>
                </a:solidFill>
              </a:rPr>
              <a:t>tahun</a:t>
            </a:r>
            <a:r>
              <a:rPr lang="es-ES" dirty="0">
                <a:solidFill>
                  <a:schemeClr val="tx1"/>
                </a:solidFill>
              </a:rPr>
              <a:t> 2007 </a:t>
            </a:r>
            <a:r>
              <a:rPr lang="es-ES" dirty="0" err="1">
                <a:solidFill>
                  <a:schemeClr val="tx1"/>
                </a:solidFill>
              </a:rPr>
              <a:t>tentang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s-ES" dirty="0" err="1">
                <a:solidFill>
                  <a:schemeClr val="tx1"/>
                </a:solidFill>
              </a:rPr>
              <a:t>perseroan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s-ES" dirty="0" err="1">
                <a:solidFill>
                  <a:schemeClr val="tx1"/>
                </a:solidFill>
              </a:rPr>
              <a:t>terbatas</a:t>
            </a:r>
            <a:r>
              <a:rPr lang="es-ES" dirty="0">
                <a:solidFill>
                  <a:schemeClr val="tx1"/>
                </a:solidFill>
              </a:rPr>
              <a:t>.</a:t>
            </a:r>
            <a:endParaRPr lang="en-ID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28079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FC1323B-30D8-41CE-811E-8677BC3F9B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08720"/>
            <a:ext cx="8712968" cy="4730080"/>
          </a:xfrm>
        </p:spPr>
        <p:txBody>
          <a:bodyPr/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3.</a:t>
            </a:r>
            <a:r>
              <a:rPr lang="en-US" dirty="0"/>
              <a:t> </a:t>
            </a:r>
            <a:r>
              <a:rPr lang="en-US" b="1" dirty="0" err="1">
                <a:solidFill>
                  <a:schemeClr val="tx1"/>
                </a:solidFill>
              </a:rPr>
              <a:t>Yurisprudensi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Putusan-putusan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pengadilan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terutama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Mahkamah</a:t>
            </a:r>
            <a:r>
              <a:rPr lang="en-US" dirty="0">
                <a:solidFill>
                  <a:schemeClr val="tx1"/>
                </a:solidFill>
              </a:rPr>
              <a:t> Agung,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sumber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urisprudensi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memberikan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penafsiran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terhadap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ketentuan-ketentuan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KUHPerdata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peraturan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perundang-undangan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lainnya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dirty="0">
                <a:solidFill>
                  <a:schemeClr val="tx1"/>
                </a:solidFill>
              </a:rPr>
              <a:t>4. </a:t>
            </a:r>
            <a:r>
              <a:rPr lang="en-US" b="1" dirty="0" err="1">
                <a:solidFill>
                  <a:schemeClr val="tx1"/>
                </a:solidFill>
              </a:rPr>
              <a:t>Kebiasaan</a:t>
            </a:r>
            <a:r>
              <a:rPr lang="en-US" dirty="0">
                <a:solidFill>
                  <a:schemeClr val="tx1"/>
                </a:solidFill>
              </a:rPr>
              <a:t> : Dalam </a:t>
            </a:r>
            <a:r>
              <a:rPr lang="en-US" dirty="0" err="1">
                <a:solidFill>
                  <a:schemeClr val="tx1"/>
                </a:solidFill>
              </a:rPr>
              <a:t>beberapa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kasus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kebiasaan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masyarakat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dunia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sumber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en-ID" dirty="0">
              <a:solidFill>
                <a:schemeClr val="tx1"/>
              </a:solidFill>
            </a:endParaRP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365293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49590BC-8EEB-95E0-37B7-2D90AF048E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80728"/>
            <a:ext cx="8712968" cy="4658072"/>
          </a:xfrm>
        </p:spPr>
        <p:txBody>
          <a:bodyPr>
            <a:normAutofit/>
          </a:bodyPr>
          <a:lstStyle/>
          <a:p>
            <a:pPr algn="just"/>
            <a:r>
              <a:rPr lang="en-ID" dirty="0">
                <a:solidFill>
                  <a:schemeClr val="tx1"/>
                </a:solidFill>
              </a:rPr>
              <a:t>Hukum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di Indonesia </a:t>
            </a:r>
            <a:r>
              <a:rPr lang="en-ID" dirty="0" err="1">
                <a:solidFill>
                  <a:schemeClr val="tx1"/>
                </a:solidFill>
              </a:rPr>
              <a:t>menganut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sistem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terbuka</a:t>
            </a:r>
            <a:r>
              <a:rPr lang="en-ID" dirty="0">
                <a:solidFill>
                  <a:schemeClr val="tx1"/>
                </a:solidFill>
              </a:rPr>
              <a:t>, yang </a:t>
            </a:r>
            <a:r>
              <a:rPr lang="en-ID" dirty="0" err="1">
                <a:solidFill>
                  <a:schemeClr val="tx1"/>
                </a:solidFill>
              </a:rPr>
              <a:t>berarti</a:t>
            </a:r>
            <a:r>
              <a:rPr lang="en-ID" dirty="0">
                <a:solidFill>
                  <a:schemeClr val="tx1"/>
                </a:solidFill>
              </a:rPr>
              <a:t> para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bebas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membuat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sepanjang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bertentangan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undang-undang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ketertiban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umum</a:t>
            </a:r>
            <a:r>
              <a:rPr lang="en-ID" dirty="0">
                <a:solidFill>
                  <a:schemeClr val="tx1"/>
                </a:solidFill>
              </a:rPr>
              <a:t>, dan </a:t>
            </a:r>
            <a:r>
              <a:rPr lang="en-ID" dirty="0" err="1">
                <a:solidFill>
                  <a:schemeClr val="tx1"/>
                </a:solidFill>
              </a:rPr>
              <a:t>kesusilaan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D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r>
              <a:rPr lang="en-ID" dirty="0">
                <a:solidFill>
                  <a:schemeClr val="tx1"/>
                </a:solidFill>
              </a:rPr>
              <a:t>Oleh </a:t>
            </a:r>
            <a:r>
              <a:rPr lang="en-ID" dirty="0" err="1">
                <a:solidFill>
                  <a:schemeClr val="tx1"/>
                </a:solidFill>
              </a:rPr>
              <a:t>karena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itu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selain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sumber-sumber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di </a:t>
            </a:r>
            <a:r>
              <a:rPr lang="en-ID" dirty="0" err="1">
                <a:solidFill>
                  <a:schemeClr val="tx1"/>
                </a:solidFill>
              </a:rPr>
              <a:t>atas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isi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disepakati</a:t>
            </a:r>
            <a:r>
              <a:rPr lang="en-ID" dirty="0">
                <a:solidFill>
                  <a:schemeClr val="tx1"/>
                </a:solidFill>
              </a:rPr>
              <a:t> oleh para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juga </a:t>
            </a:r>
            <a:r>
              <a:rPr lang="en-ID" dirty="0" err="1">
                <a:solidFill>
                  <a:schemeClr val="tx1"/>
                </a:solidFill>
              </a:rPr>
              <a:t>menjadi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sumber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mengikat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bagi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mereka</a:t>
            </a:r>
            <a:r>
              <a:rPr lang="en-ID" dirty="0">
                <a:solidFill>
                  <a:schemeClr val="tx1"/>
                </a:solidFill>
              </a:rPr>
              <a:t>.</a:t>
            </a:r>
            <a:endParaRPr lang="en-ID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765749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E8CB773-CC65-C78F-C6F0-7AF708C6BA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9632" y="1916832"/>
            <a:ext cx="6400800" cy="2736304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tx1"/>
                </a:solidFill>
              </a:rPr>
              <a:t>END</a:t>
            </a:r>
          </a:p>
          <a:p>
            <a:r>
              <a:rPr lang="en-US" dirty="0">
                <a:solidFill>
                  <a:schemeClr val="tx1"/>
                </a:solidFill>
              </a:rPr>
              <a:t>THANK YOU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35725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Pengertian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Kontrak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Bisnis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kepastian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mencegah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perselisihan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E73497-FA05-7469-5D11-02929910FF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863181"/>
            <a:ext cx="3320777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80D45C0-763A-1495-D823-F4EB515851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80728"/>
            <a:ext cx="8532948" cy="5400600"/>
          </a:xfrm>
        </p:spPr>
        <p:txBody>
          <a:bodyPr>
            <a:noAutofit/>
          </a:bodyPr>
          <a:lstStyle/>
          <a:p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Unsur-unsur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tercantum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sebagaimana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dikemukakan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berikut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ini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:</a:t>
            </a:r>
          </a:p>
          <a:p>
            <a:pPr marL="457200" indent="-457200" algn="just">
              <a:buAutoNum type="arabicPeriod"/>
            </a:pP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Adanya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kaidah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: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Kaidah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dapat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dibagi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menjadi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dua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macam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yaitu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tertulis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tertulis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Kaidah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tertulis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adalah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kaidah-kaidah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terdapat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di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peraturan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perundang-undangan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traktat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, dan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yurisprudensi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Sedangkan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kaidah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tertulis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adalah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kaidahkaidah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timbul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tumbuh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, dan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hidup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masyarakat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Konsep-konsep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ini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berasal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adat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Subjek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: Istilah lain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subjek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adalah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rechtsperson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Rechtsperson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diartikan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sebagai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pendukung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kewajiban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. Yang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menjadi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subjek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adalah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kreditur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debitur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Kreditur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adalah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orang yang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berpiutang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sedangkan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debitur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adalah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orang yang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berutang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</a:p>
          <a:p>
            <a:pPr marL="457200" indent="-457200">
              <a:buAutoNum type="arabicPeriod"/>
            </a:pPr>
            <a:endParaRPr lang="en-ID" sz="2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457200" indent="-457200">
              <a:buAutoNum type="arabicPeriod"/>
            </a:pPr>
            <a:endParaRPr lang="en-ID" sz="2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02527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43E4157-37DA-2E2E-8B16-0AB498DA06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836712"/>
            <a:ext cx="8712968" cy="5256584"/>
          </a:xfrm>
        </p:spPr>
        <p:txBody>
          <a:bodyPr>
            <a:normAutofit/>
          </a:bodyPr>
          <a:lstStyle/>
          <a:p>
            <a:pPr algn="just"/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3. Adanya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prestasi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: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Prestasi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adalah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apa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menjadi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kreditur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kewajiban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debitur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Prestasi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terdiri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:</a:t>
            </a:r>
          </a:p>
          <a:p>
            <a:pPr algn="just"/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a.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memberikan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sesuatu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</a:p>
          <a:p>
            <a:pPr algn="just"/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b.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berbuat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sesuatu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,</a:t>
            </a:r>
          </a:p>
          <a:p>
            <a:pPr algn="just"/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c.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berbuat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sesuatu</a:t>
            </a:r>
            <a:endParaRPr lang="en-ID" sz="2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endParaRPr lang="en-ID" sz="2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4.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Kesepakatan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: Di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Pasal 1320 KUH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Perdata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ditentukan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empat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syarat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sahnya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. Salah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satunya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kata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sepakat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(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konsensus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).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Kesepakatan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adalah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persesuaian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pernyataan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kehendak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antara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para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</a:p>
          <a:p>
            <a:pPr algn="just"/>
            <a:endParaRPr lang="en-ID" sz="2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5.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Akibat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Setiap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dibuat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oleh para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akan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menimbulkan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akibat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Akibat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adalah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timbulnya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hak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kewajiban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. Hak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adalah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suatu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kenikmatan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kewajiban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adalah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suatu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ptos" panose="020B0004020202020204" pitchFamily="34" charset="0"/>
              </a:rPr>
              <a:t>beban</a:t>
            </a:r>
            <a:r>
              <a:rPr lang="en-ID" sz="2000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702653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rsegi Lengkung 3">
            <a:extLst>
              <a:ext uri="{FF2B5EF4-FFF2-40B4-BE49-F238E27FC236}">
                <a16:creationId xmlns:a16="http://schemas.microsoft.com/office/drawing/2014/main" id="{86EA5CF2-AE81-D96F-0F67-A93227E34D75}"/>
              </a:ext>
            </a:extLst>
          </p:cNvPr>
          <p:cNvSpPr/>
          <p:nvPr/>
        </p:nvSpPr>
        <p:spPr>
          <a:xfrm>
            <a:off x="395536" y="764704"/>
            <a:ext cx="8136904" cy="50405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1B48B1D3-32B0-DA8E-F86D-0ED7B81F5C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9952" y="764704"/>
            <a:ext cx="8112488" cy="504056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Jenis-Jenis </a:t>
            </a:r>
            <a:r>
              <a:rPr lang="en-US" b="1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ptos" panose="020B0004020202020204" pitchFamily="34" charset="0"/>
              </a:rPr>
              <a:t>Bisnis</a:t>
            </a: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endParaRPr lang="en-ID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6" name="Persegi Panjang 5">
            <a:extLst>
              <a:ext uri="{FF2B5EF4-FFF2-40B4-BE49-F238E27FC236}">
                <a16:creationId xmlns:a16="http://schemas.microsoft.com/office/drawing/2014/main" id="{A842B1D8-52A2-5333-7526-C1710435D3C3}"/>
              </a:ext>
            </a:extLst>
          </p:cNvPr>
          <p:cNvSpPr/>
          <p:nvPr/>
        </p:nvSpPr>
        <p:spPr>
          <a:xfrm>
            <a:off x="419952" y="1412776"/>
            <a:ext cx="8112488" cy="46805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Jual  Beli : </a:t>
            </a:r>
            <a:r>
              <a:rPr lang="en-ID" dirty="0" err="1">
                <a:latin typeface="Aptos" panose="020B0004020202020204" pitchFamily="34" charset="0"/>
              </a:rPr>
              <a:t>Mengatur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transaksi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barang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atau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jasa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antara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penjual</a:t>
            </a:r>
            <a:r>
              <a:rPr lang="en-ID" dirty="0">
                <a:latin typeface="Aptos" panose="020B0004020202020204" pitchFamily="34" charset="0"/>
              </a:rPr>
              <a:t> dan </a:t>
            </a:r>
            <a:r>
              <a:rPr lang="en-ID" dirty="0" err="1">
                <a:latin typeface="Aptos" panose="020B0004020202020204" pitchFamily="34" charset="0"/>
              </a:rPr>
              <a:t>pembeli</a:t>
            </a:r>
            <a:r>
              <a:rPr lang="en-ID" dirty="0">
                <a:latin typeface="Aptos" panose="020B00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ID" dirty="0" err="1">
                <a:latin typeface="Aptos" panose="020B0004020202020204" pitchFamily="34" charset="0"/>
              </a:rPr>
              <a:t>Kontrak</a:t>
            </a:r>
            <a:r>
              <a:rPr lang="en-ID" dirty="0">
                <a:latin typeface="Aptos" panose="020B0004020202020204" pitchFamily="34" charset="0"/>
              </a:rPr>
              <a:t> Sewa-</a:t>
            </a:r>
            <a:r>
              <a:rPr lang="en-ID" dirty="0" err="1">
                <a:latin typeface="Aptos" panose="020B0004020202020204" pitchFamily="34" charset="0"/>
              </a:rPr>
              <a:t>Menyewa</a:t>
            </a:r>
            <a:r>
              <a:rPr lang="en-ID" dirty="0">
                <a:latin typeface="Aptos" panose="020B0004020202020204" pitchFamily="34" charset="0"/>
              </a:rPr>
              <a:t>: </a:t>
            </a:r>
            <a:r>
              <a:rPr lang="en-ID" dirty="0" err="1">
                <a:latin typeface="Aptos" panose="020B0004020202020204" pitchFamily="34" charset="0"/>
              </a:rPr>
              <a:t>Mengatur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penggunaan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barang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atau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properti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dalam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jangka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waktu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tertentu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dengan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imbalan</a:t>
            </a:r>
            <a:r>
              <a:rPr lang="en-ID" dirty="0">
                <a:latin typeface="Aptos" panose="020B00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ID" dirty="0" err="1">
                <a:latin typeface="Aptos" panose="020B0004020202020204" pitchFamily="34" charset="0"/>
              </a:rPr>
              <a:t>Kontrak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Kerja</a:t>
            </a:r>
            <a:r>
              <a:rPr lang="en-ID" dirty="0">
                <a:latin typeface="Aptos" panose="020B0004020202020204" pitchFamily="34" charset="0"/>
              </a:rPr>
              <a:t> Sama: </a:t>
            </a:r>
            <a:r>
              <a:rPr lang="en-ID" dirty="0" err="1">
                <a:latin typeface="Aptos" panose="020B0004020202020204" pitchFamily="34" charset="0"/>
              </a:rPr>
              <a:t>Mengatur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hubungan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bisnis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antara</a:t>
            </a:r>
            <a:r>
              <a:rPr lang="en-ID" dirty="0">
                <a:latin typeface="Aptos" panose="020B0004020202020204" pitchFamily="34" charset="0"/>
              </a:rPr>
              <a:t> dua </a:t>
            </a:r>
            <a:r>
              <a:rPr lang="en-ID" dirty="0" err="1">
                <a:latin typeface="Aptos" panose="020B0004020202020204" pitchFamily="34" charset="0"/>
              </a:rPr>
              <a:t>atau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lebih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pihak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dalam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menjalankan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usaha</a:t>
            </a:r>
            <a:r>
              <a:rPr lang="en-ID" dirty="0">
                <a:latin typeface="Aptos" panose="020B0004020202020204" pitchFamily="34" charset="0"/>
              </a:rPr>
              <a:t> </a:t>
            </a:r>
            <a:r>
              <a:rPr lang="en-ID" dirty="0" err="1">
                <a:latin typeface="Aptos" panose="020B0004020202020204" pitchFamily="34" charset="0"/>
              </a:rPr>
              <a:t>bersama</a:t>
            </a:r>
            <a:r>
              <a:rPr lang="en-ID" dirty="0">
                <a:latin typeface="Aptos" panose="020B00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Franchise: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Mengatur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hak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kewajiban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antara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pemilik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merek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dagang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pihak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lain yang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menggunakan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merek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tersebut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500250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69F5A26-9D7A-7AA7-2490-D571646050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500484"/>
            <a:ext cx="8712968" cy="5664820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2AAB5E-B40E-56C2-E8F1-E0E5151287C8}"/>
              </a:ext>
            </a:extLst>
          </p:cNvPr>
          <p:cNvSpPr/>
          <p:nvPr/>
        </p:nvSpPr>
        <p:spPr>
          <a:xfrm>
            <a:off x="2807804" y="692025"/>
            <a:ext cx="3528392" cy="5760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Syarat</a:t>
            </a:r>
            <a:r>
              <a:rPr lang="en-US" dirty="0">
                <a:solidFill>
                  <a:schemeClr val="tx1"/>
                </a:solidFill>
              </a:rPr>
              <a:t> Sah </a:t>
            </a:r>
            <a:r>
              <a:rPr lang="en-US" dirty="0" err="1">
                <a:solidFill>
                  <a:schemeClr val="tx1"/>
                </a:solidFill>
              </a:rPr>
              <a:t>Perjanjian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Bisnis</a:t>
            </a:r>
            <a:endParaRPr lang="en-ID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65E47F4-2A11-CC9D-CCA4-7A3B78A4D984}"/>
              </a:ext>
            </a:extLst>
          </p:cNvPr>
          <p:cNvCxnSpPr>
            <a:cxnSpLocks/>
          </p:cNvCxnSpPr>
          <p:nvPr/>
        </p:nvCxnSpPr>
        <p:spPr>
          <a:xfrm flipH="1">
            <a:off x="1979712" y="1221152"/>
            <a:ext cx="1683805" cy="22989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4BF3970-882A-68B7-3114-0A84DF50547C}"/>
              </a:ext>
            </a:extLst>
          </p:cNvPr>
          <p:cNvCxnSpPr>
            <a:cxnSpLocks/>
          </p:cNvCxnSpPr>
          <p:nvPr/>
        </p:nvCxnSpPr>
        <p:spPr>
          <a:xfrm flipH="1">
            <a:off x="2859134" y="1340768"/>
            <a:ext cx="952032" cy="23311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F785B7C-5316-A652-70F5-5F52DBE58062}"/>
              </a:ext>
            </a:extLst>
          </p:cNvPr>
          <p:cNvCxnSpPr>
            <a:cxnSpLocks/>
          </p:cNvCxnSpPr>
          <p:nvPr/>
        </p:nvCxnSpPr>
        <p:spPr>
          <a:xfrm>
            <a:off x="3777443" y="1153666"/>
            <a:ext cx="385218" cy="23663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6BC05CFD-04FA-F9C5-EDD2-372669E52DAE}"/>
              </a:ext>
            </a:extLst>
          </p:cNvPr>
          <p:cNvSpPr/>
          <p:nvPr/>
        </p:nvSpPr>
        <p:spPr>
          <a:xfrm>
            <a:off x="143743" y="2636912"/>
            <a:ext cx="1368152" cy="5407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Sepakat</a:t>
            </a:r>
            <a:endParaRPr lang="en-ID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F0A0641-9D0D-00B6-D7B9-9CA6EFF072A0}"/>
              </a:ext>
            </a:extLst>
          </p:cNvPr>
          <p:cNvCxnSpPr/>
          <p:nvPr/>
        </p:nvCxnSpPr>
        <p:spPr>
          <a:xfrm flipH="1">
            <a:off x="971600" y="1340768"/>
            <a:ext cx="2520280" cy="1296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A80E0218-668A-660F-4F40-7D8203D7FCF2}"/>
              </a:ext>
            </a:extLst>
          </p:cNvPr>
          <p:cNvSpPr/>
          <p:nvPr/>
        </p:nvSpPr>
        <p:spPr>
          <a:xfrm>
            <a:off x="968479" y="3630916"/>
            <a:ext cx="1250837" cy="661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Cakap</a:t>
            </a:r>
            <a:r>
              <a:rPr lang="en-US" dirty="0"/>
              <a:t> Hukum</a:t>
            </a:r>
            <a:endParaRPr lang="en-ID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1D9239F-916F-979C-37D1-AC12A327EF7F}"/>
              </a:ext>
            </a:extLst>
          </p:cNvPr>
          <p:cNvSpPr/>
          <p:nvPr/>
        </p:nvSpPr>
        <p:spPr>
          <a:xfrm>
            <a:off x="2538602" y="3670502"/>
            <a:ext cx="1385326" cy="9106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Objek</a:t>
            </a:r>
            <a:r>
              <a:rPr lang="en-US" dirty="0"/>
              <a:t> Hal </a:t>
            </a:r>
            <a:r>
              <a:rPr lang="en-US" dirty="0" err="1"/>
              <a:t>Tertentu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E8D7624-A2E3-DFE3-1FBD-D2F4F0EEAEE2}"/>
              </a:ext>
            </a:extLst>
          </p:cNvPr>
          <p:cNvSpPr/>
          <p:nvPr/>
        </p:nvSpPr>
        <p:spPr>
          <a:xfrm>
            <a:off x="4043292" y="3578434"/>
            <a:ext cx="1512170" cy="7139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Kausa</a:t>
            </a:r>
            <a:r>
              <a:rPr lang="en-US" dirty="0"/>
              <a:t> Yang Halal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45075117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196752"/>
            <a:ext cx="8229600" cy="4637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itchFamily="2" charset="2"/>
              <a:buChar char="q"/>
            </a:pP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Persegi Lengkung 9">
            <a:extLst>
              <a:ext uri="{FF2B5EF4-FFF2-40B4-BE49-F238E27FC236}">
                <a16:creationId xmlns:a16="http://schemas.microsoft.com/office/drawing/2014/main" id="{95B5CEFD-D060-4986-3881-F87D94E1804B}"/>
              </a:ext>
            </a:extLst>
          </p:cNvPr>
          <p:cNvSpPr/>
          <p:nvPr/>
        </p:nvSpPr>
        <p:spPr>
          <a:xfrm>
            <a:off x="608990" y="750396"/>
            <a:ext cx="7632848" cy="13681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Penyusunan</a:t>
            </a:r>
            <a:r>
              <a:rPr lang="en-US" sz="2800" b="1" dirty="0"/>
              <a:t> dan </a:t>
            </a:r>
            <a:r>
              <a:rPr lang="en-US" sz="2800" b="1" dirty="0" err="1"/>
              <a:t>Klausula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Kontrak</a:t>
            </a:r>
            <a:r>
              <a:rPr lang="en-US" sz="2800" b="1" dirty="0"/>
              <a:t> </a:t>
            </a:r>
            <a:r>
              <a:rPr lang="en-US" sz="2800" b="1" dirty="0" err="1"/>
              <a:t>Bisnis</a:t>
            </a:r>
            <a:r>
              <a:rPr lang="en-US" sz="2800" b="1" dirty="0"/>
              <a:t> </a:t>
            </a:r>
            <a:endParaRPr lang="id-ID" sz="2800" b="1" dirty="0"/>
          </a:p>
        </p:txBody>
      </p:sp>
      <p:cxnSp>
        <p:nvCxnSpPr>
          <p:cNvPr id="12" name="Konektor Panah Lurus 11">
            <a:extLst>
              <a:ext uri="{FF2B5EF4-FFF2-40B4-BE49-F238E27FC236}">
                <a16:creationId xmlns:a16="http://schemas.microsoft.com/office/drawing/2014/main" id="{167B4F29-2E2A-61C5-E43E-F7DD964C64FC}"/>
              </a:ext>
            </a:extLst>
          </p:cNvPr>
          <p:cNvCxnSpPr/>
          <p:nvPr/>
        </p:nvCxnSpPr>
        <p:spPr>
          <a:xfrm flipH="1">
            <a:off x="3140899" y="2142031"/>
            <a:ext cx="1584176" cy="1031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ersegi Lengkung 12">
            <a:extLst>
              <a:ext uri="{FF2B5EF4-FFF2-40B4-BE49-F238E27FC236}">
                <a16:creationId xmlns:a16="http://schemas.microsoft.com/office/drawing/2014/main" id="{13FFB717-A58E-352E-9F99-EEB4F98C4964}"/>
              </a:ext>
            </a:extLst>
          </p:cNvPr>
          <p:cNvSpPr/>
          <p:nvPr/>
        </p:nvSpPr>
        <p:spPr>
          <a:xfrm>
            <a:off x="107504" y="3429000"/>
            <a:ext cx="4032448" cy="285122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en-ID" sz="1600" b="1" dirty="0" err="1"/>
              <a:t>Identitas</a:t>
            </a:r>
            <a:r>
              <a:rPr lang="en-ID" sz="1600" b="1" dirty="0"/>
              <a:t> Para </a:t>
            </a:r>
            <a:r>
              <a:rPr lang="en-ID" sz="1600" b="1" dirty="0" err="1"/>
              <a:t>Pihak</a:t>
            </a:r>
            <a:r>
              <a:rPr lang="en-ID" sz="1600" dirty="0"/>
              <a:t>: Nama, </a:t>
            </a:r>
            <a:r>
              <a:rPr lang="en-ID" sz="1600" dirty="0" err="1"/>
              <a:t>alamat</a:t>
            </a:r>
            <a:r>
              <a:rPr lang="en-ID" sz="1600" dirty="0"/>
              <a:t>, dan </a:t>
            </a:r>
            <a:r>
              <a:rPr lang="en-ID" sz="1600" dirty="0" err="1"/>
              <a:t>kedudukan</a:t>
            </a:r>
            <a:r>
              <a:rPr lang="en-ID" sz="1600" dirty="0"/>
              <a:t> </a:t>
            </a:r>
            <a:r>
              <a:rPr lang="en-ID" sz="1600" dirty="0" err="1"/>
              <a:t>hukum</a:t>
            </a:r>
            <a:r>
              <a:rPr lang="en-ID" sz="1600" dirty="0"/>
              <a:t> para </a:t>
            </a:r>
            <a:r>
              <a:rPr lang="en-ID" sz="1600" dirty="0" err="1"/>
              <a:t>pihak</a:t>
            </a:r>
            <a:r>
              <a:rPr lang="en-ID" sz="1600" dirty="0"/>
              <a:t>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en-ID" sz="1600" b="1" dirty="0" err="1"/>
              <a:t>Obyek</a:t>
            </a:r>
            <a:r>
              <a:rPr lang="en-ID" sz="1600" b="1" dirty="0"/>
              <a:t> dan Ruang </a:t>
            </a:r>
            <a:r>
              <a:rPr lang="en-ID" sz="1600" b="1" dirty="0" err="1"/>
              <a:t>Lingkup</a:t>
            </a:r>
            <a:r>
              <a:rPr lang="en-ID" sz="1600" b="1" dirty="0"/>
              <a:t> </a:t>
            </a:r>
            <a:r>
              <a:rPr lang="en-ID" sz="1600" b="1" dirty="0" err="1"/>
              <a:t>Kontrak</a:t>
            </a:r>
            <a:r>
              <a:rPr lang="en-ID" sz="1600" dirty="0"/>
              <a:t>: Barang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jasa</a:t>
            </a:r>
            <a:r>
              <a:rPr lang="en-ID" sz="1600" dirty="0"/>
              <a:t> yang </a:t>
            </a:r>
            <a:r>
              <a:rPr lang="en-ID" sz="1600" dirty="0" err="1"/>
              <a:t>diperjanjikan</a:t>
            </a:r>
            <a:r>
              <a:rPr lang="en-ID" sz="1600" dirty="0"/>
              <a:t>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en-ID" sz="1600" b="1" dirty="0"/>
              <a:t>Hak dan </a:t>
            </a:r>
            <a:r>
              <a:rPr lang="en-ID" sz="1600" b="1" dirty="0" err="1"/>
              <a:t>Kewajiban</a:t>
            </a:r>
            <a:r>
              <a:rPr lang="en-ID" sz="1600" b="1" dirty="0"/>
              <a:t> Para </a:t>
            </a:r>
            <a:r>
              <a:rPr lang="en-ID" sz="1600" b="1" dirty="0" err="1"/>
              <a:t>Pihak</a:t>
            </a:r>
            <a:r>
              <a:rPr lang="en-ID" sz="1600" dirty="0"/>
              <a:t>: </a:t>
            </a:r>
            <a:r>
              <a:rPr lang="en-ID" sz="1600" dirty="0" err="1"/>
              <a:t>Kewajiban</a:t>
            </a:r>
            <a:r>
              <a:rPr lang="en-ID" sz="1600" dirty="0"/>
              <a:t> yang </a:t>
            </a:r>
            <a:r>
              <a:rPr lang="en-ID" sz="1600" dirty="0" err="1"/>
              <a:t>harus</a:t>
            </a:r>
            <a:r>
              <a:rPr lang="en-ID" sz="1600" dirty="0"/>
              <a:t> </a:t>
            </a:r>
            <a:r>
              <a:rPr lang="en-ID" sz="1600" dirty="0" err="1"/>
              <a:t>dipenuhi</a:t>
            </a:r>
            <a:r>
              <a:rPr lang="en-ID" sz="1600" dirty="0"/>
              <a:t> oleh masing-masing </a:t>
            </a:r>
            <a:r>
              <a:rPr lang="en-ID" sz="1600" dirty="0" err="1"/>
              <a:t>pihak</a:t>
            </a:r>
            <a:endParaRPr lang="en-ID" sz="1600" dirty="0"/>
          </a:p>
        </p:txBody>
      </p:sp>
      <p:cxnSp>
        <p:nvCxnSpPr>
          <p:cNvPr id="15" name="Konektor Panah Lurus 14">
            <a:extLst>
              <a:ext uri="{FF2B5EF4-FFF2-40B4-BE49-F238E27FC236}">
                <a16:creationId xmlns:a16="http://schemas.microsoft.com/office/drawing/2014/main" id="{9FEB8AD7-8243-2717-91B3-B7F93142061F}"/>
              </a:ext>
            </a:extLst>
          </p:cNvPr>
          <p:cNvCxnSpPr/>
          <p:nvPr/>
        </p:nvCxnSpPr>
        <p:spPr>
          <a:xfrm>
            <a:off x="4726360" y="2152226"/>
            <a:ext cx="1512168" cy="1031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ersegi Lengkung 15">
            <a:extLst>
              <a:ext uri="{FF2B5EF4-FFF2-40B4-BE49-F238E27FC236}">
                <a16:creationId xmlns:a16="http://schemas.microsoft.com/office/drawing/2014/main" id="{53D84812-AC62-BA35-DDD1-0DDE2434ABCC}"/>
              </a:ext>
            </a:extLst>
          </p:cNvPr>
          <p:cNvSpPr/>
          <p:nvPr/>
        </p:nvSpPr>
        <p:spPr>
          <a:xfrm>
            <a:off x="4572000" y="3429000"/>
            <a:ext cx="4464496" cy="285121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en-ID" sz="1600" b="1" dirty="0"/>
              <a:t>Harga dan </a:t>
            </a:r>
            <a:r>
              <a:rPr lang="en-ID" sz="1600" b="1" dirty="0" err="1"/>
              <a:t>Pembayaran</a:t>
            </a:r>
            <a:r>
              <a:rPr lang="en-ID" sz="1600" dirty="0"/>
              <a:t>: </a:t>
            </a:r>
            <a:r>
              <a:rPr lang="en-ID" sz="1600" dirty="0" err="1"/>
              <a:t>Besaran</a:t>
            </a:r>
            <a:r>
              <a:rPr lang="en-ID" sz="1600" dirty="0"/>
              <a:t> </a:t>
            </a:r>
            <a:r>
              <a:rPr lang="en-ID" sz="1600" dirty="0" err="1"/>
              <a:t>nilai</a:t>
            </a:r>
            <a:r>
              <a:rPr lang="en-ID" sz="1600" dirty="0"/>
              <a:t> </a:t>
            </a:r>
            <a:r>
              <a:rPr lang="en-ID" sz="1600" dirty="0" err="1"/>
              <a:t>transaksi</a:t>
            </a:r>
            <a:r>
              <a:rPr lang="en-ID" sz="1600" dirty="0"/>
              <a:t> dan </a:t>
            </a:r>
            <a:r>
              <a:rPr lang="en-ID" sz="1600" dirty="0" err="1"/>
              <a:t>metode</a:t>
            </a:r>
            <a:r>
              <a:rPr lang="en-ID" sz="1600" dirty="0"/>
              <a:t> </a:t>
            </a:r>
            <a:r>
              <a:rPr lang="en-ID" sz="1600" dirty="0" err="1"/>
              <a:t>pembayaran</a:t>
            </a:r>
            <a:r>
              <a:rPr lang="en-ID" sz="1600" dirty="0"/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en-US" sz="16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Jangka</a:t>
            </a:r>
            <a:r>
              <a:rPr lang="en-US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waktu</a:t>
            </a:r>
            <a:r>
              <a:rPr lang="en-US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dan </a:t>
            </a:r>
            <a:r>
              <a:rPr lang="en-US" sz="16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cara</a:t>
            </a:r>
            <a:r>
              <a:rPr lang="en-US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pengakhiran</a:t>
            </a:r>
            <a:r>
              <a:rPr lang="en-US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sz="16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Durasi</a:t>
            </a:r>
            <a:r>
              <a:rPr lang="en-US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kontrak</a:t>
            </a:r>
            <a:r>
              <a:rPr lang="en-US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dan </a:t>
            </a:r>
            <a:r>
              <a:rPr lang="en-US" sz="16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syarat</a:t>
            </a:r>
            <a:r>
              <a:rPr lang="en-US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Penghentian</a:t>
            </a:r>
            <a:r>
              <a:rPr lang="en-US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en-US" sz="16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Penyelesaian</a:t>
            </a:r>
            <a:r>
              <a:rPr lang="en-US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Sengketa</a:t>
            </a:r>
            <a:r>
              <a:rPr lang="en-US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: </a:t>
            </a:r>
            <a:r>
              <a:rPr lang="en-ID" sz="1600" dirty="0"/>
              <a:t>Cara </a:t>
            </a:r>
            <a:r>
              <a:rPr lang="en-ID" sz="1600" dirty="0" err="1"/>
              <a:t>penyelesaian</a:t>
            </a:r>
            <a:r>
              <a:rPr lang="en-ID" sz="1600" dirty="0"/>
              <a:t> </a:t>
            </a:r>
            <a:r>
              <a:rPr lang="en-ID" sz="1600" dirty="0" err="1"/>
              <a:t>jika</a:t>
            </a:r>
            <a:r>
              <a:rPr lang="en-ID" sz="1600" dirty="0"/>
              <a:t> </a:t>
            </a:r>
            <a:r>
              <a:rPr lang="en-ID" sz="1600" dirty="0" err="1"/>
              <a:t>terjadi</a:t>
            </a:r>
            <a:r>
              <a:rPr lang="en-ID" sz="1600" dirty="0"/>
              <a:t> </a:t>
            </a:r>
            <a:r>
              <a:rPr lang="en-ID" sz="1600" dirty="0" err="1"/>
              <a:t>perselisihan</a:t>
            </a:r>
            <a:r>
              <a:rPr lang="en-ID" sz="1600" dirty="0"/>
              <a:t>, </a:t>
            </a:r>
            <a:r>
              <a:rPr lang="en-ID" sz="1600" dirty="0" err="1"/>
              <a:t>misalnya</a:t>
            </a:r>
            <a:r>
              <a:rPr lang="en-ID" sz="1600" dirty="0"/>
              <a:t> </a:t>
            </a:r>
            <a:r>
              <a:rPr lang="en-ID" sz="1600" dirty="0" err="1"/>
              <a:t>melalui</a:t>
            </a:r>
            <a:r>
              <a:rPr lang="en-ID" sz="1600" dirty="0"/>
              <a:t> </a:t>
            </a:r>
            <a:r>
              <a:rPr lang="en-ID" sz="1600" dirty="0" err="1"/>
              <a:t>arbitrase</a:t>
            </a:r>
            <a:r>
              <a:rPr lang="en-ID" sz="1600" dirty="0"/>
              <a:t>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pengadilan</a:t>
            </a:r>
            <a:r>
              <a:rPr lang="en-ID" sz="1600" dirty="0"/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</a:pPr>
            <a:endParaRPr lang="en-US" sz="16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657C2EC-F1BF-9D47-8C0F-1C68F90E6B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700808"/>
            <a:ext cx="8568952" cy="4104456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Penyelesaian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Sengketa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Bisnis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dilakukan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melalui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: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Negoisasi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: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Penyelesaian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musyawarah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Mediasi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Melibatkan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ketiga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penengah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mencapai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kesepakatan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Arbitrase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Penyelesaian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sengketa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melalui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badan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arbitrase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keputusan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Litigasi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Penyelesaian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melalui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cara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lain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berhasil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679865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C435016-208D-D0EC-CD8E-7E3901B60B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620688"/>
            <a:ext cx="8352928" cy="5018112"/>
          </a:xfrm>
        </p:spPr>
        <p:txBody>
          <a:bodyPr/>
          <a:lstStyle/>
          <a:p>
            <a:pPr algn="just"/>
            <a:endParaRPr lang="en-ID" dirty="0"/>
          </a:p>
          <a:p>
            <a:pPr algn="just"/>
            <a:endParaRPr lang="en-ID" dirty="0"/>
          </a:p>
          <a:p>
            <a:pPr algn="just"/>
            <a:endParaRPr lang="en-ID" dirty="0"/>
          </a:p>
          <a:p>
            <a:pPr algn="just"/>
            <a:endParaRPr lang="en-ID" dirty="0"/>
          </a:p>
          <a:p>
            <a:pPr algn="just"/>
            <a:endParaRPr lang="en-ID" dirty="0"/>
          </a:p>
        </p:txBody>
      </p:sp>
      <p:sp>
        <p:nvSpPr>
          <p:cNvPr id="7" name="Persegi Lengkung 6">
            <a:extLst>
              <a:ext uri="{FF2B5EF4-FFF2-40B4-BE49-F238E27FC236}">
                <a16:creationId xmlns:a16="http://schemas.microsoft.com/office/drawing/2014/main" id="{263FB730-98D5-72B8-AA96-9281CD485FD9}"/>
              </a:ext>
            </a:extLst>
          </p:cNvPr>
          <p:cNvSpPr/>
          <p:nvPr/>
        </p:nvSpPr>
        <p:spPr>
          <a:xfrm>
            <a:off x="521296" y="2083165"/>
            <a:ext cx="1872205" cy="9361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ptos" panose="020B0004020202020204" pitchFamily="34" charset="0"/>
              </a:rPr>
              <a:t>Prinsip</a:t>
            </a:r>
            <a:r>
              <a:rPr lang="en-US" dirty="0">
                <a:latin typeface="Aptos" panose="020B0004020202020204" pitchFamily="34" charset="0"/>
              </a:rPr>
              <a:t> Hukum </a:t>
            </a:r>
            <a:r>
              <a:rPr lang="en-US" dirty="0" err="1">
                <a:latin typeface="Aptos" panose="020B0004020202020204" pitchFamily="34" charset="0"/>
              </a:rPr>
              <a:t>Kontrak</a:t>
            </a:r>
            <a:r>
              <a:rPr lang="en-US" dirty="0">
                <a:latin typeface="Aptos" panose="020B0004020202020204" pitchFamily="34" charset="0"/>
              </a:rPr>
              <a:t> </a:t>
            </a:r>
            <a:endParaRPr lang="id-ID" dirty="0">
              <a:latin typeface="Aptos" panose="020B0004020202020204" pitchFamily="34" charset="0"/>
            </a:endParaRPr>
          </a:p>
        </p:txBody>
      </p:sp>
      <p:cxnSp>
        <p:nvCxnSpPr>
          <p:cNvPr id="11" name="Konektor Siku 10">
            <a:extLst>
              <a:ext uri="{FF2B5EF4-FFF2-40B4-BE49-F238E27FC236}">
                <a16:creationId xmlns:a16="http://schemas.microsoft.com/office/drawing/2014/main" id="{926087F6-A41C-72F0-E5B0-4100CF4A2EA4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2393501" y="1435093"/>
            <a:ext cx="4032452" cy="111612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ersegi Lengkung 11">
            <a:extLst>
              <a:ext uri="{FF2B5EF4-FFF2-40B4-BE49-F238E27FC236}">
                <a16:creationId xmlns:a16="http://schemas.microsoft.com/office/drawing/2014/main" id="{25D75A85-92EA-35D7-0688-89E6BE8BEE25}"/>
              </a:ext>
            </a:extLst>
          </p:cNvPr>
          <p:cNvSpPr/>
          <p:nvPr/>
        </p:nvSpPr>
        <p:spPr>
          <a:xfrm>
            <a:off x="6444208" y="1117028"/>
            <a:ext cx="2699792" cy="7696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ptos" panose="020B0004020202020204" pitchFamily="34" charset="0"/>
              </a:rPr>
              <a:t>Prinsip</a:t>
            </a:r>
            <a:r>
              <a:rPr lang="en-US" dirty="0">
                <a:latin typeface="Aptos" panose="020B0004020202020204" pitchFamily="34" charset="0"/>
              </a:rPr>
              <a:t> </a:t>
            </a:r>
            <a:r>
              <a:rPr lang="en-US" dirty="0" err="1">
                <a:latin typeface="Aptos" panose="020B0004020202020204" pitchFamily="34" charset="0"/>
              </a:rPr>
              <a:t>Kebebasan</a:t>
            </a:r>
            <a:r>
              <a:rPr lang="en-US" dirty="0">
                <a:latin typeface="Aptos" panose="020B0004020202020204" pitchFamily="34" charset="0"/>
              </a:rPr>
              <a:t> </a:t>
            </a:r>
            <a:r>
              <a:rPr lang="en-US" dirty="0" err="1">
                <a:latin typeface="Aptos" panose="020B0004020202020204" pitchFamily="34" charset="0"/>
              </a:rPr>
              <a:t>Berkontrak</a:t>
            </a:r>
            <a:r>
              <a:rPr lang="en-US" dirty="0">
                <a:latin typeface="Aptos" panose="020B0004020202020204" pitchFamily="34" charset="0"/>
              </a:rPr>
              <a:t> (Freedom of Contract)</a:t>
            </a:r>
            <a:endParaRPr lang="id-ID" dirty="0">
              <a:latin typeface="Aptos" panose="020B0004020202020204" pitchFamily="34" charset="0"/>
            </a:endParaRPr>
          </a:p>
        </p:txBody>
      </p:sp>
      <p:cxnSp>
        <p:nvCxnSpPr>
          <p:cNvPr id="14" name="Konektor Panah Lurus 13">
            <a:extLst>
              <a:ext uri="{FF2B5EF4-FFF2-40B4-BE49-F238E27FC236}">
                <a16:creationId xmlns:a16="http://schemas.microsoft.com/office/drawing/2014/main" id="{DDB8F5F7-C496-124F-4516-1367433F3BAE}"/>
              </a:ext>
            </a:extLst>
          </p:cNvPr>
          <p:cNvCxnSpPr/>
          <p:nvPr/>
        </p:nvCxnSpPr>
        <p:spPr>
          <a:xfrm>
            <a:off x="4283968" y="2623427"/>
            <a:ext cx="21602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ersegi Lengkung 14">
            <a:extLst>
              <a:ext uri="{FF2B5EF4-FFF2-40B4-BE49-F238E27FC236}">
                <a16:creationId xmlns:a16="http://schemas.microsoft.com/office/drawing/2014/main" id="{55A8ADDD-9657-DF6B-40C2-D48F0DA57DAF}"/>
              </a:ext>
            </a:extLst>
          </p:cNvPr>
          <p:cNvSpPr/>
          <p:nvPr/>
        </p:nvSpPr>
        <p:spPr>
          <a:xfrm>
            <a:off x="6442053" y="2282711"/>
            <a:ext cx="2699791" cy="9361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ptos" panose="020B0004020202020204" pitchFamily="34" charset="0"/>
              </a:rPr>
              <a:t>Prinsip</a:t>
            </a:r>
            <a:r>
              <a:rPr lang="en-US" dirty="0">
                <a:latin typeface="Aptos" panose="020B0004020202020204" pitchFamily="34" charset="0"/>
              </a:rPr>
              <a:t> Konsensualisme </a:t>
            </a:r>
            <a:endParaRPr lang="id-ID" dirty="0">
              <a:latin typeface="Aptos" panose="020B0004020202020204" pitchFamily="34" charset="0"/>
            </a:endParaRPr>
          </a:p>
        </p:txBody>
      </p:sp>
      <p:cxnSp>
        <p:nvCxnSpPr>
          <p:cNvPr id="21" name="Konektor Lurus 20">
            <a:extLst>
              <a:ext uri="{FF2B5EF4-FFF2-40B4-BE49-F238E27FC236}">
                <a16:creationId xmlns:a16="http://schemas.microsoft.com/office/drawing/2014/main" id="{9A0AE635-51A5-313E-0FA4-5CAB7CFEA2BF}"/>
              </a:ext>
            </a:extLst>
          </p:cNvPr>
          <p:cNvCxnSpPr/>
          <p:nvPr/>
        </p:nvCxnSpPr>
        <p:spPr>
          <a:xfrm>
            <a:off x="4283968" y="2606907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Konektor Panah Lurus 24">
            <a:extLst>
              <a:ext uri="{FF2B5EF4-FFF2-40B4-BE49-F238E27FC236}">
                <a16:creationId xmlns:a16="http://schemas.microsoft.com/office/drawing/2014/main" id="{35CABC98-2ADD-60C1-E00E-53926B80F516}"/>
              </a:ext>
            </a:extLst>
          </p:cNvPr>
          <p:cNvCxnSpPr/>
          <p:nvPr/>
        </p:nvCxnSpPr>
        <p:spPr>
          <a:xfrm>
            <a:off x="4283968" y="4479115"/>
            <a:ext cx="21602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ersegi Lengkung 25">
            <a:extLst>
              <a:ext uri="{FF2B5EF4-FFF2-40B4-BE49-F238E27FC236}">
                <a16:creationId xmlns:a16="http://schemas.microsoft.com/office/drawing/2014/main" id="{DD470636-CEB9-4B13-24CF-46262687D471}"/>
              </a:ext>
            </a:extLst>
          </p:cNvPr>
          <p:cNvSpPr/>
          <p:nvPr/>
        </p:nvSpPr>
        <p:spPr>
          <a:xfrm>
            <a:off x="6413224" y="3666021"/>
            <a:ext cx="2682718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ptos" panose="020B0004020202020204" pitchFamily="34" charset="0"/>
              </a:rPr>
              <a:t>Prinsip</a:t>
            </a:r>
            <a:r>
              <a:rPr lang="en-US" dirty="0">
                <a:latin typeface="Aptos" panose="020B0004020202020204" pitchFamily="34" charset="0"/>
              </a:rPr>
              <a:t> Pacta Sunt </a:t>
            </a:r>
            <a:r>
              <a:rPr lang="en-US" dirty="0" err="1">
                <a:latin typeface="Aptos" panose="020B0004020202020204" pitchFamily="34" charset="0"/>
              </a:rPr>
              <a:t>Servanda</a:t>
            </a:r>
            <a:r>
              <a:rPr lang="en-US" dirty="0">
                <a:latin typeface="Aptos" panose="020B0004020202020204" pitchFamily="34" charset="0"/>
              </a:rPr>
              <a:t> </a:t>
            </a:r>
            <a:endParaRPr lang="id-ID" dirty="0">
              <a:latin typeface="Aptos" panose="020B000402020202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DCC2B06-4DAF-5E83-E1B7-FFFBDB9C2894}"/>
              </a:ext>
            </a:extLst>
          </p:cNvPr>
          <p:cNvCxnSpPr>
            <a:cxnSpLocks/>
          </p:cNvCxnSpPr>
          <p:nvPr/>
        </p:nvCxnSpPr>
        <p:spPr>
          <a:xfrm>
            <a:off x="1475656" y="3218816"/>
            <a:ext cx="0" cy="13458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3D7C921B-0154-2CD4-CECC-05166FBBD86B}"/>
              </a:ext>
            </a:extLst>
          </p:cNvPr>
          <p:cNvSpPr/>
          <p:nvPr/>
        </p:nvSpPr>
        <p:spPr>
          <a:xfrm>
            <a:off x="-1" y="4614218"/>
            <a:ext cx="3851920" cy="134583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dirty="0">
              <a:latin typeface="Aptos" panose="020B0004020202020204" pitchFamily="34" charset="0"/>
            </a:endParaRPr>
          </a:p>
          <a:p>
            <a:pPr algn="just"/>
            <a:r>
              <a:rPr lang="en-US" dirty="0">
                <a:latin typeface="Aptos" panose="020B0004020202020204" pitchFamily="34" charset="0"/>
              </a:rPr>
              <a:t>Asas-</a:t>
            </a:r>
            <a:r>
              <a:rPr lang="en-US" dirty="0" err="1">
                <a:latin typeface="Aptos" panose="020B0004020202020204" pitchFamily="34" charset="0"/>
              </a:rPr>
              <a:t>asas</a:t>
            </a:r>
            <a:r>
              <a:rPr lang="en-US" dirty="0">
                <a:latin typeface="Aptos" panose="020B0004020202020204" pitchFamily="34" charset="0"/>
              </a:rPr>
              <a:t> </a:t>
            </a:r>
            <a:r>
              <a:rPr lang="en-US" dirty="0" err="1">
                <a:latin typeface="Aptos" panose="020B0004020202020204" pitchFamily="34" charset="0"/>
              </a:rPr>
              <a:t>dasar</a:t>
            </a:r>
            <a:r>
              <a:rPr lang="en-US" dirty="0">
                <a:latin typeface="Aptos" panose="020B0004020202020204" pitchFamily="34" charset="0"/>
              </a:rPr>
              <a:t> yang </a:t>
            </a:r>
            <a:r>
              <a:rPr lang="en-US" dirty="0" err="1">
                <a:latin typeface="Aptos" panose="020B0004020202020204" pitchFamily="34" charset="0"/>
              </a:rPr>
              <a:t>menjadi</a:t>
            </a:r>
            <a:r>
              <a:rPr lang="en-US" dirty="0">
                <a:latin typeface="Aptos" panose="020B0004020202020204" pitchFamily="34" charset="0"/>
              </a:rPr>
              <a:t> </a:t>
            </a:r>
            <a:r>
              <a:rPr lang="en-US" dirty="0" err="1">
                <a:latin typeface="Aptos" panose="020B0004020202020204" pitchFamily="34" charset="0"/>
              </a:rPr>
              <a:t>pedoman</a:t>
            </a:r>
            <a:r>
              <a:rPr lang="en-US" dirty="0">
                <a:latin typeface="Aptos" panose="020B0004020202020204" pitchFamily="34" charset="0"/>
              </a:rPr>
              <a:t> </a:t>
            </a:r>
            <a:r>
              <a:rPr lang="en-US" dirty="0" err="1">
                <a:latin typeface="Aptos" panose="020B0004020202020204" pitchFamily="34" charset="0"/>
              </a:rPr>
              <a:t>dalam</a:t>
            </a:r>
            <a:r>
              <a:rPr lang="en-US" dirty="0">
                <a:latin typeface="Aptos" panose="020B0004020202020204" pitchFamily="34" charset="0"/>
              </a:rPr>
              <a:t> </a:t>
            </a:r>
            <a:r>
              <a:rPr lang="en-US" dirty="0" err="1">
                <a:latin typeface="Aptos" panose="020B0004020202020204" pitchFamily="34" charset="0"/>
              </a:rPr>
              <a:t>pembuatan</a:t>
            </a:r>
            <a:r>
              <a:rPr lang="en-US" dirty="0">
                <a:latin typeface="Aptos" panose="020B0004020202020204" pitchFamily="34" charset="0"/>
              </a:rPr>
              <a:t>, </a:t>
            </a:r>
            <a:r>
              <a:rPr lang="en-US" dirty="0" err="1">
                <a:latin typeface="Aptos" panose="020B0004020202020204" pitchFamily="34" charset="0"/>
              </a:rPr>
              <a:t>pelaksanaan</a:t>
            </a:r>
            <a:r>
              <a:rPr lang="en-US" dirty="0">
                <a:latin typeface="Aptos" panose="020B0004020202020204" pitchFamily="34" charset="0"/>
              </a:rPr>
              <a:t>, dan </a:t>
            </a:r>
            <a:r>
              <a:rPr lang="en-US" dirty="0" err="1">
                <a:latin typeface="Aptos" panose="020B0004020202020204" pitchFamily="34" charset="0"/>
              </a:rPr>
              <a:t>penyelesaian</a:t>
            </a:r>
            <a:r>
              <a:rPr lang="en-US" dirty="0">
                <a:latin typeface="Aptos" panose="020B0004020202020204" pitchFamily="34" charset="0"/>
              </a:rPr>
              <a:t> </a:t>
            </a:r>
            <a:r>
              <a:rPr lang="en-US" dirty="0" err="1">
                <a:latin typeface="Aptos" panose="020B0004020202020204" pitchFamily="34" charset="0"/>
              </a:rPr>
              <a:t>kontrak</a:t>
            </a:r>
            <a:endParaRPr lang="en-ID" dirty="0"/>
          </a:p>
          <a:p>
            <a:pPr algn="ctr"/>
            <a:endParaRPr lang="en-ID" dirty="0">
              <a:latin typeface="Aptos" panose="020B0004020202020204" pitchFamily="34" charset="0"/>
            </a:endParaRP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B30E17B5-7590-1E19-791C-0A4433F8C734}"/>
              </a:ext>
            </a:extLst>
          </p:cNvPr>
          <p:cNvCxnSpPr>
            <a:cxnSpLocks/>
          </p:cNvCxnSpPr>
          <p:nvPr/>
        </p:nvCxnSpPr>
        <p:spPr>
          <a:xfrm>
            <a:off x="4283968" y="4483859"/>
            <a:ext cx="1699730" cy="139341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ersegi Lengkung 25">
            <a:extLst>
              <a:ext uri="{FF2B5EF4-FFF2-40B4-BE49-F238E27FC236}">
                <a16:creationId xmlns:a16="http://schemas.microsoft.com/office/drawing/2014/main" id="{0550ACDB-1F51-802E-5344-2367CB59209B}"/>
              </a:ext>
            </a:extLst>
          </p:cNvPr>
          <p:cNvSpPr/>
          <p:nvPr/>
        </p:nvSpPr>
        <p:spPr>
          <a:xfrm>
            <a:off x="6227990" y="5234732"/>
            <a:ext cx="2682718" cy="9361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ptos" panose="020B0004020202020204" pitchFamily="34" charset="0"/>
              </a:rPr>
              <a:t>Iktikad</a:t>
            </a:r>
            <a:r>
              <a:rPr lang="en-US" dirty="0">
                <a:latin typeface="Aptos" panose="020B0004020202020204" pitchFamily="34" charset="0"/>
              </a:rPr>
              <a:t> Baik (Good Faith)</a:t>
            </a:r>
            <a:endParaRPr lang="id-ID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52392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4319</TotalTime>
  <Words>734</Words>
  <Application>Microsoft Office PowerPoint</Application>
  <PresentationFormat>On-screen Show (4:3)</PresentationFormat>
  <Paragraphs>64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508</cp:revision>
  <cp:lastPrinted>2017-08-29T02:54:51Z</cp:lastPrinted>
  <dcterms:created xsi:type="dcterms:W3CDTF">2010-04-18T12:06:30Z</dcterms:created>
  <dcterms:modified xsi:type="dcterms:W3CDTF">2025-04-14T06:27:28Z</dcterms:modified>
</cp:coreProperties>
</file>