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99" r:id="rId3"/>
    <p:sldId id="343" r:id="rId4"/>
    <p:sldId id="303" r:id="rId5"/>
    <p:sldId id="349" r:id="rId6"/>
    <p:sldId id="352" r:id="rId7"/>
    <p:sldId id="308" r:id="rId8"/>
    <p:sldId id="344" r:id="rId9"/>
    <p:sldId id="345" r:id="rId10"/>
    <p:sldId id="353" r:id="rId11"/>
    <p:sldId id="346" r:id="rId12"/>
    <p:sldId id="354" r:id="rId13"/>
    <p:sldId id="355" r:id="rId14"/>
    <p:sldId id="356" r:id="rId15"/>
    <p:sldId id="350" r:id="rId16"/>
    <p:sldId id="337" r:id="rId17"/>
  </p:sldIdLst>
  <p:sldSz cx="9144000" cy="6858000" type="screen4x3"/>
  <p:notesSz cx="7045325" cy="9345613"/>
  <p:custDataLst>
    <p:tags r:id="rId2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6" autoAdjust="0"/>
    <p:restoredTop sz="94291" autoAdjust="0"/>
  </p:normalViewPr>
  <p:slideViewPr>
    <p:cSldViewPr>
      <p:cViewPr varScale="1">
        <p:scale>
          <a:sx n="59" d="100"/>
          <a:sy n="59" d="100"/>
        </p:scale>
        <p:origin x="1476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2868" y="84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HKB24413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– 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PERUSAHAAN – KOPERASI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HKB24413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– 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PERUSAHAAN – KOPERASI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comments" Target="../comments/commen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204864"/>
            <a:ext cx="9144000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10</a:t>
            </a:r>
          </a:p>
          <a:p>
            <a:pPr algn="ctr"/>
            <a:endParaRPr lang="en-US" sz="36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YAYASAN</a:t>
            </a:r>
          </a:p>
          <a:p>
            <a:pPr algn="ctr"/>
            <a:endParaRPr lang="en-US" sz="36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F9590DD6-6396-47AF-8942-B3BB4EF7B96A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-35496" y="4437112"/>
            <a:ext cx="9144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Dewi </a:t>
            </a:r>
            <a:r>
              <a:rPr lang="en-US" sz="4000" b="1" dirty="0" err="1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Noviyanti</a:t>
            </a:r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, S.H., M.H.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2F8A2A61-A153-08A6-7F15-47EFBD91C9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714" y="692696"/>
            <a:ext cx="8794758" cy="5256584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n-ID" dirty="0" err="1">
                <a:solidFill>
                  <a:schemeClr val="tx1"/>
                </a:solidFill>
              </a:rPr>
              <a:t>Hubungan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antara</a:t>
            </a:r>
            <a:r>
              <a:rPr lang="en-ID" dirty="0">
                <a:solidFill>
                  <a:schemeClr val="tx1"/>
                </a:solidFill>
              </a:rPr>
              <a:t> Masing-Masing Organ</a:t>
            </a:r>
          </a:p>
          <a:p>
            <a:pPr algn="just"/>
            <a:r>
              <a:rPr lang="en-ID" dirty="0">
                <a:solidFill>
                  <a:schemeClr val="tx1"/>
                </a:solidFill>
              </a:rPr>
              <a:t>a. Pembina </a:t>
            </a:r>
            <a:r>
              <a:rPr lang="en-ID" dirty="0" err="1">
                <a:solidFill>
                  <a:schemeClr val="tx1"/>
                </a:solidFill>
              </a:rPr>
              <a:t>dengan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Pengurus</a:t>
            </a:r>
            <a:r>
              <a:rPr lang="en-ID" dirty="0">
                <a:solidFill>
                  <a:schemeClr val="tx1"/>
                </a:solidFill>
              </a:rPr>
              <a:t>:</a:t>
            </a:r>
          </a:p>
          <a:p>
            <a:pPr marL="457200" indent="-457200" algn="just">
              <a:buFontTx/>
              <a:buChar char="-"/>
            </a:pPr>
            <a:r>
              <a:rPr lang="en-ID" dirty="0">
                <a:solidFill>
                  <a:schemeClr val="tx1"/>
                </a:solidFill>
              </a:rPr>
              <a:t>Pembina </a:t>
            </a:r>
            <a:r>
              <a:rPr lang="en-ID" dirty="0" err="1">
                <a:solidFill>
                  <a:schemeClr val="tx1"/>
                </a:solidFill>
              </a:rPr>
              <a:t>bertindak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sebagai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pemberi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mandat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kepada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Pengurus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untuk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menjalankan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operasional</a:t>
            </a:r>
            <a:r>
              <a:rPr lang="en-ID" dirty="0">
                <a:solidFill>
                  <a:schemeClr val="tx1"/>
                </a:solidFill>
              </a:rPr>
              <a:t> Yayasan.</a:t>
            </a:r>
          </a:p>
          <a:p>
            <a:pPr marL="457200" indent="-457200" algn="just">
              <a:buFontTx/>
              <a:buChar char="-"/>
            </a:pPr>
            <a:r>
              <a:rPr lang="en-ID" dirty="0">
                <a:solidFill>
                  <a:schemeClr val="tx1"/>
                </a:solidFill>
              </a:rPr>
              <a:t>Pembina </a:t>
            </a:r>
            <a:r>
              <a:rPr lang="en-ID" dirty="0" err="1">
                <a:solidFill>
                  <a:schemeClr val="tx1"/>
                </a:solidFill>
              </a:rPr>
              <a:t>memiliki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wewenang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mengangkat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mengganti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atau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memberhentikan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Pengurus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ID" dirty="0">
                <a:solidFill>
                  <a:schemeClr val="tx1"/>
                </a:solidFill>
              </a:rPr>
              <a:t>b. </a:t>
            </a:r>
            <a:r>
              <a:rPr lang="en-ID" dirty="0" err="1">
                <a:solidFill>
                  <a:schemeClr val="tx1"/>
                </a:solidFill>
              </a:rPr>
              <a:t>Pengurus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dengan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Pengawas</a:t>
            </a:r>
            <a:r>
              <a:rPr lang="en-ID" dirty="0">
                <a:solidFill>
                  <a:schemeClr val="tx1"/>
                </a:solidFill>
              </a:rPr>
              <a:t>:</a:t>
            </a:r>
          </a:p>
          <a:p>
            <a:pPr marL="457200" indent="-457200" algn="just">
              <a:buFontTx/>
              <a:buChar char="-"/>
            </a:pPr>
            <a:r>
              <a:rPr lang="en-ID" dirty="0" err="1">
                <a:solidFill>
                  <a:schemeClr val="tx1"/>
                </a:solidFill>
              </a:rPr>
              <a:t>Pengurus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wajib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melaporkan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kegiatan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operasional</a:t>
            </a:r>
            <a:r>
              <a:rPr lang="en-ID" dirty="0">
                <a:solidFill>
                  <a:schemeClr val="tx1"/>
                </a:solidFill>
              </a:rPr>
              <a:t> dan </a:t>
            </a:r>
            <a:r>
              <a:rPr lang="en-ID" dirty="0" err="1">
                <a:solidFill>
                  <a:schemeClr val="tx1"/>
                </a:solidFill>
              </a:rPr>
              <a:t>pengelolaan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kekayaan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kepada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Pengawas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buFontTx/>
              <a:buChar char="-"/>
            </a:pPr>
            <a:r>
              <a:rPr lang="en-ID" dirty="0" err="1">
                <a:solidFill>
                  <a:schemeClr val="tx1"/>
                </a:solidFill>
              </a:rPr>
              <a:t>Pengawas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memiliki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untuk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meminta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klarifikasi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atau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memberikan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teguran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jika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ditemukan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pelanggaran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ID" dirty="0">
                <a:solidFill>
                  <a:schemeClr val="tx1"/>
                </a:solidFill>
              </a:rPr>
              <a:t>c. Pembina </a:t>
            </a:r>
            <a:r>
              <a:rPr lang="en-ID" dirty="0" err="1">
                <a:solidFill>
                  <a:schemeClr val="tx1"/>
                </a:solidFill>
              </a:rPr>
              <a:t>dengan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Pengawas</a:t>
            </a:r>
            <a:r>
              <a:rPr lang="en-ID" dirty="0">
                <a:solidFill>
                  <a:schemeClr val="tx1"/>
                </a:solidFill>
              </a:rPr>
              <a:t>:</a:t>
            </a:r>
          </a:p>
          <a:p>
            <a:pPr marL="457200" indent="-457200" algn="just">
              <a:buFontTx/>
              <a:buChar char="-"/>
            </a:pPr>
            <a:r>
              <a:rPr lang="en-ID" dirty="0" err="1">
                <a:solidFill>
                  <a:schemeClr val="tx1"/>
                </a:solidFill>
              </a:rPr>
              <a:t>Pengawas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melaporkan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hasil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pengawasan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kepada</a:t>
            </a:r>
            <a:r>
              <a:rPr lang="en-ID" dirty="0">
                <a:solidFill>
                  <a:schemeClr val="tx1"/>
                </a:solidFill>
              </a:rPr>
              <a:t> Pembina </a:t>
            </a:r>
            <a:r>
              <a:rPr lang="en-ID" dirty="0" err="1">
                <a:solidFill>
                  <a:schemeClr val="tx1"/>
                </a:solidFill>
              </a:rPr>
              <a:t>untuk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evaluasi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buFontTx/>
              <a:buChar char="-"/>
            </a:pPr>
            <a:r>
              <a:rPr lang="en-ID" dirty="0">
                <a:solidFill>
                  <a:schemeClr val="tx1"/>
                </a:solidFill>
              </a:rPr>
              <a:t>Pembina </a:t>
            </a:r>
            <a:r>
              <a:rPr lang="en-ID" dirty="0" err="1">
                <a:solidFill>
                  <a:schemeClr val="tx1"/>
                </a:solidFill>
              </a:rPr>
              <a:t>dapat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mengambil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tindakan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berdasarkan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laporan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dari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Pengawas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termasuk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memberikan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teguran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atau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mengganti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Pengurus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  <a:p>
            <a:endParaRPr lang="en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5027174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57742105-B8FC-9AFA-50CA-233B596074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504" y="692696"/>
            <a:ext cx="8568952" cy="5184576"/>
          </a:xfrm>
        </p:spPr>
        <p:txBody>
          <a:bodyPr/>
          <a:lstStyle/>
          <a:p>
            <a:r>
              <a:rPr lang="en-US" dirty="0"/>
              <a:t>	</a:t>
            </a:r>
            <a:endParaRPr lang="en-ID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757BF85-294C-9887-E7E2-3AB1CCB11696}"/>
              </a:ext>
            </a:extLst>
          </p:cNvPr>
          <p:cNvSpPr/>
          <p:nvPr/>
        </p:nvSpPr>
        <p:spPr>
          <a:xfrm>
            <a:off x="611560" y="908720"/>
            <a:ext cx="8136904" cy="4536504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Prosedur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pendirian</a:t>
            </a:r>
            <a:r>
              <a:rPr lang="en-US" dirty="0">
                <a:solidFill>
                  <a:schemeClr val="tx1"/>
                </a:solidFill>
              </a:rPr>
              <a:t> dan </a:t>
            </a:r>
            <a:r>
              <a:rPr lang="en-US" dirty="0" err="1">
                <a:solidFill>
                  <a:schemeClr val="tx1"/>
                </a:solidFill>
              </a:rPr>
              <a:t>pembubaran</a:t>
            </a:r>
            <a:r>
              <a:rPr lang="en-US" dirty="0">
                <a:solidFill>
                  <a:schemeClr val="tx1"/>
                </a:solidFill>
              </a:rPr>
              <a:t> Yayasan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Tahapan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Utama </a:t>
            </a: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Pendirian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ID" sz="18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Pembuatan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Akta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Pendirian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</a:t>
            </a: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Hadapan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Notaris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Pengesahan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oleh Kementerian Hukum dan HAM (</a:t>
            </a: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Kemenkumham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):</a:t>
            </a:r>
            <a:endParaRPr lang="en-ID" sz="18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Persyaratan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Administratif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ID" sz="18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Salinan KTP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pendiri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anggota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organ Yayasan.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Bukti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kekayaan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awal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dipisahkan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pendiri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Rencana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anggaran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dasar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(AD).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NPWP Yayasan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keperluan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perpajakan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en-ID" dirty="0">
                <a:solidFill>
                  <a:schemeClr val="tx1"/>
                </a:solidFill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833650902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AC893B04-F127-8C02-7914-CDFB89805E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337" y="620688"/>
            <a:ext cx="8892480" cy="5400600"/>
          </a:xfrm>
        </p:spPr>
        <p:txBody>
          <a:bodyPr>
            <a:noAutofit/>
          </a:bodyPr>
          <a:lstStyle/>
          <a:p>
            <a:r>
              <a:rPr lang="en-US" sz="2000" dirty="0" err="1">
                <a:solidFill>
                  <a:schemeClr val="tx1"/>
                </a:solidFill>
              </a:rPr>
              <a:t>Alasan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pemubaran</a:t>
            </a:r>
            <a:r>
              <a:rPr lang="en-US" sz="2000" dirty="0">
                <a:solidFill>
                  <a:schemeClr val="tx1"/>
                </a:solidFill>
              </a:rPr>
              <a:t> Yayasan </a:t>
            </a:r>
          </a:p>
          <a:p>
            <a:pPr algn="just"/>
            <a:endParaRPr lang="en-US" sz="2000" dirty="0">
              <a:solidFill>
                <a:schemeClr val="tx1"/>
              </a:solidFill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Pembubaran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Yayasan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diatur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UU No. 16 </a:t>
            </a:r>
            <a:r>
              <a:rPr lang="en-ID" sz="16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Tahun</a:t>
            </a:r>
            <a:r>
              <a:rPr lang="en-ID" sz="1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2001 Pasal 62-65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Alasan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pembubaran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meliputi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ID" sz="1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A. Keputusan Pembina:</a:t>
            </a:r>
            <a:endParaRPr lang="en-ID" sz="16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Yayasan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lagi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mampu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mencapai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tujuannya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Pembina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menilai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bahwa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Yayasan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telah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selesai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menjalankan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misi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utamanya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ID" sz="1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B. </a:t>
            </a:r>
            <a:r>
              <a:rPr lang="en-ID" sz="16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Putusan</a:t>
            </a:r>
            <a:r>
              <a:rPr lang="en-ID" sz="1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Pengadilan</a:t>
            </a:r>
            <a:r>
              <a:rPr lang="en-ID" sz="1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ID" sz="16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Pengadilan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memerintahkan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pembubaran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Yayasan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jika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Yayasan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terbukti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melanggar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hukum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moral,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ketertiban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umum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Yayasan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dinilai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lagi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memenuhi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syarat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sebagai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badan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hukum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ID" sz="1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C. </a:t>
            </a:r>
            <a:r>
              <a:rPr lang="en-ID" sz="16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Ketentuan</a:t>
            </a:r>
            <a:r>
              <a:rPr lang="en-ID" sz="1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Lain:</a:t>
            </a:r>
            <a:endParaRPr lang="en-ID" sz="16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Berdasarkan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anggaran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dasar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Yayasan,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seperti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habisnya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masa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kerja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Yayasan yang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telah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ditentukan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Yayasan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pailit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karena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mampu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memenuhi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kewajibannya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n-ID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6330731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AA32B5A4-308B-7934-92ED-9FD584178D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3528" y="620688"/>
            <a:ext cx="8496944" cy="5616624"/>
          </a:xfrm>
        </p:spPr>
        <p:txBody>
          <a:bodyPr>
            <a:normAutofit/>
          </a:bodyPr>
          <a:lstStyle/>
          <a:p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Hapusnya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Status Badan Hukum Yayasan</a:t>
            </a:r>
          </a:p>
          <a:p>
            <a:pPr algn="just"/>
            <a:endParaRPr lang="en-ID" sz="1900" dirty="0">
              <a:solidFill>
                <a:schemeClr val="tx1"/>
              </a:solidFill>
            </a:endParaRPr>
          </a:p>
          <a:p>
            <a:pPr algn="just"/>
            <a:r>
              <a:rPr lang="en-ID" sz="1900" dirty="0" err="1">
                <a:solidFill>
                  <a:schemeClr val="tx1"/>
                </a:solidFill>
              </a:rPr>
              <a:t>Kondisi</a:t>
            </a:r>
            <a:r>
              <a:rPr lang="en-ID" sz="1900" dirty="0">
                <a:solidFill>
                  <a:schemeClr val="tx1"/>
                </a:solidFill>
              </a:rPr>
              <a:t> yang </a:t>
            </a:r>
            <a:r>
              <a:rPr lang="en-ID" sz="1900" dirty="0" err="1">
                <a:solidFill>
                  <a:schemeClr val="tx1"/>
                </a:solidFill>
              </a:rPr>
              <a:t>Menyebabkan</a:t>
            </a:r>
            <a:r>
              <a:rPr lang="en-ID" sz="1900" dirty="0">
                <a:solidFill>
                  <a:schemeClr val="tx1"/>
                </a:solidFill>
              </a:rPr>
              <a:t> </a:t>
            </a:r>
            <a:r>
              <a:rPr lang="en-ID" sz="1900" dirty="0" err="1">
                <a:solidFill>
                  <a:schemeClr val="tx1"/>
                </a:solidFill>
              </a:rPr>
              <a:t>Hilangnya</a:t>
            </a:r>
            <a:r>
              <a:rPr lang="en-ID" sz="1900" dirty="0">
                <a:solidFill>
                  <a:schemeClr val="tx1"/>
                </a:solidFill>
              </a:rPr>
              <a:t> Status Badan Hukum</a:t>
            </a:r>
          </a:p>
          <a:p>
            <a:pPr algn="just"/>
            <a:r>
              <a:rPr lang="en-ID" sz="1900" dirty="0">
                <a:solidFill>
                  <a:schemeClr val="tx1"/>
                </a:solidFill>
              </a:rPr>
              <a:t>Status badan </a:t>
            </a:r>
            <a:r>
              <a:rPr lang="en-ID" sz="1900" dirty="0" err="1">
                <a:solidFill>
                  <a:schemeClr val="tx1"/>
                </a:solidFill>
              </a:rPr>
              <a:t>hukum</a:t>
            </a:r>
            <a:r>
              <a:rPr lang="en-ID" sz="1900" dirty="0">
                <a:solidFill>
                  <a:schemeClr val="tx1"/>
                </a:solidFill>
              </a:rPr>
              <a:t> Yayasan </a:t>
            </a:r>
            <a:r>
              <a:rPr lang="en-ID" sz="1900" dirty="0" err="1">
                <a:solidFill>
                  <a:schemeClr val="tx1"/>
                </a:solidFill>
              </a:rPr>
              <a:t>dapat</a:t>
            </a:r>
            <a:r>
              <a:rPr lang="en-ID" sz="1900" dirty="0">
                <a:solidFill>
                  <a:schemeClr val="tx1"/>
                </a:solidFill>
              </a:rPr>
              <a:t> </a:t>
            </a:r>
            <a:r>
              <a:rPr lang="en-ID" sz="1900" dirty="0" err="1">
                <a:solidFill>
                  <a:schemeClr val="tx1"/>
                </a:solidFill>
              </a:rPr>
              <a:t>hilang</a:t>
            </a:r>
            <a:r>
              <a:rPr lang="en-ID" sz="1900" dirty="0">
                <a:solidFill>
                  <a:schemeClr val="tx1"/>
                </a:solidFill>
              </a:rPr>
              <a:t> </a:t>
            </a:r>
            <a:r>
              <a:rPr lang="en-ID" sz="1900" dirty="0" err="1">
                <a:solidFill>
                  <a:schemeClr val="tx1"/>
                </a:solidFill>
              </a:rPr>
              <a:t>jika</a:t>
            </a:r>
            <a:r>
              <a:rPr lang="en-ID" sz="1900" dirty="0">
                <a:solidFill>
                  <a:schemeClr val="tx1"/>
                </a:solidFill>
              </a:rPr>
              <a:t>:</a:t>
            </a:r>
          </a:p>
          <a:p>
            <a:pPr algn="just"/>
            <a:r>
              <a:rPr lang="en-ID" sz="1900" dirty="0">
                <a:solidFill>
                  <a:schemeClr val="tx1"/>
                </a:solidFill>
              </a:rPr>
              <a:t>A. </a:t>
            </a:r>
            <a:r>
              <a:rPr lang="en-ID" sz="1900" dirty="0" err="1">
                <a:solidFill>
                  <a:schemeClr val="tx1"/>
                </a:solidFill>
              </a:rPr>
              <a:t>Pembubaran</a:t>
            </a:r>
            <a:r>
              <a:rPr lang="en-ID" sz="1900" dirty="0">
                <a:solidFill>
                  <a:schemeClr val="tx1"/>
                </a:solidFill>
              </a:rPr>
              <a:t> Yayasan (Pasal 63 UU No. 16 </a:t>
            </a:r>
            <a:r>
              <a:rPr lang="en-ID" sz="1900" dirty="0" err="1">
                <a:solidFill>
                  <a:schemeClr val="tx1"/>
                </a:solidFill>
              </a:rPr>
              <a:t>Tahun</a:t>
            </a:r>
            <a:r>
              <a:rPr lang="en-ID" sz="1900" dirty="0">
                <a:solidFill>
                  <a:schemeClr val="tx1"/>
                </a:solidFill>
              </a:rPr>
              <a:t> 2001):</a:t>
            </a:r>
          </a:p>
          <a:p>
            <a:pPr algn="just"/>
            <a:r>
              <a:rPr lang="en-ID" sz="1900" dirty="0">
                <a:solidFill>
                  <a:schemeClr val="tx1"/>
                </a:solidFill>
              </a:rPr>
              <a:t>1. Keputusan Pembina:</a:t>
            </a:r>
          </a:p>
          <a:p>
            <a:pPr algn="just"/>
            <a:r>
              <a:rPr lang="en-ID" sz="1900" dirty="0">
                <a:solidFill>
                  <a:schemeClr val="tx1"/>
                </a:solidFill>
              </a:rPr>
              <a:t>Yayasan </a:t>
            </a:r>
            <a:r>
              <a:rPr lang="en-ID" sz="1900" dirty="0" err="1">
                <a:solidFill>
                  <a:schemeClr val="tx1"/>
                </a:solidFill>
              </a:rPr>
              <a:t>dibubarkan</a:t>
            </a:r>
            <a:r>
              <a:rPr lang="en-ID" sz="1900" dirty="0">
                <a:solidFill>
                  <a:schemeClr val="tx1"/>
                </a:solidFill>
              </a:rPr>
              <a:t> </a:t>
            </a:r>
            <a:r>
              <a:rPr lang="en-ID" sz="1900" dirty="0" err="1">
                <a:solidFill>
                  <a:schemeClr val="tx1"/>
                </a:solidFill>
              </a:rPr>
              <a:t>atas</a:t>
            </a:r>
            <a:r>
              <a:rPr lang="en-ID" sz="1900" dirty="0">
                <a:solidFill>
                  <a:schemeClr val="tx1"/>
                </a:solidFill>
              </a:rPr>
              <a:t> </a:t>
            </a:r>
            <a:r>
              <a:rPr lang="en-ID" sz="1900" dirty="0" err="1">
                <a:solidFill>
                  <a:schemeClr val="tx1"/>
                </a:solidFill>
              </a:rPr>
              <a:t>dasar</a:t>
            </a:r>
            <a:r>
              <a:rPr lang="en-ID" sz="1900" dirty="0">
                <a:solidFill>
                  <a:schemeClr val="tx1"/>
                </a:solidFill>
              </a:rPr>
              <a:t> </a:t>
            </a:r>
            <a:r>
              <a:rPr lang="en-ID" sz="1900" dirty="0" err="1">
                <a:solidFill>
                  <a:schemeClr val="tx1"/>
                </a:solidFill>
              </a:rPr>
              <a:t>keputusan</a:t>
            </a:r>
            <a:r>
              <a:rPr lang="en-ID" sz="1900" dirty="0">
                <a:solidFill>
                  <a:schemeClr val="tx1"/>
                </a:solidFill>
              </a:rPr>
              <a:t> organ Pembina </a:t>
            </a:r>
            <a:r>
              <a:rPr lang="en-ID" sz="1900" dirty="0" err="1">
                <a:solidFill>
                  <a:schemeClr val="tx1"/>
                </a:solidFill>
              </a:rPr>
              <a:t>karena</a:t>
            </a:r>
            <a:r>
              <a:rPr lang="en-ID" sz="1900" dirty="0">
                <a:solidFill>
                  <a:schemeClr val="tx1"/>
                </a:solidFill>
              </a:rPr>
              <a:t> </a:t>
            </a:r>
            <a:r>
              <a:rPr lang="en-ID" sz="1900" dirty="0" err="1">
                <a:solidFill>
                  <a:schemeClr val="tx1"/>
                </a:solidFill>
              </a:rPr>
              <a:t>tujuan</a:t>
            </a:r>
            <a:r>
              <a:rPr lang="en-ID" sz="1900" dirty="0">
                <a:solidFill>
                  <a:schemeClr val="tx1"/>
                </a:solidFill>
              </a:rPr>
              <a:t> Yayasan </a:t>
            </a:r>
            <a:r>
              <a:rPr lang="en-ID" sz="1900" dirty="0" err="1">
                <a:solidFill>
                  <a:schemeClr val="tx1"/>
                </a:solidFill>
              </a:rPr>
              <a:t>telah</a:t>
            </a:r>
            <a:r>
              <a:rPr lang="en-ID" sz="1900" dirty="0">
                <a:solidFill>
                  <a:schemeClr val="tx1"/>
                </a:solidFill>
              </a:rPr>
              <a:t> </a:t>
            </a:r>
            <a:r>
              <a:rPr lang="en-ID" sz="1900" dirty="0" err="1">
                <a:solidFill>
                  <a:schemeClr val="tx1"/>
                </a:solidFill>
              </a:rPr>
              <a:t>tercapai</a:t>
            </a:r>
            <a:r>
              <a:rPr lang="en-ID" sz="1900" dirty="0">
                <a:solidFill>
                  <a:schemeClr val="tx1"/>
                </a:solidFill>
              </a:rPr>
              <a:t>, </a:t>
            </a:r>
            <a:r>
              <a:rPr lang="en-ID" sz="1900" dirty="0" err="1">
                <a:solidFill>
                  <a:schemeClr val="tx1"/>
                </a:solidFill>
              </a:rPr>
              <a:t>tidak</a:t>
            </a:r>
            <a:r>
              <a:rPr lang="en-ID" sz="1900" dirty="0">
                <a:solidFill>
                  <a:schemeClr val="tx1"/>
                </a:solidFill>
              </a:rPr>
              <a:t> </a:t>
            </a:r>
            <a:r>
              <a:rPr lang="en-ID" sz="1900" dirty="0" err="1">
                <a:solidFill>
                  <a:schemeClr val="tx1"/>
                </a:solidFill>
              </a:rPr>
              <a:t>dapat</a:t>
            </a:r>
            <a:r>
              <a:rPr lang="en-ID" sz="1900" dirty="0">
                <a:solidFill>
                  <a:schemeClr val="tx1"/>
                </a:solidFill>
              </a:rPr>
              <a:t> </a:t>
            </a:r>
            <a:r>
              <a:rPr lang="en-ID" sz="1900" dirty="0" err="1">
                <a:solidFill>
                  <a:schemeClr val="tx1"/>
                </a:solidFill>
              </a:rPr>
              <a:t>tercapai</a:t>
            </a:r>
            <a:r>
              <a:rPr lang="en-ID" sz="1900" dirty="0">
                <a:solidFill>
                  <a:schemeClr val="tx1"/>
                </a:solidFill>
              </a:rPr>
              <a:t>, </a:t>
            </a:r>
            <a:r>
              <a:rPr lang="en-ID" sz="1900" dirty="0" err="1">
                <a:solidFill>
                  <a:schemeClr val="tx1"/>
                </a:solidFill>
              </a:rPr>
              <a:t>atau</a:t>
            </a:r>
            <a:r>
              <a:rPr lang="en-ID" sz="1900" dirty="0">
                <a:solidFill>
                  <a:schemeClr val="tx1"/>
                </a:solidFill>
              </a:rPr>
              <a:t> </a:t>
            </a:r>
            <a:r>
              <a:rPr lang="en-ID" sz="1900" dirty="0" err="1">
                <a:solidFill>
                  <a:schemeClr val="tx1"/>
                </a:solidFill>
              </a:rPr>
              <a:t>habis</a:t>
            </a:r>
            <a:r>
              <a:rPr lang="en-ID" sz="1900" dirty="0">
                <a:solidFill>
                  <a:schemeClr val="tx1"/>
                </a:solidFill>
              </a:rPr>
              <a:t> masa </a:t>
            </a:r>
            <a:r>
              <a:rPr lang="en-ID" sz="1900" dirty="0" err="1">
                <a:solidFill>
                  <a:schemeClr val="tx1"/>
                </a:solidFill>
              </a:rPr>
              <a:t>berlaku</a:t>
            </a:r>
            <a:r>
              <a:rPr lang="en-ID" sz="1900" dirty="0">
                <a:solidFill>
                  <a:schemeClr val="tx1"/>
                </a:solidFill>
              </a:rPr>
              <a:t> </a:t>
            </a:r>
            <a:r>
              <a:rPr lang="en-ID" sz="1900" dirty="0" err="1">
                <a:solidFill>
                  <a:schemeClr val="tx1"/>
                </a:solidFill>
              </a:rPr>
              <a:t>sesuai</a:t>
            </a:r>
            <a:r>
              <a:rPr lang="en-ID" sz="1900" dirty="0">
                <a:solidFill>
                  <a:schemeClr val="tx1"/>
                </a:solidFill>
              </a:rPr>
              <a:t> </a:t>
            </a:r>
            <a:r>
              <a:rPr lang="en-ID" sz="1900" dirty="0" err="1">
                <a:solidFill>
                  <a:schemeClr val="tx1"/>
                </a:solidFill>
              </a:rPr>
              <a:t>anggaran</a:t>
            </a:r>
            <a:r>
              <a:rPr lang="en-ID" sz="1900" dirty="0">
                <a:solidFill>
                  <a:schemeClr val="tx1"/>
                </a:solidFill>
              </a:rPr>
              <a:t> </a:t>
            </a:r>
            <a:r>
              <a:rPr lang="en-ID" sz="1900" dirty="0" err="1">
                <a:solidFill>
                  <a:schemeClr val="tx1"/>
                </a:solidFill>
              </a:rPr>
              <a:t>dasar</a:t>
            </a:r>
            <a:r>
              <a:rPr lang="en-ID" sz="1900" dirty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ID" sz="1900" dirty="0">
              <a:solidFill>
                <a:schemeClr val="tx1"/>
              </a:solidFill>
            </a:endParaRPr>
          </a:p>
          <a:p>
            <a:pPr algn="just"/>
            <a:r>
              <a:rPr lang="en-ID" sz="1900" dirty="0">
                <a:solidFill>
                  <a:schemeClr val="tx1"/>
                </a:solidFill>
              </a:rPr>
              <a:t>2. </a:t>
            </a:r>
            <a:r>
              <a:rPr lang="en-ID" sz="1900" dirty="0" err="1">
                <a:solidFill>
                  <a:schemeClr val="tx1"/>
                </a:solidFill>
              </a:rPr>
              <a:t>Putusan</a:t>
            </a:r>
            <a:r>
              <a:rPr lang="en-ID" sz="1900" dirty="0">
                <a:solidFill>
                  <a:schemeClr val="tx1"/>
                </a:solidFill>
              </a:rPr>
              <a:t> </a:t>
            </a:r>
            <a:r>
              <a:rPr lang="en-ID" sz="1900" dirty="0" err="1">
                <a:solidFill>
                  <a:schemeClr val="tx1"/>
                </a:solidFill>
              </a:rPr>
              <a:t>Pengadilan</a:t>
            </a:r>
            <a:r>
              <a:rPr lang="en-ID" sz="1900" dirty="0">
                <a:solidFill>
                  <a:schemeClr val="tx1"/>
                </a:solidFill>
              </a:rPr>
              <a:t>:</a:t>
            </a:r>
          </a:p>
          <a:p>
            <a:pPr algn="just"/>
            <a:r>
              <a:rPr lang="en-ID" sz="1900" dirty="0" err="1">
                <a:solidFill>
                  <a:schemeClr val="tx1"/>
                </a:solidFill>
              </a:rPr>
              <a:t>Pembubaran</a:t>
            </a:r>
            <a:r>
              <a:rPr lang="en-ID" sz="1900" dirty="0">
                <a:solidFill>
                  <a:schemeClr val="tx1"/>
                </a:solidFill>
              </a:rPr>
              <a:t> </a:t>
            </a:r>
            <a:r>
              <a:rPr lang="en-ID" sz="1900" dirty="0" err="1">
                <a:solidFill>
                  <a:schemeClr val="tx1"/>
                </a:solidFill>
              </a:rPr>
              <a:t>berdasarkan</a:t>
            </a:r>
            <a:r>
              <a:rPr lang="en-ID" sz="1900" dirty="0">
                <a:solidFill>
                  <a:schemeClr val="tx1"/>
                </a:solidFill>
              </a:rPr>
              <a:t> </a:t>
            </a:r>
            <a:r>
              <a:rPr lang="en-ID" sz="1900" dirty="0" err="1">
                <a:solidFill>
                  <a:schemeClr val="tx1"/>
                </a:solidFill>
              </a:rPr>
              <a:t>putusan</a:t>
            </a:r>
            <a:r>
              <a:rPr lang="en-ID" sz="1900" dirty="0">
                <a:solidFill>
                  <a:schemeClr val="tx1"/>
                </a:solidFill>
              </a:rPr>
              <a:t> </a:t>
            </a:r>
            <a:r>
              <a:rPr lang="en-ID" sz="1900" dirty="0" err="1">
                <a:solidFill>
                  <a:schemeClr val="tx1"/>
                </a:solidFill>
              </a:rPr>
              <a:t>pengadilan</a:t>
            </a:r>
            <a:r>
              <a:rPr lang="en-ID" sz="1900" dirty="0">
                <a:solidFill>
                  <a:schemeClr val="tx1"/>
                </a:solidFill>
              </a:rPr>
              <a:t> </a:t>
            </a:r>
            <a:r>
              <a:rPr lang="en-ID" sz="1900" dirty="0" err="1">
                <a:solidFill>
                  <a:schemeClr val="tx1"/>
                </a:solidFill>
              </a:rPr>
              <a:t>jika</a:t>
            </a:r>
            <a:r>
              <a:rPr lang="en-ID" sz="1900" dirty="0">
                <a:solidFill>
                  <a:schemeClr val="tx1"/>
                </a:solidFill>
              </a:rPr>
              <a:t>: </a:t>
            </a:r>
          </a:p>
          <a:p>
            <a:pPr algn="just"/>
            <a:r>
              <a:rPr lang="en-ID" sz="1900" dirty="0">
                <a:solidFill>
                  <a:schemeClr val="tx1"/>
                </a:solidFill>
              </a:rPr>
              <a:t>Yayasan </a:t>
            </a:r>
            <a:r>
              <a:rPr lang="en-ID" sz="1900" dirty="0" err="1">
                <a:solidFill>
                  <a:schemeClr val="tx1"/>
                </a:solidFill>
              </a:rPr>
              <a:t>melanggar</a:t>
            </a:r>
            <a:r>
              <a:rPr lang="en-ID" sz="1900" dirty="0">
                <a:solidFill>
                  <a:schemeClr val="tx1"/>
                </a:solidFill>
              </a:rPr>
              <a:t> </a:t>
            </a:r>
            <a:r>
              <a:rPr lang="en-ID" sz="1900" dirty="0" err="1">
                <a:solidFill>
                  <a:schemeClr val="tx1"/>
                </a:solidFill>
              </a:rPr>
              <a:t>hukum</a:t>
            </a:r>
            <a:r>
              <a:rPr lang="en-ID" sz="1900" dirty="0">
                <a:solidFill>
                  <a:schemeClr val="tx1"/>
                </a:solidFill>
              </a:rPr>
              <a:t>, </a:t>
            </a:r>
            <a:r>
              <a:rPr lang="en-ID" sz="1900" dirty="0" err="1">
                <a:solidFill>
                  <a:schemeClr val="tx1"/>
                </a:solidFill>
              </a:rPr>
              <a:t>ketertiban</a:t>
            </a:r>
            <a:r>
              <a:rPr lang="en-ID" sz="1900" dirty="0">
                <a:solidFill>
                  <a:schemeClr val="tx1"/>
                </a:solidFill>
              </a:rPr>
              <a:t> </a:t>
            </a:r>
            <a:r>
              <a:rPr lang="en-ID" sz="1900" dirty="0" err="1">
                <a:solidFill>
                  <a:schemeClr val="tx1"/>
                </a:solidFill>
              </a:rPr>
              <a:t>umum</a:t>
            </a:r>
            <a:r>
              <a:rPr lang="en-ID" sz="1900" dirty="0">
                <a:solidFill>
                  <a:schemeClr val="tx1"/>
                </a:solidFill>
              </a:rPr>
              <a:t>, </a:t>
            </a:r>
            <a:r>
              <a:rPr lang="en-ID" sz="1900" dirty="0" err="1">
                <a:solidFill>
                  <a:schemeClr val="tx1"/>
                </a:solidFill>
              </a:rPr>
              <a:t>atau</a:t>
            </a:r>
            <a:r>
              <a:rPr lang="en-ID" sz="1900" dirty="0">
                <a:solidFill>
                  <a:schemeClr val="tx1"/>
                </a:solidFill>
              </a:rPr>
              <a:t> moral.</a:t>
            </a:r>
          </a:p>
          <a:p>
            <a:pPr algn="just"/>
            <a:r>
              <a:rPr lang="en-ID" sz="1900" dirty="0">
                <a:solidFill>
                  <a:schemeClr val="tx1"/>
                </a:solidFill>
              </a:rPr>
              <a:t>Yayasan </a:t>
            </a:r>
            <a:r>
              <a:rPr lang="en-ID" sz="1900" dirty="0" err="1">
                <a:solidFill>
                  <a:schemeClr val="tx1"/>
                </a:solidFill>
              </a:rPr>
              <a:t>dinyatakan</a:t>
            </a:r>
            <a:r>
              <a:rPr lang="en-ID" sz="1900" dirty="0">
                <a:solidFill>
                  <a:schemeClr val="tx1"/>
                </a:solidFill>
              </a:rPr>
              <a:t> </a:t>
            </a:r>
            <a:r>
              <a:rPr lang="en-ID" sz="1900" dirty="0" err="1">
                <a:solidFill>
                  <a:schemeClr val="tx1"/>
                </a:solidFill>
              </a:rPr>
              <a:t>pailit</a:t>
            </a:r>
            <a:r>
              <a:rPr lang="en-ID" sz="1900" dirty="0">
                <a:solidFill>
                  <a:schemeClr val="tx1"/>
                </a:solidFill>
              </a:rPr>
              <a:t> oleh </a:t>
            </a:r>
            <a:r>
              <a:rPr lang="en-ID" sz="1900" dirty="0" err="1">
                <a:solidFill>
                  <a:schemeClr val="tx1"/>
                </a:solidFill>
              </a:rPr>
              <a:t>pengadilan</a:t>
            </a:r>
            <a:r>
              <a:rPr lang="en-ID" sz="1900" dirty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ID" sz="1900" dirty="0">
              <a:solidFill>
                <a:schemeClr val="tx1"/>
              </a:solidFill>
            </a:endParaRPr>
          </a:p>
          <a:p>
            <a:pPr algn="just"/>
            <a:r>
              <a:rPr lang="en-ID" sz="1900" dirty="0" err="1">
                <a:solidFill>
                  <a:schemeClr val="tx1"/>
                </a:solidFill>
              </a:rPr>
              <a:t>Sebab</a:t>
            </a:r>
            <a:r>
              <a:rPr lang="en-ID" sz="1900" dirty="0">
                <a:solidFill>
                  <a:schemeClr val="tx1"/>
                </a:solidFill>
              </a:rPr>
              <a:t> Lain: </a:t>
            </a:r>
          </a:p>
          <a:p>
            <a:pPr algn="just"/>
            <a:r>
              <a:rPr lang="en-ID" sz="1900" dirty="0" err="1">
                <a:solidFill>
                  <a:schemeClr val="tx1"/>
                </a:solidFill>
              </a:rPr>
              <a:t>Tidak</a:t>
            </a:r>
            <a:r>
              <a:rPr lang="en-ID" sz="1900" dirty="0">
                <a:solidFill>
                  <a:schemeClr val="tx1"/>
                </a:solidFill>
              </a:rPr>
              <a:t> </a:t>
            </a:r>
            <a:r>
              <a:rPr lang="en-ID" sz="1900" dirty="0" err="1">
                <a:solidFill>
                  <a:schemeClr val="tx1"/>
                </a:solidFill>
              </a:rPr>
              <a:t>memenuhi</a:t>
            </a:r>
            <a:r>
              <a:rPr lang="en-ID" sz="1900" dirty="0">
                <a:solidFill>
                  <a:schemeClr val="tx1"/>
                </a:solidFill>
              </a:rPr>
              <a:t> </a:t>
            </a:r>
            <a:r>
              <a:rPr lang="en-ID" sz="1900" dirty="0" err="1">
                <a:solidFill>
                  <a:schemeClr val="tx1"/>
                </a:solidFill>
              </a:rPr>
              <a:t>persyaratan</a:t>
            </a:r>
            <a:r>
              <a:rPr lang="en-ID" sz="1900" dirty="0">
                <a:solidFill>
                  <a:schemeClr val="tx1"/>
                </a:solidFill>
              </a:rPr>
              <a:t> </a:t>
            </a:r>
            <a:r>
              <a:rPr lang="en-ID" sz="1900" dirty="0" err="1">
                <a:solidFill>
                  <a:schemeClr val="tx1"/>
                </a:solidFill>
              </a:rPr>
              <a:t>sebagai</a:t>
            </a:r>
            <a:r>
              <a:rPr lang="en-ID" sz="1900" dirty="0">
                <a:solidFill>
                  <a:schemeClr val="tx1"/>
                </a:solidFill>
              </a:rPr>
              <a:t> badan </a:t>
            </a:r>
            <a:r>
              <a:rPr lang="en-ID" sz="1900" dirty="0" err="1">
                <a:solidFill>
                  <a:schemeClr val="tx1"/>
                </a:solidFill>
              </a:rPr>
              <a:t>hukum</a:t>
            </a:r>
            <a:r>
              <a:rPr lang="en-ID" sz="1900" dirty="0">
                <a:solidFill>
                  <a:schemeClr val="tx1"/>
                </a:solidFill>
              </a:rPr>
              <a:t> </a:t>
            </a:r>
            <a:r>
              <a:rPr lang="en-ID" sz="1900" dirty="0" err="1">
                <a:solidFill>
                  <a:schemeClr val="tx1"/>
                </a:solidFill>
              </a:rPr>
              <a:t>sesuai</a:t>
            </a:r>
            <a:r>
              <a:rPr lang="en-ID" sz="1900" dirty="0">
                <a:solidFill>
                  <a:schemeClr val="tx1"/>
                </a:solidFill>
              </a:rPr>
              <a:t> </a:t>
            </a:r>
            <a:r>
              <a:rPr lang="en-ID" sz="1900" dirty="0" err="1">
                <a:solidFill>
                  <a:schemeClr val="tx1"/>
                </a:solidFill>
              </a:rPr>
              <a:t>peraturan</a:t>
            </a:r>
            <a:r>
              <a:rPr lang="en-ID" sz="1900" dirty="0">
                <a:solidFill>
                  <a:schemeClr val="tx1"/>
                </a:solidFill>
              </a:rPr>
              <a:t> yang </a:t>
            </a:r>
            <a:r>
              <a:rPr lang="en-ID" sz="1900" dirty="0" err="1">
                <a:solidFill>
                  <a:schemeClr val="tx1"/>
                </a:solidFill>
              </a:rPr>
              <a:t>berlaku</a:t>
            </a:r>
            <a:endParaRPr lang="en-ID" sz="1900" dirty="0">
              <a:solidFill>
                <a:schemeClr val="tx1"/>
              </a:solidFill>
            </a:endParaRPr>
          </a:p>
          <a:p>
            <a:pPr algn="just"/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70161182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12ECF28B-5E06-240F-8A9E-73C8E3862A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520" y="692696"/>
            <a:ext cx="8712968" cy="4946104"/>
          </a:xfrm>
        </p:spPr>
        <p:txBody>
          <a:bodyPr/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Penyelesaian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Likuidasi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ID" sz="1800" b="1" kern="1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Proses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likuidasi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selesai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termasuk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pelunasan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utang dan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penyelesaian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aset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Laporan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likuidasi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diterima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oleh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pihak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berwenang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C. </a:t>
            </a: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Ada </a:t>
            </a: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Permohonan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Perpanjangan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ID" sz="18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Jika Yayasan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memiliki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batas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waktu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ditentukan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anggaran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dasar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tetapi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mengajukan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perpanjangan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status badan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hukumnya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otomatis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hilang</a:t>
            </a:r>
            <a:endParaRPr lang="en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5598689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99DB49C9-B0D0-93CF-C5AD-2232CC6656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520" y="764704"/>
            <a:ext cx="8568952" cy="5400600"/>
          </a:xfrm>
        </p:spPr>
        <p:txBody>
          <a:bodyPr>
            <a:norm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Latihan </a:t>
            </a: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Soal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en-ID" sz="1800" b="1" kern="1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Topik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Diskusi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ID" sz="18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Bagaimana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menjaga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independensi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antara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Pembina, </a:t>
            </a: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Pengurus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dan </a:t>
            </a: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Pengawas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Yayasan?</a:t>
            </a:r>
            <a:endParaRPr lang="en-ID" sz="18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Apa </a:t>
            </a: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saja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tantangan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hukum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sering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dihadapi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Yayasan </a:t>
            </a: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pengelolaan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asetnya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en-ID" sz="18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Bagaimana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cara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Yayasan </a:t>
            </a: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meningkatkan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transparansi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akuntabilitas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kepada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masyarakat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en-ID" sz="18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Apa </a:t>
            </a: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dampaknya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jika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Yayasan </a:t>
            </a: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melanggar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ketentuan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nirlaba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en-ID" sz="18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Bagaimana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strategi Yayasan </a:t>
            </a: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menghadapi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sengketa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hukum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internal </a:t>
            </a: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eksternal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en-ID" sz="18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0199747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AB450397-FDE3-8B4E-B45C-4EDCA95890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520" y="955948"/>
            <a:ext cx="8640960" cy="4946104"/>
          </a:xfrm>
        </p:spPr>
        <p:txBody>
          <a:bodyPr>
            <a:normAutofit/>
          </a:bodyPr>
          <a:lstStyle/>
          <a:p>
            <a:endParaRPr lang="en-US" sz="5000" dirty="0"/>
          </a:p>
          <a:p>
            <a:endParaRPr lang="en-US" sz="5000" dirty="0"/>
          </a:p>
          <a:p>
            <a:r>
              <a:rPr lang="en-US" sz="5000" dirty="0"/>
              <a:t>THANK YOU</a:t>
            </a:r>
            <a:endParaRPr lang="en-ID" sz="5000" dirty="0"/>
          </a:p>
        </p:txBody>
      </p:sp>
    </p:spTree>
    <p:extLst>
      <p:ext uri="{BB962C8B-B14F-4D97-AF65-F5344CB8AC3E}">
        <p14:creationId xmlns:p14="http://schemas.microsoft.com/office/powerpoint/2010/main" val="3158652231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611560" y="803735"/>
            <a:ext cx="8229600" cy="83919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YAYASAN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340768"/>
            <a:ext cx="8229600" cy="47853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689D216-7FC4-8A12-5B87-A3342BE711F7}"/>
              </a:ext>
            </a:extLst>
          </p:cNvPr>
          <p:cNvSpPr/>
          <p:nvPr/>
        </p:nvSpPr>
        <p:spPr>
          <a:xfrm>
            <a:off x="272117" y="1760364"/>
            <a:ext cx="3034680" cy="83919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Pengertian</a:t>
            </a:r>
            <a:r>
              <a:rPr lang="en-US" dirty="0"/>
              <a:t> Yayasan</a:t>
            </a:r>
            <a:endParaRPr lang="en-ID" dirty="0"/>
          </a:p>
        </p:txBody>
      </p:sp>
      <p:sp>
        <p:nvSpPr>
          <p:cNvPr id="10" name="Arrow: Down 9">
            <a:extLst>
              <a:ext uri="{FF2B5EF4-FFF2-40B4-BE49-F238E27FC236}">
                <a16:creationId xmlns:a16="http://schemas.microsoft.com/office/drawing/2014/main" id="{142E14C9-BFD1-88D7-541A-01E1B6DFC441}"/>
              </a:ext>
            </a:extLst>
          </p:cNvPr>
          <p:cNvSpPr/>
          <p:nvPr/>
        </p:nvSpPr>
        <p:spPr>
          <a:xfrm>
            <a:off x="971818" y="2531610"/>
            <a:ext cx="1224136" cy="1249040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654A608-7ED0-13BA-03CD-C7720FD118D7}"/>
              </a:ext>
            </a:extLst>
          </p:cNvPr>
          <p:cNvSpPr/>
          <p:nvPr/>
        </p:nvSpPr>
        <p:spPr>
          <a:xfrm>
            <a:off x="107504" y="3739909"/>
            <a:ext cx="8579296" cy="224156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Yayasan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badan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hukum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didirikan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tujuan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sosial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keagamaan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dan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kemanusiaan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D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Ciri </a:t>
            </a:r>
            <a:r>
              <a:rPr lang="en-ID" kern="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utama</a:t>
            </a:r>
            <a:r>
              <a:rPr lang="en-ID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Yayasan: 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AutoNum type="arabicPeriod"/>
            </a:pP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Bersifat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nirlaba</a:t>
            </a:r>
            <a:endParaRPr lang="en-ID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AutoNum type="arabicPeriod"/>
            </a:pPr>
            <a:r>
              <a:rPr lang="en-ID" kern="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Kekayaan</a:t>
            </a:r>
            <a:r>
              <a:rPr lang="en-ID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dipisahkan</a:t>
            </a:r>
            <a:r>
              <a:rPr lang="en-ID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ID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kekayaan</a:t>
            </a:r>
            <a:r>
              <a:rPr lang="en-ID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pendiri</a:t>
            </a:r>
            <a:r>
              <a:rPr lang="en-ID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AutoNum type="arabicPeriod"/>
            </a:pP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Menggunakan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kekayaan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mencapai</a:t>
            </a:r>
            <a:r>
              <a:rPr lang="en-ID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tujuan</a:t>
            </a:r>
            <a:r>
              <a:rPr lang="en-ID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tertentu</a:t>
            </a:r>
            <a:r>
              <a:rPr lang="en-ID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n-ID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Arrow: Bent 12">
            <a:extLst>
              <a:ext uri="{FF2B5EF4-FFF2-40B4-BE49-F238E27FC236}">
                <a16:creationId xmlns:a16="http://schemas.microsoft.com/office/drawing/2014/main" id="{BC603D53-E8C7-F77B-DC09-CCA2F7ADAE84}"/>
              </a:ext>
            </a:extLst>
          </p:cNvPr>
          <p:cNvSpPr/>
          <p:nvPr/>
        </p:nvSpPr>
        <p:spPr>
          <a:xfrm>
            <a:off x="4083414" y="2618359"/>
            <a:ext cx="1183070" cy="1125287"/>
          </a:xfrm>
          <a:prstGeom prst="bentArrow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C16876F-5AB0-506A-020B-3B756AC68A6C}"/>
              </a:ext>
            </a:extLst>
          </p:cNvPr>
          <p:cNvSpPr/>
          <p:nvPr/>
        </p:nvSpPr>
        <p:spPr>
          <a:xfrm>
            <a:off x="5266484" y="2469930"/>
            <a:ext cx="3420316" cy="112528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Dasar Hukum Yayasan : UU No. 16 </a:t>
            </a:r>
            <a:r>
              <a:rPr lang="en-US" dirty="0" err="1"/>
              <a:t>Tahun</a:t>
            </a:r>
            <a:r>
              <a:rPr lang="en-US" dirty="0"/>
              <a:t> 2001 </a:t>
            </a:r>
            <a:r>
              <a:rPr lang="en-US" dirty="0" err="1"/>
              <a:t>tentang</a:t>
            </a:r>
            <a:r>
              <a:rPr lang="en-US" dirty="0"/>
              <a:t> Yayasan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UU No. 28 </a:t>
            </a:r>
            <a:r>
              <a:rPr lang="en-US" dirty="0" err="1"/>
              <a:t>Tahun</a:t>
            </a:r>
            <a:r>
              <a:rPr lang="en-US" dirty="0"/>
              <a:t> 2004 </a:t>
            </a:r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47F225BD-2288-AC38-B327-462177AC6A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3528" y="908720"/>
            <a:ext cx="8424936" cy="4730080"/>
          </a:xfrm>
        </p:spPr>
        <p:txBody>
          <a:bodyPr/>
          <a:lstStyle/>
          <a:p>
            <a:pPr algn="just"/>
            <a:r>
              <a:rPr lang="en-US" dirty="0">
                <a:solidFill>
                  <a:schemeClr val="tx1"/>
                </a:solidFill>
              </a:rPr>
              <a:t>Awal Mula </a:t>
            </a:r>
            <a:r>
              <a:rPr lang="en-US" dirty="0" err="1">
                <a:solidFill>
                  <a:schemeClr val="tx1"/>
                </a:solidFill>
              </a:rPr>
              <a:t>Perkembangan</a:t>
            </a:r>
            <a:r>
              <a:rPr lang="en-US" dirty="0">
                <a:solidFill>
                  <a:schemeClr val="tx1"/>
                </a:solidFill>
              </a:rPr>
              <a:t> Yayasan di Indonesia 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/>
                </a:solidFill>
              </a:rPr>
              <a:t>Era </a:t>
            </a:r>
            <a:r>
              <a:rPr lang="en-US" dirty="0" err="1">
                <a:solidFill>
                  <a:schemeClr val="tx1"/>
                </a:solidFill>
              </a:rPr>
              <a:t>Pra</a:t>
            </a:r>
            <a:r>
              <a:rPr lang="en-US" dirty="0">
                <a:solidFill>
                  <a:schemeClr val="tx1"/>
                </a:solidFill>
              </a:rPr>
              <a:t>-Hukum </a:t>
            </a:r>
            <a:r>
              <a:rPr lang="en-US" dirty="0" err="1">
                <a:solidFill>
                  <a:schemeClr val="tx1"/>
                </a:solidFill>
              </a:rPr>
              <a:t>Tertulis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Konsep</a:t>
            </a:r>
            <a:r>
              <a:rPr lang="en-US" dirty="0">
                <a:solidFill>
                  <a:schemeClr val="tx1"/>
                </a:solidFill>
              </a:rPr>
              <a:t> Yayasan </a:t>
            </a:r>
            <a:r>
              <a:rPr lang="en-US" dirty="0" err="1">
                <a:solidFill>
                  <a:schemeClr val="tx1"/>
                </a:solidFill>
              </a:rPr>
              <a:t>sudah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dikenal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masyarakat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tradisional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sering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berbentuk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lembaga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sosial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berbasis</a:t>
            </a:r>
            <a:r>
              <a:rPr lang="en-US" dirty="0">
                <a:solidFill>
                  <a:schemeClr val="tx1"/>
                </a:solidFill>
              </a:rPr>
              <a:t> agama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budaya</a:t>
            </a:r>
            <a:endParaRPr lang="en-US" dirty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/>
                </a:solidFill>
              </a:rPr>
              <a:t>Era </a:t>
            </a:r>
            <a:r>
              <a:rPr lang="en-US" dirty="0" err="1">
                <a:solidFill>
                  <a:schemeClr val="tx1"/>
                </a:solidFill>
              </a:rPr>
              <a:t>Kolonial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Bentuk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awal</a:t>
            </a:r>
            <a:r>
              <a:rPr lang="en-US" dirty="0">
                <a:solidFill>
                  <a:schemeClr val="tx1"/>
                </a:solidFill>
              </a:rPr>
              <a:t> Yayasan </a:t>
            </a:r>
            <a:r>
              <a:rPr lang="en-US" dirty="0" err="1">
                <a:solidFill>
                  <a:schemeClr val="tx1"/>
                </a:solidFill>
              </a:rPr>
              <a:t>berkembang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melalui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organisasi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keagamaan</a:t>
            </a:r>
            <a:r>
              <a:rPr lang="en-US" dirty="0">
                <a:solidFill>
                  <a:schemeClr val="tx1"/>
                </a:solidFill>
              </a:rPr>
              <a:t> dan </a:t>
            </a:r>
            <a:r>
              <a:rPr lang="en-US" dirty="0" err="1">
                <a:solidFill>
                  <a:schemeClr val="tx1"/>
                </a:solidFill>
              </a:rPr>
              <a:t>sosial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seperti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sekolah-sekolah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misionaris</a:t>
            </a:r>
            <a:r>
              <a:rPr lang="en-US" dirty="0">
                <a:solidFill>
                  <a:schemeClr val="tx1"/>
                </a:solidFill>
              </a:rPr>
              <a:t> dan </a:t>
            </a:r>
            <a:r>
              <a:rPr lang="en-US" dirty="0" err="1">
                <a:solidFill>
                  <a:schemeClr val="tx1"/>
                </a:solidFill>
              </a:rPr>
              <a:t>rumah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sakit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</a:rPr>
              <a:t>Pasca-Kemerdekaan</a:t>
            </a:r>
            <a:r>
              <a:rPr lang="en-US" dirty="0">
                <a:solidFill>
                  <a:schemeClr val="tx1"/>
                </a:solidFill>
              </a:rPr>
              <a:t>: Yayasan </a:t>
            </a:r>
            <a:r>
              <a:rPr lang="en-US" dirty="0" err="1">
                <a:solidFill>
                  <a:schemeClr val="tx1"/>
                </a:solidFill>
              </a:rPr>
              <a:t>mulai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diatur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lebih</a:t>
            </a:r>
            <a:r>
              <a:rPr lang="en-US" dirty="0">
                <a:solidFill>
                  <a:schemeClr val="tx1"/>
                </a:solidFill>
              </a:rPr>
              <a:t> formal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mendukung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pembangunan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nasional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terutama</a:t>
            </a:r>
            <a:r>
              <a:rPr lang="en-US" dirty="0">
                <a:solidFill>
                  <a:schemeClr val="tx1"/>
                </a:solidFill>
              </a:rPr>
              <a:t> di </a:t>
            </a:r>
            <a:r>
              <a:rPr lang="en-US" dirty="0" err="1">
                <a:solidFill>
                  <a:schemeClr val="tx1"/>
                </a:solidFill>
              </a:rPr>
              <a:t>bidang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pendidikan</a:t>
            </a:r>
            <a:r>
              <a:rPr lang="en-US" dirty="0">
                <a:solidFill>
                  <a:schemeClr val="tx1"/>
                </a:solidFill>
              </a:rPr>
              <a:t> dan </a:t>
            </a:r>
            <a:r>
              <a:rPr lang="en-US" dirty="0" err="1">
                <a:solidFill>
                  <a:schemeClr val="tx1"/>
                </a:solidFill>
              </a:rPr>
              <a:t>kesehatan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endParaRPr lang="en-US" dirty="0">
              <a:solidFill>
                <a:schemeClr val="tx1"/>
              </a:solidFill>
            </a:endParaRPr>
          </a:p>
          <a:p>
            <a:pPr algn="just"/>
            <a:endParaRPr lang="en-US" dirty="0">
              <a:solidFill>
                <a:schemeClr val="tx1"/>
              </a:solidFill>
            </a:endParaRPr>
          </a:p>
          <a:p>
            <a:pPr algn="just"/>
            <a:endParaRPr lang="en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3603245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90872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Wingdings" panose="05000000000000000000" pitchFamily="2" charset="2"/>
              <a:buChar char="q"/>
            </a:pPr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09FE0CD-B475-9CB3-8DFC-E1400F53371F}"/>
              </a:ext>
            </a:extLst>
          </p:cNvPr>
          <p:cNvSpPr/>
          <p:nvPr/>
        </p:nvSpPr>
        <p:spPr>
          <a:xfrm>
            <a:off x="719572" y="624043"/>
            <a:ext cx="7704855" cy="64807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/>
              <a:t>Peraturan</a:t>
            </a:r>
            <a:r>
              <a:rPr lang="en-US" sz="2400" dirty="0"/>
              <a:t> </a:t>
            </a:r>
            <a:r>
              <a:rPr lang="en-US" sz="2400" dirty="0" err="1"/>
              <a:t>Perundang-Undangan</a:t>
            </a:r>
            <a:r>
              <a:rPr lang="en-US" sz="2400" dirty="0"/>
              <a:t> yang </a:t>
            </a:r>
            <a:r>
              <a:rPr lang="en-US" sz="2400" dirty="0" err="1"/>
              <a:t>Mengatur</a:t>
            </a:r>
            <a:r>
              <a:rPr lang="en-US" sz="2400" dirty="0"/>
              <a:t> Yayasan </a:t>
            </a:r>
            <a:endParaRPr lang="en-ID" sz="2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0543FF6-B225-96A7-C5DF-88F1BEC04959}"/>
              </a:ext>
            </a:extLst>
          </p:cNvPr>
          <p:cNvSpPr txBox="1"/>
          <p:nvPr/>
        </p:nvSpPr>
        <p:spPr>
          <a:xfrm>
            <a:off x="457200" y="948079"/>
            <a:ext cx="82296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ID" sz="2400" dirty="0"/>
          </a:p>
          <a:p>
            <a:endParaRPr lang="en-ID" sz="24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C7A43FD-0E84-828D-D210-1CF58D21C67B}"/>
              </a:ext>
            </a:extLst>
          </p:cNvPr>
          <p:cNvSpPr/>
          <p:nvPr/>
        </p:nvSpPr>
        <p:spPr>
          <a:xfrm>
            <a:off x="0" y="1494399"/>
            <a:ext cx="3312368" cy="64807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UU No. 16 </a:t>
            </a:r>
            <a:r>
              <a:rPr lang="en-US" dirty="0" err="1"/>
              <a:t>Tahun</a:t>
            </a:r>
            <a:r>
              <a:rPr lang="en-US" dirty="0"/>
              <a:t> 2001 </a:t>
            </a:r>
            <a:endParaRPr lang="en-ID" dirty="0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31E2B0BD-49A6-BA26-7A9B-103D820F1A8A}"/>
              </a:ext>
            </a:extLst>
          </p:cNvPr>
          <p:cNvCxnSpPr>
            <a:cxnSpLocks/>
          </p:cNvCxnSpPr>
          <p:nvPr/>
        </p:nvCxnSpPr>
        <p:spPr>
          <a:xfrm>
            <a:off x="3563887" y="1754098"/>
            <a:ext cx="100811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E5BE2DFA-D590-211B-18B5-333686CF93AE}"/>
              </a:ext>
            </a:extLst>
          </p:cNvPr>
          <p:cNvSpPr/>
          <p:nvPr/>
        </p:nvSpPr>
        <p:spPr>
          <a:xfrm>
            <a:off x="4730641" y="1459874"/>
            <a:ext cx="4217586" cy="7798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pendirian</a:t>
            </a:r>
            <a:r>
              <a:rPr lang="en-US" dirty="0"/>
              <a:t>,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permodalan</a:t>
            </a:r>
            <a:r>
              <a:rPr lang="en-US" dirty="0"/>
              <a:t>, dan </a:t>
            </a:r>
            <a:r>
              <a:rPr lang="en-US" dirty="0" err="1"/>
              <a:t>pengelolaan</a:t>
            </a:r>
            <a:r>
              <a:rPr lang="en-US" dirty="0"/>
              <a:t> Yayasan </a:t>
            </a:r>
            <a:r>
              <a:rPr lang="en-US" dirty="0" err="1"/>
              <a:t>secara</a:t>
            </a:r>
            <a:r>
              <a:rPr lang="en-US" dirty="0"/>
              <a:t> legal </a:t>
            </a:r>
            <a:endParaRPr lang="en-ID" dirty="0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826D32C1-97ED-EDD7-7193-B34D0366F41F}"/>
              </a:ext>
            </a:extLst>
          </p:cNvPr>
          <p:cNvCxnSpPr>
            <a:cxnSpLocks/>
          </p:cNvCxnSpPr>
          <p:nvPr/>
        </p:nvCxnSpPr>
        <p:spPr>
          <a:xfrm>
            <a:off x="6588224" y="2285316"/>
            <a:ext cx="0" cy="8863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7BBB9497-41FC-1062-D2AB-B613E02D0AD6}"/>
              </a:ext>
            </a:extLst>
          </p:cNvPr>
          <p:cNvSpPr/>
          <p:nvPr/>
        </p:nvSpPr>
        <p:spPr>
          <a:xfrm>
            <a:off x="4150296" y="3308057"/>
            <a:ext cx="4797931" cy="2503431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UU No. 28 </a:t>
            </a:r>
            <a:r>
              <a:rPr lang="en-US" dirty="0" err="1"/>
              <a:t>Tahun</a:t>
            </a:r>
            <a:r>
              <a:rPr lang="en-US" dirty="0"/>
              <a:t> 2004 </a:t>
            </a:r>
            <a:r>
              <a:rPr lang="en-US" dirty="0" err="1"/>
              <a:t>yaitu</a:t>
            </a:r>
            <a:r>
              <a:rPr lang="en-US" dirty="0"/>
              <a:t> : </a:t>
            </a:r>
          </a:p>
          <a:p>
            <a:pPr marL="342900" indent="-342900" algn="just">
              <a:buAutoNum type="arabicPeriod"/>
            </a:pPr>
            <a:r>
              <a:rPr lang="en-US" dirty="0" err="1"/>
              <a:t>Penekanan</a:t>
            </a:r>
            <a:r>
              <a:rPr lang="en-US" dirty="0"/>
              <a:t> pada </a:t>
            </a:r>
            <a:r>
              <a:rPr lang="en-US" dirty="0" err="1"/>
              <a:t>transparansi</a:t>
            </a:r>
            <a:r>
              <a:rPr lang="en-US" dirty="0"/>
              <a:t> dan </a:t>
            </a:r>
            <a:r>
              <a:rPr lang="en-US" dirty="0" err="1"/>
              <a:t>akuntabilitas</a:t>
            </a:r>
            <a:r>
              <a:rPr lang="en-US" dirty="0"/>
              <a:t> Yayasan</a:t>
            </a:r>
          </a:p>
          <a:p>
            <a:pPr marL="342900" indent="-342900" algn="just">
              <a:buAutoNum type="arabicPeriod"/>
            </a:pPr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/>
              <a:t>tegas</a:t>
            </a:r>
            <a:r>
              <a:rPr lang="en-US" dirty="0"/>
              <a:t>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pembagian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 organ Yayasan </a:t>
            </a:r>
          </a:p>
          <a:p>
            <a:pPr marL="342900" indent="-342900" algn="just">
              <a:buAutoNum type="arabicPeriod"/>
            </a:pPr>
            <a:r>
              <a:rPr lang="en-US" dirty="0" err="1"/>
              <a:t>Pengaturan</a:t>
            </a:r>
            <a:r>
              <a:rPr lang="en-US" dirty="0"/>
              <a:t> </a:t>
            </a:r>
            <a:r>
              <a:rPr lang="en-US" dirty="0" err="1"/>
              <a:t>ulang</a:t>
            </a:r>
            <a:r>
              <a:rPr lang="en-US" dirty="0"/>
              <a:t> </a:t>
            </a:r>
            <a:r>
              <a:rPr lang="en-US" dirty="0" err="1"/>
              <a:t>soal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kekayaan</a:t>
            </a:r>
            <a:r>
              <a:rPr lang="en-US" dirty="0"/>
              <a:t> dan </a:t>
            </a:r>
            <a:r>
              <a:rPr lang="en-US" dirty="0" err="1"/>
              <a:t>pengelolaannya</a:t>
            </a:r>
            <a:r>
              <a:rPr lang="en-US" dirty="0"/>
              <a:t> </a:t>
            </a:r>
          </a:p>
          <a:p>
            <a:pPr marL="342900" indent="-342900" algn="ctr">
              <a:buAutoNum type="arabicPeriod"/>
            </a:pPr>
            <a:endParaRPr lang="en-ID" dirty="0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8A9E457-E98D-07F9-D312-BFB25592B77F}"/>
              </a:ext>
            </a:extLst>
          </p:cNvPr>
          <p:cNvCxnSpPr>
            <a:cxnSpLocks/>
          </p:cNvCxnSpPr>
          <p:nvPr/>
        </p:nvCxnSpPr>
        <p:spPr>
          <a:xfrm flipH="1">
            <a:off x="3312368" y="4365104"/>
            <a:ext cx="79208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8D1B5EEC-983A-28C8-C726-FA545B4C8BAA}"/>
              </a:ext>
            </a:extLst>
          </p:cNvPr>
          <p:cNvSpPr/>
          <p:nvPr/>
        </p:nvSpPr>
        <p:spPr>
          <a:xfrm>
            <a:off x="0" y="3308057"/>
            <a:ext cx="3266528" cy="264122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>
              <a:lnSpc>
                <a:spcPct val="107000"/>
              </a:lnSpc>
              <a:spcAft>
                <a:spcPts val="800"/>
              </a:spcAft>
              <a:buSzPts val="1000"/>
              <a:tabLst>
                <a:tab pos="914400" algn="l"/>
              </a:tabLst>
            </a:pP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Peraturan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Pemerintah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No. 63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Tahun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2008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tentang</a:t>
            </a:r>
            <a:endParaRPr lang="en-ID" sz="16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  <a:buSzPts val="1000"/>
              <a:tabLst>
                <a:tab pos="914400" algn="l"/>
              </a:tabLst>
            </a:pP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Pelaksanaan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UU Yayasan.</a:t>
            </a:r>
          </a:p>
          <a:p>
            <a:pPr lvl="1">
              <a:lnSpc>
                <a:spcPct val="107000"/>
              </a:lnSpc>
              <a:spcAft>
                <a:spcPts val="800"/>
              </a:spcAft>
              <a:buSzPts val="1000"/>
              <a:tabLst>
                <a:tab pos="914400" algn="l"/>
              </a:tabLst>
            </a:pP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memahami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sejarah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regulasi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ini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kita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melihat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peran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penting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Yayasan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mendukung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masyarakat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Indonesia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secara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legal dan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berkelanjutan</a:t>
            </a:r>
            <a:endParaRPr lang="en-ID" sz="1600" dirty="0"/>
          </a:p>
        </p:txBody>
      </p:sp>
    </p:spTree>
    <p:extLst>
      <p:ext uri="{BB962C8B-B14F-4D97-AF65-F5344CB8AC3E}">
        <p14:creationId xmlns:p14="http://schemas.microsoft.com/office/powerpoint/2010/main" val="2371372034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DA8E626B-BA30-AEAA-4440-6C9217A3D7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512" y="692696"/>
            <a:ext cx="8568952" cy="5472608"/>
          </a:xfrm>
        </p:spPr>
        <p:txBody>
          <a:bodyPr/>
          <a:lstStyle/>
          <a:p>
            <a:pPr algn="just"/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Tujuan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Yayasan </a:t>
            </a:r>
          </a:p>
          <a:p>
            <a:pPr marL="514350" indent="-514350" algn="just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Prinsip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Nirlaba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Pendirian</a:t>
            </a:r>
            <a:r>
              <a:rPr lang="en-US" dirty="0">
                <a:solidFill>
                  <a:schemeClr val="tx1"/>
                </a:solidFill>
              </a:rPr>
              <a:t> Yayasan</a:t>
            </a:r>
          </a:p>
          <a:p>
            <a:pPr algn="just"/>
            <a:r>
              <a:rPr lang="en-US" dirty="0" err="1">
                <a:solidFill>
                  <a:schemeClr val="tx1"/>
                </a:solidFill>
              </a:rPr>
              <a:t>Pengertian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Nirlaba</a:t>
            </a:r>
            <a:r>
              <a:rPr lang="en-US" dirty="0">
                <a:solidFill>
                  <a:schemeClr val="tx1"/>
                </a:solidFill>
              </a:rPr>
              <a:t>  </a:t>
            </a:r>
          </a:p>
          <a:p>
            <a:pPr algn="just"/>
            <a:r>
              <a:rPr lang="en-US" dirty="0" err="1">
                <a:solidFill>
                  <a:schemeClr val="tx1"/>
                </a:solidFill>
              </a:rPr>
              <a:t>Definisi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Nirlaba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algn="just"/>
            <a:endParaRPr lang="en-ID" dirty="0">
              <a:solidFill>
                <a:schemeClr val="tx1"/>
              </a:solidFill>
            </a:endParaRPr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C78292B2-F0DD-C6B2-3D4A-B5E8B62947FC}"/>
              </a:ext>
            </a:extLst>
          </p:cNvPr>
          <p:cNvSpPr/>
          <p:nvPr/>
        </p:nvSpPr>
        <p:spPr>
          <a:xfrm>
            <a:off x="2771800" y="2348100"/>
            <a:ext cx="936104" cy="432048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8ADC23B-FBD9-6718-563D-A2AF2E4F10E3}"/>
              </a:ext>
            </a:extLst>
          </p:cNvPr>
          <p:cNvSpPr/>
          <p:nvPr/>
        </p:nvSpPr>
        <p:spPr>
          <a:xfrm>
            <a:off x="3779912" y="1988840"/>
            <a:ext cx="4896544" cy="172819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Yayasan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bertujuan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mencari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keuntungan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(profit).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Segala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bentuk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kekayaan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pendapatan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Yayasan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digunakan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sepenuhnya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mencapai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tujuan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telah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ditetapkan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anggaran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dasar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n-ID" dirty="0"/>
          </a:p>
        </p:txBody>
      </p:sp>
      <p:sp>
        <p:nvSpPr>
          <p:cNvPr id="7" name="Arrow: Down 6">
            <a:extLst>
              <a:ext uri="{FF2B5EF4-FFF2-40B4-BE49-F238E27FC236}">
                <a16:creationId xmlns:a16="http://schemas.microsoft.com/office/drawing/2014/main" id="{F9A22F06-0E5C-6E7B-CABF-8BF338FCDA9C}"/>
              </a:ext>
            </a:extLst>
          </p:cNvPr>
          <p:cNvSpPr/>
          <p:nvPr/>
        </p:nvSpPr>
        <p:spPr>
          <a:xfrm>
            <a:off x="5904148" y="3446612"/>
            <a:ext cx="648072" cy="720080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8867760-E79B-4EC1-E57C-BA857C699FB7}"/>
              </a:ext>
            </a:extLst>
          </p:cNvPr>
          <p:cNvSpPr/>
          <p:nvPr/>
        </p:nvSpPr>
        <p:spPr>
          <a:xfrm>
            <a:off x="1763688" y="4223648"/>
            <a:ext cx="7200800" cy="1890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>
              <a:lnSpc>
                <a:spcPct val="107000"/>
              </a:lnSpc>
              <a:spcAft>
                <a:spcPts val="800"/>
              </a:spcAft>
              <a:buSzPts val="1000"/>
              <a:tabLst>
                <a:tab pos="914400" algn="l"/>
              </a:tabLst>
            </a:pPr>
            <a:endParaRPr lang="en-ID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  <a:buSzPts val="1000"/>
              <a:tabLst>
                <a:tab pos="914400" algn="l"/>
              </a:tabLst>
            </a:pPr>
            <a:r>
              <a:rPr lang="en-ID" kern="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Impllikasi</a:t>
            </a:r>
            <a:r>
              <a:rPr lang="en-ID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Hukum : 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Yayasan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boleh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membagikan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keuntungan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kepada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pembina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pengurus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pengawas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lvl="1">
              <a:lnSpc>
                <a:spcPct val="107000"/>
              </a:lnSpc>
              <a:spcAft>
                <a:spcPts val="800"/>
              </a:spcAft>
              <a:buSzPts val="1000"/>
              <a:tabLst>
                <a:tab pos="914400" algn="l"/>
              </a:tabLst>
            </a:pP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Keuntungan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kegiatan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usaha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jika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harus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digunakan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menunjang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program Yayasan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sesuai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tujuan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46514905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552F2935-F916-2279-269E-12EEE01190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520" y="836712"/>
            <a:ext cx="8712968" cy="5328592"/>
          </a:xfrm>
        </p:spPr>
        <p:txBody>
          <a:bodyPr>
            <a:noAutofit/>
          </a:bodyPr>
          <a:lstStyle/>
          <a:p>
            <a:pPr algn="just"/>
            <a:r>
              <a:rPr lang="en-US" sz="2400" dirty="0">
                <a:solidFill>
                  <a:schemeClr val="tx1"/>
                </a:solidFill>
              </a:rPr>
              <a:t>2. </a:t>
            </a:r>
            <a:r>
              <a:rPr lang="en-US" sz="2400" dirty="0" err="1">
                <a:solidFill>
                  <a:schemeClr val="tx1"/>
                </a:solidFill>
              </a:rPr>
              <a:t>Bidang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Kegiatan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Diizinkan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</a:p>
          <a:p>
            <a:pPr algn="just"/>
            <a:r>
              <a:rPr lang="en-ID" sz="2400" dirty="0" err="1">
                <a:solidFill>
                  <a:schemeClr val="tx1"/>
                </a:solidFill>
              </a:rPr>
              <a:t>Berdasarkan</a:t>
            </a:r>
            <a:r>
              <a:rPr lang="en-ID" sz="2400" dirty="0">
                <a:solidFill>
                  <a:schemeClr val="tx1"/>
                </a:solidFill>
              </a:rPr>
              <a:t> Pasal 3 UU No. 16 </a:t>
            </a:r>
            <a:r>
              <a:rPr lang="en-ID" sz="2400" dirty="0" err="1">
                <a:solidFill>
                  <a:schemeClr val="tx1"/>
                </a:solidFill>
              </a:rPr>
              <a:t>Tahun</a:t>
            </a:r>
            <a:r>
              <a:rPr lang="en-ID" sz="2400" dirty="0">
                <a:solidFill>
                  <a:schemeClr val="tx1"/>
                </a:solidFill>
              </a:rPr>
              <a:t> 2001, Yayasan </a:t>
            </a:r>
            <a:r>
              <a:rPr lang="en-ID" sz="2400" dirty="0" err="1">
                <a:solidFill>
                  <a:schemeClr val="tx1"/>
                </a:solidFill>
              </a:rPr>
              <a:t>dapat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bergerak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dalam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bidang</a:t>
            </a:r>
            <a:r>
              <a:rPr lang="en-ID" sz="2400" dirty="0">
                <a:solidFill>
                  <a:schemeClr val="tx1"/>
                </a:solidFill>
              </a:rPr>
              <a:t>: </a:t>
            </a:r>
          </a:p>
          <a:p>
            <a:pPr marL="514350" indent="-514350" algn="just">
              <a:buAutoNum type="alphaLcPeriod"/>
            </a:pPr>
            <a:r>
              <a:rPr lang="en-ID" sz="2400" dirty="0">
                <a:solidFill>
                  <a:schemeClr val="tx1"/>
                </a:solidFill>
              </a:rPr>
              <a:t>Sosial :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Kegiatan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bertujuan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membantu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masyarakat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seperti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pelayanan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kesehatan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bantuan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bencana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dan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pemberdayaan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masyarakat</a:t>
            </a:r>
            <a:endParaRPr lang="en-ID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514350" algn="just">
              <a:buAutoNum type="alphaLcPeriod"/>
            </a:pPr>
            <a:r>
              <a:rPr lang="en-ID" sz="2400" dirty="0" err="1">
                <a:solidFill>
                  <a:schemeClr val="tx1"/>
                </a:solidFill>
                <a:latin typeface="Calibri" panose="020F0502020204030204" pitchFamily="34" charset="0"/>
              </a:rPr>
              <a:t>Keagamaan</a:t>
            </a:r>
            <a:r>
              <a:rPr lang="en-ID" sz="2400" dirty="0">
                <a:solidFill>
                  <a:schemeClr val="tx1"/>
                </a:solidFill>
                <a:latin typeface="Calibri" panose="020F0502020204030204" pitchFamily="34" charset="0"/>
              </a:rPr>
              <a:t> :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Dukungan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terhadap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kegiatan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ibadah,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pendidikan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keagamaan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penyebaran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nilai-nilai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agama.</a:t>
            </a:r>
            <a:endParaRPr lang="en-ID" sz="24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514350" indent="-514350" algn="just">
              <a:buAutoNum type="alphaLcPeriod"/>
            </a:pP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Kemanusiaan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Kegiatan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membantu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sesama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seperti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perlindungan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anak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penanggulangan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kemiskinan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perawatan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lansia</a:t>
            </a:r>
            <a:r>
              <a:rPr lang="en-ID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ID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4740445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D31B68A-E817-50A5-DE85-2C6A0D6712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26481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A9A6C84-31C7-4EDD-A088-A4D5B63532CD}"/>
              </a:ext>
            </a:extLst>
          </p:cNvPr>
          <p:cNvSpPr/>
          <p:nvPr/>
        </p:nvSpPr>
        <p:spPr>
          <a:xfrm>
            <a:off x="2447764" y="728047"/>
            <a:ext cx="4536504" cy="64807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dan </a:t>
            </a:r>
            <a:r>
              <a:rPr lang="en-US" dirty="0" err="1"/>
              <a:t>Khusus</a:t>
            </a:r>
            <a:r>
              <a:rPr lang="en-US" dirty="0"/>
              <a:t> Yayasan </a:t>
            </a:r>
            <a:endParaRPr lang="en-ID" dirty="0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4A535F34-1691-70BF-8DFE-8DADECE71E31}"/>
              </a:ext>
            </a:extLst>
          </p:cNvPr>
          <p:cNvCxnSpPr/>
          <p:nvPr/>
        </p:nvCxnSpPr>
        <p:spPr>
          <a:xfrm flipH="1">
            <a:off x="2112349" y="1412776"/>
            <a:ext cx="2592288" cy="10081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85E5B43F-24FE-8DD0-3ED6-32ABFDD06BE4}"/>
              </a:ext>
            </a:extLst>
          </p:cNvPr>
          <p:cNvCxnSpPr>
            <a:cxnSpLocks/>
          </p:cNvCxnSpPr>
          <p:nvPr/>
        </p:nvCxnSpPr>
        <p:spPr>
          <a:xfrm>
            <a:off x="4708430" y="1421160"/>
            <a:ext cx="2151856" cy="9997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38023D25-060F-A624-1EBB-21C477BADBAD}"/>
              </a:ext>
            </a:extLst>
          </p:cNvPr>
          <p:cNvSpPr/>
          <p:nvPr/>
        </p:nvSpPr>
        <p:spPr>
          <a:xfrm>
            <a:off x="54335" y="2694281"/>
            <a:ext cx="4517665" cy="343567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Ø"/>
              <a:tabLst>
                <a:tab pos="914400" algn="l"/>
              </a:tabLst>
            </a:pP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Meningkatkan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kualitas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hidup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masyarakat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melalui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pendidikan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kesehatan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pemberdayaan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ekonomi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Ø"/>
              <a:tabLst>
                <a:tab pos="914400" algn="l"/>
              </a:tabLst>
            </a:pP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Memberikan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bantuan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kepada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masyarakat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membutuhkan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tanpa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diskriminasi</a:t>
            </a:r>
            <a:endParaRPr lang="en-ID" sz="16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FABB329-693F-A0EF-29E0-314FCF02547C}"/>
              </a:ext>
            </a:extLst>
          </p:cNvPr>
          <p:cNvSpPr/>
          <p:nvPr/>
        </p:nvSpPr>
        <p:spPr>
          <a:xfrm>
            <a:off x="4700191" y="2635629"/>
            <a:ext cx="4283968" cy="349432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ID" sz="1600" dirty="0">
              <a:effectLst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Ø"/>
              <a:tabLst>
                <a:tab pos="914400" algn="l"/>
              </a:tabLst>
            </a:pP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Mendirikan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sekolah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beasiswa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pendidikan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anak-anak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kurang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mampu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Ø"/>
              <a:tabLst>
                <a:tab pos="914400" algn="l"/>
              </a:tabLst>
            </a:pP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Menyediakan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layanan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kesehatan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gratis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bagi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masyarakat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daerah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terpencil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Ø"/>
              <a:tabLst>
                <a:tab pos="914400" algn="l"/>
              </a:tabLst>
            </a:pP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Melakukan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pelatihan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keterampilan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menciptakan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peluang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kerja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bagi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masyarakat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marjinal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Membantu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korban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bencana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alam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melalui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distribusi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logistik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rehabilitasi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jangka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panjang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ID" sz="1600" dirty="0"/>
          </a:p>
        </p:txBody>
      </p:sp>
    </p:spTree>
    <p:extLst>
      <p:ext uri="{BB962C8B-B14F-4D97-AF65-F5344CB8AC3E}">
        <p14:creationId xmlns:p14="http://schemas.microsoft.com/office/powerpoint/2010/main" val="476356526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B4C44F55-1E8A-023F-3361-088AA200F2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512" y="692696"/>
            <a:ext cx="8496944" cy="5184576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br>
              <a:rPr lang="en-ID" sz="2400" b="0" i="0" dirty="0">
                <a:solidFill>
                  <a:schemeClr val="tx1"/>
                </a:solidFill>
                <a:effectLst/>
                <a:latin typeface="Google Sans"/>
              </a:rPr>
            </a:br>
            <a:endParaRPr lang="en-ID" sz="2400" dirty="0">
              <a:solidFill>
                <a:schemeClr val="tx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9CF46B4-41A7-2A89-BFFF-6CF14472E8DA}"/>
              </a:ext>
            </a:extLst>
          </p:cNvPr>
          <p:cNvSpPr/>
          <p:nvPr/>
        </p:nvSpPr>
        <p:spPr>
          <a:xfrm>
            <a:off x="179512" y="1196752"/>
            <a:ext cx="2227912" cy="92085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err="1"/>
              <a:t>Permodalan</a:t>
            </a:r>
            <a:r>
              <a:rPr lang="en-US" sz="2000" dirty="0"/>
              <a:t> Yayasan </a:t>
            </a:r>
            <a:endParaRPr lang="en-ID" sz="20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78CE6A0-A8D2-6D81-CFB7-61F265143A8C}"/>
              </a:ext>
            </a:extLst>
          </p:cNvPr>
          <p:cNvSpPr/>
          <p:nvPr/>
        </p:nvSpPr>
        <p:spPr>
          <a:xfrm>
            <a:off x="3290212" y="1040378"/>
            <a:ext cx="5426392" cy="183777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Permodalan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Yayasan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kumpulan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kekayaan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dipisahkan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pendiri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mendukung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pelaksanaan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kegiatan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Yayasan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sesuai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tujuan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sosial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keagamaan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dan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kemanusiaannya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Kekayaan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Yayasan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merupakan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sumber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daya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utama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harus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dikelola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secara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transparan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akuntabel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demi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keberlanjutan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organisasi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en-US" sz="1600" dirty="0"/>
              <a:t>.</a:t>
            </a:r>
            <a:endParaRPr lang="en-ID" sz="1600" dirty="0"/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92299B7E-29B8-001D-3534-B459092CE4C8}"/>
              </a:ext>
            </a:extLst>
          </p:cNvPr>
          <p:cNvCxnSpPr>
            <a:cxnSpLocks/>
          </p:cNvCxnSpPr>
          <p:nvPr/>
        </p:nvCxnSpPr>
        <p:spPr>
          <a:xfrm>
            <a:off x="2426116" y="1844824"/>
            <a:ext cx="86409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Arrow: Down 4">
            <a:extLst>
              <a:ext uri="{FF2B5EF4-FFF2-40B4-BE49-F238E27FC236}">
                <a16:creationId xmlns:a16="http://schemas.microsoft.com/office/drawing/2014/main" id="{861BC8E4-9C5E-2742-FB62-32F2C727046A}"/>
              </a:ext>
            </a:extLst>
          </p:cNvPr>
          <p:cNvSpPr/>
          <p:nvPr/>
        </p:nvSpPr>
        <p:spPr>
          <a:xfrm>
            <a:off x="5773647" y="2960948"/>
            <a:ext cx="512808" cy="648072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0B75862-9DDD-E0B4-5EF3-1B104116F40F}"/>
              </a:ext>
            </a:extLst>
          </p:cNvPr>
          <p:cNvSpPr/>
          <p:nvPr/>
        </p:nvSpPr>
        <p:spPr>
          <a:xfrm>
            <a:off x="1907704" y="3839096"/>
            <a:ext cx="6605449" cy="183776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dirty="0" err="1"/>
              <a:t>Sumber</a:t>
            </a:r>
            <a:r>
              <a:rPr lang="en-US" dirty="0"/>
              <a:t> Dana Yayasan Pasal 5 UU No. 16 </a:t>
            </a:r>
            <a:r>
              <a:rPr lang="en-US" dirty="0" err="1"/>
              <a:t>Tahun</a:t>
            </a:r>
            <a:r>
              <a:rPr lang="en-US" dirty="0"/>
              <a:t> 2001,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kekayaan</a:t>
            </a:r>
            <a:r>
              <a:rPr lang="en-US" dirty="0"/>
              <a:t> Yayasan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diperoleh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:</a:t>
            </a:r>
          </a:p>
          <a:p>
            <a:pPr marL="342900" indent="-342900" algn="just">
              <a:buAutoNum type="arabicPeriod"/>
            </a:pPr>
            <a:r>
              <a:rPr lang="en-US" dirty="0" err="1"/>
              <a:t>Hibah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Donasi</a:t>
            </a:r>
            <a:r>
              <a:rPr lang="en-US" dirty="0"/>
              <a:t> (</a:t>
            </a:r>
            <a:r>
              <a:rPr lang="en-US" dirty="0" err="1"/>
              <a:t>Bantuan</a:t>
            </a:r>
            <a:r>
              <a:rPr lang="en-US" dirty="0"/>
              <a:t> dana </a:t>
            </a:r>
            <a:r>
              <a:rPr lang="en-US" dirty="0" err="1"/>
              <a:t>atau</a:t>
            </a:r>
            <a:r>
              <a:rPr lang="en-US" dirty="0"/>
              <a:t> asset </a:t>
            </a:r>
            <a:r>
              <a:rPr lang="en-US" dirty="0" err="1"/>
              <a:t>dri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ketiga</a:t>
            </a:r>
            <a:r>
              <a:rPr lang="en-US" dirty="0"/>
              <a:t>,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, </a:t>
            </a:r>
            <a:r>
              <a:rPr lang="en-US" dirty="0" err="1"/>
              <a:t>organisasi</a:t>
            </a:r>
            <a:r>
              <a:rPr lang="en-US" dirty="0"/>
              <a:t>,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)</a:t>
            </a:r>
          </a:p>
          <a:p>
            <a:pPr marL="342900" indent="-342900" algn="just">
              <a:buAutoNum type="arabicPeriod"/>
            </a:pPr>
            <a:r>
              <a:rPr lang="en-ID" dirty="0"/>
              <a:t> </a:t>
            </a:r>
            <a:r>
              <a:rPr lang="en-ID" dirty="0" err="1"/>
              <a:t>Sumbangan</a:t>
            </a:r>
            <a:r>
              <a:rPr lang="en-ID" dirty="0"/>
              <a:t> :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berupa</a:t>
            </a:r>
            <a:r>
              <a:rPr lang="en-ID" dirty="0"/>
              <a:t> uang, </a:t>
            </a:r>
            <a:r>
              <a:rPr lang="en-ID" dirty="0" err="1"/>
              <a:t>barang</a:t>
            </a:r>
            <a:r>
              <a:rPr lang="en-ID" dirty="0"/>
              <a:t>,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jasa</a:t>
            </a:r>
            <a:r>
              <a:rPr lang="en-ID" dirty="0"/>
              <a:t> yang </a:t>
            </a:r>
            <a:r>
              <a:rPr lang="en-ID" dirty="0" err="1"/>
              <a:t>diberikan</a:t>
            </a:r>
            <a:r>
              <a:rPr lang="en-ID" dirty="0"/>
              <a:t> oleh </a:t>
            </a:r>
            <a:r>
              <a:rPr lang="en-ID" dirty="0" err="1"/>
              <a:t>masyarakat</a:t>
            </a:r>
            <a:r>
              <a:rPr lang="en-ID" dirty="0"/>
              <a:t>. </a:t>
            </a:r>
          </a:p>
          <a:p>
            <a:pPr marL="342900" indent="-342900" algn="just">
              <a:buAutoNum type="arabicPeriod"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784104059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9A2C4561-E664-4ECC-ED22-A07C7F1986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64704"/>
            <a:ext cx="8820472" cy="5472608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en-ID" dirty="0" err="1">
                <a:solidFill>
                  <a:schemeClr val="tx1"/>
                </a:solidFill>
              </a:rPr>
              <a:t>Struktur</a:t>
            </a:r>
            <a:r>
              <a:rPr lang="en-ID" dirty="0">
                <a:solidFill>
                  <a:schemeClr val="tx1"/>
                </a:solidFill>
              </a:rPr>
              <a:t> Organ Yayasan:</a:t>
            </a:r>
          </a:p>
          <a:p>
            <a:pPr algn="just"/>
            <a:r>
              <a:rPr lang="en-ID" sz="2900" dirty="0">
                <a:solidFill>
                  <a:schemeClr val="tx1"/>
                </a:solidFill>
              </a:rPr>
              <a:t>1.Pembina:</a:t>
            </a:r>
          </a:p>
          <a:p>
            <a:pPr algn="just"/>
            <a:r>
              <a:rPr lang="en-ID" sz="2900" dirty="0">
                <a:solidFill>
                  <a:schemeClr val="tx1"/>
                </a:solidFill>
              </a:rPr>
              <a:t>a. Organ </a:t>
            </a:r>
            <a:r>
              <a:rPr lang="en-ID" sz="2900" dirty="0" err="1">
                <a:solidFill>
                  <a:schemeClr val="tx1"/>
                </a:solidFill>
              </a:rPr>
              <a:t>tertinggi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dalam</a:t>
            </a:r>
            <a:r>
              <a:rPr lang="en-ID" sz="2900" dirty="0">
                <a:solidFill>
                  <a:schemeClr val="tx1"/>
                </a:solidFill>
              </a:rPr>
              <a:t> Yayasan.</a:t>
            </a:r>
          </a:p>
          <a:p>
            <a:pPr algn="just"/>
            <a:r>
              <a:rPr lang="en-ID" sz="2900" dirty="0">
                <a:solidFill>
                  <a:schemeClr val="tx1"/>
                </a:solidFill>
              </a:rPr>
              <a:t>b. </a:t>
            </a:r>
            <a:r>
              <a:rPr lang="en-ID" sz="2900" dirty="0" err="1">
                <a:solidFill>
                  <a:schemeClr val="tx1"/>
                </a:solidFill>
              </a:rPr>
              <a:t>Memiliki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wewenang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untuk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menetapkan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kebijakan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strategis</a:t>
            </a:r>
            <a:r>
              <a:rPr lang="en-ID" sz="2900" dirty="0">
                <a:solidFill>
                  <a:schemeClr val="tx1"/>
                </a:solidFill>
              </a:rPr>
              <a:t> Yayasan, </a:t>
            </a:r>
            <a:r>
              <a:rPr lang="en-ID" sz="2900" dirty="0" err="1">
                <a:solidFill>
                  <a:schemeClr val="tx1"/>
                </a:solidFill>
              </a:rPr>
              <a:t>termasuk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perubahan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anggaran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dasar</a:t>
            </a:r>
            <a:r>
              <a:rPr lang="en-ID" sz="2900" dirty="0">
                <a:solidFill>
                  <a:schemeClr val="tx1"/>
                </a:solidFill>
              </a:rPr>
              <a:t>, </a:t>
            </a:r>
            <a:r>
              <a:rPr lang="en-ID" sz="2900" dirty="0" err="1">
                <a:solidFill>
                  <a:schemeClr val="tx1"/>
                </a:solidFill>
              </a:rPr>
              <a:t>pembubaran</a:t>
            </a:r>
            <a:r>
              <a:rPr lang="en-ID" sz="2900" dirty="0">
                <a:solidFill>
                  <a:schemeClr val="tx1"/>
                </a:solidFill>
              </a:rPr>
              <a:t> Yayasan, dan </a:t>
            </a:r>
            <a:r>
              <a:rPr lang="en-ID" sz="2900" dirty="0" err="1">
                <a:solidFill>
                  <a:schemeClr val="tx1"/>
                </a:solidFill>
              </a:rPr>
              <a:t>pengangkatan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serta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pemberhentian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anggota</a:t>
            </a:r>
            <a:r>
              <a:rPr lang="en-ID" sz="2900" dirty="0">
                <a:solidFill>
                  <a:schemeClr val="tx1"/>
                </a:solidFill>
              </a:rPr>
              <a:t> organ lain (</a:t>
            </a:r>
            <a:r>
              <a:rPr lang="en-ID" sz="2900" dirty="0" err="1">
                <a:solidFill>
                  <a:schemeClr val="tx1"/>
                </a:solidFill>
              </a:rPr>
              <a:t>Pengurus</a:t>
            </a:r>
            <a:r>
              <a:rPr lang="en-ID" sz="2900" dirty="0">
                <a:solidFill>
                  <a:schemeClr val="tx1"/>
                </a:solidFill>
              </a:rPr>
              <a:t> dan </a:t>
            </a:r>
            <a:r>
              <a:rPr lang="en-ID" sz="2900" dirty="0" err="1">
                <a:solidFill>
                  <a:schemeClr val="tx1"/>
                </a:solidFill>
              </a:rPr>
              <a:t>Pengawas</a:t>
            </a:r>
            <a:r>
              <a:rPr lang="en-ID" sz="2900" dirty="0">
                <a:solidFill>
                  <a:schemeClr val="tx1"/>
                </a:solidFill>
              </a:rPr>
              <a:t>).</a:t>
            </a:r>
          </a:p>
          <a:p>
            <a:pPr algn="just"/>
            <a:r>
              <a:rPr lang="en-ID" sz="2900" dirty="0">
                <a:solidFill>
                  <a:schemeClr val="tx1"/>
                </a:solidFill>
              </a:rPr>
              <a:t>c. </a:t>
            </a:r>
            <a:r>
              <a:rPr lang="en-ID" sz="2900" dirty="0" err="1">
                <a:solidFill>
                  <a:schemeClr val="tx1"/>
                </a:solidFill>
              </a:rPr>
              <a:t>Bertindak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sebagai</a:t>
            </a:r>
            <a:r>
              <a:rPr lang="en-ID" sz="2900" dirty="0">
                <a:solidFill>
                  <a:schemeClr val="tx1"/>
                </a:solidFill>
              </a:rPr>
              <a:t> "</a:t>
            </a:r>
            <a:r>
              <a:rPr lang="en-ID" sz="2900" dirty="0" err="1">
                <a:solidFill>
                  <a:schemeClr val="tx1"/>
                </a:solidFill>
              </a:rPr>
              <a:t>pemilik</a:t>
            </a:r>
            <a:r>
              <a:rPr lang="en-ID" sz="2900" dirty="0">
                <a:solidFill>
                  <a:schemeClr val="tx1"/>
                </a:solidFill>
              </a:rPr>
              <a:t> moral" Yayasan.</a:t>
            </a:r>
          </a:p>
          <a:p>
            <a:pPr algn="just"/>
            <a:endParaRPr lang="en-ID" sz="2900" dirty="0">
              <a:solidFill>
                <a:schemeClr val="tx1"/>
              </a:solidFill>
            </a:endParaRPr>
          </a:p>
          <a:p>
            <a:pPr algn="just"/>
            <a:endParaRPr lang="en-ID" sz="2900" dirty="0">
              <a:solidFill>
                <a:schemeClr val="tx1"/>
              </a:solidFill>
            </a:endParaRPr>
          </a:p>
          <a:p>
            <a:pPr algn="just"/>
            <a:r>
              <a:rPr lang="en-ID" sz="2900" dirty="0">
                <a:solidFill>
                  <a:schemeClr val="tx1"/>
                </a:solidFill>
              </a:rPr>
              <a:t>2.Pengurus:</a:t>
            </a:r>
          </a:p>
          <a:p>
            <a:pPr algn="just"/>
            <a:r>
              <a:rPr lang="en-ID" sz="2900" dirty="0">
                <a:solidFill>
                  <a:schemeClr val="tx1"/>
                </a:solidFill>
              </a:rPr>
              <a:t>a. </a:t>
            </a:r>
            <a:r>
              <a:rPr lang="en-ID" sz="2900" dirty="0" err="1">
                <a:solidFill>
                  <a:schemeClr val="tx1"/>
                </a:solidFill>
              </a:rPr>
              <a:t>Bertanggung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jawab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atas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pengelolaan</a:t>
            </a:r>
            <a:r>
              <a:rPr lang="en-ID" sz="2900" dirty="0">
                <a:solidFill>
                  <a:schemeClr val="tx1"/>
                </a:solidFill>
              </a:rPr>
              <a:t> Yayasan </a:t>
            </a:r>
            <a:r>
              <a:rPr lang="en-ID" sz="2900" dirty="0" err="1">
                <a:solidFill>
                  <a:schemeClr val="tx1"/>
                </a:solidFill>
              </a:rPr>
              <a:t>sehari-hari</a:t>
            </a:r>
            <a:r>
              <a:rPr lang="en-ID" sz="2900" dirty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ID" sz="2900" dirty="0">
                <a:solidFill>
                  <a:schemeClr val="tx1"/>
                </a:solidFill>
              </a:rPr>
              <a:t>b. </a:t>
            </a:r>
            <a:r>
              <a:rPr lang="en-ID" sz="2900" dirty="0" err="1">
                <a:solidFill>
                  <a:schemeClr val="tx1"/>
                </a:solidFill>
              </a:rPr>
              <a:t>Menjalankan</a:t>
            </a:r>
            <a:r>
              <a:rPr lang="en-ID" sz="2900" dirty="0">
                <a:solidFill>
                  <a:schemeClr val="tx1"/>
                </a:solidFill>
              </a:rPr>
              <a:t> program Yayasan </a:t>
            </a:r>
            <a:r>
              <a:rPr lang="en-ID" sz="2900" dirty="0" err="1">
                <a:solidFill>
                  <a:schemeClr val="tx1"/>
                </a:solidFill>
              </a:rPr>
              <a:t>sesuai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dengan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tujuan</a:t>
            </a:r>
            <a:r>
              <a:rPr lang="en-ID" sz="2900" dirty="0">
                <a:solidFill>
                  <a:schemeClr val="tx1"/>
                </a:solidFill>
              </a:rPr>
              <a:t> yang </a:t>
            </a:r>
            <a:r>
              <a:rPr lang="en-ID" sz="2900" dirty="0" err="1">
                <a:solidFill>
                  <a:schemeClr val="tx1"/>
                </a:solidFill>
              </a:rPr>
              <a:t>telah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ditetapkan</a:t>
            </a:r>
            <a:r>
              <a:rPr lang="en-ID" sz="2900" dirty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ID" sz="2900" dirty="0">
                <a:solidFill>
                  <a:schemeClr val="tx1"/>
                </a:solidFill>
              </a:rPr>
              <a:t>c. </a:t>
            </a:r>
            <a:r>
              <a:rPr lang="en-ID" sz="2900" dirty="0" err="1">
                <a:solidFill>
                  <a:schemeClr val="tx1"/>
                </a:solidFill>
              </a:rPr>
              <a:t>Wewenang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mencakup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pengelolaan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kekayaan</a:t>
            </a:r>
            <a:r>
              <a:rPr lang="en-ID" sz="2900" dirty="0">
                <a:solidFill>
                  <a:schemeClr val="tx1"/>
                </a:solidFill>
              </a:rPr>
              <a:t> Yayasan dan </a:t>
            </a:r>
            <a:r>
              <a:rPr lang="en-ID" sz="2900" dirty="0" err="1">
                <a:solidFill>
                  <a:schemeClr val="tx1"/>
                </a:solidFill>
              </a:rPr>
              <a:t>pelaksanaan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kegiatan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operasional</a:t>
            </a:r>
            <a:r>
              <a:rPr lang="en-ID" sz="2900" dirty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ID" sz="2900" dirty="0">
              <a:solidFill>
                <a:schemeClr val="tx1"/>
              </a:solidFill>
            </a:endParaRPr>
          </a:p>
          <a:p>
            <a:pPr algn="just"/>
            <a:r>
              <a:rPr lang="en-ID" sz="2900" dirty="0">
                <a:solidFill>
                  <a:schemeClr val="tx1"/>
                </a:solidFill>
              </a:rPr>
              <a:t>3.Pengawas:</a:t>
            </a:r>
          </a:p>
          <a:p>
            <a:pPr marL="514350" indent="-514350" algn="just">
              <a:buAutoNum type="alphaLcPeriod"/>
            </a:pPr>
            <a:r>
              <a:rPr lang="en-ID" sz="2900" dirty="0" err="1">
                <a:solidFill>
                  <a:schemeClr val="tx1"/>
                </a:solidFill>
              </a:rPr>
              <a:t>Berperan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mengawasi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kinerja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Pengurus</a:t>
            </a:r>
            <a:r>
              <a:rPr lang="en-ID" sz="2900" dirty="0">
                <a:solidFill>
                  <a:schemeClr val="tx1"/>
                </a:solidFill>
              </a:rPr>
              <a:t> dan </a:t>
            </a:r>
            <a:r>
              <a:rPr lang="en-ID" sz="2900" dirty="0" err="1">
                <a:solidFill>
                  <a:schemeClr val="tx1"/>
                </a:solidFill>
              </a:rPr>
              <a:t>memastikan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kegiatan</a:t>
            </a:r>
            <a:r>
              <a:rPr lang="en-ID" sz="2900" dirty="0">
                <a:solidFill>
                  <a:schemeClr val="tx1"/>
                </a:solidFill>
              </a:rPr>
              <a:t> Yayasan </a:t>
            </a:r>
            <a:r>
              <a:rPr lang="en-ID" sz="2900" dirty="0" err="1">
                <a:solidFill>
                  <a:schemeClr val="tx1"/>
                </a:solidFill>
              </a:rPr>
              <a:t>sesuai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dengan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anggaran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dasar</a:t>
            </a:r>
            <a:r>
              <a:rPr lang="en-ID" sz="2900" dirty="0">
                <a:solidFill>
                  <a:schemeClr val="tx1"/>
                </a:solidFill>
              </a:rPr>
              <a:t> dan </a:t>
            </a:r>
            <a:r>
              <a:rPr lang="en-ID" sz="2900" dirty="0" err="1">
                <a:solidFill>
                  <a:schemeClr val="tx1"/>
                </a:solidFill>
              </a:rPr>
              <a:t>tujuan</a:t>
            </a:r>
            <a:r>
              <a:rPr lang="en-ID" sz="2900" dirty="0">
                <a:solidFill>
                  <a:schemeClr val="tx1"/>
                </a:solidFill>
              </a:rPr>
              <a:t>.</a:t>
            </a:r>
          </a:p>
          <a:p>
            <a:pPr marL="514350" indent="-514350" algn="just">
              <a:buAutoNum type="alphaLcPeriod"/>
            </a:pPr>
            <a:r>
              <a:rPr lang="en-ID" sz="2900" dirty="0" err="1">
                <a:solidFill>
                  <a:schemeClr val="tx1"/>
                </a:solidFill>
              </a:rPr>
              <a:t>Memiliki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kewenangan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memberikan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rekomendasi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atau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teguran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  <a:r>
              <a:rPr lang="en-ID" sz="2900" dirty="0" err="1">
                <a:solidFill>
                  <a:schemeClr val="tx1"/>
                </a:solidFill>
              </a:rPr>
              <a:t>kepada</a:t>
            </a:r>
            <a:r>
              <a:rPr lang="en-ID" sz="2900" dirty="0">
                <a:solidFill>
                  <a:schemeClr val="tx1"/>
                </a:solidFill>
              </a:rPr>
              <a:t> </a:t>
            </a:r>
          </a:p>
          <a:p>
            <a:pPr algn="just"/>
            <a:endParaRPr lang="en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317895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4032</TotalTime>
  <Words>1117</Words>
  <Application>Microsoft Office PowerPoint</Application>
  <PresentationFormat>On-screen Show (4:3)</PresentationFormat>
  <Paragraphs>136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5" baseType="lpstr">
      <vt:lpstr>Arial</vt:lpstr>
      <vt:lpstr>Calibri</vt:lpstr>
      <vt:lpstr>Cambria</vt:lpstr>
      <vt:lpstr>Courier New</vt:lpstr>
      <vt:lpstr>Google Sans</vt:lpstr>
      <vt:lpstr>Symbol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Anisya Septia Andari</cp:lastModifiedBy>
  <cp:revision>515</cp:revision>
  <cp:lastPrinted>2017-08-29T02:54:51Z</cp:lastPrinted>
  <dcterms:created xsi:type="dcterms:W3CDTF">2010-04-18T12:06:30Z</dcterms:created>
  <dcterms:modified xsi:type="dcterms:W3CDTF">2024-12-01T14:57:12Z</dcterms:modified>
</cp:coreProperties>
</file>